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83" r:id="rId2"/>
    <p:sldId id="349" r:id="rId3"/>
    <p:sldId id="290" r:id="rId4"/>
    <p:sldId id="291" r:id="rId5"/>
    <p:sldId id="292" r:id="rId6"/>
    <p:sldId id="294" r:id="rId7"/>
    <p:sldId id="293" r:id="rId8"/>
    <p:sldId id="296" r:id="rId9"/>
    <p:sldId id="297" r:id="rId10"/>
    <p:sldId id="298" r:id="rId11"/>
    <p:sldId id="359" r:id="rId12"/>
    <p:sldId id="299" r:id="rId13"/>
    <p:sldId id="360" r:id="rId14"/>
    <p:sldId id="301" r:id="rId15"/>
    <p:sldId id="361" r:id="rId16"/>
    <p:sldId id="303" r:id="rId17"/>
    <p:sldId id="305" r:id="rId18"/>
    <p:sldId id="307" r:id="rId19"/>
    <p:sldId id="308" r:id="rId20"/>
    <p:sldId id="363" r:id="rId21"/>
    <p:sldId id="310" r:id="rId22"/>
    <p:sldId id="375" r:id="rId23"/>
    <p:sldId id="312" r:id="rId24"/>
    <p:sldId id="366" r:id="rId25"/>
    <p:sldId id="367" r:id="rId26"/>
    <p:sldId id="316" r:id="rId27"/>
    <p:sldId id="314" r:id="rId28"/>
    <p:sldId id="369" r:id="rId29"/>
    <p:sldId id="371" r:id="rId30"/>
    <p:sldId id="319" r:id="rId31"/>
    <p:sldId id="377" r:id="rId32"/>
    <p:sldId id="358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5" autoAdjust="0"/>
    <p:restoredTop sz="89606" autoAdjust="0"/>
  </p:normalViewPr>
  <p:slideViewPr>
    <p:cSldViewPr>
      <p:cViewPr>
        <p:scale>
          <a:sx n="38" d="100"/>
          <a:sy n="38" d="100"/>
        </p:scale>
        <p:origin x="324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13EE5-A2AC-4BE0-A047-96AE3D0F1A60}" type="datetimeFigureOut">
              <a:rPr lang="es-MX" smtClean="0"/>
              <a:pPr/>
              <a:t>27/01/2022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DB28-0B0A-4018-82AB-1CF365C91956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20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9679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73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1153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43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69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11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74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5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633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3577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55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30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5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8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241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63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08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30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DB28-0B0A-4018-82AB-1CF365C91956}" type="slidenum">
              <a:rPr lang="es-MX" smtClean="0"/>
              <a:pPr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35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Haga</a:t>
            </a:r>
            <a:r>
              <a:rPr lang="en-US" noProof="0" dirty="0"/>
              <a:t> </a:t>
            </a:r>
            <a:r>
              <a:rPr lang="en-US" noProof="0" dirty="0" err="1"/>
              <a:t>clic</a:t>
            </a:r>
            <a:r>
              <a:rPr lang="en-US" noProof="0" dirty="0"/>
              <a:t> </a:t>
            </a:r>
            <a:r>
              <a:rPr lang="en-US" noProof="0" dirty="0" err="1"/>
              <a:t>para</a:t>
            </a:r>
            <a:r>
              <a:rPr lang="en-US" noProof="0" dirty="0"/>
              <a:t> </a:t>
            </a:r>
            <a:r>
              <a:rPr lang="en-US" noProof="0" dirty="0" err="1"/>
              <a:t>modificar</a:t>
            </a:r>
            <a:r>
              <a:rPr lang="en-US" noProof="0" dirty="0"/>
              <a:t> el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título</a:t>
            </a:r>
            <a:r>
              <a:rPr lang="en-US" noProof="0" dirty="0"/>
              <a:t> del </a:t>
            </a:r>
            <a:r>
              <a:rPr lang="en-US" noProof="0" dirty="0" err="1"/>
              <a:t>patrón</a:t>
            </a:r>
            <a:endParaRPr lang="en-US" noProof="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61AF-8B26-4806-A69A-3D150331EE1F}" type="datetimeFigureOut">
              <a:rPr lang="en-US" noProof="0" smtClean="0"/>
              <a:pPr/>
              <a:t>1/27/2022</a:t>
            </a:fld>
            <a:endParaRPr lang="en-US" noProof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8783F-745D-427B-B931-24F12922FA96}" type="slidenum">
              <a:rPr lang="en-US" noProof="0" smtClean="0"/>
              <a:pPr/>
              <a:t>‹Nº›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5800" y="4509121"/>
            <a:ext cx="7772400" cy="864096"/>
          </a:xfrm>
        </p:spPr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elementales</a:t>
            </a:r>
            <a:r>
              <a:rPr lang="en-US" dirty="0"/>
              <a:t> de poo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55576" y="5157192"/>
            <a:ext cx="7772400" cy="864096"/>
          </a:xfrm>
        </p:spPr>
        <p:txBody>
          <a:bodyPr/>
          <a:lstStyle/>
          <a:p>
            <a:r>
              <a:rPr lang="en-US" dirty="0"/>
              <a:t>M. </a:t>
            </a:r>
            <a:r>
              <a:rPr lang="en-US" dirty="0" err="1"/>
              <a:t>en</a:t>
            </a:r>
            <a:r>
              <a:rPr lang="en-US" dirty="0"/>
              <a:t> A. Rosalinda Avendaño López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En el ejemplo de la bicicleta, sus métodos definirán su comportamiento, y estos métodos siempre reflejan el comportamiento real del objeto.</a:t>
            </a:r>
          </a:p>
          <a:p>
            <a:pPr algn="just"/>
            <a:r>
              <a:rPr lang="es-MX" dirty="0"/>
              <a:t>Entonces, los posibles métodos de una bicicleta serían:</a:t>
            </a:r>
          </a:p>
          <a:p>
            <a:pPr lvl="1" algn="just"/>
            <a:r>
              <a:rPr lang="es-MX" dirty="0"/>
              <a:t>Freno</a:t>
            </a:r>
          </a:p>
          <a:p>
            <a:pPr lvl="1" algn="just"/>
            <a:r>
              <a:rPr lang="es-MX" dirty="0"/>
              <a:t>Acelerar</a:t>
            </a:r>
          </a:p>
          <a:p>
            <a:pPr lvl="1" algn="just"/>
            <a:r>
              <a:rPr lang="es-MX" dirty="0"/>
              <a:t>Cambiar de marcha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Constructor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Un constructor es un método que tiene características que lo identifican a él únicamente:</a:t>
            </a:r>
          </a:p>
          <a:p>
            <a:pPr lvl="1" algn="just"/>
            <a:r>
              <a:rPr lang="es-MX" dirty="0"/>
              <a:t>Tiene el mismo nombre que la clase.</a:t>
            </a:r>
          </a:p>
          <a:p>
            <a:pPr lvl="1" algn="just"/>
            <a:r>
              <a:rPr lang="es-MX" dirty="0"/>
              <a:t>No tiene valor de retorno.</a:t>
            </a:r>
          </a:p>
          <a:p>
            <a:pPr lvl="1" algn="just"/>
            <a:r>
              <a:rPr lang="es-MX" dirty="0"/>
              <a:t>Puede o no tener parámetros.</a:t>
            </a:r>
          </a:p>
          <a:p>
            <a:pPr lvl="1" algn="just"/>
            <a:r>
              <a:rPr lang="es-MX" dirty="0"/>
              <a:t>Se ejecuta automáticamente cuando se crean instancias de un objeto.</a:t>
            </a:r>
          </a:p>
          <a:p>
            <a:pPr lvl="1" algn="just"/>
            <a:r>
              <a:rPr lang="es-MX" dirty="0"/>
              <a:t>Se inicializa el estado del objeto.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Por último, un objeto es una instancia o copia de una clase.</a:t>
            </a:r>
          </a:p>
          <a:p>
            <a:pPr algn="just"/>
            <a:r>
              <a:rPr lang="es-ES" dirty="0"/>
              <a:t>Su característica principal es que los atributos de la clase adquieren un valor para el objeto en particular que se está creando.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52" y="4221088"/>
            <a:ext cx="75819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Por definición, un objeto es una entidad dotada de un conjunto de propiedades o atributos (datos) y comportamiento o funcionalidad (métodos), que posteriormente reaccionan a los eventos. Corresponde a los objetos reales del mundo que nos rodea o a objetos internos del sistema (el programa) . </a:t>
            </a:r>
            <a:r>
              <a:rPr lang="es-ES" b="1" dirty="0"/>
              <a:t>Es</a:t>
            </a:r>
            <a:r>
              <a:rPr lang="es-ES" dirty="0"/>
              <a:t> </a:t>
            </a:r>
            <a:r>
              <a:rPr lang="es-ES" b="1" dirty="0"/>
              <a:t>una instancia de una clase</a:t>
            </a:r>
            <a:r>
              <a:rPr lang="es-ES" dirty="0"/>
              <a:t>.</a:t>
            </a:r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Entonces los objetos tienen:</a:t>
            </a:r>
          </a:p>
          <a:p>
            <a:pPr lvl="1" algn="just"/>
            <a:r>
              <a:rPr lang="es-ES" i="1" dirty="0"/>
              <a:t>Comportamiento</a:t>
            </a:r>
            <a:r>
              <a:rPr lang="es-ES" dirty="0"/>
              <a:t>, el conjunto de métodos que les permite comunicarse con el exterior y exponen sus atributos internos;</a:t>
            </a:r>
          </a:p>
          <a:p>
            <a:pPr lvl="1" algn="just"/>
            <a:r>
              <a:rPr lang="es-ES" i="1" dirty="0"/>
              <a:t>Estado</a:t>
            </a:r>
            <a:r>
              <a:rPr lang="es-ES" dirty="0"/>
              <a:t>, es el conjunto de valores que los atributos adquieren en el momento de la creación de instancias  (instanciación) y</a:t>
            </a:r>
          </a:p>
          <a:p>
            <a:pPr lvl="1" algn="just"/>
            <a:r>
              <a:rPr lang="es-ES" dirty="0"/>
              <a:t>Identidad, que hace único a cada objeto.</a:t>
            </a:r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identidad de un objeto se refiere al hecho de que cada objeto es único e irrepetible, a pesar de que sus atributos sean los mismos, es decir, que tengan el mismo estado.</a:t>
            </a:r>
            <a:endParaRPr lang="es-MX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654" y="3861048"/>
            <a:ext cx="379729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3717032"/>
            <a:ext cx="2160240" cy="110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4941168"/>
            <a:ext cx="2160240" cy="110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5728" y="3717032"/>
            <a:ext cx="2160240" cy="110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95728" y="4941168"/>
            <a:ext cx="2160240" cy="110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525" y="2910433"/>
            <a:ext cx="76009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47091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Indica las características esenciales de un objeto, que captan su comportamiento y atributos relevantes para el problema a resolver.</a:t>
            </a:r>
          </a:p>
          <a:p>
            <a:pPr algn="just"/>
            <a:r>
              <a:rPr lang="es-MX" dirty="0"/>
              <a:t>El proceso de abstracción permite al programador </a:t>
            </a:r>
            <a:r>
              <a:rPr lang="es-MX" b="1" i="1" dirty="0"/>
              <a:t>seleccionar las características relevantes dentro de un conjunto e identificar comportamientos comunes</a:t>
            </a:r>
            <a:r>
              <a:rPr lang="es-MX" dirty="0"/>
              <a:t> para definir nuevos tipos de entidades en el mundo real.</a:t>
            </a:r>
          </a:p>
          <a:p>
            <a:pPr algn="just"/>
            <a:r>
              <a:rPr lang="es-MX" dirty="0"/>
              <a:t>La abstracción es clave para el proceso de análisis y diseño orientado a objetos, ya que a través de ella podemos construir un conjunto de clases que permiten la modelización de la realidad o del problema  que será atacado.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Abstracción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15" y="2616200"/>
            <a:ext cx="8172570" cy="3333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Significa reunir a todos los elementos que pueden ser considerados como pertenecientes a la misma entidad en el mismo nivel de abstracción.</a:t>
            </a:r>
          </a:p>
          <a:p>
            <a:pPr algn="just"/>
            <a:r>
              <a:rPr lang="es-MX" dirty="0"/>
              <a:t>Esto aumenta la cohesión de los componentes del sistema.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70912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Elementales</a:t>
            </a:r>
            <a:r>
              <a:rPr lang="en-US" dirty="0"/>
              <a:t> de la POO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Clases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Objetos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Atributos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Métodos y constructores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Encapsulación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Herencia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Polimorfismo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Vista de </a:t>
            </a:r>
            <a:r>
              <a:rPr lang="en-US" dirty="0" err="1"/>
              <a:t>clase</a:t>
            </a:r>
            <a:r>
              <a:rPr lang="en-US" dirty="0"/>
              <a:t> integral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4709120"/>
          </a:xfrm>
        </p:spPr>
        <p:txBody>
          <a:bodyPr/>
          <a:lstStyle/>
          <a:p>
            <a:pPr algn="just"/>
            <a:r>
              <a:rPr lang="es-MX" dirty="0"/>
              <a:t>Encapsulación significa que un objeto se maneja como una entidad indivisible, es decir, sus atributos y métodos pertenecen a una sola entidad.</a:t>
            </a:r>
          </a:p>
          <a:p>
            <a:pPr algn="just"/>
            <a:r>
              <a:rPr lang="es-MX" dirty="0"/>
              <a:t>A diferencia de la programación estructurada en donde los datos y las funciones son independientes.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Encapsulación</a:t>
            </a:r>
            <a:endParaRPr lang="es-MX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068960"/>
            <a:ext cx="5143536" cy="166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Ocultamiento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Cada objeto está aislado del exterior, es un módulo natural, y cada tipo de objeto expone una </a:t>
            </a:r>
            <a:r>
              <a:rPr lang="es-MX" i="1" dirty="0"/>
              <a:t>interfaz</a:t>
            </a:r>
            <a:r>
              <a:rPr lang="es-MX" dirty="0"/>
              <a:t> que especifica cómo otros objetos pueden interactuar con los objetos de la clase.</a:t>
            </a:r>
          </a:p>
          <a:p>
            <a:pPr algn="just"/>
            <a:r>
              <a:rPr lang="es-MX" dirty="0"/>
              <a:t>El aislamiento protege las propiedades de un objeto contra su modificación por alguien no autorizado a acceder a ellos, solamente los métodos internos propios del objeto pueden acceder a su estado.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Ocultamiento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Esto asegura que otros objetos no puedan cambiar el estado interno de un objeto de forma inesperada, eliminando los efectos secundarios y las interacciones inesperadas.</a:t>
            </a:r>
          </a:p>
          <a:p>
            <a:pPr algn="just"/>
            <a:r>
              <a:rPr lang="es-MX" dirty="0"/>
              <a:t>Algunos lenguajes relajan esto, permitiendo el acceso directo a los datos internos del objeto de una manera controlada y limitan el grado de abstracción.</a:t>
            </a:r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Ocultamiento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32248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 ocultamiento utiliza los conceptos de atributos y métodos</a:t>
            </a:r>
          </a:p>
          <a:p>
            <a:pPr lvl="1" algn="just"/>
            <a:r>
              <a:rPr lang="es-MX" dirty="0"/>
              <a:t>Público</a:t>
            </a:r>
          </a:p>
          <a:p>
            <a:pPr lvl="1" algn="just"/>
            <a:r>
              <a:rPr lang="es-MX" dirty="0"/>
              <a:t>Protegido</a:t>
            </a:r>
          </a:p>
          <a:p>
            <a:pPr lvl="1" algn="just"/>
            <a:r>
              <a:rPr lang="es-MX" dirty="0"/>
              <a:t>Privado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Las clases no están aisladas, pero relacionadas entre sí, forman una jerarquía de clasificación.</a:t>
            </a:r>
          </a:p>
          <a:p>
            <a:pPr algn="just"/>
            <a:r>
              <a:rPr lang="es-MX" dirty="0"/>
              <a:t>Los objetos heredan las propiedades y el comportamiento de todas las clases a las que pertenecen.</a:t>
            </a:r>
          </a:p>
          <a:p>
            <a:pPr algn="just"/>
            <a:r>
              <a:rPr lang="es-MX" dirty="0"/>
              <a:t>La Herencia organiza y facilita el polimorfismo y la encapsulación para permitir que los objetos sean definidos y creados como tipos especializados de objetos existentes.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Ellos pueden compartir (y extender) su comportamiento sin tener que implementarlo. Esto se realiza por lo general mediante la agrupación de objetos en </a:t>
            </a:r>
            <a:r>
              <a:rPr lang="es-MX" i="1" dirty="0"/>
              <a:t>clases</a:t>
            </a:r>
            <a:r>
              <a:rPr lang="es-MX" dirty="0"/>
              <a:t> que </a:t>
            </a:r>
            <a:r>
              <a:rPr lang="es-MX"/>
              <a:t>se convierten </a:t>
            </a:r>
            <a:r>
              <a:rPr lang="es-MX" dirty="0"/>
              <a:t>en </a:t>
            </a:r>
            <a:r>
              <a:rPr lang="es-MX" i="1" dirty="0"/>
              <a:t>árboles</a:t>
            </a:r>
            <a:r>
              <a:rPr lang="es-MX" dirty="0"/>
              <a:t> o </a:t>
            </a:r>
            <a:r>
              <a:rPr lang="es-MX" i="1" dirty="0" err="1"/>
              <a:t>grids</a:t>
            </a:r>
            <a:r>
              <a:rPr lang="es-MX" dirty="0"/>
              <a:t> que reflejan un comportamiento común. Cuando un objeto hereda de más de una clase se dice que tiene </a:t>
            </a:r>
            <a:r>
              <a:rPr lang="es-MX" i="1" dirty="0"/>
              <a:t>herencia múltiple.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Herencia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346" t="31452" r="27070" b="10548"/>
          <a:stretch>
            <a:fillRect/>
          </a:stretch>
        </p:blipFill>
        <p:spPr bwMode="auto">
          <a:xfrm>
            <a:off x="899592" y="1832408"/>
            <a:ext cx="6768752" cy="469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Polimorfismo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Diferentes comportamientos asociados con objetos diferentes pueden compartir el mismo nombre.</a:t>
            </a:r>
          </a:p>
          <a:p>
            <a:pPr algn="just"/>
            <a:r>
              <a:rPr lang="es-MX" dirty="0"/>
              <a:t>O en otras palabras, las referencias y las colecciones de objetos pueden contener objetos de diferentes tipos, y la invocación de un comportamiento producirá el comportamiento correcto para el tipo actual del objeto referenciado.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La misma operación puede tener un comportamiento diferente en diferentes objetos.</a:t>
            </a:r>
          </a:p>
          <a:p>
            <a:pPr algn="just"/>
            <a:r>
              <a:rPr lang="es-MX" dirty="0"/>
              <a:t>Se implementa a través de la herencia.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Elementales</a:t>
            </a:r>
            <a:r>
              <a:rPr lang="en-US" dirty="0"/>
              <a:t> de POO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>
          <a:xfrm>
            <a:off x="457200" y="1790278"/>
            <a:ext cx="4040188" cy="639762"/>
          </a:xfrm>
        </p:spPr>
        <p:txBody>
          <a:bodyPr/>
          <a:lstStyle/>
          <a:p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57200" y="2430040"/>
            <a:ext cx="4040188" cy="3951288"/>
          </a:xfrm>
        </p:spPr>
        <p:txBody>
          <a:bodyPr/>
          <a:lstStyle/>
          <a:p>
            <a:r>
              <a:rPr lang="en-US" dirty="0" err="1"/>
              <a:t>Clase</a:t>
            </a:r>
            <a:endParaRPr lang="en-US" dirty="0"/>
          </a:p>
          <a:p>
            <a:r>
              <a:rPr lang="en-US" dirty="0" err="1"/>
              <a:t>Atributo</a:t>
            </a:r>
            <a:endParaRPr lang="en-US" dirty="0"/>
          </a:p>
          <a:p>
            <a:r>
              <a:rPr lang="en-US" dirty="0" err="1"/>
              <a:t>Método</a:t>
            </a:r>
            <a:endParaRPr lang="en-US" dirty="0"/>
          </a:p>
          <a:p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790278"/>
            <a:ext cx="4041775" cy="639762"/>
          </a:xfrm>
        </p:spPr>
        <p:txBody>
          <a:bodyPr/>
          <a:lstStyle/>
          <a:p>
            <a:r>
              <a:rPr lang="en-US" dirty="0" err="1"/>
              <a:t>Características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30040"/>
            <a:ext cx="4041775" cy="3951288"/>
          </a:xfrm>
        </p:spPr>
        <p:txBody>
          <a:bodyPr/>
          <a:lstStyle/>
          <a:p>
            <a:r>
              <a:rPr lang="en-US" dirty="0" err="1"/>
              <a:t>Abstracción</a:t>
            </a:r>
            <a:endParaRPr lang="en-US" dirty="0"/>
          </a:p>
          <a:p>
            <a:r>
              <a:rPr lang="en-US" dirty="0" err="1"/>
              <a:t>Encapsulación</a:t>
            </a:r>
            <a:endParaRPr lang="en-US" dirty="0"/>
          </a:p>
          <a:p>
            <a:r>
              <a:rPr lang="en-US" dirty="0" err="1"/>
              <a:t>Ocultamiento</a:t>
            </a:r>
            <a:endParaRPr lang="en-US" dirty="0"/>
          </a:p>
          <a:p>
            <a:r>
              <a:rPr lang="en-US" dirty="0" err="1"/>
              <a:t>Herencia</a:t>
            </a:r>
            <a:endParaRPr lang="en-US" dirty="0"/>
          </a:p>
          <a:p>
            <a:r>
              <a:rPr lang="en-US" dirty="0" err="1"/>
              <a:t>Polimorfismo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Polimorfismo</a:t>
            </a:r>
            <a:endParaRPr lang="en-U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ED5D582-9F2E-43EC-BA57-7895D55ED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92896"/>
            <a:ext cx="8435280" cy="3823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con </a:t>
            </a:r>
            <a:r>
              <a:rPr lang="en-US" dirty="0" err="1"/>
              <a:t>Herencia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16847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Clase: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Mamifero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Atributo: años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Métodos: cazar(); Comer(); Dormir();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Objeto: Simbad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32B5F7-36A3-4928-9726-D39E3756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874" y="3645024"/>
            <a:ext cx="6271059" cy="293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314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MUCHAS GRACIAS </a:t>
            </a:r>
            <a:br>
              <a:rPr lang="es-MX" dirty="0"/>
            </a:br>
            <a:r>
              <a:rPr lang="es-MX" dirty="0"/>
              <a:t>POR SU ATENCIÓN !!!!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709120"/>
          </a:xfrm>
        </p:spPr>
        <p:txBody>
          <a:bodyPr/>
          <a:lstStyle/>
          <a:p>
            <a:pPr algn="just"/>
            <a:r>
              <a:rPr lang="es-MX" dirty="0"/>
              <a:t>Una clase es una representación de un objeto de la vida real como un modelo o plan. Debe contener atributos y métodos, es decir, las principales características del objeto real.</a:t>
            </a:r>
          </a:p>
          <a:p>
            <a:pPr algn="just"/>
            <a:r>
              <a:rPr lang="es-MX" dirty="0"/>
              <a:t>Una clase se basa en el concepto de abstracción, como veremos más adelante.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1100" t="3761" r="30155" b="3121"/>
          <a:stretch>
            <a:fillRect/>
          </a:stretch>
        </p:blipFill>
        <p:spPr bwMode="auto">
          <a:xfrm>
            <a:off x="395536" y="1556792"/>
            <a:ext cx="1944216" cy="279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20" t="2652" r="23540" b="4230"/>
          <a:stretch>
            <a:fillRect/>
          </a:stretch>
        </p:blipFill>
        <p:spPr bwMode="auto">
          <a:xfrm>
            <a:off x="1835696" y="3861048"/>
            <a:ext cx="247512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Flecha derecha"/>
          <p:cNvSpPr/>
          <p:nvPr/>
        </p:nvSpPr>
        <p:spPr>
          <a:xfrm>
            <a:off x="4357686" y="3214686"/>
            <a:ext cx="928694" cy="71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2348880"/>
            <a:ext cx="3172197" cy="237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24128" y="4869160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76256" y="4869160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376" y="4869160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24128" y="5733256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76256" y="5733256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5733256"/>
            <a:ext cx="936104" cy="7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uadroTexto 2"/>
          <p:cNvSpPr txBox="1"/>
          <p:nvPr/>
        </p:nvSpPr>
        <p:spPr>
          <a:xfrm>
            <a:off x="2599409" y="1531332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Clase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6689988" y="1792942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2865" y="2132856"/>
            <a:ext cx="679827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340768"/>
            <a:ext cx="308605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6056" y="1916832"/>
            <a:ext cx="379729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4077072"/>
            <a:ext cx="31683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4005064"/>
            <a:ext cx="2880915" cy="267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7091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dirty="0"/>
              <a:t>Un atributo es una característica de un objeto real que se crea en una clase para reflejar esta característica. Por lo general, los atributos son internos a la clase y no se pueden ver desde fuera.</a:t>
            </a:r>
          </a:p>
          <a:p>
            <a:pPr algn="just"/>
            <a:r>
              <a:rPr lang="es-ES" dirty="0"/>
              <a:t>Por ejemplo, la bicicleta puede tener muchos atributos, tales como:</a:t>
            </a:r>
          </a:p>
          <a:p>
            <a:pPr lvl="1" algn="just"/>
            <a:r>
              <a:rPr lang="es-ES" dirty="0"/>
              <a:t>Color</a:t>
            </a:r>
          </a:p>
          <a:p>
            <a:pPr lvl="1" algn="just"/>
            <a:r>
              <a:rPr lang="es-ES" dirty="0"/>
              <a:t>Marca</a:t>
            </a:r>
          </a:p>
          <a:p>
            <a:pPr lvl="1" algn="just"/>
            <a:r>
              <a:rPr lang="es-ES" dirty="0"/>
              <a:t>Engranajes</a:t>
            </a:r>
          </a:p>
          <a:p>
            <a:pPr lvl="1" algn="just"/>
            <a:r>
              <a:rPr lang="es-ES" dirty="0"/>
              <a:t>Tamaño de la rueda</a:t>
            </a:r>
          </a:p>
          <a:p>
            <a:pPr lvl="1" algn="just"/>
            <a:r>
              <a:rPr lang="es-ES" dirty="0"/>
              <a:t>Frenos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8232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Los atributos, en programación, a menudo son llamados en un modelo estructurado como variables o constantes.</a:t>
            </a:r>
          </a:p>
          <a:p>
            <a:pPr algn="just"/>
            <a:r>
              <a:rPr lang="es-MX" dirty="0"/>
              <a:t>Los atributos entonces, simplemente y abusando de la terminología, son </a:t>
            </a:r>
            <a:r>
              <a:rPr lang="es-MX" b="1" dirty="0"/>
              <a:t>las variables </a:t>
            </a:r>
            <a:r>
              <a:rPr lang="es-MX" dirty="0"/>
              <a:t>de la clase.</a:t>
            </a:r>
          </a:p>
          <a:p>
            <a:r>
              <a:rPr lang="es-MX" dirty="0">
                <a:solidFill>
                  <a:schemeClr val="bg1"/>
                </a:solidFill>
              </a:rPr>
              <a:t>En lenguajes como C + + existen instancia y variables de clase, el párrafo anterior no se refiere a estos conceptos.</a:t>
            </a:r>
          </a:p>
          <a:p>
            <a:endParaRPr lang="es-MX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60240"/>
            <a:ext cx="8229600" cy="4709120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Un método es un algoritmo o función de un objeto, que se extiende desde la recepción de un </a:t>
            </a:r>
            <a:r>
              <a:rPr lang="es-ES" b="1" dirty="0"/>
              <a:t>mensaje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Los métodos definen el comportamiento que el objeto instanciado tendrá.</a:t>
            </a:r>
          </a:p>
          <a:p>
            <a:pPr algn="just"/>
            <a:r>
              <a:rPr lang="es-ES" dirty="0"/>
              <a:t>El conjunto de métodos de una clase se llaman </a:t>
            </a:r>
            <a:r>
              <a:rPr lang="es-ES" b="1" dirty="0"/>
              <a:t>comportamiento de la clase</a:t>
            </a:r>
            <a:r>
              <a:rPr lang="es-ES" dirty="0"/>
              <a:t>.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is Met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</TotalTime>
  <Words>1102</Words>
  <Application>Microsoft Office PowerPoint</Application>
  <PresentationFormat>Presentación en pantalla (4:3)</PresentationFormat>
  <Paragraphs>135</Paragraphs>
  <Slides>32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Gris Metal</vt:lpstr>
      <vt:lpstr>Conceptos elementales de poo</vt:lpstr>
      <vt:lpstr>Contenido</vt:lpstr>
      <vt:lpstr>Conceptos Elementales de POO</vt:lpstr>
      <vt:lpstr>Clase</vt:lpstr>
      <vt:lpstr>Clase</vt:lpstr>
      <vt:lpstr>Clase</vt:lpstr>
      <vt:lpstr>Atributos</vt:lpstr>
      <vt:lpstr>Atributo</vt:lpstr>
      <vt:lpstr>Método</vt:lpstr>
      <vt:lpstr>Método</vt:lpstr>
      <vt:lpstr>Constructor</vt:lpstr>
      <vt:lpstr>Objeto</vt:lpstr>
      <vt:lpstr>Objeto</vt:lpstr>
      <vt:lpstr>Objeto</vt:lpstr>
      <vt:lpstr>Objeto</vt:lpstr>
      <vt:lpstr>Objeto</vt:lpstr>
      <vt:lpstr>Abstracción</vt:lpstr>
      <vt:lpstr>Abstracción</vt:lpstr>
      <vt:lpstr>Encapsulación</vt:lpstr>
      <vt:lpstr>Encapsulación</vt:lpstr>
      <vt:lpstr>Encapsulación</vt:lpstr>
      <vt:lpstr>Ocultamiento</vt:lpstr>
      <vt:lpstr>Ocultamiento</vt:lpstr>
      <vt:lpstr>Ocultamiento</vt:lpstr>
      <vt:lpstr>Herencia</vt:lpstr>
      <vt:lpstr>Herencia</vt:lpstr>
      <vt:lpstr>Herencia</vt:lpstr>
      <vt:lpstr>Polimorfismo</vt:lpstr>
      <vt:lpstr>Polimorfismo</vt:lpstr>
      <vt:lpstr>Polimorfismo</vt:lpstr>
      <vt:lpstr>Ejemplo con Herencia</vt:lpstr>
      <vt:lpstr>MUCHAS GRACIAS  POR SU ATENCIÓN 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Computación 2 Unidad 1</dc:title>
  <dc:creator>Barajas</dc:creator>
  <cp:lastModifiedBy>ROSALINDA AVENDAÑO LOPEZ</cp:lastModifiedBy>
  <cp:revision>202</cp:revision>
  <dcterms:created xsi:type="dcterms:W3CDTF">2011-01-25T19:06:48Z</dcterms:created>
  <dcterms:modified xsi:type="dcterms:W3CDTF">2022-01-28T05:09:55Z</dcterms:modified>
</cp:coreProperties>
</file>