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31" r:id="rId4"/>
    <p:sldId id="334" r:id="rId5"/>
    <p:sldId id="332" r:id="rId6"/>
    <p:sldId id="261" r:id="rId7"/>
    <p:sldId id="335" r:id="rId8"/>
    <p:sldId id="336" r:id="rId9"/>
    <p:sldId id="344" r:id="rId10"/>
    <p:sldId id="345" r:id="rId11"/>
    <p:sldId id="346" r:id="rId12"/>
    <p:sldId id="347" r:id="rId13"/>
    <p:sldId id="348" r:id="rId14"/>
    <p:sldId id="343" r:id="rId15"/>
    <p:sldId id="337" r:id="rId16"/>
    <p:sldId id="339" r:id="rId17"/>
    <p:sldId id="340" r:id="rId18"/>
    <p:sldId id="338" r:id="rId19"/>
    <p:sldId id="341" r:id="rId20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orient="horz" pos="2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6"/>
    <p:restoredTop sz="94658"/>
  </p:normalViewPr>
  <p:slideViewPr>
    <p:cSldViewPr showGuides="1">
      <p:cViewPr varScale="1">
        <p:scale>
          <a:sx n="116" d="100"/>
          <a:sy n="116" d="100"/>
        </p:scale>
        <p:origin x="1672" y="176"/>
      </p:cViewPr>
      <p:guideLst>
        <p:guide orient="horz" pos="708"/>
        <p:guide pos="288"/>
        <p:guide orient="horz" pos="25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 panose="020B0503020000020004" charset="-127"/>
                <a:cs typeface="Malgun Gothic" panose="020B0503020000020004" charset="-127"/>
              </a:defRPr>
            </a:lvl1pPr>
          </a:lstStyle>
          <a:p>
            <a:pPr marL="121285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 panose="020B0503020000020004" charset="-127"/>
                <a:cs typeface="Malgun Gothic" panose="020B0503020000020004" charset="-127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 panose="020B0503020000020004" charset="-127"/>
                <a:cs typeface="Malgun Gothic" panose="020B0503020000020004" charset="-127"/>
              </a:defRPr>
            </a:lvl1pPr>
          </a:lstStyle>
          <a:p>
            <a:pPr marL="121285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 panose="020B0503020000020004" charset="-127"/>
                <a:cs typeface="Malgun Gothic" panose="020B0503020000020004" charset="-127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 panose="020B0503020000020004" charset="-127"/>
                <a:cs typeface="Malgun Gothic" panose="020B0503020000020004" charset="-127"/>
              </a:defRPr>
            </a:lvl1pPr>
          </a:lstStyle>
          <a:p>
            <a:pPr marL="121285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 panose="020B0503020000020004" charset="-127"/>
                <a:cs typeface="Malgun Gothic" panose="020B0503020000020004" charset="-127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 panose="020B0503020000020004" charset="-127"/>
                <a:cs typeface="Malgun Gothic" panose="020B0503020000020004" charset="-127"/>
              </a:defRPr>
            </a:lvl1pPr>
          </a:lstStyle>
          <a:p>
            <a:pPr marL="121285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 panose="020B0503020000020004" charset="-127"/>
                <a:cs typeface="Malgun Gothic" panose="020B0503020000020004" charset="-127"/>
              </a:defRPr>
            </a:lvl1pPr>
          </a:lstStyle>
          <a:p>
            <a:pPr marL="121285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95300" y="6461759"/>
            <a:ext cx="641603" cy="2484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2060"/>
                </a:solidFill>
                <a:latin typeface="Malgun Gothic" panose="020B0503020000020004" charset="-127"/>
                <a:cs typeface="Malgun Gothic" panose="020B0503020000020004" charset="-127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478" y="2640851"/>
            <a:ext cx="9285605" cy="146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8504" y="6506291"/>
            <a:ext cx="170561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12504" y="6418258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Malgun Gothic" panose="020B0503020000020004" charset="-127"/>
                <a:cs typeface="Malgun Gothic" panose="020B0503020000020004" charset="-127"/>
              </a:defRPr>
            </a:lvl1pPr>
          </a:lstStyle>
          <a:p>
            <a:pPr marL="121285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9" Type="http://schemas.openxmlformats.org/officeDocument/2006/relationships/image" Target="../media/image24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8" cy="647807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18275" y="2171297"/>
            <a:ext cx="8229112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FinalTerm</a:t>
            </a:r>
            <a:r>
              <a:rPr lang="ko-KR" altLang="en-US" sz="36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보고서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ko-KR" altLang="en-US" sz="36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제목 </a:t>
            </a:r>
            <a:r>
              <a:rPr lang="en-US" altLang="ko-KR" sz="36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ko-KR" altLang="en-US" sz="36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ko-KR" altLang="en-US" sz="3600" i="1" spc="-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집중</a:t>
            </a:r>
            <a:r>
              <a:rPr lang="en-US" altLang="ko-KR" sz="3600" i="1" spc="-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ko-KR" altLang="ko-KR" sz="3600" i="1" spc="-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감시</a:t>
            </a:r>
            <a:r>
              <a:rPr lang="en-US" altLang="zh-CN" sz="3600" i="1" spc="-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ko-KR" altLang="en-US" sz="3600" i="1" spc="-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시스템</a:t>
            </a:r>
            <a:endParaRPr lang="ko-KR" altLang="en-US" sz="3600" i="1" spc="-5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sz="3600" i="1" spc="-5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600" y="3911489"/>
            <a:ext cx="3122787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학번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ko-KR" altLang="en-US"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2020110078</a:t>
            </a:r>
            <a:endParaRPr lang="en-US" altLang="ko-KR" sz="2400" i="1" spc="-5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이름 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ko-KR" altLang="en-US"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TANG ZHIJIE</a:t>
            </a:r>
            <a:endParaRPr lang="en-US" altLang="ko-KR" sz="2400" i="1" spc="-5" dirty="0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i="1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9628" y="5259323"/>
            <a:ext cx="1036319" cy="402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54215" y="5285013"/>
            <a:ext cx="2418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Image </a:t>
            </a:r>
            <a:r>
              <a:rPr sz="2000" b="1" spc="-5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2000" b="1" spc="-120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Lab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138" y="630845"/>
            <a:ext cx="51084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Mobile/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WebService</a:t>
            </a:r>
            <a:r>
              <a:rPr lang="en-US" altLang="ko-KR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endParaRPr lang="en-US" altLang="ko-K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2. Service System(Python, Django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953770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2-1.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사용자 보안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보안키를 이용한 로그인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공통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)</a:t>
            </a:r>
            <a:endParaRPr lang="ko-KR" altLang="en-US" sz="1400" i="1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sz="1200"/>
              <a:t>사용자는</a:t>
            </a:r>
            <a:r>
              <a:rPr lang="en-US" altLang="zh-CN" sz="1200"/>
              <a:t> </a:t>
            </a:r>
            <a:r>
              <a:rPr lang="ko-KR" altLang="en-US" sz="1200"/>
              <a:t>고유한</a:t>
            </a:r>
            <a:r>
              <a:rPr lang="en-US" altLang="zh-CN" sz="1200"/>
              <a:t> </a:t>
            </a:r>
            <a:r>
              <a:rPr lang="ko-KR" altLang="en-US" sz="1200"/>
              <a:t>보안키를</a:t>
            </a:r>
            <a:r>
              <a:rPr lang="en-US" altLang="zh-CN" sz="1200"/>
              <a:t> </a:t>
            </a:r>
            <a:r>
              <a:rPr lang="ko-KR" altLang="en-US" sz="1200"/>
              <a:t>사용하여</a:t>
            </a:r>
            <a:r>
              <a:rPr lang="en-US" altLang="zh-CN" sz="1200"/>
              <a:t> </a:t>
            </a:r>
            <a:r>
              <a:rPr lang="ko-KR" altLang="en-US" sz="1200"/>
              <a:t>로그인하며</a:t>
            </a:r>
            <a:r>
              <a:rPr lang="en-US" altLang="zh-CN" sz="1200"/>
              <a:t>, </a:t>
            </a:r>
            <a:r>
              <a:rPr lang="ko-KR" altLang="en-US" sz="1200"/>
              <a:t>데이터</a:t>
            </a:r>
            <a:r>
              <a:rPr lang="en-US" altLang="zh-CN" sz="1200"/>
              <a:t> </a:t>
            </a:r>
            <a:r>
              <a:rPr lang="ko-KR" altLang="en-US" sz="1200"/>
              <a:t>접근을</a:t>
            </a:r>
            <a:r>
              <a:rPr lang="en-US" altLang="zh-CN" sz="1200"/>
              <a:t> </a:t>
            </a:r>
            <a:r>
              <a:rPr lang="ko-KR" altLang="en-US" sz="1200"/>
              <a:t>안전하게</a:t>
            </a:r>
            <a:r>
              <a:rPr lang="en-US" altLang="zh-CN" sz="1200"/>
              <a:t> </a:t>
            </a:r>
            <a:r>
              <a:rPr lang="ko-KR" altLang="en-US" sz="1200"/>
              <a:t>보호합니다</a:t>
            </a:r>
            <a:r>
              <a:rPr lang="en-US" altLang="zh-CN" sz="1200"/>
              <a:t>.</a:t>
            </a:r>
            <a:endParaRPr lang="en-US" altLang="zh-CN" sz="1200"/>
          </a:p>
          <a:p>
            <a:endParaRPr kumimoji="1" lang="ko-KR" altLang="en-US" sz="1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454150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GB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2-2. Image Blog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및 관리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공통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일부 확장 기능 가능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)</a:t>
            </a:r>
            <a:endParaRPr lang="ko-KR" altLang="en-US" sz="1400" i="1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zh-CN" sz="1200"/>
              <a:t>Django</a:t>
            </a:r>
            <a:r>
              <a:rPr lang="ko-KR" altLang="en-US" sz="1200"/>
              <a:t>를</a:t>
            </a:r>
            <a:r>
              <a:rPr lang="en-US" altLang="zh-CN" sz="1200"/>
              <a:t> </a:t>
            </a:r>
            <a:r>
              <a:rPr lang="ko-KR" altLang="en-US" sz="1200"/>
              <a:t>활용하여</a:t>
            </a:r>
            <a:r>
              <a:rPr lang="en-US" altLang="zh-CN" sz="1200"/>
              <a:t> </a:t>
            </a:r>
            <a:r>
              <a:rPr lang="ko-KR" altLang="en-US" sz="1200"/>
              <a:t>이미지</a:t>
            </a:r>
            <a:r>
              <a:rPr lang="en-US" altLang="zh-CN" sz="1200"/>
              <a:t> </a:t>
            </a:r>
            <a:r>
              <a:rPr lang="ko-KR" altLang="en-US" sz="1200"/>
              <a:t>업로드</a:t>
            </a:r>
            <a:r>
              <a:rPr lang="en-US" altLang="zh-CN" sz="1200"/>
              <a:t>, </a:t>
            </a:r>
            <a:r>
              <a:rPr lang="ko-KR" altLang="en-US" sz="1200"/>
              <a:t>관리</a:t>
            </a:r>
            <a:r>
              <a:rPr lang="en-US" altLang="zh-CN" sz="1200"/>
              <a:t> </a:t>
            </a:r>
            <a:r>
              <a:rPr lang="ko-KR" altLang="en-US" sz="1200"/>
              <a:t>및</a:t>
            </a:r>
            <a:r>
              <a:rPr lang="en-US" altLang="zh-CN" sz="1200"/>
              <a:t> </a:t>
            </a:r>
            <a:r>
              <a:rPr lang="ko-KR" altLang="en-US" sz="1200"/>
              <a:t>목록</a:t>
            </a:r>
            <a:r>
              <a:rPr lang="en-US" altLang="zh-CN" sz="1200"/>
              <a:t> </a:t>
            </a:r>
            <a:r>
              <a:rPr lang="ko-KR" altLang="en-US" sz="1200"/>
              <a:t>조회</a:t>
            </a:r>
            <a:r>
              <a:rPr lang="en-US" altLang="zh-CN" sz="1200"/>
              <a:t> </a:t>
            </a:r>
            <a:r>
              <a:rPr lang="ko-KR" altLang="en-US" sz="1200"/>
              <a:t>기능을</a:t>
            </a:r>
            <a:r>
              <a:rPr lang="en-US" altLang="zh-CN" sz="1200"/>
              <a:t> </a:t>
            </a:r>
            <a:r>
              <a:rPr lang="ko-KR" altLang="en-US" sz="1200"/>
              <a:t>제공합니다</a:t>
            </a:r>
            <a:r>
              <a:rPr lang="en-US" altLang="zh-CN" sz="1200"/>
              <a:t>.</a:t>
            </a:r>
            <a:endParaRPr lang="en-US" altLang="zh-CN" sz="1200"/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en-US" altLang="zh-CN"/>
          </a:p>
          <a:p>
            <a:endParaRPr kumimoji="1" lang="ko-KR" altLang="en-US" sz="800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458118" y="4038600"/>
            <a:ext cx="4309110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 panose="020B0609020204030204"/>
                <a:ea typeface="+mn-ea"/>
                <a:cs typeface="Consolas" panose="020B060902020403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2-3.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게시를 위한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HTTP </a:t>
            </a:r>
            <a:r>
              <a:rPr lang="en-US" altLang="ko-KR" sz="1400" kern="0" spc="-5" dirty="0" err="1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Restfull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제공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공통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)</a:t>
            </a:r>
            <a:endParaRPr lang="en-US" altLang="ko-KR" sz="1400" kern="0" spc="-5" dirty="0">
              <a:solidFill>
                <a:srgbClr val="558ED5"/>
              </a:solidFill>
              <a:latin typeface="+mn-ea"/>
              <a:cs typeface="Malgun Gothic" panose="020B0503020000020004" charset="-127"/>
            </a:endParaRPr>
          </a:p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zh-CN" sz="1200" kern="0" dirty="0">
                <a:latin typeface="+mn-ea"/>
                <a:cs typeface="Gulim" panose="020B0600000101010101" charset="-127"/>
              </a:rPr>
              <a:t>API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를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통해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에지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시스템에서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처리된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데이터를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서버로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전달하거나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,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클라이언트가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데이터를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요청할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수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있습니다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.</a:t>
            </a:r>
            <a:endParaRPr lang="en-US" altLang="zh-CN" sz="1200" kern="0" dirty="0">
              <a:latin typeface="+mn-ea"/>
              <a:cs typeface="Gulim" panose="020B0600000101010101" charset="-127"/>
            </a:endParaRPr>
          </a:p>
          <a:p>
            <a:pPr latinLnBrk="0"/>
            <a:endParaRPr kumimoji="1" lang="ko-KR" altLang="en-US" sz="1200" kern="0" dirty="0"/>
          </a:p>
        </p:txBody>
      </p:sp>
      <p:sp>
        <p:nvSpPr>
          <p:cNvPr id="6" name="내용 개체 틀 3"/>
          <p:cNvSpPr txBox="1"/>
          <p:nvPr/>
        </p:nvSpPr>
        <p:spPr>
          <a:xfrm>
            <a:off x="5064408" y="4038600"/>
            <a:ext cx="4309110" cy="139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 panose="020B0609020204030204"/>
                <a:ea typeface="+mn-ea"/>
                <a:cs typeface="Consolas" panose="020B060902020403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2-4. Image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목록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,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획득을 위한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HTTP </a:t>
            </a:r>
            <a:r>
              <a:rPr lang="en-US" altLang="ko-KR" sz="1400" kern="0" spc="-5" dirty="0" err="1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Restfull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제공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신규 추가 필요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)</a:t>
            </a:r>
            <a:endParaRPr lang="ko-KR" altLang="en-US" sz="1400" b="1" kern="0" spc="-5" dirty="0">
              <a:solidFill>
                <a:srgbClr val="558ED5"/>
              </a:solidFill>
              <a:latin typeface="+mn-ea"/>
              <a:cs typeface="Malgun Gothic" panose="020B0503020000020004" charset="-127"/>
            </a:endParaRPr>
          </a:p>
          <a:p>
            <a:pPr marL="299085" indent="-287020" latinLnBrk="0"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sz="1200" kern="0" dirty="0">
                <a:latin typeface="+mn-ea"/>
                <a:cs typeface="Gulim" panose="020B0600000101010101" charset="-127"/>
              </a:rPr>
              <a:t>클라이언트가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실시간으로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이미지를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요청하거나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다운로드할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수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있도록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API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를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제공합니다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.</a:t>
            </a:r>
            <a:endParaRPr lang="en-US" altLang="zh-CN" sz="1200" kern="0" dirty="0">
              <a:latin typeface="+mn-ea"/>
              <a:cs typeface="Gulim" panose="020B0600000101010101" charset="-127"/>
            </a:endParaRPr>
          </a:p>
          <a:p>
            <a:pPr latinLnBrk="0"/>
            <a:endParaRPr kumimoji="1" lang="ko-KR" altLang="en-US" sz="120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2. Service System(Python, Django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1369606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2-5.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기타 추가기능</a:t>
            </a:r>
            <a:endParaRPr lang="ko-KR" altLang="en-US" sz="1400" spc="-5" dirty="0">
              <a:solidFill>
                <a:srgbClr val="558ED5"/>
              </a:solidFill>
              <a:latin typeface="+mn-ea"/>
              <a:cs typeface="Malgun Gothic" panose="020B0503020000020004" charset="-127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)</a:t>
            </a:r>
            <a:endParaRPr lang="en-US" altLang="ko-KR" sz="1200" i="1" spc="-5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)</a:t>
            </a:r>
            <a:endParaRPr lang="en-US" altLang="ko-KR" sz="1200" dirty="0">
              <a:latin typeface="+mn-ea"/>
              <a:cs typeface="Gulim" panose="020B0600000101010101" charset="-127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 panose="020B0600000101010101" charset="-127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597873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2-6.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기타 추가기능</a:t>
            </a:r>
            <a:endParaRPr lang="ko-KR" altLang="en-US" sz="1400" spc="-5" dirty="0">
              <a:solidFill>
                <a:srgbClr val="558ED5"/>
              </a:solidFill>
              <a:latin typeface="+mn-ea"/>
              <a:cs typeface="Malgun Gothic" panose="020B0503020000020004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)</a:t>
            </a:r>
            <a:endParaRPr lang="en-US" altLang="ko-KR" sz="1200" i="1" spc="-5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)</a:t>
            </a:r>
            <a:endParaRPr lang="en-US" altLang="ko-KR" sz="1200" dirty="0">
              <a:latin typeface="+mn-ea"/>
              <a:cs typeface="Gulim" panose="020B0600000101010101" charset="-127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 panose="020B0600000101010101" charset="-127"/>
            </a:endParaRPr>
          </a:p>
          <a:p>
            <a:endParaRPr kumimoji="1" lang="ko-KR" altLang="en-US"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3. Client System(Android, </a:t>
            </a:r>
            <a:r>
              <a:rPr lang="en-US" altLang="ko-KR" dirty="0">
                <a:solidFill>
                  <a:schemeClr val="tx2"/>
                </a:solidFill>
              </a:rPr>
              <a:t>Java</a:t>
            </a:r>
            <a:r>
              <a:rPr lang="ko-KR" altLang="en-US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개별 제안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1367155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3.1. Image list view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공통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개별 제안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)</a:t>
            </a:r>
            <a:endParaRPr lang="en-US" altLang="ko-KR" sz="1400" spc="-5" dirty="0">
              <a:solidFill>
                <a:srgbClr val="558ED5"/>
              </a:solidFill>
              <a:latin typeface="+mn-ea"/>
              <a:cs typeface="Malgun Gothic" panose="020B0503020000020004" charset="-127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sz="1200"/>
              <a:t>클라이언트</a:t>
            </a:r>
            <a:r>
              <a:rPr lang="en-US" altLang="zh-CN" sz="1200"/>
              <a:t> </a:t>
            </a:r>
            <a:r>
              <a:rPr lang="ko-KR" altLang="en-US" sz="1200"/>
              <a:t>앱에서</a:t>
            </a:r>
            <a:r>
              <a:rPr lang="en-US" altLang="zh-CN" sz="1200"/>
              <a:t> </a:t>
            </a:r>
            <a:r>
              <a:rPr lang="ko-KR" altLang="en-US" sz="1200"/>
              <a:t>서버가</a:t>
            </a:r>
            <a:r>
              <a:rPr lang="en-US" altLang="zh-CN" sz="1200"/>
              <a:t> </a:t>
            </a:r>
            <a:r>
              <a:rPr lang="ko-KR" altLang="en-US" sz="1200"/>
              <a:t>제공한</a:t>
            </a:r>
            <a:r>
              <a:rPr lang="en-US" altLang="zh-CN" sz="1200"/>
              <a:t> </a:t>
            </a:r>
            <a:r>
              <a:rPr lang="ko-KR" altLang="en-US" sz="1200"/>
              <a:t>이미지</a:t>
            </a:r>
            <a:r>
              <a:rPr lang="en-US" altLang="zh-CN" sz="1200"/>
              <a:t> </a:t>
            </a:r>
            <a:r>
              <a:rPr lang="ko-KR" altLang="en-US" sz="1200"/>
              <a:t>목록을</a:t>
            </a:r>
            <a:r>
              <a:rPr lang="en-US" altLang="zh-CN" sz="1200"/>
              <a:t> UI</a:t>
            </a:r>
            <a:r>
              <a:rPr lang="ko-KR" altLang="en-US" sz="1200"/>
              <a:t>로</a:t>
            </a:r>
            <a:r>
              <a:rPr lang="en-US" altLang="zh-CN" sz="1200"/>
              <a:t> </a:t>
            </a:r>
            <a:r>
              <a:rPr lang="ko-KR" altLang="en-US" sz="1200"/>
              <a:t>표시하며</a:t>
            </a:r>
            <a:r>
              <a:rPr lang="en-US" altLang="zh-CN" sz="1200"/>
              <a:t>, </a:t>
            </a:r>
            <a:r>
              <a:rPr lang="ko-KR" altLang="en-US" sz="1200"/>
              <a:t>각</a:t>
            </a:r>
            <a:r>
              <a:rPr lang="en-US" altLang="zh-CN" sz="1200"/>
              <a:t> </a:t>
            </a:r>
            <a:r>
              <a:rPr lang="ko-KR" altLang="en-US" sz="1200"/>
              <a:t>이미지를</a:t>
            </a:r>
            <a:r>
              <a:rPr lang="en-US" altLang="zh-CN" sz="1200"/>
              <a:t> </a:t>
            </a:r>
            <a:r>
              <a:rPr lang="ko-KR" altLang="en-US" sz="1200"/>
              <a:t>클릭하면</a:t>
            </a:r>
            <a:r>
              <a:rPr lang="en-US" altLang="zh-CN" sz="1200"/>
              <a:t> </a:t>
            </a:r>
            <a:r>
              <a:rPr lang="ko-KR" altLang="en-US" sz="1200"/>
              <a:t>세부정보를</a:t>
            </a:r>
            <a:r>
              <a:rPr lang="en-US" altLang="zh-CN" sz="1200"/>
              <a:t> </a:t>
            </a:r>
            <a:r>
              <a:rPr lang="ko-KR" altLang="en-US" sz="1200"/>
              <a:t>확인할</a:t>
            </a:r>
            <a:r>
              <a:rPr lang="en-US" altLang="zh-CN" sz="1200"/>
              <a:t> </a:t>
            </a:r>
            <a:r>
              <a:rPr lang="ko-KR" altLang="en-US" sz="1200"/>
              <a:t>수</a:t>
            </a:r>
            <a:r>
              <a:rPr lang="en-US" altLang="zh-CN" sz="1200"/>
              <a:t> </a:t>
            </a:r>
            <a:r>
              <a:rPr lang="ko-KR" altLang="en-US" sz="1200"/>
              <a:t>있습니다</a:t>
            </a:r>
            <a:r>
              <a:rPr lang="en-US" altLang="zh-CN" sz="1200"/>
              <a:t>.</a:t>
            </a:r>
            <a:endParaRPr lang="en-US" altLang="zh-CN" sz="1200"/>
          </a:p>
          <a:p>
            <a:endParaRPr kumimoji="1" lang="ko-KR" altLang="en-US" sz="1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398270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GB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3.2. Image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목록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획득을 위한 </a:t>
            </a:r>
            <a:r>
              <a:rPr lang="en-GB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HTTP </a:t>
            </a:r>
            <a:r>
              <a:rPr lang="en-GB" altLang="ko-KR" sz="1400" spc="-5" dirty="0" err="1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Restfull</a:t>
            </a:r>
            <a:r>
              <a:rPr lang="en-GB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 API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사용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신규 추가 필요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)</a:t>
            </a:r>
            <a:endParaRPr lang="ko-KR" altLang="en-US" sz="1400" b="1" spc="-5" dirty="0">
              <a:solidFill>
                <a:srgbClr val="558ED5"/>
              </a:solidFill>
              <a:latin typeface="+mn-ea"/>
              <a:cs typeface="Malgun Gothic" panose="020B0503020000020004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sz="1200"/>
              <a:t>클라이언트는</a:t>
            </a:r>
            <a:r>
              <a:rPr lang="en-US" altLang="zh-CN" sz="1200"/>
              <a:t> API</a:t>
            </a:r>
            <a:r>
              <a:rPr lang="ko-KR" altLang="en-US" sz="1200"/>
              <a:t>를</a:t>
            </a:r>
            <a:r>
              <a:rPr lang="en-US" altLang="zh-CN" sz="1200"/>
              <a:t> </a:t>
            </a:r>
            <a:r>
              <a:rPr lang="ko-KR" altLang="en-US" sz="1200"/>
              <a:t>통해</a:t>
            </a:r>
            <a:r>
              <a:rPr lang="en-US" altLang="zh-CN" sz="1200"/>
              <a:t> </a:t>
            </a:r>
            <a:r>
              <a:rPr lang="ko-KR" altLang="en-US" sz="1200"/>
              <a:t>실시간으로</a:t>
            </a:r>
            <a:r>
              <a:rPr lang="en-US" altLang="zh-CN" sz="1200"/>
              <a:t> </a:t>
            </a:r>
            <a:r>
              <a:rPr lang="ko-KR" altLang="en-US" sz="1200"/>
              <a:t>이미지를</a:t>
            </a:r>
            <a:r>
              <a:rPr lang="en-US" altLang="zh-CN" sz="1200"/>
              <a:t> </a:t>
            </a:r>
            <a:r>
              <a:rPr lang="ko-KR" altLang="en-US" sz="1200"/>
              <a:t>요청하고</a:t>
            </a:r>
            <a:r>
              <a:rPr lang="en-US" altLang="zh-CN" sz="1200"/>
              <a:t> </a:t>
            </a:r>
            <a:r>
              <a:rPr lang="ko-KR" altLang="en-US" sz="1200"/>
              <a:t>표시할</a:t>
            </a:r>
            <a:r>
              <a:rPr lang="en-US" altLang="zh-CN" sz="1200"/>
              <a:t> </a:t>
            </a:r>
            <a:r>
              <a:rPr lang="ko-KR" altLang="en-US" sz="1200"/>
              <a:t>수</a:t>
            </a:r>
            <a:r>
              <a:rPr lang="en-US" altLang="zh-CN" sz="1200"/>
              <a:t> </a:t>
            </a:r>
            <a:r>
              <a:rPr lang="ko-KR" altLang="en-US" sz="1200"/>
              <a:t>있습니다</a:t>
            </a:r>
            <a:r>
              <a:rPr lang="en-US" altLang="zh-CN" sz="1200"/>
              <a:t>.</a:t>
            </a:r>
            <a:endParaRPr lang="en-US" altLang="zh-CN" sz="1200"/>
          </a:p>
          <a:p>
            <a:endParaRPr kumimoji="1" lang="ko-KR" altLang="en-US" sz="1200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458118" y="4038600"/>
            <a:ext cx="4309110" cy="139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 panose="020B0609020204030204"/>
                <a:ea typeface="+mn-ea"/>
                <a:cs typeface="Consolas" panose="020B060902020403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3.3.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공통기능 및 추가기능을 활용한 사용자 시나리오 및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UI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제공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신규 추가 필요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)</a:t>
            </a:r>
            <a:endParaRPr lang="en-US" altLang="ko-KR" sz="1400" kern="0" spc="-5" dirty="0">
              <a:solidFill>
                <a:srgbClr val="558ED5"/>
              </a:solidFill>
              <a:latin typeface="+mn-ea"/>
              <a:cs typeface="Malgun Gothic" panose="020B0503020000020004" charset="-127"/>
            </a:endParaRPr>
          </a:p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sz="1200" kern="0" dirty="0">
                <a:latin typeface="+mn-ea"/>
                <a:cs typeface="Gulim" panose="020B0600000101010101" charset="-127"/>
              </a:rPr>
              <a:t>사용자는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앱을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통해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실시간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데이터를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확인하고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알림을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받을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수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있습니다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.</a:t>
            </a:r>
            <a:endParaRPr lang="en-US" altLang="zh-CN" sz="1200" kern="0" dirty="0">
              <a:latin typeface="+mn-ea"/>
              <a:cs typeface="Gulim" panose="020B0600000101010101" charset="-127"/>
            </a:endParaRPr>
          </a:p>
          <a:p>
            <a:pPr latinLnBrk="0"/>
            <a:endParaRPr kumimoji="1" lang="ko-KR" altLang="en-US" sz="1200" kern="0" dirty="0"/>
          </a:p>
        </p:txBody>
      </p:sp>
      <p:sp>
        <p:nvSpPr>
          <p:cNvPr id="6" name="내용 개체 틀 3"/>
          <p:cNvSpPr txBox="1"/>
          <p:nvPr/>
        </p:nvSpPr>
        <p:spPr>
          <a:xfrm>
            <a:off x="5064408" y="4038600"/>
            <a:ext cx="4309110" cy="13696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 panose="020B0609020204030204"/>
                <a:ea typeface="+mn-ea"/>
                <a:cs typeface="Consolas" panose="020B060902020403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3-4.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기타 추가 기능</a:t>
            </a: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간략한 설명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)</a:t>
            </a:r>
            <a:endParaRPr lang="en-US" altLang="ko-KR" sz="1200" i="1" kern="0" spc="-5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기능 동작 캡처 화면 제시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)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 panose="020B0600000101010101" charset="-127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 panose="020B0600000101010101" charset="-127"/>
            </a:endParaRPr>
          </a:p>
          <a:p>
            <a:pPr latinLnBrk="0"/>
            <a:endParaRPr kumimoji="1" lang="ko-KR" altLang="en-US" sz="800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Lab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78079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기능</a:t>
            </a:r>
            <a:r>
              <a:rPr lang="en-US" altLang="ko-KR" sz="2000" i="1" dirty="0">
                <a:solidFill>
                  <a:srgbClr val="FF0000"/>
                </a:solidFill>
              </a:rPr>
              <a:t>(</a:t>
            </a:r>
            <a:r>
              <a:rPr lang="ko-KR" altLang="en-US" sz="2000" i="1" dirty="0">
                <a:solidFill>
                  <a:srgbClr val="FF0000"/>
                </a:solidFill>
              </a:rPr>
              <a:t>부족한 설명 </a:t>
            </a:r>
            <a:r>
              <a:rPr lang="ko-KR" altLang="en-US" sz="2000" i="1" dirty="0" err="1">
                <a:solidFill>
                  <a:srgbClr val="FF0000"/>
                </a:solidFill>
              </a:rPr>
              <a:t>추거</a:t>
            </a:r>
            <a:r>
              <a:rPr lang="en-US" altLang="ko-KR" sz="2000" i="1" dirty="0">
                <a:solidFill>
                  <a:srgbClr val="FF0000"/>
                </a:solidFill>
              </a:rPr>
              <a:t>,</a:t>
            </a:r>
            <a:r>
              <a:rPr lang="ko-KR" altLang="en-US" sz="2000" i="1" dirty="0">
                <a:solidFill>
                  <a:srgbClr val="FF0000"/>
                </a:solidFill>
              </a:rPr>
              <a:t> 신규 또는 추가 기능 중심</a:t>
            </a:r>
            <a:r>
              <a:rPr lang="en-US" altLang="ko-KR" sz="2000" i="1" dirty="0">
                <a:solidFill>
                  <a:srgbClr val="FF0000"/>
                </a:solidFill>
              </a:rPr>
              <a:t>,</a:t>
            </a:r>
            <a:r>
              <a:rPr lang="ko-KR" altLang="en-US" sz="2000" i="1" dirty="0">
                <a:solidFill>
                  <a:srgbClr val="FF0000"/>
                </a:solidFill>
              </a:rPr>
              <a:t> 페이지 추가 가능</a:t>
            </a:r>
            <a:r>
              <a:rPr lang="en-US" altLang="ko-KR" sz="2000" i="1" dirty="0">
                <a:solidFill>
                  <a:srgbClr val="FF0000"/>
                </a:solidFill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4065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</a:rPr>
              <a:t>에지</a:t>
            </a:r>
            <a:r>
              <a:rPr lang="en-US" altLang="zh-CN" dirty="0">
                <a:latin typeface="+mn-ea"/>
                <a:cs typeface="Gulim" panose="020B0600000101010101" charset="-127"/>
              </a:rPr>
              <a:t> /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서버</a:t>
            </a:r>
            <a:r>
              <a:rPr lang="en-US" altLang="zh-CN" dirty="0">
                <a:latin typeface="+mn-ea"/>
                <a:cs typeface="Gulim" panose="020B0600000101010101" charset="-127"/>
              </a:rPr>
              <a:t> /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스마트폰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클라이언트의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역할</a:t>
            </a:r>
            <a:endParaRPr lang="ko-KR" altLang="en-US" dirty="0">
              <a:latin typeface="+mn-ea"/>
              <a:cs typeface="Gulim" panose="020B0600000101010101" charset="-127"/>
            </a:endParaRPr>
          </a:p>
          <a:p>
            <a:pPr marL="756285" lvl="1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</a:rPr>
              <a:t>에지</a:t>
            </a:r>
            <a:r>
              <a:rPr lang="en-US" altLang="zh-CN" dirty="0">
                <a:latin typeface="+mn-ea"/>
                <a:cs typeface="Gulim" panose="020B0600000101010101" charset="-127"/>
              </a:rPr>
              <a:t>(Edge)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926465" lvl="2" indent="0">
              <a:lnSpc>
                <a:spcPct val="100000"/>
              </a:lnSpc>
              <a:spcBef>
                <a:spcPts val="105"/>
              </a:spcBef>
              <a:buNone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</a:rPr>
              <a:t>실시간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객체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탐지와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추적</a:t>
            </a:r>
            <a:r>
              <a:rPr lang="en-US" altLang="zh-CN" dirty="0">
                <a:latin typeface="+mn-ea"/>
                <a:cs typeface="Gulim" panose="020B0600000101010101" charset="-127"/>
              </a:rPr>
              <a:t>.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926465" lvl="2" indent="0">
              <a:lnSpc>
                <a:spcPct val="100000"/>
              </a:lnSpc>
              <a:spcBef>
                <a:spcPts val="105"/>
              </a:spcBef>
              <a:buNone/>
              <a:tabLst>
                <a:tab pos="299720" algn="l"/>
              </a:tabLst>
            </a:pPr>
            <a:r>
              <a:rPr lang="en-US" altLang="zh-CN" dirty="0">
                <a:latin typeface="+mn-ea"/>
                <a:cs typeface="Gulim" panose="020B0600000101010101" charset="-127"/>
              </a:rPr>
              <a:t>Change Detection</a:t>
            </a:r>
            <a:r>
              <a:rPr lang="ko-KR" altLang="en-US" dirty="0">
                <a:latin typeface="+mn-ea"/>
                <a:cs typeface="Gulim" panose="020B0600000101010101" charset="-127"/>
              </a:rPr>
              <a:t>을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통해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객체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상태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변화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감지</a:t>
            </a:r>
            <a:r>
              <a:rPr lang="en-US" altLang="zh-CN" dirty="0">
                <a:latin typeface="+mn-ea"/>
                <a:cs typeface="Gulim" panose="020B0600000101010101" charset="-127"/>
              </a:rPr>
              <a:t>.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926465" lvl="2" indent="0">
              <a:lnSpc>
                <a:spcPct val="100000"/>
              </a:lnSpc>
              <a:spcBef>
                <a:spcPts val="105"/>
              </a:spcBef>
              <a:buNone/>
              <a:tabLst>
                <a:tab pos="299720" algn="l"/>
              </a:tabLst>
            </a:pPr>
            <a:r>
              <a:rPr lang="en-US" altLang="zh-CN" dirty="0">
                <a:latin typeface="+mn-ea"/>
                <a:cs typeface="Gulim" panose="020B0600000101010101" charset="-127"/>
              </a:rPr>
              <a:t>RESTful API</a:t>
            </a:r>
            <a:r>
              <a:rPr lang="ko-KR" altLang="en-US" dirty="0">
                <a:latin typeface="+mn-ea"/>
                <a:cs typeface="Gulim" panose="020B0600000101010101" charset="-127"/>
              </a:rPr>
              <a:t>를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통해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서버로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데이터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전송</a:t>
            </a:r>
            <a:r>
              <a:rPr lang="en-US" altLang="zh-CN" dirty="0">
                <a:latin typeface="+mn-ea"/>
                <a:cs typeface="Gulim" panose="020B0600000101010101" charset="-127"/>
              </a:rPr>
              <a:t>.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endParaRPr lang="ko-KR" altLang="en-US" dirty="0">
              <a:latin typeface="+mn-ea"/>
              <a:cs typeface="Gulim" panose="020B0600000101010101" charset="-127"/>
            </a:endParaRPr>
          </a:p>
          <a:p>
            <a:pPr marL="756285" lvl="1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</a:rPr>
              <a:t>서버</a:t>
            </a:r>
            <a:r>
              <a:rPr lang="en-US" altLang="zh-CN" dirty="0">
                <a:latin typeface="+mn-ea"/>
                <a:cs typeface="Gulim" panose="020B0600000101010101" charset="-127"/>
              </a:rPr>
              <a:t>(Server)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1213485" lvl="2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</a:rPr>
              <a:t>데이터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저장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및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관리</a:t>
            </a:r>
            <a:r>
              <a:rPr lang="en-US" altLang="zh-CN" dirty="0">
                <a:latin typeface="+mn-ea"/>
                <a:cs typeface="Gulim" panose="020B0600000101010101" charset="-127"/>
              </a:rPr>
              <a:t>.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1213485" lvl="2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en-US" altLang="zh-CN" dirty="0">
                <a:latin typeface="+mn-ea"/>
                <a:cs typeface="Gulim" panose="020B0600000101010101" charset="-127"/>
              </a:rPr>
              <a:t>Django </a:t>
            </a:r>
            <a:r>
              <a:rPr lang="ko-KR" altLang="en-US" dirty="0">
                <a:latin typeface="+mn-ea"/>
                <a:cs typeface="Gulim" panose="020B0600000101010101" charset="-127"/>
              </a:rPr>
              <a:t>기반의</a:t>
            </a:r>
            <a:r>
              <a:rPr lang="en-US" altLang="zh-CN" dirty="0">
                <a:latin typeface="+mn-ea"/>
                <a:cs typeface="Gulim" panose="020B0600000101010101" charset="-127"/>
              </a:rPr>
              <a:t> API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제공</a:t>
            </a:r>
            <a:r>
              <a:rPr lang="en-US" altLang="zh-CN" dirty="0">
                <a:latin typeface="+mn-ea"/>
                <a:cs typeface="Gulim" panose="020B0600000101010101" charset="-127"/>
              </a:rPr>
              <a:t>.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1213485" lvl="2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</a:rPr>
              <a:t>클라이언트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요청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처리</a:t>
            </a:r>
            <a:r>
              <a:rPr lang="en-US" altLang="zh-CN" dirty="0">
                <a:latin typeface="+mn-ea"/>
                <a:cs typeface="Gulim" panose="020B0600000101010101" charset="-127"/>
              </a:rPr>
              <a:t>(</a:t>
            </a:r>
            <a:r>
              <a:rPr lang="ko-KR" altLang="en-US" dirty="0">
                <a:latin typeface="+mn-ea"/>
                <a:cs typeface="Gulim" panose="020B0600000101010101" charset="-127"/>
              </a:rPr>
              <a:t>이미지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업로드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및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제공</a:t>
            </a:r>
            <a:r>
              <a:rPr lang="en-US" altLang="zh-CN" dirty="0">
                <a:latin typeface="+mn-ea"/>
                <a:cs typeface="Gulim" panose="020B0600000101010101" charset="-127"/>
              </a:rPr>
              <a:t>).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endParaRPr lang="ko-KR" altLang="en-US" dirty="0">
              <a:latin typeface="+mn-ea"/>
              <a:cs typeface="Gulim" panose="020B0600000101010101" charset="-127"/>
            </a:endParaRPr>
          </a:p>
          <a:p>
            <a:pPr marL="756285" lvl="1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</a:rPr>
              <a:t>스마트폰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클라이언트</a:t>
            </a:r>
            <a:r>
              <a:rPr lang="en-US" altLang="zh-CN" dirty="0">
                <a:latin typeface="+mn-ea"/>
                <a:cs typeface="Gulim" panose="020B0600000101010101" charset="-127"/>
              </a:rPr>
              <a:t>(Client)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1213485" lvl="2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</a:rPr>
              <a:t>사용자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인터페이스를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통해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실시간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데이터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확인</a:t>
            </a:r>
            <a:r>
              <a:rPr lang="en-US" altLang="zh-CN" dirty="0">
                <a:latin typeface="+mn-ea"/>
                <a:cs typeface="Gulim" panose="020B0600000101010101" charset="-127"/>
              </a:rPr>
              <a:t>.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1213485" lvl="2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</a:rPr>
              <a:t>알림을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통해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이벤트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정보</a:t>
            </a:r>
            <a:r>
              <a:rPr lang="en-US" altLang="zh-CN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</a:rPr>
              <a:t>수신</a:t>
            </a:r>
            <a:r>
              <a:rPr lang="en-US" altLang="zh-CN" dirty="0">
                <a:latin typeface="+mn-ea"/>
                <a:cs typeface="Gulim" panose="020B0600000101010101" charset="-127"/>
              </a:rPr>
              <a:t>.</a:t>
            </a:r>
            <a:endParaRPr lang="en-US" altLang="zh-CN" dirty="0">
              <a:latin typeface="+mn-ea"/>
              <a:cs typeface="Gulim" panose="020B0600000101010101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Lab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8455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사용자 시나리오</a:t>
            </a:r>
            <a:r>
              <a:rPr lang="en-US" altLang="ko-KR" sz="2000" dirty="0"/>
              <a:t>(Ui </a:t>
            </a:r>
            <a:r>
              <a:rPr lang="ko-KR" altLang="en-US" sz="2000" dirty="0"/>
              <a:t>구성</a:t>
            </a:r>
            <a:r>
              <a:rPr lang="en-US" altLang="ko-KR" sz="2000" dirty="0"/>
              <a:t>)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4025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학습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환경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: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755015" lvl="1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학생들은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책상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앞에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설치된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카메라를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안드로이드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앱과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함께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사용해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테이블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이탈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여부를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판단한다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.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755015" lvl="1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너무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오래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자리를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비울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경우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알람이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울립니다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.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작업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환경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: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755015" lvl="1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사무실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내에서는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카메라로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직원의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테이블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구역을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모니터링해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테이블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이탈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여부를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판단한다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.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755015" lvl="1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너무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오래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자리를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비울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경우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알람이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울립니다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.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가정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환경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: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755015" lvl="1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홈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카메라는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어린이나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노인의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활동을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모니터링하여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안전을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보장합니다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.</a:t>
            </a:r>
            <a:endParaRPr lang="en-US" altLang="zh-CN" dirty="0">
              <a:latin typeface="+mn-ea"/>
              <a:cs typeface="Gulim" panose="020B0600000101010101" charset="-127"/>
            </a:endParaRPr>
          </a:p>
          <a:p>
            <a:pPr marL="755015" lvl="1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떠나는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시간이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너무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길면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시스템이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부모에게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dirty="0">
                <a:latin typeface="+mn-ea"/>
                <a:cs typeface="Gulim" panose="020B0600000101010101" charset="-127"/>
                <a:sym typeface="+mn-ea"/>
              </a:rPr>
              <a:t>알려줍니다</a:t>
            </a:r>
            <a:r>
              <a:rPr lang="en-US" altLang="zh-CN" dirty="0">
                <a:latin typeface="+mn-ea"/>
                <a:cs typeface="Gulim" panose="020B0600000101010101" charset="-127"/>
                <a:sym typeface="+mn-ea"/>
              </a:rPr>
              <a:t>.</a:t>
            </a:r>
            <a:endParaRPr lang="en-US" altLang="zh-CN" sz="1800" dirty="0">
              <a:latin typeface="+mn-ea"/>
              <a:cs typeface="Gulim" panose="020B0600000101010101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Lab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8455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개발과정의 이슈</a:t>
            </a:r>
            <a:r>
              <a:rPr lang="en-US" altLang="ko-KR" sz="2000" i="1" dirty="0">
                <a:solidFill>
                  <a:srgbClr val="FF0000"/>
                </a:solidFill>
              </a:rPr>
              <a:t>(</a:t>
            </a:r>
            <a:r>
              <a:rPr lang="ko-KR" altLang="en-US" sz="2000" i="1" dirty="0">
                <a:solidFill>
                  <a:srgbClr val="FF0000"/>
                </a:solidFill>
              </a:rPr>
              <a:t>선택</a:t>
            </a:r>
            <a:r>
              <a:rPr lang="en-US" altLang="ko-KR" sz="2000" i="1" dirty="0">
                <a:solidFill>
                  <a:srgbClr val="FF0000"/>
                </a:solidFill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4025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en-US" altLang="zh-CN" sz="1800" dirty="0">
                <a:latin typeface="+mn-ea"/>
                <a:cs typeface="Gulim" panose="020B0600000101010101" charset="-127"/>
              </a:rPr>
              <a:t>YOLOv5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의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환경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적응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문제</a:t>
            </a:r>
            <a:endParaRPr lang="ko-KR" altLang="en-US" sz="1800" dirty="0">
              <a:latin typeface="+mn-ea"/>
              <a:cs typeface="Gulim" panose="020B0600000101010101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endParaRPr lang="en-US" altLang="zh-CN" sz="1800" dirty="0">
              <a:latin typeface="+mn-ea"/>
              <a:cs typeface="Gulim" panose="020B0600000101010101" charset="-127"/>
            </a:endParaRPr>
          </a:p>
          <a:p>
            <a:pPr marL="756285" lvl="1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sz="1800" dirty="0">
                <a:latin typeface="+mn-ea"/>
                <a:cs typeface="Gulim" panose="020B0600000101010101" charset="-127"/>
              </a:rPr>
              <a:t>조명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,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배경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변화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등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환경적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요소가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객체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탐지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정확도에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영향을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미쳤습니다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.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이를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해결하기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위해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추가적인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데이터셋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조정이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필요했습니다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.</a:t>
            </a:r>
            <a:endParaRPr lang="en-US" altLang="zh-CN" sz="1800" dirty="0">
              <a:latin typeface="+mn-ea"/>
              <a:cs typeface="Gulim" panose="020B0600000101010101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endParaRPr lang="en-US" altLang="zh-CN" sz="1800" dirty="0">
              <a:latin typeface="+mn-ea"/>
              <a:cs typeface="Gulim" panose="020B0600000101010101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en-US" altLang="zh-CN" sz="1800" dirty="0">
                <a:latin typeface="+mn-ea"/>
                <a:cs typeface="Gulim" panose="020B0600000101010101" charset="-127"/>
              </a:rPr>
              <a:t>API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응답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속도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최적화</a:t>
            </a:r>
            <a:endParaRPr lang="ko-KR" altLang="en-US" sz="1800" dirty="0">
              <a:latin typeface="+mn-ea"/>
              <a:cs typeface="Gulim" panose="020B0600000101010101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endParaRPr lang="en-US" altLang="zh-CN" sz="1800" dirty="0">
              <a:latin typeface="+mn-ea"/>
              <a:cs typeface="Gulim" panose="020B0600000101010101" charset="-127"/>
            </a:endParaRPr>
          </a:p>
          <a:p>
            <a:pPr marL="756285" lvl="1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sz="1800" dirty="0">
                <a:latin typeface="+mn-ea"/>
                <a:cs typeface="Gulim" panose="020B0600000101010101" charset="-127"/>
              </a:rPr>
              <a:t>다수의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실시간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데이터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요청으로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인해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서버의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과부하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문제가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발생했습니다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. Django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캐싱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전략을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도입하여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이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문제를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개선했습니다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.</a:t>
            </a:r>
            <a:endParaRPr lang="en-US" altLang="zh-CN" sz="1800" dirty="0">
              <a:latin typeface="+mn-ea"/>
              <a:cs typeface="Gulim" panose="020B0600000101010101" charset="-127"/>
            </a:endParaRPr>
          </a:p>
          <a:p>
            <a:pPr marL="756285" lvl="1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endParaRPr lang="en-US" altLang="zh-CN" sz="1800" dirty="0">
              <a:latin typeface="+mn-ea"/>
              <a:cs typeface="Gulim" panose="020B0600000101010101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en-US" altLang="zh-CN" sz="1800" dirty="0">
                <a:latin typeface="+mn-ea"/>
                <a:cs typeface="Gulim" panose="020B0600000101010101" charset="-127"/>
              </a:rPr>
              <a:t>Android UI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최적화</a:t>
            </a:r>
            <a:endParaRPr lang="ko-KR" altLang="en-US" sz="1800" dirty="0">
              <a:latin typeface="+mn-ea"/>
              <a:cs typeface="Gulim" panose="020B0600000101010101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endParaRPr lang="en-US" altLang="zh-CN" sz="1800" dirty="0">
              <a:latin typeface="+mn-ea"/>
              <a:cs typeface="Gulim" panose="020B0600000101010101" charset="-127"/>
            </a:endParaRPr>
          </a:p>
          <a:p>
            <a:pPr marL="756285" lvl="1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sz="1800" dirty="0">
                <a:latin typeface="+mn-ea"/>
                <a:cs typeface="Gulim" panose="020B0600000101010101" charset="-127"/>
              </a:rPr>
              <a:t>사용자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경험을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고려하여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클라이언트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앱의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화면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구성을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여러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차례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800" dirty="0">
                <a:latin typeface="+mn-ea"/>
                <a:cs typeface="Gulim" panose="020B0600000101010101" charset="-127"/>
              </a:rPr>
              <a:t>개선했습니다</a:t>
            </a:r>
            <a:r>
              <a:rPr lang="en-US" altLang="zh-CN" sz="1800" dirty="0">
                <a:latin typeface="+mn-ea"/>
                <a:cs typeface="Gulim" panose="020B0600000101010101" charset="-127"/>
              </a:rPr>
              <a:t>.</a:t>
            </a:r>
            <a:endParaRPr lang="en-US" altLang="zh-CN" sz="1800" dirty="0">
              <a:latin typeface="+mn-ea"/>
              <a:cs typeface="Gulim" panose="020B0600000101010101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Lab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66649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데모</a:t>
            </a:r>
            <a:r>
              <a:rPr lang="en-US" altLang="ko-KR" sz="2000" i="1" dirty="0">
                <a:solidFill>
                  <a:srgbClr val="FF0000"/>
                </a:solidFill>
              </a:rPr>
              <a:t>(</a:t>
            </a:r>
            <a:r>
              <a:rPr lang="ko-KR" altLang="en-US" sz="2000" i="1" dirty="0">
                <a:solidFill>
                  <a:srgbClr val="FF0000"/>
                </a:solidFill>
              </a:rPr>
              <a:t>구동 동영상</a:t>
            </a:r>
            <a:r>
              <a:rPr lang="en-US" altLang="ko-KR" sz="2000" i="1" dirty="0">
                <a:solidFill>
                  <a:srgbClr val="FF0000"/>
                </a:solidFill>
              </a:rPr>
              <a:t>,</a:t>
            </a:r>
            <a:r>
              <a:rPr lang="ko-KR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ko-KR" sz="2000" i="1" dirty="0">
                <a:solidFill>
                  <a:srgbClr val="FF0000"/>
                </a:solidFill>
              </a:rPr>
              <a:t>mp4</a:t>
            </a:r>
            <a:r>
              <a:rPr lang="ko-KR" altLang="en-US" sz="2000" i="1" dirty="0">
                <a:solidFill>
                  <a:srgbClr val="FF0000"/>
                </a:solidFill>
              </a:rPr>
              <a:t> 동영상 파일을 추가 함</a:t>
            </a:r>
            <a:r>
              <a:rPr lang="en-US" altLang="ko-KR" sz="2000" i="1" dirty="0">
                <a:solidFill>
                  <a:srgbClr val="FF0000"/>
                </a:solidFill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데모 동영상</a:t>
            </a:r>
            <a:endParaRPr sz="2000" dirty="0">
              <a:latin typeface="+mn-ea"/>
              <a:cs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Lab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25501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 panose="02020603050405020304"/>
                <a:cs typeface="Times New Roman" panose="02020603050405020304"/>
              </a:rPr>
              <a:t>기대효과 및 결론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1869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효율성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향상</a:t>
            </a:r>
            <a:r>
              <a:rPr lang="en-US" altLang="ko-KR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: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모니터링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및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알림을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통해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작업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및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학습의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효율성을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효과적으로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향상시키고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산만함을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줄일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수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있습니다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.</a:t>
            </a:r>
            <a:endParaRPr lang="en-US" altLang="zh-CN" sz="2000" dirty="0">
              <a:latin typeface="+mn-ea"/>
              <a:cs typeface="Gulim" panose="020B0600000101010101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endParaRPr lang="en-US" altLang="zh-CN" sz="2000" dirty="0">
              <a:latin typeface="+mn-ea"/>
              <a:cs typeface="Gulim" panose="020B0600000101010101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안전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관리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: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가정에서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자녀나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노인에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대한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모니터링을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강화하여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가족의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안전을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보장합니다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.</a:t>
            </a:r>
            <a:endParaRPr lang="en-US" altLang="zh-CN" sz="2000" dirty="0">
              <a:latin typeface="+mn-ea"/>
              <a:cs typeface="Gulim" panose="020B0600000101010101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endParaRPr sz="1800" dirty="0">
              <a:latin typeface="+mn-ea"/>
              <a:cs typeface="Gulim" panose="020B0600000101010101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Lab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2626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 panose="02020603050405020304"/>
                <a:cs typeface="Times New Roman" panose="02020603050405020304"/>
              </a:rPr>
              <a:t>결과물의 목록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10983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서비스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URL :  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http://</a:t>
            </a:r>
            <a:r>
              <a:rPr lang="en-US" altLang="ko-KR" sz="2000" i="1" spc="-5" dirty="0" err="1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xxx.xxx.xxx</a:t>
            </a:r>
            <a:endParaRPr lang="en-US" altLang="ko-KR" sz="2000" i="1" spc="-5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소스코드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git </a:t>
            </a: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주소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: 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http://</a:t>
            </a:r>
            <a:r>
              <a:rPr lang="en-US" altLang="ko-KR" sz="2000" i="1" spc="-5" dirty="0" err="1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xxx.xxx.xxx</a:t>
            </a:r>
            <a:endParaRPr sz="2000" dirty="0">
              <a:latin typeface="+mn-ea"/>
              <a:cs typeface="Malgun Gothic" panose="020B0503020000020004" charset="-127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i="1" dirty="0">
                <a:solidFill>
                  <a:srgbClr val="FF0000"/>
                </a:solidFill>
                <a:latin typeface="+mn-ea"/>
                <a:cs typeface="Gulim" panose="020B0600000101010101" charset="-127"/>
              </a:rPr>
              <a:t>폴더 형식 </a:t>
            </a:r>
            <a:endParaRPr lang="en-US" altLang="ko-KR" i="1" dirty="0">
              <a:solidFill>
                <a:srgbClr val="FF0000"/>
              </a:solidFill>
              <a:latin typeface="+mn-ea"/>
              <a:cs typeface="Gulim" panose="020B0600000101010101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905000" y="2334178"/>
            <a:ext cx="7315200" cy="1704422"/>
            <a:chOff x="2057400" y="2133600"/>
            <a:chExt cx="7315200" cy="1704422"/>
          </a:xfrm>
        </p:grpSpPr>
        <p:sp>
          <p:nvSpPr>
            <p:cNvPr id="5" name="직사각형 4"/>
            <p:cNvSpPr/>
            <p:nvPr/>
          </p:nvSpPr>
          <p:spPr>
            <a:xfrm>
              <a:off x="2057400" y="2133600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dirty="0"/>
                <a:t>Root</a:t>
              </a:r>
              <a:endParaRPr kumimoji="1" lang="en-US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14227" y="2141483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dirty="0" err="1"/>
                <a:t>Edge_System</a:t>
              </a:r>
              <a:endParaRPr kumimoji="1" lang="en-US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14227" y="2772756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dirty="0" err="1"/>
                <a:t>Service_System</a:t>
              </a:r>
              <a:endParaRPr kumimoji="1" lang="en-US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14227" y="3404029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dirty="0" err="1"/>
                <a:t>Client_System</a:t>
              </a:r>
              <a:endParaRPr kumimoji="1" lang="en-US" altLang="en-US" dirty="0"/>
            </a:p>
          </p:txBody>
        </p:sp>
        <p:cxnSp>
          <p:nvCxnSpPr>
            <p:cNvPr id="10" name="직선 연결선[R] 9"/>
            <p:cNvCxnSpPr>
              <a:stCxn id="5" idx="3"/>
              <a:endCxn id="6" idx="1"/>
            </p:cNvCxnSpPr>
            <p:nvPr/>
          </p:nvCxnSpPr>
          <p:spPr>
            <a:xfrm>
              <a:off x="4038600" y="2350597"/>
              <a:ext cx="575627" cy="7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[E] 12"/>
            <p:cNvCxnSpPr>
              <a:stCxn id="5" idx="3"/>
              <a:endCxn id="7" idx="1"/>
            </p:cNvCxnSpPr>
            <p:nvPr/>
          </p:nvCxnSpPr>
          <p:spPr>
            <a:xfrm>
              <a:off x="4038600" y="2350597"/>
              <a:ext cx="575627" cy="63915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[E] 14"/>
            <p:cNvCxnSpPr>
              <a:stCxn id="5" idx="3"/>
              <a:endCxn id="8" idx="1"/>
            </p:cNvCxnSpPr>
            <p:nvPr/>
          </p:nvCxnSpPr>
          <p:spPr>
            <a:xfrm>
              <a:off x="4038600" y="2350597"/>
              <a:ext cx="575627" cy="127042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왼쪽 화살표[L] 19"/>
            <p:cNvSpPr/>
            <p:nvPr/>
          </p:nvSpPr>
          <p:spPr>
            <a:xfrm>
              <a:off x="7086600" y="2141484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dirty="0">
                  <a:solidFill>
                    <a:schemeClr val="bg1"/>
                  </a:solidFill>
                </a:rPr>
                <a:t>YOLO</a:t>
              </a:r>
              <a:endParaRPr kumimoji="1" lang="en-US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왼쪽 화살표[L] 20"/>
            <p:cNvSpPr/>
            <p:nvPr/>
          </p:nvSpPr>
          <p:spPr>
            <a:xfrm>
              <a:off x="7086600" y="2780639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dirty="0">
                  <a:solidFill>
                    <a:schemeClr val="bg1"/>
                  </a:solidFill>
                </a:rPr>
                <a:t>Django</a:t>
              </a:r>
              <a:endParaRPr kumimoji="1" lang="en-US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왼쪽 화살표[L] 21"/>
            <p:cNvSpPr/>
            <p:nvPr/>
          </p:nvSpPr>
          <p:spPr>
            <a:xfrm>
              <a:off x="7086600" y="3407970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dirty="0">
                  <a:solidFill>
                    <a:schemeClr val="bg1"/>
                  </a:solidFill>
                </a:rPr>
                <a:t>Android, Native App</a:t>
              </a:r>
              <a:endParaRPr kumimoji="1" lang="en-US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491210" y="4267200"/>
            <a:ext cx="4267200" cy="433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FinalTerm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보고서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lang="en-US" altLang="ko-KR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pptx</a:t>
            </a:r>
            <a:endParaRPr lang="ko-KR" altLang="en-US" sz="1800" dirty="0">
              <a:latin typeface="Times New Roman" panose="02020603050405020304"/>
              <a:cs typeface="Times New Roman" panose="02020603050405020304"/>
            </a:endParaRPr>
          </a:p>
        </p:txBody>
      </p:sp>
      <p:cxnSp>
        <p:nvCxnSpPr>
          <p:cNvPr id="11" name="꺾인 연결선[E] 10"/>
          <p:cNvCxnSpPr>
            <a:stCxn id="5" idx="3"/>
            <a:endCxn id="9" idx="1"/>
          </p:cNvCxnSpPr>
          <p:nvPr/>
        </p:nvCxnSpPr>
        <p:spPr>
          <a:xfrm>
            <a:off x="3886200" y="2551175"/>
            <a:ext cx="605010" cy="19330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495800" y="4876800"/>
            <a:ext cx="4267200" cy="433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100"/>
              </a:spcBef>
            </a:pPr>
            <a:r>
              <a:rPr lang="en-US" altLang="ko-KR" sz="1800" spc="-5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url.txt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(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서비스 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URL,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소스코드 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git 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주소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endParaRPr lang="ko-KR" altLang="en-US" sz="1800" dirty="0">
              <a:latin typeface="Times New Roman" panose="02020603050405020304"/>
              <a:cs typeface="Times New Roman" panose="02020603050405020304"/>
            </a:endParaRPr>
          </a:p>
        </p:txBody>
      </p:sp>
      <p:cxnSp>
        <p:nvCxnSpPr>
          <p:cNvPr id="19" name="꺾인 연결선[E] 18"/>
          <p:cNvCxnSpPr>
            <a:stCxn id="5" idx="3"/>
            <a:endCxn id="18" idx="1"/>
          </p:cNvCxnSpPr>
          <p:nvPr/>
        </p:nvCxnSpPr>
        <p:spPr>
          <a:xfrm>
            <a:off x="3886200" y="2551175"/>
            <a:ext cx="609600" cy="2542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21723" y="6431727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Malgun Gothic" panose="020B0503020000020004" charset="-127"/>
                <a:cs typeface="Malgun Gothic" panose="020B0503020000020004" charset="-127"/>
              </a:rPr>
              <a:t>2</a:t>
            </a:r>
            <a:endParaRPr sz="12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9538" y="2991103"/>
            <a:ext cx="56870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목차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1482089" y="4019482"/>
            <a:ext cx="6366511" cy="230511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요구조건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목적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필요성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기능 계획</a:t>
            </a:r>
            <a:r>
              <a:rPr lang="en-US" altLang="ko-KR" sz="2000" dirty="0"/>
              <a:t>(</a:t>
            </a:r>
            <a:r>
              <a:rPr lang="ko-KR" altLang="en-US" sz="2000" dirty="0"/>
              <a:t>신규 또는 추가 기능 중심</a:t>
            </a:r>
            <a:r>
              <a:rPr lang="en-US" altLang="ko-KR" sz="2000" dirty="0"/>
              <a:t>)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사용자 시나리오</a:t>
            </a:r>
            <a:r>
              <a:rPr lang="en-US" altLang="ko-KR" sz="2000" dirty="0"/>
              <a:t>(Ui </a:t>
            </a:r>
            <a:r>
              <a:rPr lang="ko-KR" altLang="en-US" sz="2000" dirty="0"/>
              <a:t>구성</a:t>
            </a:r>
            <a:r>
              <a:rPr lang="en-US" altLang="ko-KR" sz="2000" dirty="0"/>
              <a:t>)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>
                <a:solidFill>
                  <a:srgbClr val="1F497D"/>
                </a:solidFill>
                <a:latin typeface="Malgun Gothic" panose="020B0503020000020004" charset="-127"/>
                <a:cs typeface="Malgun Gothic" panose="020B0503020000020004" charset="-127"/>
              </a:rPr>
              <a:t>기대효과</a:t>
            </a:r>
            <a:endParaRPr lang="en-US" altLang="ko-KR" sz="2000" dirty="0">
              <a:solidFill>
                <a:srgbClr val="1F497D"/>
              </a:solidFill>
              <a:latin typeface="Malgun Gothic" panose="020B0503020000020004" charset="-127"/>
              <a:cs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Lab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38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 panose="02020603050405020304"/>
                <a:cs typeface="Times New Roman" panose="02020603050405020304"/>
              </a:rPr>
              <a:t>요구조건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874760" cy="547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1.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 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Edge System(Python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기반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,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공통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)</a:t>
            </a:r>
            <a:endParaRPr lang="en-US" altLang="ko-KR" sz="1600" spc="-5" dirty="0">
              <a:solidFill>
                <a:srgbClr val="558ED5"/>
              </a:solidFill>
              <a:latin typeface="+mn-ea"/>
              <a:cs typeface="Malgun Gothic" panose="020B0503020000020004" charset="-127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1-1.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YoloV5 pretrained model </a:t>
            </a:r>
            <a:r>
              <a:rPr lang="ko-KR" altLang="en-US" sz="1600" dirty="0">
                <a:latin typeface="+mn-ea"/>
              </a:rPr>
              <a:t>사용</a:t>
            </a:r>
            <a:endParaRPr lang="en-US" altLang="ko-KR" sz="1600" dirty="0">
              <a:latin typeface="+mn-ea"/>
            </a:endParaRPr>
          </a:p>
          <a:p>
            <a:pPr marL="1269365" lvl="2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ko-KR" altLang="en-US" sz="1600" i="1" dirty="0">
                <a:latin typeface="+mn-ea"/>
              </a:rPr>
              <a:t>대체 가능 함</a:t>
            </a:r>
            <a:endParaRPr lang="en-US" altLang="ko-KR" sz="1600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1-2.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Ms</a:t>
            </a:r>
            <a:r>
              <a:rPr lang="en-US" altLang="ko-KR" sz="1600" dirty="0">
                <a:latin typeface="+mn-ea"/>
              </a:rPr>
              <a:t> coco </a:t>
            </a:r>
            <a:r>
              <a:rPr lang="ko-KR" altLang="en-US" sz="1600" dirty="0">
                <a:latin typeface="+mn-ea"/>
              </a:rPr>
              <a:t>훈련데이터 기준 검출 객체 </a:t>
            </a:r>
            <a:r>
              <a:rPr lang="en-US" altLang="ko-KR" sz="1600" dirty="0">
                <a:latin typeface="+mn-ea"/>
              </a:rPr>
              <a:t>(Classes) : 80</a:t>
            </a:r>
            <a:r>
              <a:rPr lang="ko-KR" altLang="en-US" sz="1600" dirty="0">
                <a:latin typeface="+mn-ea"/>
              </a:rPr>
              <a:t>가지 객체 검출 기능</a:t>
            </a:r>
            <a:endParaRPr lang="en-US" altLang="ko-KR" sz="1600" dirty="0">
              <a:latin typeface="+mn-ea"/>
            </a:endParaRPr>
          </a:p>
          <a:p>
            <a:pPr marL="1269365" lvl="2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ko-KR" altLang="en-US" sz="1600" i="1" dirty="0">
                <a:latin typeface="+mn-ea"/>
              </a:rPr>
              <a:t>대체 가능 함</a:t>
            </a:r>
            <a:endParaRPr lang="en-US" altLang="ko-KR" sz="1600" i="1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1-3.</a:t>
            </a:r>
            <a:r>
              <a:rPr lang="ko-KR" altLang="en-US" sz="1600" dirty="0">
                <a:latin typeface="+mn-ea"/>
              </a:rPr>
              <a:t> 한 종류의 객체를 동일한 객체로 가능한 </a:t>
            </a:r>
            <a:r>
              <a:rPr lang="en-US" altLang="ko-KR" sz="1600" dirty="0">
                <a:latin typeface="+mn-ea"/>
              </a:rPr>
              <a:t>Change Detection</a:t>
            </a:r>
            <a:endParaRPr lang="en-US" altLang="ko-KR" sz="1600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 panose="020B0600000101010101" charset="-127"/>
              </a:rPr>
              <a:t>1-4.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게시를 위한 </a:t>
            </a:r>
            <a:r>
              <a:rPr lang="en-US" altLang="en-US" sz="1600" dirty="0">
                <a:latin typeface="+mn-ea"/>
                <a:cs typeface="Gulim" panose="020B0600000101010101" charset="-127"/>
              </a:rPr>
              <a:t>HTTP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</a:t>
            </a:r>
            <a:r>
              <a:rPr lang="en-US" altLang="ko-KR" sz="1600" dirty="0" err="1">
                <a:latin typeface="+mn-ea"/>
                <a:cs typeface="Gulim" panose="020B0600000101010101" charset="-127"/>
              </a:rPr>
              <a:t>Restfull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 API 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사용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(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공통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)</a:t>
            </a:r>
            <a:endParaRPr lang="en-US" altLang="ko-KR" sz="1600" dirty="0">
              <a:latin typeface="+mn-ea"/>
              <a:cs typeface="Gulim" panose="020B0600000101010101" charset="-127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 panose="020B0600000101010101" charset="-127"/>
              </a:rPr>
              <a:t>1-5.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추가기능</a:t>
            </a:r>
            <a:endParaRPr lang="en-US" altLang="ko-KR" sz="1600" dirty="0">
              <a:latin typeface="+mn-ea"/>
              <a:cs typeface="Gulim" panose="020B0600000101010101" charset="-127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endParaRPr lang="en-US" altLang="ko-KR" sz="900" dirty="0">
              <a:latin typeface="+mn-ea"/>
            </a:endParaRPr>
          </a:p>
          <a:p>
            <a:pPr marL="299085" indent="-287020"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2.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 </a:t>
            </a:r>
            <a:r>
              <a:rPr lang="en-US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Service System(Python, Django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기반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 </a:t>
            </a:r>
            <a:r>
              <a:rPr lang="en-US" altLang="ko-KR" sz="1600" spc="-5" dirty="0" err="1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Pythonanywhere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클라우드상 서비스 구동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 일부 확장 기능 가능</a:t>
            </a:r>
            <a:r>
              <a:rPr lang="en-US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)</a:t>
            </a:r>
            <a:endParaRPr sz="1600" dirty="0">
              <a:latin typeface="+mn-ea"/>
              <a:cs typeface="Malgun Gothic" panose="020B0503020000020004" charset="-127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2-1.</a:t>
            </a:r>
            <a:r>
              <a:rPr lang="ko-KR" altLang="en-US" sz="1600" dirty="0">
                <a:latin typeface="+mn-ea"/>
              </a:rPr>
              <a:t> 사용자 보안 기능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보안키를 이용한 로그인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공통</a:t>
            </a:r>
            <a:r>
              <a:rPr lang="en-US" altLang="ko-KR" sz="1600" dirty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2-2.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Image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 </a:t>
            </a:r>
            <a:r>
              <a:rPr lang="en-US" altLang="ko-KR" sz="1600" dirty="0">
                <a:latin typeface="+mn-ea"/>
              </a:rPr>
              <a:t>Blog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및 </a:t>
            </a:r>
            <a:r>
              <a:rPr lang="ko-KR" altLang="en-US" sz="1600" dirty="0">
                <a:latin typeface="+mn-ea"/>
              </a:rPr>
              <a:t>관리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기능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(</a:t>
            </a:r>
            <a:r>
              <a:rPr lang="ko-KR" altLang="en-US" sz="1600" dirty="0">
                <a:latin typeface="+mn-ea"/>
              </a:rPr>
              <a:t>공통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,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일부 확장 기능 가능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)</a:t>
            </a:r>
            <a:endParaRPr lang="en-US" altLang="ko-KR" sz="1600" dirty="0">
              <a:latin typeface="+mn-ea"/>
              <a:cs typeface="Gulim" panose="020B0600000101010101" charset="-127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 panose="020B0600000101010101" charset="-127"/>
              </a:rPr>
              <a:t>2-3.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게시를 위한 </a:t>
            </a:r>
            <a:r>
              <a:rPr lang="en-US" sz="1600" dirty="0">
                <a:latin typeface="+mn-ea"/>
                <a:cs typeface="Gulim" panose="020B0600000101010101" charset="-127"/>
              </a:rPr>
              <a:t>HTTP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</a:t>
            </a:r>
            <a:r>
              <a:rPr lang="en-US" altLang="ko-KR" sz="1600" dirty="0" err="1">
                <a:latin typeface="+mn-ea"/>
                <a:cs typeface="Gulim" panose="020B0600000101010101" charset="-127"/>
              </a:rPr>
              <a:t>Restfull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 API 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제공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(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공통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)</a:t>
            </a:r>
            <a:endParaRPr lang="en-US" altLang="ko-KR" sz="1600" dirty="0">
              <a:latin typeface="+mn-ea"/>
              <a:cs typeface="Gulim" panose="020B0600000101010101" charset="-127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 panose="020B0600000101010101" charset="-127"/>
              </a:rPr>
              <a:t>2-4.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Image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목록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,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획득을 위한 </a:t>
            </a:r>
            <a:r>
              <a:rPr lang="en-US" altLang="en-US" sz="1600" dirty="0">
                <a:latin typeface="+mn-ea"/>
                <a:cs typeface="Gulim" panose="020B0600000101010101" charset="-127"/>
              </a:rPr>
              <a:t>HTTP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</a:t>
            </a:r>
            <a:r>
              <a:rPr lang="en-US" altLang="ko-KR" sz="1600" dirty="0" err="1">
                <a:latin typeface="+mn-ea"/>
                <a:cs typeface="Gulim" panose="020B0600000101010101" charset="-127"/>
              </a:rPr>
              <a:t>Restfull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 API 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제공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(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신규 추가 필요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)</a:t>
            </a:r>
            <a:endParaRPr lang="en-US" altLang="ko-KR" sz="1600" dirty="0">
              <a:latin typeface="+mn-ea"/>
              <a:cs typeface="Gulim" panose="020B0600000101010101" charset="-127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 panose="020B0600000101010101" charset="-127"/>
              </a:rPr>
              <a:t>2-5.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추가 기능</a:t>
            </a:r>
            <a:endParaRPr lang="en-US" altLang="ko-KR" sz="1600" dirty="0">
              <a:latin typeface="+mn-ea"/>
              <a:cs typeface="Gulim" panose="020B0600000101010101" charset="-127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endParaRPr lang="en-US" altLang="ko-KR" sz="900" dirty="0">
              <a:latin typeface="+mn-ea"/>
              <a:cs typeface="Gulim" panose="020B0600000101010101" charset="-127"/>
            </a:endParaRPr>
          </a:p>
          <a:p>
            <a:pPr marL="299085" indent="-287020"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3.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 </a:t>
            </a:r>
            <a:r>
              <a:rPr lang="en-US" altLang="en-US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Client System(Android, Native App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 개별 제안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)</a:t>
            </a:r>
            <a:endParaRPr lang="ko-KR" altLang="en-US" sz="1600" dirty="0">
              <a:latin typeface="+mn-ea"/>
              <a:cs typeface="Malgun Gothic" panose="020B0503020000020004" charset="-127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 panose="020B0600000101010101" charset="-127"/>
              </a:rPr>
              <a:t>3.1.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Image list view 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기능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(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공통 기능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,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개별 제안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)</a:t>
            </a:r>
            <a:endParaRPr lang="en-US" altLang="ko-KR" sz="1600" dirty="0">
              <a:latin typeface="+mn-ea"/>
              <a:cs typeface="Gulim" panose="020B0600000101010101" charset="-127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 panose="020B0600000101010101" charset="-127"/>
              </a:rPr>
              <a:t>3.2.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Image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목록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,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획득을 위한 </a:t>
            </a:r>
            <a:r>
              <a:rPr lang="en-US" altLang="en-US" sz="1600" dirty="0">
                <a:latin typeface="+mn-ea"/>
                <a:cs typeface="Gulim" panose="020B0600000101010101" charset="-127"/>
              </a:rPr>
              <a:t>HTTP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</a:t>
            </a:r>
            <a:r>
              <a:rPr lang="en-US" altLang="ko-KR" sz="1600" dirty="0" err="1">
                <a:latin typeface="+mn-ea"/>
                <a:cs typeface="Gulim" panose="020B0600000101010101" charset="-127"/>
              </a:rPr>
              <a:t>Restfull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 API 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사용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(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신규 추가 필요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)</a:t>
            </a:r>
            <a:endParaRPr lang="en-US" altLang="ko-KR" sz="1600" dirty="0">
              <a:latin typeface="+mn-ea"/>
              <a:cs typeface="Gulim" panose="020B0600000101010101" charset="-127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 panose="020B0600000101010101" charset="-127"/>
              </a:rPr>
              <a:t>3.3.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공통기능 및 추가기능을 활용한 사용자 시나리오 및 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UI 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제공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 (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신규 추가 필요</a:t>
            </a:r>
            <a:r>
              <a:rPr lang="en-US" altLang="ko-KR" sz="1600" dirty="0">
                <a:latin typeface="+mn-ea"/>
                <a:cs typeface="Gulim" panose="020B0600000101010101" charset="-127"/>
              </a:rPr>
              <a:t>)</a:t>
            </a:r>
            <a:endParaRPr lang="en-US" altLang="ko-KR" sz="1600" dirty="0">
              <a:latin typeface="+mn-ea"/>
              <a:cs typeface="Gulim" panose="020B0600000101010101" charset="-127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 panose="020B0600000101010101" charset="-127"/>
              </a:rPr>
              <a:t>3-4.</a:t>
            </a:r>
            <a:r>
              <a:rPr lang="ko-KR" altLang="en-US" sz="1600" dirty="0">
                <a:latin typeface="+mn-ea"/>
                <a:cs typeface="Gulim" panose="020B0600000101010101" charset="-127"/>
              </a:rPr>
              <a:t> 추가 기능</a:t>
            </a:r>
            <a:endParaRPr lang="en-US" altLang="ko-KR" sz="1600" dirty="0">
              <a:latin typeface="+mn-ea"/>
              <a:cs typeface="Gulim" panose="020B0600000101010101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2018" y="2590800"/>
            <a:ext cx="2030258" cy="2788687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3942441" y="2666999"/>
            <a:ext cx="2151817" cy="2694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11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41282" y="2667051"/>
            <a:ext cx="1543959" cy="2694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1100" dirty="0"/>
          </a:p>
        </p:txBody>
      </p:sp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Lab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5293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 panose="02020603050405020304"/>
                <a:cs typeface="Times New Roman" panose="02020603050405020304"/>
              </a:rPr>
              <a:t>시스템 구성도 </a:t>
            </a:r>
            <a:r>
              <a:rPr lang="en-US" altLang="ko-KR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ko-KR" altLang="en-US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변경  된 사항 적용</a:t>
            </a:r>
            <a:r>
              <a:rPr lang="en-US" altLang="ko-KR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8747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시스템 구성도</a:t>
            </a:r>
            <a:endParaRPr sz="2000" dirty="0">
              <a:latin typeface="+mn-ea"/>
              <a:cs typeface="Malgun Gothic" panose="020B0503020000020004" charset="-127"/>
            </a:endParaRPr>
          </a:p>
        </p:txBody>
      </p:sp>
      <p:pic>
        <p:nvPicPr>
          <p:cNvPr id="21" name="Picture 12" descr="D:\Daum_Cloud\DaumCloud\20131220_스마트 협업테이블\01. Images\DL380G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39" y="4785497"/>
            <a:ext cx="1280543" cy="6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D:\Daum_Cloud\DaumCloud\20131220_스마트 협업테이블\01. Images\DL380G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1" y="4720803"/>
            <a:ext cx="1280543" cy="6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3" y="4866073"/>
            <a:ext cx="522801" cy="463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38" y="4082001"/>
            <a:ext cx="870999" cy="8709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569" y="2671424"/>
            <a:ext cx="971309" cy="647540"/>
          </a:xfrm>
          <a:prstGeom prst="rect">
            <a:avLst/>
          </a:prstGeom>
        </p:spPr>
      </p:pic>
      <p:pic>
        <p:nvPicPr>
          <p:cNvPr id="23" name="그림 22" descr="텍스트, 실외이(가) 표시된 사진&#10;&#10;자동 생성된 설명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38" y="3756554"/>
            <a:ext cx="858744" cy="586846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2061309" y="3192267"/>
            <a:ext cx="1257632" cy="529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100" dirty="0"/>
              <a:t>Change Detection</a:t>
            </a:r>
            <a:endParaRPr kumimoji="1" lang="en-US" altLang="en-US" sz="11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031778" y="3395570"/>
            <a:ext cx="1368449" cy="78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100" dirty="0"/>
              <a:t>Intruder Detection</a:t>
            </a:r>
            <a:endParaRPr kumimoji="1" lang="en-US" altLang="en-US" sz="1100" dirty="0"/>
          </a:p>
          <a:p>
            <a:pPr algn="ctr"/>
            <a:r>
              <a:rPr kumimoji="1" lang="en-US" altLang="en-US" sz="1100" dirty="0"/>
              <a:t>(Django blog)</a:t>
            </a:r>
            <a:endParaRPr kumimoji="1" lang="en-US" altLang="en-US" sz="1100" dirty="0"/>
          </a:p>
        </p:txBody>
      </p:sp>
      <p:pic>
        <p:nvPicPr>
          <p:cNvPr id="26" name="Picture 13" descr="D:\Daum_Cloud\DaumCloud\20131220_스마트 협업테이블\01. Images\Database_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06" y="4181145"/>
            <a:ext cx="594672" cy="67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7805" y="2671424"/>
            <a:ext cx="971309" cy="543326"/>
          </a:xfrm>
          <a:prstGeom prst="rect">
            <a:avLst/>
          </a:prstGeom>
        </p:spPr>
      </p:pic>
      <p:cxnSp>
        <p:nvCxnSpPr>
          <p:cNvPr id="29" name="직선 화살표 연결선 28"/>
          <p:cNvCxnSpPr>
            <a:stCxn id="5" idx="3"/>
            <a:endCxn id="21" idx="1"/>
          </p:cNvCxnSpPr>
          <p:nvPr/>
        </p:nvCxnSpPr>
        <p:spPr>
          <a:xfrm>
            <a:off x="1153384" y="5097848"/>
            <a:ext cx="8711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84599" y="4828170"/>
            <a:ext cx="491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200" dirty="0"/>
              <a:t>RTSP</a:t>
            </a:r>
            <a:endParaRPr kumimoji="1" lang="en-US" altLang="en-US" sz="1200" dirty="0"/>
          </a:p>
        </p:txBody>
      </p:sp>
      <p:cxnSp>
        <p:nvCxnSpPr>
          <p:cNvPr id="34" name="꺾인 연결선[E] 33"/>
          <p:cNvCxnSpPr>
            <a:stCxn id="24" idx="0"/>
            <a:endCxn id="9" idx="1"/>
          </p:cNvCxnSpPr>
          <p:nvPr/>
        </p:nvCxnSpPr>
        <p:spPr>
          <a:xfrm rot="5400000" flipH="1" flipV="1">
            <a:off x="3357811" y="2327509"/>
            <a:ext cx="197073" cy="1532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/>
          <p:cNvCxnSpPr>
            <a:stCxn id="7" idx="3"/>
            <a:endCxn id="26" idx="1"/>
          </p:cNvCxnSpPr>
          <p:nvPr/>
        </p:nvCxnSpPr>
        <p:spPr>
          <a:xfrm flipV="1">
            <a:off x="5124237" y="4517500"/>
            <a:ext cx="37276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0562" y="3680774"/>
            <a:ext cx="431435" cy="41462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9861" y="4119079"/>
            <a:ext cx="552835" cy="4146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89322" y="3223161"/>
            <a:ext cx="395673" cy="41462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64378" y="2785772"/>
            <a:ext cx="421175" cy="414628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06804" y="3223161"/>
            <a:ext cx="660400" cy="660400"/>
          </a:xfrm>
          <a:prstGeom prst="rect">
            <a:avLst/>
          </a:prstGeom>
        </p:spPr>
      </p:pic>
      <p:cxnSp>
        <p:nvCxnSpPr>
          <p:cNvPr id="52" name="꺾인 연결선[E] 51"/>
          <p:cNvCxnSpPr>
            <a:stCxn id="9" idx="3"/>
            <a:endCxn id="50" idx="1"/>
          </p:cNvCxnSpPr>
          <p:nvPr/>
        </p:nvCxnSpPr>
        <p:spPr>
          <a:xfrm flipV="1">
            <a:off x="5193878" y="2993086"/>
            <a:ext cx="2470500" cy="21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29982" y="2702939"/>
            <a:ext cx="123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200" dirty="0"/>
              <a:t>HTTP/Restful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API</a:t>
            </a:r>
            <a:endParaRPr kumimoji="1" lang="en-US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429805" y="2702938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200" dirty="0"/>
              <a:t>HTTP</a:t>
            </a:r>
            <a:endParaRPr kumimoji="1" lang="en-US" altLang="en-US" sz="1200" dirty="0"/>
          </a:p>
        </p:txBody>
      </p:sp>
      <p:cxnSp>
        <p:nvCxnSpPr>
          <p:cNvPr id="57" name="직선 화살표 연결선 56"/>
          <p:cNvCxnSpPr>
            <a:stCxn id="25" idx="0"/>
          </p:cNvCxnSpPr>
          <p:nvPr/>
        </p:nvCxnSpPr>
        <p:spPr>
          <a:xfrm flipV="1">
            <a:off x="4716003" y="3086086"/>
            <a:ext cx="0" cy="309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24400" y="3124200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200" dirty="0"/>
              <a:t>HTTP</a:t>
            </a:r>
            <a:endParaRPr kumimoji="1" lang="en-US" altLang="en-US" sz="12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253616" y="4054333"/>
            <a:ext cx="940262" cy="21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/>
              <a:t> Image blog</a:t>
            </a:r>
            <a:endParaRPr kumimoji="1" lang="en-US" altLang="en-US" sz="10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4031778" y="3402836"/>
            <a:ext cx="692622" cy="21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/>
              <a:t> REST API</a:t>
            </a:r>
            <a:endParaRPr kumimoji="1" lang="en-US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856074" y="3152001"/>
            <a:ext cx="87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200" dirty="0"/>
              <a:t>PORT:8000</a:t>
            </a:r>
            <a:endParaRPr kumimoji="1" lang="en-US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0" y="2694801"/>
            <a:ext cx="87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200" dirty="0"/>
              <a:t>PORT:8080</a:t>
            </a:r>
            <a:endParaRPr kumimoji="1" lang="en-US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3368" y="5377056"/>
            <a:ext cx="157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dirty="0"/>
              <a:t>&lt;EDGE SYSTEM&gt;</a:t>
            </a:r>
            <a:endParaRPr kumimoji="1" lang="en-US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800813" y="5334000"/>
            <a:ext cx="214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dirty="0"/>
              <a:t>&lt;CLIENT&gt;</a:t>
            </a:r>
            <a:endParaRPr kumimoji="1" lang="en-US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9247" y="4589324"/>
            <a:ext cx="431435" cy="4398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9568" y="4060441"/>
            <a:ext cx="971397" cy="672207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1111756" y="4398406"/>
            <a:ext cx="912783" cy="69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8912" y="4248926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200" dirty="0"/>
              <a:t> USB</a:t>
            </a:r>
            <a:endParaRPr kumimoji="1" lang="en-US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24232" y="4641184"/>
            <a:ext cx="797854" cy="2356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40935" y="4244808"/>
            <a:ext cx="1047750" cy="32719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19400" y="4790122"/>
            <a:ext cx="609600" cy="16287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66530" y="4464046"/>
            <a:ext cx="715339" cy="3576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60572" y="5334000"/>
            <a:ext cx="214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dirty="0"/>
              <a:t>&lt;SERVICE SYSTEM&gt;</a:t>
            </a:r>
            <a:endParaRPr kumimoji="1" lang="en-US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Lab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1090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 panose="02020603050405020304"/>
                <a:cs typeface="Times New Roman" panose="02020603050405020304"/>
              </a:rPr>
              <a:t>목적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4321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ko-KR" sz="20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  <a:sym typeface="+mn-ea"/>
              </a:rPr>
              <a:t>목표</a:t>
            </a:r>
            <a:endParaRPr sz="2000" dirty="0">
              <a:latin typeface="+mn-ea"/>
              <a:cs typeface="Malgun Gothic" panose="020B0503020000020004" charset="-127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이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시스템은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YOLO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의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기능을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통해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학습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,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작업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또는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가정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환경에서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집중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모니터링을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구현하는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것을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목표로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합니다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.</a:t>
            </a:r>
            <a:endParaRPr lang="en-US" altLang="zh-CN" sz="2000" dirty="0">
              <a:latin typeface="+mn-ea"/>
              <a:cs typeface="Gulim" panose="020B0600000101010101" charset="-127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목표의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체류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상황을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실시간으로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감지하고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추적하여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업무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및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학습의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효율성을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높이고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자기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제어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능력을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향상시킵니다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.</a:t>
            </a:r>
            <a:endParaRPr lang="en-US" altLang="zh-CN" sz="2000" dirty="0">
              <a:latin typeface="+mn-ea"/>
              <a:cs typeface="Gulim" panose="020B0600000101010101" charset="-127"/>
            </a:endParaRPr>
          </a:p>
          <a:p>
            <a:pPr marL="285750" lvl="0" indent="-285750">
              <a:lnSpc>
                <a:spcPct val="100000"/>
              </a:lnSpc>
              <a:spcBef>
                <a:spcPts val="1440"/>
              </a:spcBef>
              <a:buFont typeface="Arial" panose="020B0604020202020204" pitchFamily="34" charset="0"/>
              <a:buChar char="•"/>
              <a:tabLst>
                <a:tab pos="690880" algn="l"/>
                <a:tab pos="691515" algn="l"/>
              </a:tabLst>
            </a:pPr>
            <a:r>
              <a:rPr lang="ko-KR" altLang="ko-KR" sz="20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  <a:sym typeface="+mn-ea"/>
              </a:rPr>
              <a:t>적용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  <a:sym typeface="+mn-ea"/>
              </a:rPr>
              <a:t>분야</a:t>
            </a:r>
            <a:endParaRPr lang="ko-KR" altLang="en-US" sz="2000" spc="-5" dirty="0">
              <a:solidFill>
                <a:srgbClr val="558ED5"/>
              </a:solidFill>
              <a:latin typeface="+mn-ea"/>
              <a:cs typeface="Malgun Gothic" panose="020B0503020000020004" charset="-127"/>
              <a:sym typeface="+mn-ea"/>
            </a:endParaRPr>
          </a:p>
          <a:p>
            <a:pPr marL="742950" lvl="1" indent="-285750">
              <a:lnSpc>
                <a:spcPct val="100000"/>
              </a:lnSpc>
              <a:spcBef>
                <a:spcPts val="1440"/>
              </a:spcBef>
              <a:buFont typeface="Arial" panose="020B0604020202020204" pitchFamily="34" charset="0"/>
              <a:buChar char="‒"/>
              <a:tabLst>
                <a:tab pos="690880" algn="l"/>
                <a:tab pos="691515" algn="l"/>
              </a:tabLst>
            </a:pP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학습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/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작업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환경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: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사용자가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지정된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영역에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머물러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있는지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여부를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감지하고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주의를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기울일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수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있도록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지원합니다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.</a:t>
            </a:r>
            <a:endParaRPr lang="en-US" altLang="zh-CN" sz="2000" dirty="0">
              <a:latin typeface="+mn-ea"/>
              <a:cs typeface="Malgun Gothic" panose="020B0503020000020004" charset="-127"/>
            </a:endParaRPr>
          </a:p>
          <a:p>
            <a:pPr marL="742950" lvl="1" indent="-285750">
              <a:lnSpc>
                <a:spcPct val="100000"/>
              </a:lnSpc>
              <a:spcBef>
                <a:spcPts val="1440"/>
              </a:spcBef>
              <a:buFont typeface="Arial" panose="020B0604020202020204" pitchFamily="34" charset="0"/>
              <a:buChar char="‒"/>
              <a:tabLst>
                <a:tab pos="690880" algn="l"/>
                <a:tab pos="691515" algn="l"/>
              </a:tabLst>
            </a:pP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특정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상황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-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홈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모니터링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: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가족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구성원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또는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애완동물을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모니터링하여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집에서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대상의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안전을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보장하고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특정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지역에서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장기간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벗어나지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않도록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Malgun Gothic" panose="020B0503020000020004" charset="-127"/>
                <a:sym typeface="+mn-ea"/>
              </a:rPr>
              <a:t>합니다</a:t>
            </a:r>
            <a:r>
              <a:rPr lang="en-US" altLang="zh-CN" sz="2000" dirty="0">
                <a:latin typeface="+mn-ea"/>
                <a:cs typeface="Malgun Gothic" panose="020B0503020000020004" charset="-127"/>
                <a:sym typeface="+mn-ea"/>
              </a:rPr>
              <a:t>.</a:t>
            </a:r>
            <a:endParaRPr sz="1800" dirty="0">
              <a:latin typeface="+mn-ea"/>
              <a:cs typeface="Gulim" panose="020B0600000101010101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Lab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1090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dirty="0"/>
              <a:t>필요성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3644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  <a:sym typeface="+mn-ea"/>
              </a:rPr>
              <a:t>필요성</a:t>
            </a:r>
            <a:endParaRPr sz="2000" dirty="0">
              <a:latin typeface="+mn-ea"/>
              <a:cs typeface="Malgun Gothic" panose="020B0503020000020004" charset="-127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사회의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변화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zh-CN" altLang="en-US" sz="2000" dirty="0">
                <a:latin typeface="+mn-ea"/>
                <a:cs typeface="Gulim" panose="020B0600000101010101" charset="-127"/>
                <a:sym typeface="+mn-ea"/>
              </a:rPr>
              <a:t>：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사회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리듬이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가속화됨에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따라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사람들은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학습과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업무에서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점점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더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많은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간섭에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직면해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있으므로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집중도를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모니터링하고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개선하는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것이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특히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중요해졌습니다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.</a:t>
            </a:r>
            <a:endParaRPr lang="en-US" altLang="zh-CN" sz="2000" dirty="0">
              <a:latin typeface="+mn-ea"/>
              <a:cs typeface="Gulim" panose="020B0600000101010101" charset="-127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보호와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관리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zh-CN" altLang="en-US" sz="2000" dirty="0">
                <a:latin typeface="+mn-ea"/>
                <a:cs typeface="Gulim" panose="020B0600000101010101" charset="-127"/>
                <a:sym typeface="+mn-ea"/>
              </a:rPr>
              <a:t>：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가족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모니터링에서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어린이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또는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노인의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안전을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보장하기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위해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시스템을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통해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어린이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또는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노인을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모니터링할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수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있습니다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.</a:t>
            </a:r>
            <a:endParaRPr lang="en-US" altLang="zh-CN" sz="2000" dirty="0">
              <a:latin typeface="+mn-ea"/>
              <a:cs typeface="Gulim" panose="020B0600000101010101" charset="-127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효율성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증대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zh-CN" altLang="en-US" sz="2000" dirty="0">
                <a:latin typeface="+mn-ea"/>
                <a:cs typeface="Gulim" panose="020B0600000101010101" charset="-127"/>
                <a:sym typeface="+mn-ea"/>
              </a:rPr>
              <a:t>：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학습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및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작업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환경에서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효과적으로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집중도를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높이고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산만함을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피하며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전반적인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효율성을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향상시킬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수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 </a:t>
            </a:r>
            <a:r>
              <a:rPr lang="ko-KR" altLang="en-US" sz="2000" dirty="0">
                <a:latin typeface="+mn-ea"/>
                <a:cs typeface="Gulim" panose="020B0600000101010101" charset="-127"/>
                <a:sym typeface="+mn-ea"/>
              </a:rPr>
              <a:t>있습니다</a:t>
            </a:r>
            <a:r>
              <a:rPr lang="en-US" altLang="zh-CN" sz="2000" dirty="0">
                <a:latin typeface="+mn-ea"/>
                <a:cs typeface="Gulim" panose="020B0600000101010101" charset="-127"/>
                <a:sym typeface="+mn-ea"/>
              </a:rPr>
              <a:t>.</a:t>
            </a:r>
            <a:endParaRPr sz="1800" dirty="0">
              <a:latin typeface="+mn-ea"/>
              <a:cs typeface="Gulim" panose="020B0600000101010101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 panose="02020603050405020304"/>
                <a:cs typeface="Times New Roman" panose="02020603050405020304"/>
              </a:rPr>
              <a:t>Lab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6817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기능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조건대비표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7200" y="1219200"/>
          <a:ext cx="8991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962400"/>
                <a:gridCol w="457200"/>
                <a:gridCol w="457200"/>
                <a:gridCol w="31242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 구분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세부기능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구현 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대체 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소스 파일명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함수 또는 </a:t>
                      </a:r>
                      <a:r>
                        <a:rPr lang="en-US" altLang="ko-KR" sz="1000" dirty="0"/>
                        <a:t>class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en-GB" altLang="ko-KR" sz="1000" dirty="0"/>
                        <a:t>1. Edge System(Python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sz="1000" dirty="0"/>
                        <a:t>1-1. YoloV5 pretrained model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dirty="0">
                          <a:solidFill>
                            <a:srgbClr val="FF0000"/>
                          </a:solidFill>
                        </a:rPr>
                        <a:t>O/X</a:t>
                      </a:r>
                      <a:endParaRPr lang="ko-KR" altLang="en-US" sz="10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dirty="0">
                          <a:solidFill>
                            <a:srgbClr val="FF0000"/>
                          </a:solidFill>
                        </a:rPr>
                        <a:t>O/X</a:t>
                      </a:r>
                      <a:endParaRPr lang="ko-KR" altLang="en-US" sz="10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sz="1000" dirty="0"/>
                        <a:t>1-2. </a:t>
                      </a:r>
                      <a:r>
                        <a:rPr lang="en-GB" altLang="ko-KR" sz="1000" dirty="0" err="1"/>
                        <a:t>Ms</a:t>
                      </a:r>
                      <a:r>
                        <a:rPr lang="en-GB" altLang="ko-KR" sz="1000" dirty="0"/>
                        <a:t> coco </a:t>
                      </a:r>
                      <a:r>
                        <a:rPr lang="ko-KR" altLang="en-US" sz="1000" dirty="0"/>
                        <a:t>훈련데이터 기준 검출 객체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GB" altLang="ko-KR" sz="1000" dirty="0"/>
                        <a:t>Classes) : 80</a:t>
                      </a:r>
                      <a:r>
                        <a:rPr lang="ko-KR" altLang="en-US" sz="1000" dirty="0"/>
                        <a:t>가지 객체 검출 기능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 함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1-3. </a:t>
                      </a:r>
                      <a:r>
                        <a:rPr lang="ko-KR" altLang="en-US" sz="1000" dirty="0"/>
                        <a:t>한 종류의 객체를 동일한 객체로 가능한 </a:t>
                      </a:r>
                      <a:r>
                        <a:rPr lang="en-GB" altLang="ko-KR" sz="1000" dirty="0"/>
                        <a:t>Change Detection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 함</a:t>
                      </a:r>
                      <a:r>
                        <a:rPr lang="en-US" altLang="ko-KR" sz="1000" b="1" dirty="0"/>
                        <a:t>)</a:t>
                      </a:r>
                      <a:endParaRPr lang="en-GB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1-4. </a:t>
                      </a:r>
                      <a:r>
                        <a:rPr lang="ko-KR" altLang="en-US" sz="1000" dirty="0"/>
                        <a:t>게시를 위한 </a:t>
                      </a:r>
                      <a:r>
                        <a:rPr lang="en-GB" altLang="ko-KR" sz="1000" dirty="0"/>
                        <a:t>HTTP </a:t>
                      </a:r>
                      <a:r>
                        <a:rPr lang="en-GB" altLang="ko-KR" sz="1000" dirty="0" err="1"/>
                        <a:t>Restfull</a:t>
                      </a:r>
                      <a:r>
                        <a:rPr lang="en-GB" altLang="ko-KR" sz="1000" dirty="0"/>
                        <a:t> API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1-5. </a:t>
                      </a:r>
                      <a:r>
                        <a:rPr lang="ko-KR" altLang="en-US" sz="1000" dirty="0"/>
                        <a:t>기타 추가기능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더 있을 경우 아래 표 추가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en-GB" altLang="ko-KR" sz="1000" dirty="0"/>
                        <a:t>2. Service System(Python, Django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GB" altLang="ko-KR" sz="1000" dirty="0" err="1"/>
                        <a:t>Pythonanywhere</a:t>
                      </a:r>
                      <a:r>
                        <a:rPr lang="en-GB" altLang="ko-KR" sz="1000" dirty="0"/>
                        <a:t> </a:t>
                      </a:r>
                      <a:r>
                        <a:rPr lang="ko-KR" altLang="en-US" sz="1000" dirty="0"/>
                        <a:t>클라우드상 서비스 구동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일부 확장 기능 가능</a:t>
                      </a:r>
                      <a:r>
                        <a:rPr lang="en-US" altLang="ko-KR" sz="1000" dirty="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2-1. </a:t>
                      </a:r>
                      <a:r>
                        <a:rPr lang="ko-KR" altLang="en-US" sz="1000" dirty="0"/>
                        <a:t>사용자 보안 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보안키를 이용한 로그인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0">
                <a:tc vMerge="1"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sz="1000" dirty="0"/>
                        <a:t>2-2. Image Blog </a:t>
                      </a:r>
                      <a:r>
                        <a:rPr lang="ko-KR" altLang="en-US" sz="1000" dirty="0"/>
                        <a:t>및 관리 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일부 확장 기능 가능</a:t>
                      </a:r>
                      <a:r>
                        <a:rPr lang="en-US" altLang="ko-KR" sz="1000" dirty="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0">
                <a:tc vMerge="1"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2-3. </a:t>
                      </a:r>
                      <a:r>
                        <a:rPr lang="ko-KR" altLang="en-US" sz="1000" dirty="0"/>
                        <a:t>게시를 위한 </a:t>
                      </a:r>
                      <a:r>
                        <a:rPr lang="en-GB" altLang="ko-KR" sz="1000" dirty="0"/>
                        <a:t>HTTP </a:t>
                      </a:r>
                      <a:r>
                        <a:rPr lang="en-GB" altLang="ko-KR" sz="1000" dirty="0" err="1"/>
                        <a:t>Restfull</a:t>
                      </a:r>
                      <a:r>
                        <a:rPr lang="en-GB" altLang="ko-KR" sz="1000" dirty="0"/>
                        <a:t> API </a:t>
                      </a:r>
                      <a:r>
                        <a:rPr lang="ko-KR" altLang="en-US" sz="1000" dirty="0"/>
                        <a:t>제공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0">
                <a:tc vMerge="1"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sz="1000" dirty="0"/>
                        <a:t>2-4. Image </a:t>
                      </a:r>
                      <a:r>
                        <a:rPr lang="ko-KR" altLang="en-US" sz="1000" dirty="0"/>
                        <a:t>목록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획득을 위한 </a:t>
                      </a:r>
                      <a:r>
                        <a:rPr lang="en-GB" altLang="ko-KR" sz="1000" dirty="0"/>
                        <a:t>HTTP </a:t>
                      </a:r>
                      <a:r>
                        <a:rPr lang="en-GB" altLang="ko-KR" sz="1000" dirty="0" err="1"/>
                        <a:t>Restfull</a:t>
                      </a:r>
                      <a:r>
                        <a:rPr lang="en-GB" altLang="ko-KR" sz="1000" dirty="0"/>
                        <a:t> API </a:t>
                      </a:r>
                      <a:r>
                        <a:rPr lang="ko-KR" altLang="en-US" sz="1000" dirty="0"/>
                        <a:t>제공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0">
                <a:tc vMerge="1"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2-5. </a:t>
                      </a:r>
                      <a:r>
                        <a:rPr lang="ko-KR" altLang="en-US" sz="1000" dirty="0"/>
                        <a:t>기타 추가 기능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더 있을 경우 아래 표 추가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-GB" altLang="ko-KR" sz="1000" dirty="0"/>
                        <a:t>3. Client System(Android, Native App, </a:t>
                      </a:r>
                      <a:r>
                        <a:rPr lang="ko-KR" altLang="en-US" sz="1000" dirty="0"/>
                        <a:t>개별 제안</a:t>
                      </a:r>
                      <a:r>
                        <a:rPr lang="en-US" altLang="ko-KR" sz="1000" dirty="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sz="1000" dirty="0"/>
                        <a:t>3.1. Image list view </a:t>
                      </a:r>
                      <a:r>
                        <a:rPr lang="ko-KR" altLang="en-US" sz="1000" dirty="0"/>
                        <a:t>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 기능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개별 제안</a:t>
                      </a:r>
                      <a:r>
                        <a:rPr lang="en-US" altLang="ko-KR" sz="1000" dirty="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0">
                <a:tc vMerge="1"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sz="1000" dirty="0"/>
                        <a:t>3.2. Image </a:t>
                      </a:r>
                      <a:r>
                        <a:rPr lang="ko-KR" altLang="en-US" sz="1000" dirty="0"/>
                        <a:t>목록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획득을 위한 </a:t>
                      </a:r>
                      <a:r>
                        <a:rPr lang="en-GB" altLang="ko-KR" sz="1000" dirty="0"/>
                        <a:t>HTTP </a:t>
                      </a:r>
                      <a:r>
                        <a:rPr lang="en-GB" altLang="ko-KR" sz="1000" dirty="0" err="1"/>
                        <a:t>Restfull</a:t>
                      </a:r>
                      <a:r>
                        <a:rPr lang="en-GB" altLang="ko-KR" sz="1000" dirty="0"/>
                        <a:t> API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0">
                <a:tc vMerge="1"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3.3. </a:t>
                      </a:r>
                      <a:r>
                        <a:rPr lang="ko-KR" altLang="en-US" sz="1000" dirty="0"/>
                        <a:t>공통기능 및 추가기능을 활용한 사용자 시나리오 및 </a:t>
                      </a:r>
                      <a:r>
                        <a:rPr lang="en-GB" altLang="ko-KR" sz="1000" dirty="0"/>
                        <a:t>UI </a:t>
                      </a:r>
                      <a:r>
                        <a:rPr lang="ko-KR" altLang="en-US" sz="1000" dirty="0"/>
                        <a:t>제공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0">
                <a:tc vMerge="1"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3-4. </a:t>
                      </a:r>
                      <a:r>
                        <a:rPr lang="ko-KR" altLang="en-US" sz="1000" dirty="0"/>
                        <a:t>추가 기능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1. Edge System(Python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공통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1607820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GB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1-1. YoloV5 pretrained model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사용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 (</a:t>
            </a:r>
            <a:r>
              <a:rPr lang="ko-KR" altLang="en-US" sz="1400" b="1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대체 가능 함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)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 </a:t>
            </a:r>
            <a:endParaRPr lang="ko-KR" altLang="en-US" sz="1400" i="1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zh-CN" sz="1200"/>
              <a:t>YoloV5</a:t>
            </a:r>
            <a:r>
              <a:rPr lang="ko-KR" altLang="en-US" sz="1200"/>
              <a:t>의</a:t>
            </a:r>
            <a:r>
              <a:rPr lang="en-US" altLang="zh-CN" sz="1200"/>
              <a:t> </a:t>
            </a:r>
            <a:r>
              <a:rPr lang="ko-KR" altLang="en-US" sz="1200"/>
              <a:t>사전</a:t>
            </a:r>
            <a:r>
              <a:rPr lang="en-US" altLang="zh-CN" sz="1200"/>
              <a:t> </a:t>
            </a:r>
            <a:r>
              <a:rPr lang="ko-KR" altLang="en-US" sz="1200"/>
              <a:t>학습된</a:t>
            </a:r>
            <a:r>
              <a:rPr lang="en-US" altLang="zh-CN" sz="1200"/>
              <a:t> </a:t>
            </a:r>
            <a:r>
              <a:rPr lang="ko-KR" altLang="en-US" sz="1200"/>
              <a:t>모델을</a:t>
            </a:r>
            <a:r>
              <a:rPr lang="en-US" altLang="zh-CN" sz="1200"/>
              <a:t> </a:t>
            </a:r>
            <a:r>
              <a:rPr lang="ko-KR" altLang="en-US" sz="1200"/>
              <a:t>사용하며</a:t>
            </a:r>
            <a:r>
              <a:rPr lang="en-US" altLang="zh-CN" sz="1200"/>
              <a:t>, COCO </a:t>
            </a:r>
            <a:r>
              <a:rPr lang="ko-KR" altLang="en-US" sz="1200"/>
              <a:t>데이터셋을</a:t>
            </a:r>
            <a:r>
              <a:rPr lang="en-US" altLang="zh-CN" sz="1200"/>
              <a:t> </a:t>
            </a:r>
            <a:r>
              <a:rPr lang="ko-KR" altLang="en-US" sz="1200"/>
              <a:t>기반으로</a:t>
            </a:r>
            <a:r>
              <a:rPr lang="en-US" altLang="zh-CN" sz="1200"/>
              <a:t> 80</a:t>
            </a:r>
            <a:r>
              <a:rPr lang="ko-KR" altLang="en-US" sz="1200"/>
              <a:t>개의</a:t>
            </a:r>
            <a:r>
              <a:rPr lang="en-US" altLang="zh-CN" sz="1200"/>
              <a:t> </a:t>
            </a:r>
            <a:r>
              <a:rPr lang="ko-KR" altLang="en-US" sz="1200"/>
              <a:t>객체를</a:t>
            </a:r>
            <a:r>
              <a:rPr lang="en-US" altLang="zh-CN" sz="1200"/>
              <a:t> </a:t>
            </a:r>
            <a:r>
              <a:rPr lang="ko-KR" altLang="en-US" sz="1200"/>
              <a:t>감지할</a:t>
            </a:r>
            <a:r>
              <a:rPr lang="en-US" altLang="zh-CN" sz="1200"/>
              <a:t> </a:t>
            </a:r>
            <a:r>
              <a:rPr lang="ko-KR" altLang="en-US" sz="1200"/>
              <a:t>수</a:t>
            </a:r>
            <a:r>
              <a:rPr lang="en-US" altLang="zh-CN" sz="1200"/>
              <a:t> </a:t>
            </a:r>
            <a:r>
              <a:rPr lang="ko-KR" altLang="en-US" sz="1200"/>
              <a:t>있습니다</a:t>
            </a:r>
            <a:r>
              <a:rPr lang="en-US" altLang="zh-CN" sz="1200"/>
              <a:t>. </a:t>
            </a:r>
            <a:r>
              <a:rPr lang="ko-KR" altLang="en-US" sz="1200"/>
              <a:t>이</a:t>
            </a:r>
            <a:r>
              <a:rPr lang="en-US" altLang="zh-CN" sz="1200"/>
              <a:t> </a:t>
            </a:r>
            <a:r>
              <a:rPr lang="ko-KR" altLang="en-US" sz="1200"/>
              <a:t>모델은</a:t>
            </a:r>
            <a:r>
              <a:rPr lang="en-US" altLang="zh-CN" sz="1200"/>
              <a:t> </a:t>
            </a:r>
            <a:r>
              <a:rPr lang="ko-KR" altLang="en-US" sz="1200"/>
              <a:t>하드웨어</a:t>
            </a:r>
            <a:r>
              <a:rPr lang="en-US" altLang="zh-CN" sz="1200"/>
              <a:t> </a:t>
            </a:r>
            <a:r>
              <a:rPr lang="ko-KR" altLang="en-US" sz="1200"/>
              <a:t>요구사항에</a:t>
            </a:r>
            <a:r>
              <a:rPr lang="en-US" altLang="zh-CN" sz="1200"/>
              <a:t> </a:t>
            </a:r>
            <a:r>
              <a:rPr lang="ko-KR" altLang="en-US" sz="1200"/>
              <a:t>따라</a:t>
            </a:r>
            <a:r>
              <a:rPr lang="en-US" altLang="zh-CN" sz="1200"/>
              <a:t> </a:t>
            </a:r>
            <a:r>
              <a:rPr lang="ko-KR" altLang="en-US" sz="1200"/>
              <a:t>경량화된</a:t>
            </a:r>
            <a:r>
              <a:rPr lang="en-US" altLang="zh-CN" sz="1200"/>
              <a:t> </a:t>
            </a:r>
            <a:r>
              <a:rPr lang="ko-KR" altLang="en-US" sz="1200"/>
              <a:t>다른</a:t>
            </a:r>
            <a:r>
              <a:rPr lang="en-US" altLang="zh-CN" sz="1200"/>
              <a:t> </a:t>
            </a:r>
            <a:r>
              <a:rPr lang="ko-KR" altLang="en-US" sz="1200"/>
              <a:t>모델로</a:t>
            </a:r>
            <a:r>
              <a:rPr lang="en-US" altLang="zh-CN" sz="1200"/>
              <a:t> </a:t>
            </a:r>
            <a:r>
              <a:rPr lang="ko-KR" altLang="en-US" sz="1200"/>
              <a:t>교체</a:t>
            </a:r>
            <a:r>
              <a:rPr lang="en-US" altLang="zh-CN" sz="1200"/>
              <a:t> </a:t>
            </a:r>
            <a:r>
              <a:rPr lang="ko-KR" altLang="en-US" sz="1200"/>
              <a:t>가능합니다</a:t>
            </a:r>
            <a:r>
              <a:rPr lang="en-US" altLang="zh-CN" sz="1200"/>
              <a:t>.</a:t>
            </a:r>
            <a:endParaRPr lang="en-US" altLang="zh-CN" sz="1200"/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en-US" altLang="zh-CN"/>
          </a:p>
          <a:p>
            <a:endParaRPr kumimoji="1" lang="ko-KR" altLang="en-US" sz="8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353820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GB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1-2. </a:t>
            </a:r>
            <a:r>
              <a:rPr lang="en-GB" altLang="ko-KR" sz="1400" spc="-5" dirty="0" err="1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Ms</a:t>
            </a:r>
            <a:r>
              <a:rPr lang="en-GB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 coco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훈련데이터 기준 검출 객체 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en-GB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Classes) : 80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가지 객체 검출 기능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ko-KR" altLang="en-US" sz="1400" b="1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대체 가능 함</a:t>
            </a:r>
            <a:endParaRPr lang="ko-KR" altLang="en-US" sz="1400" i="1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zh-CN" sz="1200"/>
              <a:t>MS COCO </a:t>
            </a:r>
            <a:r>
              <a:rPr lang="ko-KR" altLang="en-US" sz="1200"/>
              <a:t>데이터셋을</a:t>
            </a:r>
            <a:r>
              <a:rPr lang="en-US" altLang="zh-CN" sz="1200"/>
              <a:t> </a:t>
            </a:r>
            <a:r>
              <a:rPr lang="ko-KR" altLang="en-US" sz="1200"/>
              <a:t>기반으로</a:t>
            </a:r>
            <a:r>
              <a:rPr lang="en-US" altLang="zh-CN" sz="1200"/>
              <a:t> 80</a:t>
            </a:r>
            <a:r>
              <a:rPr lang="ko-KR" altLang="en-US" sz="1200"/>
              <a:t>개의</a:t>
            </a:r>
            <a:r>
              <a:rPr lang="en-US" altLang="zh-CN" sz="1200"/>
              <a:t> </a:t>
            </a:r>
            <a:r>
              <a:rPr lang="ko-KR" altLang="en-US" sz="1200"/>
              <a:t>객체</a:t>
            </a:r>
            <a:r>
              <a:rPr lang="en-US" altLang="zh-CN" sz="1200"/>
              <a:t> </a:t>
            </a:r>
            <a:r>
              <a:rPr lang="ko-KR" altLang="en-US" sz="1200"/>
              <a:t>유형</a:t>
            </a:r>
            <a:r>
              <a:rPr lang="en-US" altLang="zh-CN" sz="1200"/>
              <a:t>(</a:t>
            </a:r>
            <a:r>
              <a:rPr lang="ko-KR" altLang="en-US" sz="1200"/>
              <a:t>예</a:t>
            </a:r>
            <a:r>
              <a:rPr lang="en-US" altLang="zh-CN" sz="1200"/>
              <a:t>: </a:t>
            </a:r>
            <a:r>
              <a:rPr lang="ko-KR" altLang="en-US" sz="1200"/>
              <a:t>사람</a:t>
            </a:r>
            <a:r>
              <a:rPr lang="en-US" altLang="zh-CN" sz="1200"/>
              <a:t>, </a:t>
            </a:r>
            <a:r>
              <a:rPr lang="ko-KR" altLang="en-US" sz="1200"/>
              <a:t>동물</a:t>
            </a:r>
            <a:r>
              <a:rPr lang="en-US" altLang="zh-CN" sz="1200"/>
              <a:t>, </a:t>
            </a:r>
            <a:r>
              <a:rPr lang="ko-KR" altLang="en-US" sz="1200"/>
              <a:t>차량</a:t>
            </a:r>
            <a:r>
              <a:rPr lang="en-US" altLang="zh-CN" sz="1200"/>
              <a:t> </a:t>
            </a:r>
            <a:r>
              <a:rPr lang="ko-KR" altLang="en-US" sz="1200"/>
              <a:t>등</a:t>
            </a:r>
            <a:r>
              <a:rPr lang="en-US" altLang="zh-CN" sz="1200"/>
              <a:t>)</a:t>
            </a:r>
            <a:r>
              <a:rPr lang="ko-KR" altLang="en-US" sz="1200"/>
              <a:t>을</a:t>
            </a:r>
            <a:r>
              <a:rPr lang="en-US" altLang="zh-CN" sz="1200"/>
              <a:t> </a:t>
            </a:r>
            <a:r>
              <a:rPr lang="ko-KR" altLang="en-US" sz="1200"/>
              <a:t>감지합니다</a:t>
            </a:r>
            <a:r>
              <a:rPr lang="en-US" altLang="zh-CN" sz="1200"/>
              <a:t>. </a:t>
            </a:r>
            <a:r>
              <a:rPr lang="ko-KR" altLang="en-US" sz="1200"/>
              <a:t>이는</a:t>
            </a:r>
            <a:r>
              <a:rPr lang="en-US" altLang="zh-CN" sz="1200"/>
              <a:t> </a:t>
            </a:r>
            <a:r>
              <a:rPr lang="ko-KR" altLang="en-US" sz="1200"/>
              <a:t>가정</a:t>
            </a:r>
            <a:r>
              <a:rPr lang="en-US" altLang="zh-CN" sz="1200"/>
              <a:t>, </a:t>
            </a:r>
            <a:r>
              <a:rPr lang="ko-KR" altLang="en-US" sz="1200"/>
              <a:t>학업</a:t>
            </a:r>
            <a:r>
              <a:rPr lang="en-US" altLang="zh-CN" sz="1200"/>
              <a:t>, </a:t>
            </a:r>
            <a:r>
              <a:rPr lang="ko-KR" altLang="en-US" sz="1200"/>
              <a:t>업무</a:t>
            </a:r>
            <a:r>
              <a:rPr lang="en-US" altLang="zh-CN" sz="1200"/>
              <a:t> </a:t>
            </a:r>
            <a:r>
              <a:rPr lang="ko-KR" altLang="en-US" sz="1200"/>
              <a:t>환경</a:t>
            </a:r>
            <a:r>
              <a:rPr lang="en-US" altLang="zh-CN" sz="1200"/>
              <a:t> </a:t>
            </a:r>
            <a:r>
              <a:rPr lang="ko-KR" altLang="en-US" sz="1200"/>
              <a:t>등</a:t>
            </a:r>
            <a:r>
              <a:rPr lang="en-US" altLang="zh-CN" sz="1200"/>
              <a:t> </a:t>
            </a:r>
            <a:r>
              <a:rPr lang="ko-KR" altLang="en-US" sz="1200"/>
              <a:t>다양한</a:t>
            </a:r>
            <a:r>
              <a:rPr lang="en-US" altLang="zh-CN" sz="1200"/>
              <a:t> </a:t>
            </a:r>
            <a:r>
              <a:rPr lang="ko-KR" altLang="en-US" sz="1200"/>
              <a:t>사용</a:t>
            </a:r>
            <a:r>
              <a:rPr lang="en-US" altLang="zh-CN" sz="1200"/>
              <a:t> </a:t>
            </a:r>
            <a:r>
              <a:rPr lang="ko-KR" altLang="en-US" sz="1200"/>
              <a:t>사례에</a:t>
            </a:r>
            <a:r>
              <a:rPr lang="en-US" altLang="zh-CN" sz="1200"/>
              <a:t> </a:t>
            </a:r>
            <a:r>
              <a:rPr lang="ko-KR" altLang="en-US" sz="1200"/>
              <a:t>적용</a:t>
            </a:r>
            <a:r>
              <a:rPr lang="en-US" altLang="zh-CN" sz="1200"/>
              <a:t> </a:t>
            </a:r>
            <a:r>
              <a:rPr lang="ko-KR" altLang="en-US" sz="1200"/>
              <a:t>가능합니다</a:t>
            </a:r>
            <a:r>
              <a:rPr lang="en-US" altLang="zh-CN" sz="1200"/>
              <a:t>.</a:t>
            </a:r>
            <a:endParaRPr lang="en-US" altLang="zh-CN" sz="1200"/>
          </a:p>
          <a:p>
            <a:endParaRPr kumimoji="1" lang="ko-KR" altLang="en-US" sz="1200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458118" y="4038600"/>
            <a:ext cx="4309110" cy="1169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 panose="020B0609020204030204"/>
                <a:ea typeface="+mn-ea"/>
                <a:cs typeface="Consolas" panose="020B060902020403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1-3.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한 종류의 객체를 동일한 객체로 가능한 </a:t>
            </a:r>
            <a:r>
              <a:rPr lang="en-GB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Change Detection</a:t>
            </a:r>
            <a:r>
              <a:rPr lang="en-US" altLang="ko-KR" sz="1400" b="1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 (</a:t>
            </a:r>
            <a:r>
              <a:rPr lang="ko-KR" altLang="en-US" sz="1400" b="1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대체 가능 함</a:t>
            </a:r>
            <a:r>
              <a:rPr lang="en-US" altLang="ko-KR" sz="1400" b="1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)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 </a:t>
            </a: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sz="1200" kern="0" dirty="0">
                <a:latin typeface="+mn-ea"/>
                <a:cs typeface="Gulim" panose="020B0600000101010101" charset="-127"/>
              </a:rPr>
              <a:t>동일한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객체의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상태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변화를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감지하여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,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객체의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위치나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상태를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실시간으로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모니터링합니다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.</a:t>
            </a:r>
            <a:endParaRPr lang="en-US" altLang="zh-CN" sz="1200" kern="0" dirty="0">
              <a:latin typeface="+mn-ea"/>
              <a:cs typeface="Gulim" panose="020B0600000101010101" charset="-127"/>
            </a:endParaRPr>
          </a:p>
          <a:p>
            <a:pPr latinLnBrk="0"/>
            <a:endParaRPr kumimoji="1" lang="ko-KR" altLang="en-US" sz="1200" kern="0" dirty="0"/>
          </a:p>
        </p:txBody>
      </p:sp>
      <p:sp>
        <p:nvSpPr>
          <p:cNvPr id="6" name="내용 개체 틀 3"/>
          <p:cNvSpPr txBox="1"/>
          <p:nvPr/>
        </p:nvSpPr>
        <p:spPr>
          <a:xfrm>
            <a:off x="5064408" y="4038600"/>
            <a:ext cx="4309110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 panose="020B0609020204030204"/>
                <a:ea typeface="+mn-ea"/>
                <a:cs typeface="Consolas" panose="020B060902020403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1-4.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게시를 위한 </a:t>
            </a:r>
            <a:r>
              <a:rPr lang="en-GB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HTTP </a:t>
            </a:r>
            <a:r>
              <a:rPr lang="en-GB" altLang="ko-KR" sz="1400" kern="0" spc="-5" dirty="0" err="1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Restfull</a:t>
            </a:r>
            <a:r>
              <a:rPr lang="en-GB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사용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공통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)</a:t>
            </a:r>
            <a:endParaRPr lang="ko-KR" altLang="en-US" sz="1400" b="1" kern="0" spc="-5" dirty="0">
              <a:solidFill>
                <a:srgbClr val="558ED5"/>
              </a:solidFill>
              <a:latin typeface="+mn-ea"/>
              <a:cs typeface="Malgun Gothic" panose="020B0503020000020004" charset="-127"/>
            </a:endParaRPr>
          </a:p>
          <a:p>
            <a:pPr marL="299085" indent="-287020" latinLnBrk="0"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zh-CN" sz="1200" kern="0" dirty="0">
                <a:latin typeface="+mn-ea"/>
                <a:cs typeface="Gulim" panose="020B0600000101010101" charset="-127"/>
              </a:rPr>
              <a:t>HTTP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기반의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RESTful API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를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구현하여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에지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시스템과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서비스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시스템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간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데이터를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실시간으로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 </a:t>
            </a:r>
            <a:r>
              <a:rPr lang="ko-KR" altLang="en-US" sz="1200" kern="0" dirty="0">
                <a:latin typeface="+mn-ea"/>
                <a:cs typeface="Gulim" panose="020B0600000101010101" charset="-127"/>
              </a:rPr>
              <a:t>전송합니다</a:t>
            </a:r>
            <a:r>
              <a:rPr lang="en-US" altLang="zh-CN" sz="1200" kern="0" dirty="0">
                <a:latin typeface="+mn-ea"/>
                <a:cs typeface="Gulim" panose="020B0600000101010101" charset="-127"/>
              </a:rPr>
              <a:t>.</a:t>
            </a:r>
            <a:endParaRPr lang="en-US" altLang="zh-CN" sz="1200" kern="0" dirty="0">
              <a:latin typeface="+mn-ea"/>
              <a:cs typeface="Gulim" panose="020B0600000101010101" charset="-127"/>
            </a:endParaRPr>
          </a:p>
          <a:p>
            <a:pPr latinLnBrk="0"/>
            <a:endParaRPr kumimoji="1" lang="ko-KR" altLang="en-US" sz="1200" kern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1. Edge System(Python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공통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953770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1-5.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기타 추가기능</a:t>
            </a:r>
            <a:endParaRPr lang="ko-KR" altLang="en-US" sz="1400" spc="-5" dirty="0">
              <a:solidFill>
                <a:srgbClr val="558ED5"/>
              </a:solidFill>
              <a:latin typeface="+mn-ea"/>
              <a:cs typeface="Malgun Gothic" panose="020B0503020000020004" charset="-127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zh-CN" sz="1200"/>
              <a:t>USB </a:t>
            </a:r>
            <a:r>
              <a:rPr lang="ko-KR" altLang="en-US" sz="1200"/>
              <a:t>카메라</a:t>
            </a:r>
            <a:r>
              <a:rPr lang="en-US" altLang="zh-CN" sz="1200"/>
              <a:t> </a:t>
            </a:r>
            <a:r>
              <a:rPr lang="ko-KR" altLang="en-US" sz="1200"/>
              <a:t>스트림을</a:t>
            </a:r>
            <a:r>
              <a:rPr lang="en-US" altLang="zh-CN" sz="1200"/>
              <a:t> </a:t>
            </a:r>
            <a:r>
              <a:rPr lang="ko-KR" altLang="en-US" sz="1200"/>
              <a:t>실시간으로</a:t>
            </a:r>
            <a:r>
              <a:rPr lang="en-US" altLang="zh-CN" sz="1200"/>
              <a:t> </a:t>
            </a:r>
            <a:r>
              <a:rPr lang="ko-KR" altLang="en-US" sz="1200"/>
              <a:t>감지할</a:t>
            </a:r>
            <a:r>
              <a:rPr lang="en-US" altLang="zh-CN" sz="1200"/>
              <a:t> </a:t>
            </a:r>
            <a:r>
              <a:rPr lang="ko-KR" altLang="en-US" sz="1200"/>
              <a:t>수</a:t>
            </a:r>
            <a:r>
              <a:rPr lang="en-US" altLang="zh-CN" sz="1200"/>
              <a:t> </a:t>
            </a:r>
            <a:r>
              <a:rPr lang="ko-KR" altLang="en-US" sz="1200"/>
              <a:t>있는</a:t>
            </a:r>
            <a:r>
              <a:rPr lang="en-US" altLang="zh-CN" sz="1200"/>
              <a:t> </a:t>
            </a:r>
            <a:r>
              <a:rPr lang="ko-KR" altLang="en-US" sz="1200"/>
              <a:t>기능을</a:t>
            </a:r>
            <a:r>
              <a:rPr lang="en-US" altLang="zh-CN" sz="1200"/>
              <a:t> </a:t>
            </a:r>
            <a:r>
              <a:rPr lang="ko-KR" altLang="en-US" sz="1200"/>
              <a:t>추가하여</a:t>
            </a:r>
            <a:r>
              <a:rPr lang="en-US" altLang="zh-CN" sz="1200"/>
              <a:t> </a:t>
            </a:r>
            <a:r>
              <a:rPr lang="ko-KR" altLang="en-US" sz="1200"/>
              <a:t>더</a:t>
            </a:r>
            <a:r>
              <a:rPr lang="en-US" altLang="zh-CN" sz="1200"/>
              <a:t> </a:t>
            </a:r>
            <a:r>
              <a:rPr lang="ko-KR" altLang="en-US" sz="1200"/>
              <a:t>많은</a:t>
            </a:r>
            <a:r>
              <a:rPr lang="en-US" altLang="zh-CN" sz="1200"/>
              <a:t> </a:t>
            </a:r>
            <a:r>
              <a:rPr lang="ko-KR" altLang="en-US" sz="1200"/>
              <a:t>카메라</a:t>
            </a:r>
            <a:r>
              <a:rPr lang="en-US" altLang="zh-CN" sz="1200"/>
              <a:t> </a:t>
            </a:r>
            <a:r>
              <a:rPr lang="ko-KR" altLang="en-US" sz="1200"/>
              <a:t>옵션을</a:t>
            </a:r>
            <a:r>
              <a:rPr lang="en-US" altLang="zh-CN" sz="1200"/>
              <a:t> </a:t>
            </a:r>
            <a:r>
              <a:rPr lang="ko-KR" altLang="en-US" sz="1200"/>
              <a:t>지원합니다</a:t>
            </a:r>
            <a:r>
              <a:rPr lang="en-US" altLang="zh-CN" sz="1200"/>
              <a:t>.</a:t>
            </a:r>
            <a:endParaRPr lang="en-US" altLang="zh-CN" sz="1200"/>
          </a:p>
          <a:p>
            <a:endParaRPr kumimoji="1" lang="ko-KR" altLang="en-US" sz="1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597873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1-6.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 panose="020B0503020000020004" charset="-127"/>
              </a:rPr>
              <a:t>기타 추가기능</a:t>
            </a:r>
            <a:endParaRPr lang="ko-KR" altLang="en-US" sz="1400" spc="-5" dirty="0">
              <a:solidFill>
                <a:srgbClr val="558ED5"/>
              </a:solidFill>
              <a:latin typeface="+mn-ea"/>
              <a:cs typeface="Malgun Gothic" panose="020B0503020000020004" charset="-127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)</a:t>
            </a:r>
            <a:endParaRPr lang="en-US" altLang="ko-KR" sz="1200" i="1" spc="-5" dirty="0">
              <a:solidFill>
                <a:srgbClr val="FF0000"/>
              </a:solidFill>
              <a:latin typeface="+mn-ea"/>
              <a:cs typeface="Malgun Gothic" panose="020B0503020000020004" charset="-127"/>
            </a:endParaRP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 panose="020B0503020000020004" charset="-127"/>
              </a:rPr>
              <a:t>)</a:t>
            </a:r>
            <a:endParaRPr lang="en-US" altLang="ko-KR" sz="1200" dirty="0">
              <a:latin typeface="+mn-ea"/>
              <a:cs typeface="Gulim" panose="020B0600000101010101" charset="-127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 panose="020B0600000101010101" charset="-127"/>
            </a:endParaRPr>
          </a:p>
          <a:p>
            <a:endParaRPr kumimoji="1" lang="ko-KR" alt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5710</Words>
  <Application>WPS 演示</Application>
  <PresentationFormat>A4 용지(210x297mm)</PresentationFormat>
  <Paragraphs>363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Malgun Gothic</vt:lpstr>
      <vt:lpstr>Consolas</vt:lpstr>
      <vt:lpstr>Times New Roman</vt:lpstr>
      <vt:lpstr>Times New Roman</vt:lpstr>
      <vt:lpstr>Arial</vt:lpstr>
      <vt:lpstr>Wingdings</vt:lpstr>
      <vt:lpstr>Gulim</vt:lpstr>
      <vt:lpstr>Calibri</vt:lpstr>
      <vt:lpstr>微软雅黑</vt:lpstr>
      <vt:lpstr>Arial Unicode MS</vt:lpstr>
      <vt:lpstr>Office Theme</vt:lpstr>
      <vt:lpstr>Mobile/WebService Project</vt:lpstr>
      <vt:lpstr>목차</vt:lpstr>
      <vt:lpstr>요구조건</vt:lpstr>
      <vt:lpstr>시스템 구성도 (변경  된 사항 적용)</vt:lpstr>
      <vt:lpstr>목적</vt:lpstr>
      <vt:lpstr>필요성</vt:lpstr>
      <vt:lpstr>기능 - 조건대비표</vt:lpstr>
      <vt:lpstr>기능 - 1. Edge System(Python 기반, 공통)</vt:lpstr>
      <vt:lpstr>기능 - 1. Edge System(Python 기반, 공통)</vt:lpstr>
      <vt:lpstr>기능 - 2. Service System(Python, Django 기반)</vt:lpstr>
      <vt:lpstr>기능 - 2. Service System(Python, Django 기반)</vt:lpstr>
      <vt:lpstr>기능 - 3. Client System(Android, Java기반, 개별 제안)</vt:lpstr>
      <vt:lpstr>기능(부족한 설명 추거, 신규 또는 추가 기능 중심, 페이지 추가 가능)</vt:lpstr>
      <vt:lpstr>사용자 시나리오(Ui 구성)</vt:lpstr>
      <vt:lpstr>개발과정의 이슈(선택)</vt:lpstr>
      <vt:lpstr>데모(구동 동영상, mp4 동영상 파일을 추가 함)</vt:lpstr>
      <vt:lpstr>기대효과 및 결론</vt:lpstr>
      <vt:lpstr>결과물의 목록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안기옥</dc:creator>
  <cp:lastModifiedBy>ㅤ</cp:lastModifiedBy>
  <cp:revision>69</cp:revision>
  <dcterms:created xsi:type="dcterms:W3CDTF">2020-06-08T19:34:00Z</dcterms:created>
  <dcterms:modified xsi:type="dcterms:W3CDTF">2024-12-17T09:55:42Z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2018-05-10T09:00:00Z</vt:filetime>
  </property>
  <property fmtid="{D5CDD505-2E9C-101B-9397-08002B2CF9AE}" pid="3" name="Creator">
    <vt:lpwstr>PowerPoint용 Acrobat PDFMaker 15</vt:lpwstr>
  </property>
  <property fmtid="{D5CDD505-2E9C-101B-9397-08002B2CF9AE}" pid="4" name="LastSaved">
    <vt:filetime>2020-06-08T09:00:00Z</vt:filetime>
  </property>
  <property fmtid="{D5CDD505-2E9C-101B-9397-08002B2CF9AE}" pid="5" name="ICV">
    <vt:lpwstr>11ABA2B53E1D40AC9C66C6F631DE0D66_12</vt:lpwstr>
  </property>
  <property fmtid="{D5CDD505-2E9C-101B-9397-08002B2CF9AE}" pid="6" name="KSOProductBuildVer">
    <vt:lpwstr>2052-12.1.0.19302</vt:lpwstr>
  </property>
</Properties>
</file>