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2" r:id="rId3"/>
    <p:sldId id="258" r:id="rId4"/>
    <p:sldId id="264" r:id="rId5"/>
    <p:sldId id="263" r:id="rId6"/>
    <p:sldId id="267" r:id="rId7"/>
    <p:sldId id="268" r:id="rId8"/>
    <p:sldId id="257" r:id="rId9"/>
    <p:sldId id="266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2:09:1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 24575,'1'1'0,"0"-1"0,0 0 0,0 0 0,0 1 0,0-1 0,0 1 0,0-1 0,-1 1 0,1-1 0,0 1 0,0 0 0,0-1 0,-1 1 0,1 0 0,0 0 0,-1 0 0,1-1 0,-1 1 0,1 0 0,-1 0 0,1 0 0,-1 0 0,1 0 0,-1 0 0,0 0 0,1 2 0,5 30 0,-6-30 0,5 61 0,-6 77 0,0-64 0,-2-63 0,-2-24 0,-4-24 0,-4-87 0,2 9 0,-3 19 0,11 208 0,4 44-1365,-1-135-5461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2:09:3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1472 29 24575,'1'1'0,"0"-1"0,0 1 0,1-1 0,-1 1 0,0 0 0,0-1 0,0 1 0,0 0 0,0 0 0,0 0 0,0 0 0,0 0 0,0 0 0,0 0 0,-1 0 0,1 0 0,0 0 0,-1 0 0,1 0 0,-1 1 0,1-1 0,-1 0 0,1 1 0,-1-1 0,0 0 0,0 0 0,1 3 0,4 42 0,-5-41 0,2 320 0,-3-177 0,1-731 0,0 1064 0,0-467 0,2-1 0,0 1 0,0-1 0,1 0 0,1 0 0,10 25 0,-14-37 0,1 0 0,-1 1 0,1-1 0,-1 1 0,1-1 0,-1 1 0,0-1 0,0 1 0,0-1 0,0 1 0,0-1 0,0 1 0,0-1 0,-1 1 0,1-1 0,0 1 0,-1-1 0,0 1 0,1-1 0,-1 1 0,0-1 0,0 2 0,-1-1 0,0 0 0,0 0 0,-1 0 0,1 0 0,0-1 0,-1 1 0,1 0 0,-1-1 0,0 0 0,1 0 0,-4 1 0,-9 3 0,-1-1 0,0-1 0,-24 1 0,27-3 0,-750 35 0,160-36-1365,578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2:09:3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24575,'5'0'0,"15"0"0,25 0 0,14 0 0,15 0 0,11 0 0,13 0 0,1 0 0,7 0 0,-4 0 0,-6 0 0,-14 0 0,-17 0 0,-14 0 0,-16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186-3473-450B-8A3E-50AC8D16FB2D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ABE4-BC04-47C5-99C1-439C946A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波数域</a:t>
            </a:r>
            <a:r>
              <a:rPr lang="en-US" altLang="zh-CN" dirty="0"/>
              <a:t>(</a:t>
            </a:r>
            <a:r>
              <a:rPr lang="en-US" altLang="zh-CN" dirty="0" err="1"/>
              <a:t>kr,ky</a:t>
            </a:r>
            <a:r>
              <a:rPr lang="en-US" altLang="zh-CN" dirty="0"/>
              <a:t>),(</a:t>
            </a:r>
            <a:r>
              <a:rPr lang="en-US" altLang="zh-CN" dirty="0" err="1"/>
              <a:t>kx,ky</a:t>
            </a:r>
            <a:r>
              <a:rPr lang="en-US" altLang="zh-CN" dirty="0"/>
              <a:t>)</a:t>
            </a:r>
            <a:r>
              <a:rPr lang="zh-CN" altLang="en-US" dirty="0"/>
              <a:t>的物理意义</a:t>
            </a:r>
            <a:r>
              <a:rPr lang="zh-CN" altLang="en-US"/>
              <a:t>是什么，方位向和距离向域，方位频率和距离向频率域，波数域是否就是频率域？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ABE4-BC04-47C5-99C1-439C946A1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6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按这种思路</a:t>
            </a:r>
            <a:r>
              <a:rPr lang="en-US" altLang="zh-CN" dirty="0" err="1"/>
              <a:t>wk</a:t>
            </a:r>
            <a:r>
              <a:rPr lang="zh-CN" altLang="en-US" dirty="0"/>
              <a:t>未能很好的实现，且方位向和距离向存在公式中不存在的线性相位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ABE4-BC04-47C5-99C1-439C946A11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4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显然。不做</a:t>
            </a:r>
            <a:r>
              <a:rPr lang="en-US" altLang="zh-CN" dirty="0" err="1"/>
              <a:t>wk</a:t>
            </a:r>
            <a:r>
              <a:rPr lang="zh-CN" altLang="en-US" dirty="0"/>
              <a:t>算法效果更好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ABE4-BC04-47C5-99C1-439C946A11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6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第四章的右图，同距离门下的方位向的每个采样点的间隔为</a:t>
            </a:r>
            <a:r>
              <a:rPr lang="en-US" altLang="zh-CN" dirty="0"/>
              <a:t>PRT</a:t>
            </a:r>
            <a:r>
              <a:rPr lang="zh-CN" altLang="en-US" dirty="0"/>
              <a:t>，而第九章的左图的目标间隔却小于</a:t>
            </a:r>
            <a:r>
              <a:rPr lang="en-US" altLang="zh-CN" dirty="0"/>
              <a:t>PRT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ABE4-BC04-47C5-99C1-439C946A11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6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889A-AD38-FB6B-0396-93B30C4F4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3E85AA-33CD-76E7-272C-25E590B5C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D2FE7-B600-A48F-9CA5-4F39D39D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F7881-4A24-2E1D-55D8-6BF354A3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B97BA-BA2A-2B5B-FF37-2A60E49A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9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4D5AD-4D65-96E4-8177-C412825B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3BA91-4060-8D7F-13D2-9DEE6D57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A5D1C-1729-E70A-683E-6348EE8A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A23B-6229-ECE1-3124-4984402C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5B2CE-B372-7266-E719-32E7CFC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60ECFA-BD57-BED4-889B-61926327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488E8-9C47-01CC-4D1B-C6B85F9E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F8670-0C27-A4A3-40C9-BF541D3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5A708-745F-7924-32D8-06F43825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CC971-2994-2906-0F37-3FD14F5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DB6D4-6078-4875-3462-A5A70856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46D7-E6C9-8A10-5150-71416998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C9BFE-1644-BDDC-DFC5-676A02C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EC6A2-753B-4B80-C5D6-C45A494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57C9E-C889-11E4-0A5C-EE30DA26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1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579A-CE91-3D3A-7291-A701BD9B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B9535-ECC8-8FE0-EAF6-49A6987A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72E16-09D6-8C25-8501-53512BA0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F0DC7-4665-30E1-5EEB-1984605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C6516-B00A-A392-D407-899888A9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01018-C63E-C963-614B-A7B316E6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61066-6E46-57D7-C871-ADCFD1DF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B00AB-569E-43A0-02C4-9F0870B3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1A964-46D8-FD23-A0B3-909E1A9F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2F3B3-D8CF-2A64-C0A8-CE3B12C6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74457-3D89-A507-F3DC-A5D0AA7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F18D2-BAF3-1ED6-0351-11B144C4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425E7-6B4A-1540-9A6E-B176C972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809FD-36E7-A912-A86B-4074AD3F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A8D54-3B30-23E6-BA10-59A0F7D3C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E0A4B1-8288-EA4D-C39D-C85588DE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20BEB1-1AC6-7D5B-7DE6-48E5FCBC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E867F-734E-7A96-4078-319AAE75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46BD4A-0F1D-1FEB-6A4E-77CBAF7A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0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94B2-3CD3-042E-4E06-92C98155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7FF1BD-CC34-B192-F267-4BD57618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4B3D04-66A6-4DDF-72DD-6851FB88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15B1EB-C05E-B59B-FDE7-8D58E2AD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6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DA4CC-ACF9-F6F5-F978-C2817D0F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F2203-6417-462D-B08B-D5B033E2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74409-A131-EF1C-975A-F518429B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8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4C24-3719-B182-7EAC-8ECFE5E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94D63-111A-FF19-E954-FB025A4E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7614B-937D-5776-CEE2-21D403E5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483FC-77DF-3A6C-A205-F90AFEF8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0F747-0448-67E1-AC82-444CCE8C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5427F-5DED-B634-0236-B7A5107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E5DE7-C1B9-241E-D07B-F2073EB9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C9B19-796B-C2E0-7ED5-6C7E4D0F0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85D2B-6FBE-0475-02B7-FE0741DC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528E7-8AC6-6A4D-4A98-AE1FCA5F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A6AE9-8630-4E7F-A0D3-1A0BB8F8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E2B69-9C19-FE54-DE1D-2F1D64EC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7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85CD3-B673-F214-A2DA-34C0D056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625A4-5D24-B54B-1226-7ED8E7CB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AB930-3C83-516F-0FDB-4CA6A30D0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1034-7526-48A8-97F3-1B073F8040B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DF48C-CF88-D68C-BF40-DA9F3CD60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53BD3-2C9E-08EA-B1F8-3E2260AA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9B78-0A5A-4370-B375-96A2D7956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customXml" Target="../ink/ink1.xml"/><Relationship Id="rId10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7BFCE-9E3C-98D6-9C6B-37266C5C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98BDE-2739-4187-D904-59CCC7DF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Stolt</a:t>
            </a:r>
            <a:r>
              <a:rPr lang="zh-CN" altLang="en-US" dirty="0"/>
              <a:t>插值：原理、目的、具体的插值过程</a:t>
            </a:r>
            <a:endParaRPr lang="en-US" altLang="zh-CN" dirty="0"/>
          </a:p>
          <a:p>
            <a:pPr lvl="1"/>
            <a:r>
              <a:rPr lang="zh-CN" altLang="en-US" dirty="0"/>
              <a:t>原理：第</a:t>
            </a:r>
            <a:r>
              <a:rPr lang="en-US" altLang="zh-CN" dirty="0"/>
              <a:t>8</a:t>
            </a:r>
            <a:r>
              <a:rPr lang="zh-CN" altLang="en-US" dirty="0"/>
              <a:t>章附录的波数域如何理解？</a:t>
            </a:r>
            <a:endParaRPr lang="en-US" altLang="zh-CN" dirty="0"/>
          </a:p>
          <a:p>
            <a:pPr lvl="1"/>
            <a:r>
              <a:rPr lang="zh-CN" altLang="en-US" dirty="0"/>
              <a:t>目的：方位向和距离向的解耦？消除相位中的高次项？</a:t>
            </a:r>
            <a:endParaRPr lang="en-US" altLang="zh-CN" dirty="0"/>
          </a:p>
          <a:p>
            <a:pPr lvl="1"/>
            <a:r>
              <a:rPr lang="zh-CN" altLang="en-US" dirty="0"/>
              <a:t>插值过程：插值核的选择，插值后的数据的特点？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SPECAN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多目标解析示意图的问题？</a:t>
            </a:r>
            <a:endParaRPr lang="en-US" altLang="zh-CN" dirty="0"/>
          </a:p>
          <a:p>
            <a:pPr lvl="1"/>
            <a:r>
              <a:rPr lang="zh-CN" altLang="en-US" dirty="0"/>
              <a:t>扇贝效应，间断点如何理解？</a:t>
            </a:r>
            <a:endParaRPr lang="en-US" altLang="zh-CN" dirty="0"/>
          </a:p>
          <a:p>
            <a:pPr lvl="1"/>
            <a:r>
              <a:rPr lang="zh-CN" altLang="en-US" dirty="0"/>
              <a:t>计算效率</a:t>
            </a:r>
            <a:r>
              <a:rPr lang="zh-CN" altLang="en-US" dirty="0">
                <a:sym typeface="Wingdings" panose="05000000000000000000" pitchFamily="2" charset="2"/>
              </a:rPr>
              <a:t>：每秒运算量式</a:t>
            </a:r>
            <a:r>
              <a:rPr lang="en-US" altLang="zh-CN" dirty="0">
                <a:sym typeface="Wingdings" panose="05000000000000000000" pitchFamily="2" charset="2"/>
              </a:rPr>
              <a:t>9.18</a:t>
            </a:r>
            <a:r>
              <a:rPr lang="zh-CN" altLang="en-US" dirty="0">
                <a:sym typeface="Wingdings" panose="05000000000000000000" pitchFamily="2" charset="2"/>
              </a:rPr>
              <a:t>如何理解？</a:t>
            </a:r>
            <a:r>
              <a:rPr lang="en-US" altLang="zh-CN" dirty="0">
                <a:sym typeface="Wingdings" panose="05000000000000000000" pitchFamily="2" charset="2"/>
              </a:rPr>
              <a:t>RDA</a:t>
            </a:r>
            <a:r>
              <a:rPr lang="zh-CN" altLang="en-US" dirty="0">
                <a:sym typeface="Wingdings" panose="05000000000000000000" pitchFamily="2" charset="2"/>
              </a:rPr>
              <a:t>的计算量怎么定义？图（</a:t>
            </a:r>
            <a:r>
              <a:rPr lang="en-US" altLang="zh-CN" dirty="0">
                <a:sym typeface="Wingdings" panose="05000000000000000000" pitchFamily="2" charset="2"/>
              </a:rPr>
              <a:t>9.16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47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A7C4-96CA-F039-3FC9-29FC72E2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多目标解斜示意图的问题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EB28063-C609-4198-A860-E9031D4653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1518" y="1825625"/>
            <a:ext cx="4934963" cy="4351338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E2DB9ED-2119-6F68-9BB6-257809D65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84271" y="1825625"/>
            <a:ext cx="4357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8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545C-B5D2-DABF-5800-1D77E6A4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多目标解斜示意图的问题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FAB1A-63BF-9D4A-2820-CE0E467F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3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E99C7C-FB7E-55B3-EB8D-C2DBF65F1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4" y="856891"/>
            <a:ext cx="5563376" cy="51442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2F3E95-77AA-AC1E-7C51-96512E50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1347"/>
            <a:ext cx="6058746" cy="1790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05C09CF-FFA8-3D31-DE58-7C550B94C020}"/>
                  </a:ext>
                </a:extLst>
              </p14:cNvPr>
              <p14:cNvContentPartPr/>
              <p14:nvPr/>
            </p14:nvContentPartPr>
            <p14:xfrm>
              <a:off x="9224560" y="3915000"/>
              <a:ext cx="21960" cy="1335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05C09CF-FFA8-3D31-DE58-7C550B94C0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5920" y="3906360"/>
                <a:ext cx="39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4756636-593B-B302-C6A3-A2138DDA80AF}"/>
                  </a:ext>
                </a:extLst>
              </p14:cNvPr>
              <p14:cNvContentPartPr/>
              <p14:nvPr/>
            </p14:nvContentPartPr>
            <p14:xfrm>
              <a:off x="9945280" y="5140800"/>
              <a:ext cx="550800" cy="2548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4756636-593B-B302-C6A3-A2138DDA80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36640" y="5131800"/>
                <a:ext cx="5684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834070E-611C-D012-937E-8DC743CA0A7D}"/>
                  </a:ext>
                </a:extLst>
              </p14:cNvPr>
              <p14:cNvContentPartPr/>
              <p14:nvPr/>
            </p14:nvContentPartPr>
            <p14:xfrm>
              <a:off x="9275680" y="4094280"/>
              <a:ext cx="36864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834070E-611C-D012-937E-8DC743CA0A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7040" y="4085280"/>
                <a:ext cx="38628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B02E993-70B9-C682-151E-1AAEDAC7C2CD}"/>
              </a:ext>
            </a:extLst>
          </p:cNvPr>
          <p:cNvSpPr txBox="1"/>
          <p:nvPr/>
        </p:nvSpPr>
        <p:spPr>
          <a:xfrm>
            <a:off x="955825" y="40770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Stolt </a:t>
            </a:r>
            <a:r>
              <a:rPr lang="zh-CN" altLang="en-US" b="1" dirty="0"/>
              <a:t>插值波数域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1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8C1C05-1BF7-EE0B-C690-6F1105C380CD}"/>
                  </a:ext>
                </a:extLst>
              </p:cNvPr>
              <p:cNvSpPr txBox="1"/>
              <p:nvPr/>
            </p:nvSpPr>
            <p:spPr>
              <a:xfrm>
                <a:off x="701040" y="938278"/>
                <a:ext cx="703205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8C1C05-1BF7-EE0B-C690-6F1105C38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938278"/>
                <a:ext cx="7032053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1029F6-AA23-C9C5-DF1F-8BDAD8783415}"/>
                  </a:ext>
                </a:extLst>
              </p:cNvPr>
              <p:cNvSpPr txBox="1"/>
              <p:nvPr/>
            </p:nvSpPr>
            <p:spPr>
              <a:xfrm>
                <a:off x="701040" y="1971040"/>
                <a:ext cx="53949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Stolt </a:t>
                </a:r>
                <a:r>
                  <a:rPr lang="zh-CN" altLang="en-US" b="1" dirty="0"/>
                  <a:t>插值的目的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b="1" dirty="0"/>
                  <a:t> 在二维频谱上使得相位的等高线为斜线（考虑方位向线性移位），若方位向不加移位，则等高线为竖线：</a:t>
                </a:r>
                <a:r>
                  <a:rPr lang="en-US" altLang="zh-CN" b="1" dirty="0"/>
                  <a:t>P213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1029F6-AA23-C9C5-DF1F-8BDAD8783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971040"/>
                <a:ext cx="5394960" cy="923330"/>
              </a:xfrm>
              <a:prstGeom prst="rect">
                <a:avLst/>
              </a:prstGeom>
              <a:blipFill>
                <a:blip r:embed="rId3"/>
                <a:stretch>
                  <a:fillRect l="-904" t="-3289" r="-904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B7C5AD8-1C66-FA5A-4D99-20BD5C1D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87" t="6780" r="9305" b="3072"/>
          <a:stretch/>
        </p:blipFill>
        <p:spPr>
          <a:xfrm>
            <a:off x="701040" y="3002279"/>
            <a:ext cx="4765040" cy="33832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788F64-CECE-0E54-85F7-2C8F19D6C781}"/>
              </a:ext>
            </a:extLst>
          </p:cNvPr>
          <p:cNvSpPr txBox="1"/>
          <p:nvPr/>
        </p:nvSpPr>
        <p:spPr>
          <a:xfrm>
            <a:off x="701040" y="35455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Stolt </a:t>
            </a:r>
            <a:r>
              <a:rPr lang="zh-CN" altLang="en-US" b="1" dirty="0"/>
              <a:t>插值的目的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7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A339BA-5222-DE04-2477-43C0E9A7B529}"/>
                  </a:ext>
                </a:extLst>
              </p:cNvPr>
              <p:cNvSpPr txBox="1"/>
              <p:nvPr/>
            </p:nvSpPr>
            <p:spPr>
              <a:xfrm>
                <a:off x="850609" y="899840"/>
                <a:ext cx="5394960" cy="993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在不考虑方位向线性相位的条件下，</a:t>
                </a:r>
                <a:r>
                  <a:rPr lang="en-US" altLang="zh-CN" b="1" dirty="0"/>
                  <a:t>Stolt</a:t>
                </a:r>
                <a:r>
                  <a:rPr lang="zh-CN" altLang="en-US" b="1" dirty="0"/>
                  <a:t>插值实际上将沿方位向的相位均调整为与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𝑅𝐹𝑀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b="1" dirty="0"/>
                  <a:t>一致，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1" dirty="0"/>
                  <a:t>为某一行的方位向频率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A339BA-5222-DE04-2477-43C0E9A7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9" y="899840"/>
                <a:ext cx="5394960" cy="993734"/>
              </a:xfrm>
              <a:prstGeom prst="rect">
                <a:avLst/>
              </a:prstGeom>
              <a:blipFill>
                <a:blip r:embed="rId2"/>
                <a:stretch>
                  <a:fillRect l="-1017" t="-3681" r="-339" b="-6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A912D37-20E5-5C88-D294-23AC25C2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7" t="6780" r="9305" b="3072"/>
          <a:stretch/>
        </p:blipFill>
        <p:spPr>
          <a:xfrm>
            <a:off x="850609" y="2356587"/>
            <a:ext cx="4765040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7627-EE90-5C6B-7149-77D8BB383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D506F9D0-A7A3-8652-AE17-C1BAFCC577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912545"/>
                  </p:ext>
                </p:extLst>
              </p:nvPr>
            </p:nvGraphicFramePr>
            <p:xfrm>
              <a:off x="701040" y="1732280"/>
              <a:ext cx="5262881" cy="3083563"/>
            </p:xfrm>
            <a:graphic>
              <a:graphicData uri="http://schemas.openxmlformats.org/drawingml/2006/table">
                <a:tbl>
                  <a:tblPr/>
                  <a:tblGrid>
                    <a:gridCol w="1963494">
                      <a:extLst>
                        <a:ext uri="{9D8B030D-6E8A-4147-A177-3AD203B41FA5}">
                          <a16:colId xmlns:a16="http://schemas.microsoft.com/office/drawing/2014/main" val="2372980041"/>
                        </a:ext>
                      </a:extLst>
                    </a:gridCol>
                    <a:gridCol w="977264">
                      <a:extLst>
                        <a:ext uri="{9D8B030D-6E8A-4147-A177-3AD203B41FA5}">
                          <a16:colId xmlns:a16="http://schemas.microsoft.com/office/drawing/2014/main" val="2575516437"/>
                        </a:ext>
                      </a:extLst>
                    </a:gridCol>
                    <a:gridCol w="2322123">
                      <a:extLst>
                        <a:ext uri="{9D8B030D-6E8A-4147-A177-3AD203B41FA5}">
                          <a16:colId xmlns:a16="http://schemas.microsoft.com/office/drawing/2014/main" val="670025063"/>
                        </a:ext>
                      </a:extLst>
                    </a:gridCol>
                  </a:tblGrid>
                  <a:tr h="4405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(0)))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7055100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650305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50063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396142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4100427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−2))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−2))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5282183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−1))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−1))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7551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D506F9D0-A7A3-8652-AE17-C1BAFCC577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912545"/>
                  </p:ext>
                </p:extLst>
              </p:nvPr>
            </p:nvGraphicFramePr>
            <p:xfrm>
              <a:off x="701040" y="1732280"/>
              <a:ext cx="5262881" cy="3083563"/>
            </p:xfrm>
            <a:graphic>
              <a:graphicData uri="http://schemas.openxmlformats.org/drawingml/2006/table">
                <a:tbl>
                  <a:tblPr/>
                  <a:tblGrid>
                    <a:gridCol w="1963494">
                      <a:extLst>
                        <a:ext uri="{9D8B030D-6E8A-4147-A177-3AD203B41FA5}">
                          <a16:colId xmlns:a16="http://schemas.microsoft.com/office/drawing/2014/main" val="2372980041"/>
                        </a:ext>
                      </a:extLst>
                    </a:gridCol>
                    <a:gridCol w="977264">
                      <a:extLst>
                        <a:ext uri="{9D8B030D-6E8A-4147-A177-3AD203B41FA5}">
                          <a16:colId xmlns:a16="http://schemas.microsoft.com/office/drawing/2014/main" val="2575516437"/>
                        </a:ext>
                      </a:extLst>
                    </a:gridCol>
                    <a:gridCol w="2322123">
                      <a:extLst>
                        <a:ext uri="{9D8B030D-6E8A-4147-A177-3AD203B41FA5}">
                          <a16:colId xmlns:a16="http://schemas.microsoft.com/office/drawing/2014/main" val="670025063"/>
                        </a:ext>
                      </a:extLst>
                    </a:gridCol>
                  </a:tblGrid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1" t="-4167" r="-168944" b="-6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297" t="-4167" r="-525" b="-6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055100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1" t="-102740" r="-168944" b="-4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297" t="-102740" r="-525" b="-498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50305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50063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1" t="-301370" r="-16894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297" t="-301370" r="-52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396142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4100427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1" t="-500000" r="-168944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297" t="-500000" r="-525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282183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1" t="-608333" r="-16894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297" t="-608333" r="-525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515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7FA4ACE-6895-11B8-D74A-3C579CB73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527822"/>
                  </p:ext>
                </p:extLst>
              </p:nvPr>
            </p:nvGraphicFramePr>
            <p:xfrm>
              <a:off x="6695440" y="1732280"/>
              <a:ext cx="5262881" cy="3083563"/>
            </p:xfrm>
            <a:graphic>
              <a:graphicData uri="http://schemas.openxmlformats.org/drawingml/2006/table">
                <a:tbl>
                  <a:tblPr/>
                  <a:tblGrid>
                    <a:gridCol w="1963494">
                      <a:extLst>
                        <a:ext uri="{9D8B030D-6E8A-4147-A177-3AD203B41FA5}">
                          <a16:colId xmlns:a16="http://schemas.microsoft.com/office/drawing/2014/main" val="2372980041"/>
                        </a:ext>
                      </a:extLst>
                    </a:gridCol>
                    <a:gridCol w="977264">
                      <a:extLst>
                        <a:ext uri="{9D8B030D-6E8A-4147-A177-3AD203B41FA5}">
                          <a16:colId xmlns:a16="http://schemas.microsoft.com/office/drawing/2014/main" val="2575516437"/>
                        </a:ext>
                      </a:extLst>
                    </a:gridCol>
                    <a:gridCol w="2322123">
                      <a:extLst>
                        <a:ext uri="{9D8B030D-6E8A-4147-A177-3AD203B41FA5}">
                          <a16:colId xmlns:a16="http://schemas.microsoft.com/office/drawing/2014/main" val="670025063"/>
                        </a:ext>
                      </a:extLst>
                    </a:gridCol>
                  </a:tblGrid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7055100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650305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50063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396142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4100427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5282183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en-US" altLang="zh-C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7551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7FA4ACE-6895-11B8-D74A-3C579CB73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527822"/>
                  </p:ext>
                </p:extLst>
              </p:nvPr>
            </p:nvGraphicFramePr>
            <p:xfrm>
              <a:off x="6695440" y="1732280"/>
              <a:ext cx="5262881" cy="3083563"/>
            </p:xfrm>
            <a:graphic>
              <a:graphicData uri="http://schemas.openxmlformats.org/drawingml/2006/table">
                <a:tbl>
                  <a:tblPr/>
                  <a:tblGrid>
                    <a:gridCol w="1963494">
                      <a:extLst>
                        <a:ext uri="{9D8B030D-6E8A-4147-A177-3AD203B41FA5}">
                          <a16:colId xmlns:a16="http://schemas.microsoft.com/office/drawing/2014/main" val="2372980041"/>
                        </a:ext>
                      </a:extLst>
                    </a:gridCol>
                    <a:gridCol w="977264">
                      <a:extLst>
                        <a:ext uri="{9D8B030D-6E8A-4147-A177-3AD203B41FA5}">
                          <a16:colId xmlns:a16="http://schemas.microsoft.com/office/drawing/2014/main" val="2575516437"/>
                        </a:ext>
                      </a:extLst>
                    </a:gridCol>
                    <a:gridCol w="2322123">
                      <a:extLst>
                        <a:ext uri="{9D8B030D-6E8A-4147-A177-3AD203B41FA5}">
                          <a16:colId xmlns:a16="http://schemas.microsoft.com/office/drawing/2014/main" val="670025063"/>
                        </a:ext>
                      </a:extLst>
                    </a:gridCol>
                  </a:tblGrid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1" t="-4167" r="-168944" b="-6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034" t="-4167" r="-525" b="-6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055100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1" t="-102740" r="-168944" b="-4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034" t="-102740" r="-525" b="-498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650305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500636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1" t="-301370" r="-16894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034" t="-301370" r="-52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396142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4100427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1" t="-500000" r="-168944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034" t="-500000" r="-525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282183"/>
                      </a:ext>
                    </a:extLst>
                  </a:tr>
                  <a:tr h="440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1" t="-608333" r="-16894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034" t="-608333" r="-525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515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0323AE-B42A-0620-A8C5-DA3E7DF7AAAA}"/>
                  </a:ext>
                </a:extLst>
              </p:cNvPr>
              <p:cNvSpPr txBox="1"/>
              <p:nvPr/>
            </p:nvSpPr>
            <p:spPr>
              <a:xfrm>
                <a:off x="701040" y="574040"/>
                <a:ext cx="703205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0323AE-B42A-0620-A8C5-DA3E7DF7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574040"/>
                <a:ext cx="7032053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A86F5F5-921F-E9D3-8558-C0E33E0DF83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63921" y="3274061"/>
            <a:ext cx="731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C932480-C8A4-537C-F54E-25AE36BF4BED}"/>
              </a:ext>
            </a:extLst>
          </p:cNvPr>
          <p:cNvSpPr txBox="1"/>
          <p:nvPr/>
        </p:nvSpPr>
        <p:spPr>
          <a:xfrm>
            <a:off x="5963921" y="287782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1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F3603-31EE-C6E0-9911-F30A88C5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尝试复现结果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4BF35-5624-F5BC-3B57-44EA55B65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只有参考函数</a:t>
            </a:r>
          </a:p>
        </p:txBody>
      </p:sp>
      <p:pic>
        <p:nvPicPr>
          <p:cNvPr id="8" name="内容占位符 7" descr="图表&#10;&#10;AI 生成的内容可能不正确。">
            <a:extLst>
              <a:ext uri="{FF2B5EF4-FFF2-40B4-BE49-F238E27FC236}">
                <a16:creationId xmlns:a16="http://schemas.microsoft.com/office/drawing/2014/main" id="{9982AB22-C564-4B07-C5E8-5A20547717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5" y="2505075"/>
            <a:ext cx="3437773" cy="3684588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850535-9F3F-10A4-7249-4474B54C0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参考函数</a:t>
            </a:r>
            <a:r>
              <a:rPr lang="en-US" altLang="zh-CN" dirty="0"/>
              <a:t>+</a:t>
            </a:r>
            <a:r>
              <a:rPr lang="en-US" altLang="zh-CN" dirty="0" err="1"/>
              <a:t>wk</a:t>
            </a:r>
            <a:endParaRPr lang="zh-CN" altLang="en-US" dirty="0"/>
          </a:p>
        </p:txBody>
      </p:sp>
      <p:pic>
        <p:nvPicPr>
          <p:cNvPr id="10" name="内容占位符 9" descr="电脑萤幕画面&#10;&#10;AI 生成的内容可能不正确。">
            <a:extLst>
              <a:ext uri="{FF2B5EF4-FFF2-40B4-BE49-F238E27FC236}">
                <a16:creationId xmlns:a16="http://schemas.microsoft.com/office/drawing/2014/main" id="{EB40D563-A720-E7DB-2437-D1DA0C6F61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07" y="2505075"/>
            <a:ext cx="3437773" cy="3684588"/>
          </a:xfrm>
        </p:spPr>
      </p:pic>
    </p:spTree>
    <p:extLst>
      <p:ext uri="{BB962C8B-B14F-4D97-AF65-F5344CB8AC3E}">
        <p14:creationId xmlns:p14="http://schemas.microsoft.com/office/powerpoint/2010/main" val="276491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2702A-1F97-3FD5-FABD-40E0943A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Wk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DB6E3-DEFC-3F66-C91E-D30DC2112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1. </a:t>
                </a:r>
                <a:r>
                  <a:rPr lang="zh-CN" altLang="en-US" sz="2400" dirty="0"/>
                  <a:t>插值：</a:t>
                </a:r>
                <a:endParaRPr lang="en-US" altLang="zh-CN" sz="2400" dirty="0"/>
              </a:p>
              <a:p>
                <a:r>
                  <a:rPr lang="zh-CN" altLang="en-US" sz="2400" dirty="0"/>
                  <a:t>插值</a:t>
                </a:r>
                <a:r>
                  <a:rPr lang="zh-CN" altLang="en-US" sz="2400"/>
                  <a:t>后的距离向坐</a:t>
                </a:r>
                <a:r>
                  <a:rPr lang="zh-CN" altLang="en-US" sz="2400" dirty="0"/>
                  <a:t>标轴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是间隔均匀的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得到的原坐标轴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的插值点是不均匀的。所以</a:t>
                </a:r>
                <a:r>
                  <a:rPr lang="en-US" altLang="zh-CN" sz="2400" dirty="0" err="1"/>
                  <a:t>wk</a:t>
                </a:r>
                <a:r>
                  <a:rPr lang="zh-CN" altLang="en-US" sz="2400" dirty="0"/>
                  <a:t>插值是将间隔均匀的原坐标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插值得到间隔不均匀的插值点，但插值点对应的变换后的坐标是均匀间隔的</a:t>
                </a:r>
                <a:r>
                  <a:rPr lang="en-US" altLang="zh-CN" sz="2400" dirty="0"/>
                  <a:t>?</a:t>
                </a:r>
              </a:p>
              <a:p>
                <a:r>
                  <a:rPr lang="en-US" altLang="zh-CN" sz="2400" dirty="0"/>
                  <a:t>2. </a:t>
                </a:r>
                <a:r>
                  <a:rPr lang="zh-CN" altLang="en-US" sz="2400" dirty="0"/>
                  <a:t>插值的坐标轴：</a:t>
                </a:r>
                <a:endParaRPr lang="en-US" altLang="zh-CN" sz="2400" dirty="0"/>
              </a:p>
              <a:p>
                <a:r>
                  <a:rPr lang="zh-CN" altLang="en-US" sz="2400" dirty="0"/>
                  <a:t>该选择对应于哪个方位向频率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的坐标轴作为插值目标？</a:t>
                </a:r>
                <a:endParaRPr lang="en-US" altLang="zh-CN" sz="2400" dirty="0"/>
              </a:p>
              <a:p>
                <a:r>
                  <a:rPr lang="zh-CN" altLang="en-US" sz="2400" dirty="0"/>
                  <a:t>插值后的点目标聚焦效果反而不如只乘了参考函数，原因可能在哪里</a:t>
                </a:r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DB6E3-DEFC-3F66-C91E-D30DC2112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34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3B572-02A3-1138-ECD0-1E2A33D5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SPECAN</a:t>
            </a:r>
            <a:r>
              <a:rPr lang="zh-CN" altLang="en-US" dirty="0"/>
              <a:t>计算效率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2A7481-83B9-D12F-CB4F-60D02F82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905" y="1825625"/>
            <a:ext cx="8268190" cy="4351338"/>
          </a:xfrm>
        </p:spPr>
      </p:pic>
    </p:spTree>
    <p:extLst>
      <p:ext uri="{BB962C8B-B14F-4D97-AF65-F5344CB8AC3E}">
        <p14:creationId xmlns:p14="http://schemas.microsoft.com/office/powerpoint/2010/main" val="89436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3812B-1D17-B70A-286E-7B3D18FEC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5E30-91CE-C7C1-9700-D9069595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SPECAN</a:t>
            </a:r>
            <a:r>
              <a:rPr lang="zh-CN" altLang="en-US" dirty="0"/>
              <a:t>计算效率 </a:t>
            </a:r>
            <a:r>
              <a:rPr lang="en-US" altLang="zh-CN" dirty="0"/>
              <a:t>–RDA</a:t>
            </a:r>
            <a:r>
              <a:rPr lang="zh-CN" altLang="en-US" dirty="0"/>
              <a:t>的具体细节？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BB7880C-B0BC-0714-315C-BF0A6D63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77" y="1825625"/>
            <a:ext cx="8989246" cy="4351338"/>
          </a:xfrm>
        </p:spPr>
      </p:pic>
    </p:spTree>
    <p:extLst>
      <p:ext uri="{BB962C8B-B14F-4D97-AF65-F5344CB8AC3E}">
        <p14:creationId xmlns:p14="http://schemas.microsoft.com/office/powerpoint/2010/main" val="3213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665</Words>
  <Application>Microsoft Office PowerPoint</Application>
  <PresentationFormat>宽屏</PresentationFormat>
  <Paragraphs>80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Wingdings</vt:lpstr>
      <vt:lpstr>Office 主题​​</vt:lpstr>
      <vt:lpstr>问题简述</vt:lpstr>
      <vt:lpstr>PowerPoint 演示文稿</vt:lpstr>
      <vt:lpstr>PowerPoint 演示文稿</vt:lpstr>
      <vt:lpstr>PowerPoint 演示文稿</vt:lpstr>
      <vt:lpstr>PowerPoint 演示文稿</vt:lpstr>
      <vt:lpstr>尝试复现结果</vt:lpstr>
      <vt:lpstr>Wk问题</vt:lpstr>
      <vt:lpstr>SPECAN计算效率</vt:lpstr>
      <vt:lpstr>SPECAN计算效率 –RDA的具体细节？</vt:lpstr>
      <vt:lpstr>多目标解斜示意图的问题</vt:lpstr>
      <vt:lpstr>多目标解斜示意图的问题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13`3 12312</dc:creator>
  <cp:lastModifiedBy>13`3 12312</cp:lastModifiedBy>
  <cp:revision>21</cp:revision>
  <dcterms:created xsi:type="dcterms:W3CDTF">2025-05-07T12:52:44Z</dcterms:created>
  <dcterms:modified xsi:type="dcterms:W3CDTF">2025-10-09T10:03:24Z</dcterms:modified>
</cp:coreProperties>
</file>