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85" r:id="rId3"/>
    <p:sldId id="261" r:id="rId4"/>
    <p:sldId id="286" r:id="rId5"/>
    <p:sldId id="307" r:id="rId6"/>
    <p:sldId id="308" r:id="rId7"/>
    <p:sldId id="310" r:id="rId8"/>
    <p:sldId id="280" r:id="rId9"/>
  </p:sldIdLst>
  <p:sldSz cx="9144000" cy="5143500" type="screen16x9"/>
  <p:notesSz cx="6858000" cy="9144000"/>
  <p:embeddedFontLst>
    <p:embeddedFont>
      <p:font typeface="Quattrocento Sans" panose="020B0604020202020204" charset="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or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742"/>
    <a:srgbClr val="FFFFFF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5EB875-F75E-49B2-A375-0C8A4171D16F}">
  <a:tblStyle styleId="{8D5EB875-F75E-49B2-A375-0C8A4171D1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0161" autoAdjust="0"/>
  </p:normalViewPr>
  <p:slideViewPr>
    <p:cSldViewPr snapToGrid="0">
      <p:cViewPr>
        <p:scale>
          <a:sx n="87" d="100"/>
          <a:sy n="87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1343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39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65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059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99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95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40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06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54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0574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 flipV="1">
            <a:off x="0" y="1036685"/>
            <a:ext cx="9144000" cy="5897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" name="Shape 26"/>
          <p:cNvSpPr txBox="1">
            <a:spLocks noGrp="1"/>
          </p:cNvSpPr>
          <p:nvPr>
            <p:ph type="title" hasCustomPrompt="1"/>
          </p:nvPr>
        </p:nvSpPr>
        <p:spPr>
          <a:xfrm>
            <a:off x="3866458" y="816611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r" rtl="1">
              <a:spcBef>
                <a:spcPts val="0"/>
              </a:spcBef>
              <a:buSzPts val="2000"/>
              <a:buFont typeface="Lora"/>
              <a:buNone/>
              <a:defRPr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ora"/>
              </a:defRPr>
            </a:lvl1pPr>
            <a:lvl2pPr lvl="1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טקסט</a:t>
            </a:r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 hasCustomPrompt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r" rtl="1">
              <a:spcBef>
                <a:spcPts val="600"/>
              </a:spcBef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טקסט</a:t>
            </a:r>
            <a:endParaRPr dirty="0"/>
          </a:p>
        </p:txBody>
      </p:sp>
      <p:sp>
        <p:nvSpPr>
          <p:cNvPr id="25" name="Shape 25"/>
          <p:cNvSpPr/>
          <p:nvPr/>
        </p:nvSpPr>
        <p:spPr>
          <a:xfrm>
            <a:off x="8190950" y="846311"/>
            <a:ext cx="405900" cy="405900"/>
          </a:xfrm>
          <a:prstGeom prst="ellipse">
            <a:avLst/>
          </a:prstGeom>
          <a:solidFill>
            <a:srgbClr val="F0574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085201" y="349259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buNone/>
            </a:pPr>
            <a:r>
              <a:rPr lang="en-US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CodeShop</a:t>
            </a:r>
            <a:endParaRPr lang="en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61"/>
          <p:cNvSpPr txBox="1">
            <a:spLocks/>
          </p:cNvSpPr>
          <p:nvPr/>
        </p:nvSpPr>
        <p:spPr>
          <a:xfrm>
            <a:off x="2085201" y="1189570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ספרינט ראשון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61"/>
          <p:cNvSpPr txBox="1">
            <a:spLocks/>
          </p:cNvSpPr>
          <p:nvPr/>
        </p:nvSpPr>
        <p:spPr>
          <a:xfrm>
            <a:off x="506771" y="4005942"/>
            <a:ext cx="4523700" cy="665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ts val="36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 rtl="1"/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מאי ברז'יק </a:t>
            </a:r>
            <a:r>
              <a:rPr 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וצליל עמר</a:t>
            </a:r>
            <a:endParaRPr lang="e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Shape 483"/>
          <p:cNvGrpSpPr/>
          <p:nvPr/>
        </p:nvGrpSpPr>
        <p:grpSpPr>
          <a:xfrm>
            <a:off x="1255480" y="3505201"/>
            <a:ext cx="322948" cy="318471"/>
            <a:chOff x="1923675" y="1633650"/>
            <a:chExt cx="436000" cy="435975"/>
          </a:xfrm>
        </p:grpSpPr>
        <p:sp>
          <p:nvSpPr>
            <p:cNvPr id="15" name="Shape 48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8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8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8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8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8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51" y="2146733"/>
            <a:ext cx="2881599" cy="2716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931920" y="814894"/>
            <a:ext cx="4121893" cy="459794"/>
          </a:xfrm>
          <a:prstGeom prst="rect">
            <a:avLst/>
          </a:prstGeom>
          <a:solidFill>
            <a:schemeClr val="bg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he-IL" sz="2800" dirty="0" smtClean="0"/>
              <a:t>תזכורת – נושא הפרויקט שלנו</a:t>
            </a:r>
            <a:endParaRPr lang="en" sz="2800" dirty="0">
              <a:highlight>
                <a:srgbClr val="FFCD00"/>
              </a:highlight>
            </a:endParaRPr>
          </a:p>
        </p:txBody>
      </p:sp>
      <p:sp>
        <p:nvSpPr>
          <p:cNvPr id="10" name="Shape 110"/>
          <p:cNvSpPr txBox="1">
            <a:spLocks/>
          </p:cNvSpPr>
          <p:nvPr/>
        </p:nvSpPr>
        <p:spPr>
          <a:xfrm>
            <a:off x="667436" y="1543050"/>
            <a:ext cx="7823421" cy="2023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ora"/>
              </a:defRPr>
            </a:lvl1pPr>
            <a:lvl2pPr lvl="1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he-IL" sz="2400" b="0" dirty="0"/>
              <a:t>אפליקציה שיתופית שמעדכנת אוטומטית את רשימת הקניות בהתאם למצב בבית. בבית יימצא פח (שמחובר אליו קורא </a:t>
            </a:r>
            <a:r>
              <a:rPr lang="he-IL" sz="2400" b="0" dirty="0" smtClean="0"/>
              <a:t>ברקודים) </a:t>
            </a:r>
            <a:r>
              <a:rPr lang="he-IL" sz="2400" b="0" dirty="0"/>
              <a:t>ובכל פעם שאחד מבני הבית זורק </a:t>
            </a:r>
            <a:r>
              <a:rPr lang="he-IL" sz="2400" b="0" dirty="0" smtClean="0"/>
              <a:t>מוצר - הפח </a:t>
            </a:r>
            <a:r>
              <a:rPr lang="he-IL" sz="2400" b="0" dirty="0"/>
              <a:t>יידע </a:t>
            </a:r>
            <a:r>
              <a:rPr lang="he-IL" sz="2400" b="0" dirty="0" smtClean="0"/>
              <a:t>שהמוצר נגמר ויוסיף אותו </a:t>
            </a:r>
            <a:r>
              <a:rPr lang="he-IL" sz="2400" b="0" dirty="0"/>
              <a:t>לרשימת הקניות המשותפת.</a:t>
            </a:r>
            <a:endParaRPr lang="he-IL" sz="2400" b="0" dirty="0"/>
          </a:p>
          <a:p>
            <a:r>
              <a:rPr lang="he-IL" dirty="0"/>
              <a:t/>
            </a:r>
            <a:br>
              <a:rPr lang="he-IL" dirty="0"/>
            </a:br>
            <a:endParaRPr lang="en" dirty="0">
              <a:highlight>
                <a:srgbClr val="FFCD00"/>
              </a:highlight>
            </a:endParaRPr>
          </a:p>
        </p:txBody>
      </p:sp>
      <p:pic>
        <p:nvPicPr>
          <p:cNvPr id="16" name="Picture 2" descr="תוצאת תמונה עבור ‪icon barcod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94" y="892957"/>
            <a:ext cx="303668" cy="3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פ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86" y="2839148"/>
            <a:ext cx="1605441" cy="19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21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589270" y="814894"/>
            <a:ext cx="2464543" cy="459794"/>
          </a:xfrm>
          <a:prstGeom prst="rect">
            <a:avLst/>
          </a:prstGeom>
          <a:solidFill>
            <a:schemeClr val="bg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he-IL" sz="2800" dirty="0"/>
              <a:t>מטרת הספרינט</a:t>
            </a:r>
            <a:endParaRPr lang="en-US" sz="2800" dirty="0"/>
          </a:p>
        </p:txBody>
      </p:sp>
      <p:sp>
        <p:nvSpPr>
          <p:cNvPr id="10" name="Shape 110"/>
          <p:cNvSpPr txBox="1">
            <a:spLocks/>
          </p:cNvSpPr>
          <p:nvPr/>
        </p:nvSpPr>
        <p:spPr>
          <a:xfrm>
            <a:off x="1381250" y="1274688"/>
            <a:ext cx="6672563" cy="3205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ora"/>
              </a:defRPr>
            </a:lvl1pPr>
            <a:lvl2pPr lvl="1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he-IL" sz="2400" b="0" dirty="0"/>
              <a:t>להתחיל לבנות את התשתיות </a:t>
            </a:r>
            <a:r>
              <a:rPr lang="he-IL" sz="2400" b="0" dirty="0" smtClean="0"/>
              <a:t>לפרויקט:</a:t>
            </a:r>
          </a:p>
          <a:p>
            <a:endParaRPr lang="he-IL" sz="2400" b="0" dirty="0"/>
          </a:p>
          <a:p>
            <a:pPr marL="342900" indent="-342900">
              <a:buFontTx/>
              <a:buChar char="-"/>
            </a:pPr>
            <a:r>
              <a:rPr lang="he-IL" sz="2400" b="0" dirty="0" smtClean="0"/>
              <a:t>תקשורת שרת-לקוח</a:t>
            </a:r>
          </a:p>
          <a:p>
            <a:pPr marL="342900" indent="-342900">
              <a:buFontTx/>
              <a:buChar char="-"/>
            </a:pPr>
            <a:r>
              <a:rPr lang="he-IL" sz="2400" b="0" dirty="0" smtClean="0"/>
              <a:t>תכנון ועיצוב המסכים הראשונים באפליקציה</a:t>
            </a:r>
          </a:p>
          <a:p>
            <a:pPr marL="342900" indent="-342900">
              <a:buFontTx/>
              <a:buChar char="-"/>
            </a:pPr>
            <a:r>
              <a:rPr lang="he-IL" sz="2400" b="0" dirty="0" smtClean="0"/>
              <a:t>תכנון ה-</a:t>
            </a:r>
            <a:r>
              <a:rPr lang="en-US" sz="2400" b="0" dirty="0" err="1" smtClean="0"/>
              <a:t>DataBase</a:t>
            </a:r>
            <a:endParaRPr lang="he-IL" sz="2400" b="0" dirty="0" smtClean="0"/>
          </a:p>
          <a:p>
            <a:pPr marL="342900" indent="-342900">
              <a:buFontTx/>
              <a:buChar char="-"/>
            </a:pPr>
            <a:endParaRPr lang="he-IL" sz="2400" b="0" dirty="0" smtClean="0"/>
          </a:p>
          <a:p>
            <a:pPr marL="342900" indent="-342900">
              <a:buFontTx/>
              <a:buChar char="-"/>
            </a:pPr>
            <a:endParaRPr lang="en" sz="2400" b="0" dirty="0"/>
          </a:p>
        </p:txBody>
      </p:sp>
      <p:pic>
        <p:nvPicPr>
          <p:cNvPr id="12" name="Picture 2" descr="תוצאת תמונה עבור ‪icon barcod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94" y="892957"/>
            <a:ext cx="303668" cy="3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920740" y="814894"/>
            <a:ext cx="2133073" cy="459794"/>
          </a:xfrm>
          <a:prstGeom prst="rect">
            <a:avLst/>
          </a:prstGeom>
          <a:solidFill>
            <a:schemeClr val="bg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he-IL" sz="2800" dirty="0"/>
              <a:t>תהליכי </a:t>
            </a:r>
            <a:r>
              <a:rPr lang="he-IL" sz="2800" dirty="0" smtClean="0"/>
              <a:t>עבודה</a:t>
            </a:r>
            <a:endParaRPr lang="en" sz="2800" dirty="0">
              <a:highlight>
                <a:srgbClr val="FFCD00"/>
              </a:highlight>
            </a:endParaRPr>
          </a:p>
        </p:txBody>
      </p:sp>
      <p:sp>
        <p:nvSpPr>
          <p:cNvPr id="14" name="Shape 110"/>
          <p:cNvSpPr txBox="1">
            <a:spLocks/>
          </p:cNvSpPr>
          <p:nvPr/>
        </p:nvSpPr>
        <p:spPr>
          <a:xfrm>
            <a:off x="1381250" y="1274688"/>
            <a:ext cx="6672563" cy="3205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ora"/>
              </a:defRPr>
            </a:lvl1pPr>
            <a:lvl2pPr lvl="1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lang="he-IL" sz="2400" b="0" dirty="0" smtClean="0"/>
          </a:p>
          <a:p>
            <a:endParaRPr lang="he-IL" sz="2400" b="0" dirty="0"/>
          </a:p>
          <a:p>
            <a:pPr marL="342900" indent="-342900">
              <a:buFontTx/>
              <a:buChar char="-"/>
            </a:pPr>
            <a:r>
              <a:rPr lang="he-IL" sz="2400" b="0" dirty="0" smtClean="0"/>
              <a:t>תקשורת שרת-לקוח - צליל</a:t>
            </a:r>
          </a:p>
          <a:p>
            <a:pPr marL="342900" indent="-342900">
              <a:buFontTx/>
              <a:buChar char="-"/>
            </a:pPr>
            <a:r>
              <a:rPr lang="he-IL" sz="2400" b="0" dirty="0" smtClean="0"/>
              <a:t>תכנון ועיצוב המסכים הראשונים באפליקציה - מאי</a:t>
            </a:r>
          </a:p>
          <a:p>
            <a:pPr marL="342900" indent="-342900">
              <a:buFontTx/>
              <a:buChar char="-"/>
            </a:pPr>
            <a:r>
              <a:rPr lang="he-IL" sz="2400" b="0" dirty="0" smtClean="0"/>
              <a:t>תכנון ה-</a:t>
            </a:r>
            <a:r>
              <a:rPr lang="en-US" sz="2400" b="0" dirty="0" err="1" smtClean="0"/>
              <a:t>DataBase</a:t>
            </a:r>
            <a:r>
              <a:rPr lang="he-IL" sz="2400" b="0" dirty="0" smtClean="0"/>
              <a:t> – צליל, מאי ואבי </a:t>
            </a:r>
            <a:r>
              <a:rPr lang="he-IL" sz="2400" b="0" dirty="0" smtClean="0">
                <a:sym typeface="Wingdings" panose="05000000000000000000" pitchFamily="2" charset="2"/>
              </a:rPr>
              <a:t></a:t>
            </a:r>
            <a:endParaRPr lang="he-IL" sz="2400" b="0" dirty="0" smtClean="0"/>
          </a:p>
          <a:p>
            <a:pPr marL="342900" indent="-342900">
              <a:buFontTx/>
              <a:buChar char="-"/>
            </a:pPr>
            <a:endParaRPr lang="he-IL" sz="2400" b="0" dirty="0" smtClean="0"/>
          </a:p>
          <a:p>
            <a:pPr marL="342900" indent="-342900">
              <a:buFontTx/>
              <a:buChar char="-"/>
            </a:pPr>
            <a:endParaRPr lang="en" sz="2400" b="0" dirty="0"/>
          </a:p>
        </p:txBody>
      </p:sp>
      <p:pic>
        <p:nvPicPr>
          <p:cNvPr id="16" name="Picture 2" descr="תוצאת תמונה עבור ‪icon barcod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94" y="892957"/>
            <a:ext cx="303668" cy="3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11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800850" y="814894"/>
            <a:ext cx="1252963" cy="459794"/>
          </a:xfrm>
          <a:prstGeom prst="rect">
            <a:avLst/>
          </a:prstGeom>
          <a:solidFill>
            <a:schemeClr val="bg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he-IL" sz="2800" dirty="0" smtClean="0"/>
              <a:t>פערים</a:t>
            </a:r>
            <a:endParaRPr lang="en" sz="2800" dirty="0">
              <a:highlight>
                <a:srgbClr val="FFCD00"/>
              </a:highlight>
            </a:endParaRPr>
          </a:p>
        </p:txBody>
      </p:sp>
      <p:sp>
        <p:nvSpPr>
          <p:cNvPr id="14" name="Shape 110"/>
          <p:cNvSpPr txBox="1">
            <a:spLocks/>
          </p:cNvSpPr>
          <p:nvPr/>
        </p:nvSpPr>
        <p:spPr>
          <a:xfrm>
            <a:off x="1255520" y="1274688"/>
            <a:ext cx="6672563" cy="26800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ora"/>
              </a:defRPr>
            </a:lvl1pPr>
            <a:lvl2pPr lvl="1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he-IL" sz="2400" b="0" dirty="0" smtClean="0"/>
              <a:t>לגבי ה-</a:t>
            </a:r>
            <a:r>
              <a:rPr lang="en-US" sz="2400" b="0" dirty="0" err="1" smtClean="0"/>
              <a:t>DataBase</a:t>
            </a:r>
            <a:r>
              <a:rPr lang="he-IL" sz="2400" b="0" dirty="0" smtClean="0"/>
              <a:t>:</a:t>
            </a:r>
          </a:p>
          <a:p>
            <a:endParaRPr lang="he-IL" sz="2400" b="0" dirty="0"/>
          </a:p>
          <a:p>
            <a:r>
              <a:rPr lang="he-IL" sz="2400" b="0" dirty="0" smtClean="0"/>
              <a:t>בהתחלה </a:t>
            </a:r>
            <a:r>
              <a:rPr lang="he-IL" sz="2400" b="0" dirty="0" err="1" smtClean="0"/>
              <a:t>תככנו</a:t>
            </a:r>
            <a:r>
              <a:rPr lang="he-IL" sz="2400" b="0" dirty="0" smtClean="0"/>
              <a:t> ויצרנו </a:t>
            </a:r>
            <a:r>
              <a:rPr lang="en-US" sz="2400" b="0" dirty="0" err="1" smtClean="0"/>
              <a:t>DataBase</a:t>
            </a:r>
            <a:r>
              <a:rPr lang="he-IL" sz="2400" b="0" dirty="0" smtClean="0"/>
              <a:t> (לאחר ויכוחים רבים), אך בעקבות שינוי במבנה הפרויקט אנחנו צריכות לתכנן ולבנות אותו מחדש (לא כיף </a:t>
            </a:r>
            <a:r>
              <a:rPr lang="he-IL" sz="2400" b="0" dirty="0" smtClean="0">
                <a:sym typeface="Wingdings" panose="05000000000000000000" pitchFamily="2" charset="2"/>
              </a:rPr>
              <a:t></a:t>
            </a:r>
            <a:r>
              <a:rPr lang="he-IL" sz="2400" b="0" dirty="0" smtClean="0"/>
              <a:t>).</a:t>
            </a:r>
          </a:p>
          <a:p>
            <a:pPr marL="342900" indent="-342900">
              <a:buFontTx/>
              <a:buChar char="-"/>
            </a:pPr>
            <a:endParaRPr lang="en" sz="2400" b="0" dirty="0"/>
          </a:p>
        </p:txBody>
      </p:sp>
      <p:pic>
        <p:nvPicPr>
          <p:cNvPr id="13" name="Picture 2" descr="תוצאת תמונה עבור ‪icon barcod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94" y="892957"/>
            <a:ext cx="303668" cy="3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2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800850" y="814894"/>
            <a:ext cx="1252963" cy="459794"/>
          </a:xfrm>
          <a:prstGeom prst="rect">
            <a:avLst/>
          </a:prstGeom>
          <a:solidFill>
            <a:schemeClr val="bg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he-IL" sz="2800" dirty="0" smtClean="0"/>
              <a:t>מסקנות</a:t>
            </a:r>
            <a:endParaRPr lang="en" sz="2800" dirty="0">
              <a:highlight>
                <a:srgbClr val="FFCD00"/>
              </a:highlight>
            </a:endParaRPr>
          </a:p>
        </p:txBody>
      </p:sp>
      <p:sp>
        <p:nvSpPr>
          <p:cNvPr id="14" name="Shape 110"/>
          <p:cNvSpPr txBox="1">
            <a:spLocks/>
          </p:cNvSpPr>
          <p:nvPr/>
        </p:nvSpPr>
        <p:spPr>
          <a:xfrm>
            <a:off x="3679634" y="1539093"/>
            <a:ext cx="4374179" cy="18064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ora"/>
              </a:defRPr>
            </a:lvl1pPr>
            <a:lvl2pPr lvl="1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he-IL" sz="2400" b="0" dirty="0" smtClean="0"/>
              <a:t>לא לתכנת ב-</a:t>
            </a:r>
            <a:r>
              <a:rPr lang="en-US" sz="2400" b="0" dirty="0" smtClean="0"/>
              <a:t>Android Studio</a:t>
            </a:r>
            <a:r>
              <a:rPr lang="he-IL" sz="2400" b="0" dirty="0" smtClean="0"/>
              <a:t>.</a:t>
            </a:r>
          </a:p>
          <a:p>
            <a:endParaRPr lang="he-IL" sz="2400" b="0" dirty="0"/>
          </a:p>
          <a:p>
            <a:r>
              <a:rPr lang="he-IL" sz="2400" b="0" dirty="0" smtClean="0"/>
              <a:t>אבל אם כבר עשיתם את הטעות הזאת, תחשבו על </a:t>
            </a:r>
            <a:r>
              <a:rPr lang="he-IL" sz="2400" b="0" dirty="0"/>
              <a:t>המסכים </a:t>
            </a:r>
            <a:r>
              <a:rPr lang="he-IL" sz="2400" dirty="0"/>
              <a:t>לפני</a:t>
            </a:r>
            <a:r>
              <a:rPr lang="he-IL" sz="2400" b="0" dirty="0"/>
              <a:t> </a:t>
            </a:r>
            <a:r>
              <a:rPr lang="he-IL" sz="2400" b="0" dirty="0" smtClean="0"/>
              <a:t>תחילת העבודה.</a:t>
            </a:r>
          </a:p>
        </p:txBody>
      </p:sp>
      <p:pic>
        <p:nvPicPr>
          <p:cNvPr id="10" name="Picture 2" descr="תוצאת תמונה עבור ‪icon barcod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94" y="892957"/>
            <a:ext cx="303668" cy="3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5" y="1417907"/>
            <a:ext cx="2853369" cy="2904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34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 idx="4294967295"/>
          </p:nvPr>
        </p:nvSpPr>
        <p:spPr>
          <a:xfrm>
            <a:off x="1154119" y="3053984"/>
            <a:ext cx="6944776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he-IL" sz="7000" dirty="0" smtClean="0">
                <a:latin typeface="Calibri" panose="020F0502020204030204" pitchFamily="34" charset="0"/>
                <a:cs typeface="Calibri" panose="020F0502020204030204" pitchFamily="34" charset="0"/>
              </a:rPr>
              <a:t>ועכשיו, קצת קוד </a:t>
            </a:r>
            <a:r>
              <a:rPr lang="he-IL" sz="7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" sz="7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/>
          <p:nvPr/>
        </p:nvSpPr>
        <p:spPr>
          <a:xfrm>
            <a:off x="3524757" y="551885"/>
            <a:ext cx="2203500" cy="2203500"/>
          </a:xfrm>
          <a:prstGeom prst="ellipse">
            <a:avLst/>
          </a:prstGeom>
          <a:solidFill>
            <a:srgbClr val="F0574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05742"/>
              </a:solidFill>
            </a:endParaRPr>
          </a:p>
        </p:txBody>
      </p:sp>
      <p:pic>
        <p:nvPicPr>
          <p:cNvPr id="6146" name="Picture 2" descr="תוצאת תמונה עבור ‪icon cod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32" y="964741"/>
            <a:ext cx="1407974" cy="140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6450" y="1428750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7392900" y="826900"/>
            <a:ext cx="1139100" cy="1139100"/>
          </a:xfrm>
          <a:prstGeom prst="ellipse">
            <a:avLst/>
          </a:prstGeom>
          <a:solidFill>
            <a:srgbClr val="F0574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 rot="21342173">
            <a:off x="7601238" y="1027467"/>
            <a:ext cx="718673" cy="643290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10"/>
          <p:cNvSpPr txBox="1">
            <a:spLocks/>
          </p:cNvSpPr>
          <p:nvPr/>
        </p:nvSpPr>
        <p:spPr>
          <a:xfrm>
            <a:off x="565781" y="1285544"/>
            <a:ext cx="7626346" cy="3435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ora"/>
              </a:defRPr>
            </a:lvl1pPr>
            <a:lvl2pPr lvl="1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he-IL" sz="4400" dirty="0"/>
              <a:t>תודה רבה על ההקשבה!</a:t>
            </a:r>
          </a:p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he-IL" sz="4400" dirty="0" smtClean="0"/>
              <a:t>מקווים </a:t>
            </a:r>
            <a:r>
              <a:rPr lang="he-IL" sz="4400" dirty="0"/>
              <a:t>שנהניתם!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152</Words>
  <Application>Microsoft Office PowerPoint</Application>
  <PresentationFormat>‫הצגה על המסך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Quattrocento Sans</vt:lpstr>
      <vt:lpstr>Calibri</vt:lpstr>
      <vt:lpstr>Lora</vt:lpstr>
      <vt:lpstr>Wingdings</vt:lpstr>
      <vt:lpstr>Arial</vt:lpstr>
      <vt:lpstr>Viola template</vt:lpstr>
      <vt:lpstr>CodeShop</vt:lpstr>
      <vt:lpstr>תזכורת – נושא הפרויקט שלנו</vt:lpstr>
      <vt:lpstr>מטרת הספרינט</vt:lpstr>
      <vt:lpstr>תהליכי עבודה</vt:lpstr>
      <vt:lpstr>פערים</vt:lpstr>
      <vt:lpstr>מסקנות</vt:lpstr>
      <vt:lpstr>ועכשיו, קצת קוד 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רב סוכרים</dc:title>
  <cp:lastModifiedBy>User</cp:lastModifiedBy>
  <cp:revision>42</cp:revision>
  <dcterms:modified xsi:type="dcterms:W3CDTF">2017-12-23T15:25:56Z</dcterms:modified>
</cp:coreProperties>
</file>