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923" r:id="rId3"/>
    <p:sldId id="1924" r:id="rId4"/>
    <p:sldId id="1925" r:id="rId5"/>
    <p:sldId id="257" r:id="rId6"/>
    <p:sldId id="1817" r:id="rId8"/>
    <p:sldId id="1836" r:id="rId9"/>
    <p:sldId id="1832" r:id="rId10"/>
    <p:sldId id="1826" r:id="rId11"/>
    <p:sldId id="1833" r:id="rId12"/>
    <p:sldId id="1860" r:id="rId13"/>
    <p:sldId id="1878" r:id="rId14"/>
    <p:sldId id="1859" r:id="rId15"/>
    <p:sldId id="1880" r:id="rId16"/>
    <p:sldId id="1853" r:id="rId17"/>
    <p:sldId id="304" r:id="rId18"/>
    <p:sldId id="1881" r:id="rId19"/>
    <p:sldId id="1862" r:id="rId20"/>
    <p:sldId id="1882" r:id="rId21"/>
    <p:sldId id="1856" r:id="rId22"/>
    <p:sldId id="1843" r:id="rId23"/>
    <p:sldId id="1855" r:id="rId24"/>
    <p:sldId id="1926" r:id="rId25"/>
    <p:sldId id="194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2156" autoAdjust="0"/>
  </p:normalViewPr>
  <p:slideViewPr>
    <p:cSldViewPr snapToGrid="0">
      <p:cViewPr varScale="1">
        <p:scale>
          <a:sx n="59" d="100"/>
          <a:sy n="59" d="100"/>
        </p:scale>
        <p:origin x="160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Speech Recognition + Machine Translation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Why don’t we simply concatenate two system?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091A-BA7F-4927-A74E-E159E1EEC0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need to know consider which layer?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可以用 </a:t>
            </a:r>
            <a:r>
              <a:rPr lang="en-US" altLang="zh-TW" dirty="0"/>
              <a:t>CNN, RNN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不用拘泥於 </a:t>
            </a:r>
            <a:r>
              <a:rPr lang="en-US" altLang="zh-TW" sz="1200" dirty="0"/>
              <a:t>Transformer’s Encoder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1" i="1" u="sng" dirty="0"/>
              <a:t>Masked</a:t>
            </a:r>
            <a:r>
              <a:rPr lang="en-US" altLang="zh-TW" sz="1200" dirty="0"/>
              <a:t>: attend on the generated sequence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55AD-7F28-4E57-A68A-B32D325AB827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7E8-43C5-4E51-A8C8-51BA90C3488E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CEE2-6C2B-479D-A0AD-4AC7F9AD6E5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FCAA-7546-4E4F-AC56-96458168AEE1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E7A0-75FB-42AD-B92A-45964F6A9EA4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CB01-977F-4B56-A435-54A793BAA481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EAD4-5430-4E22-8507-D1E7F9345825}" type="datetime1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A728-AFD2-48D3-B45F-E08F4C2D14BA}" type="datetime1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27D2-95A0-4ED4-879F-E8450FB6CBAD}" type="datetime1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1DC4-9011-4FA6-8DCE-E6650CD633E4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DA4C-D73D-4D78-85DF-D5BB5263408D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D7C7-60F2-47D6-9E1A-C4209D0F2D78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3" Type="http://schemas.openxmlformats.org/officeDocument/2006/relationships/notesSlide" Target="../notesSlides/notesSlide10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6.png"/><Relationship Id="rId20" Type="http://schemas.openxmlformats.org/officeDocument/2006/relationships/image" Target="../media/image45.png"/><Relationship Id="rId2" Type="http://schemas.openxmlformats.org/officeDocument/2006/relationships/image" Target="../media/image32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9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26.png"/><Relationship Id="rId3" Type="http://schemas.openxmlformats.org/officeDocument/2006/relationships/image" Target="../media/image50.png"/><Relationship Id="rId2" Type="http://schemas.openxmlformats.org/officeDocument/2006/relationships/image" Target="../media/image31.png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7030"/>
            <a:ext cx="6858000" cy="1790700"/>
          </a:xfrm>
        </p:spPr>
        <p:txBody>
          <a:bodyPr/>
          <a:p>
            <a:pPr fontAlgn="auto"/>
            <a:r>
              <a:rPr lang="zh-CN" altLang="en-US"/>
              <a:t>课前汇报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930129"/>
            <a:ext cx="6858000" cy="1241822"/>
          </a:xfrm>
        </p:spPr>
        <p:txBody>
          <a:bodyPr/>
          <a:p>
            <a:pPr marL="2520315" indent="-342900" algn="l" fontAlgn="auto">
              <a:buFont typeface="Arial" panose="020B0604020202020204" pitchFamily="34" charset="0"/>
              <a:buChar char="•"/>
            </a:pPr>
            <a:r>
              <a:rPr lang="en-US" altLang="zh-CN"/>
              <a:t>Transformer</a:t>
            </a:r>
            <a:endParaRPr lang="en-US" altLang="zh-CN"/>
          </a:p>
          <a:p>
            <a:pPr marL="2520315" indent="-342900" algn="l" fontAlgn="auto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VCR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單箭頭接點 48"/>
          <p:cNvCxnSpPr/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表格 52"/>
          <p:cNvGraphicFramePr>
            <a:graphicFrameLocks noGrp="1"/>
          </p:cNvGraphicFramePr>
          <p:nvPr/>
        </p:nvGraphicFramePr>
        <p:xfrm>
          <a:off x="4875266" y="1106665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/>
                <a:gridCol w="105633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學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機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習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直線單箭頭接點 67"/>
          <p:cNvCxnSpPr/>
          <p:nvPr/>
        </p:nvCxnSpPr>
        <p:spPr>
          <a:xfrm>
            <a:off x="3678328" y="2764656"/>
            <a:ext cx="1121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弧 68"/>
          <p:cNvSpPr/>
          <p:nvPr/>
        </p:nvSpPr>
        <p:spPr>
          <a:xfrm flipH="1">
            <a:off x="7097949" y="1115455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7479241" y="1802932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462706" y="2175795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125765" y="611102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矩形: 圓角 47"/>
          <p:cNvSpPr/>
          <p:nvPr/>
        </p:nvSpPr>
        <p:spPr>
          <a:xfrm>
            <a:off x="4914423" y="1483460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2559" y="1228670"/>
            <a:ext cx="459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(Speech Recognition as example)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機</a:t>
            </a:r>
            <a:endParaRPr lang="zh-TW" altLang="en-US" b="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73828" y="6108909"/>
            <a:ext cx="19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(special token)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/>
        </p:nvSpPr>
        <p:spPr>
          <a:xfrm>
            <a:off x="424815" y="45720"/>
            <a:ext cx="7950835" cy="1437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3100" b="1" dirty="0">
                <a:solidFill>
                  <a:schemeClr val="tx2"/>
                </a:solidFill>
              </a:rPr>
              <a:t>– </a:t>
            </a:r>
            <a:r>
              <a:rPr lang="en-US" altLang="zh-TW" sz="2400" dirty="0">
                <a:latin typeface="+mn-lt"/>
                <a:ea typeface="+mn-ea"/>
                <a:cs typeface="+mn-cs"/>
              </a:rPr>
              <a:t>Autoregressive (AT) </a:t>
            </a:r>
            <a:endParaRPr lang="en-US" altLang="zh-TW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88" grpId="0"/>
      <p:bldP spid="90" grpId="0" animBg="1"/>
      <p:bldP spid="69" grpId="0" animBg="1"/>
      <p:bldP spid="71" grpId="0"/>
      <p:bldP spid="72" grpId="0"/>
      <p:bldP spid="6" grpId="0"/>
      <p:bldP spid="73" grpId="0"/>
      <p:bldP spid="48" grpId="0" animBg="1"/>
      <p:bldP spid="52" grpId="0"/>
      <p:bldP spid="5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/>
          <p:cNvCxnSpPr/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習</a:t>
            </a:r>
            <a:endParaRPr lang="zh-TW" altLang="en-US" b="0" dirty="0"/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機</a:t>
            </a:r>
            <a:endParaRPr lang="zh-TW" altLang="en-US" b="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機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92" name="直線單箭頭接點 91"/>
          <p:cNvCxnSpPr/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00" name="橢圓 99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101" name="直線單箭頭接點 100"/>
          <p:cNvCxnSpPr/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05" name="群組 104"/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07" name="橢圓 106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108" name="直線單箭頭接點 107"/>
          <p:cNvCxnSpPr/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2978486" y="3811807"/>
            <a:ext cx="5520989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35" grpId="0"/>
      <p:bldP spid="136" grpId="0"/>
      <p:bldP spid="78" grpId="0" animBg="1"/>
      <p:bldP spid="89" grpId="0"/>
      <p:bldP spid="96" grpId="0" animBg="1"/>
      <p:bldP spid="97" grpId="0"/>
      <p:bldP spid="103" grpId="0" animBg="1"/>
      <p:bldP spid="104" grpId="0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單箭頭接點 56"/>
          <p:cNvCxnSpPr/>
          <p:nvPr/>
        </p:nvCxnSpPr>
        <p:spPr>
          <a:xfrm flipV="1">
            <a:off x="2699990" y="19882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352549" y="16235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3793007" y="198411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526777" y="197322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445566" y="161945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4932051" y="197952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65821" y="196863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584610" y="1614862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習</a:t>
            </a:r>
            <a:endParaRPr lang="zh-TW" altLang="en-US" b="0" dirty="0"/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1591455" y="19899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25225" y="1979038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44014" y="1625266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機</a:t>
            </a:r>
            <a:endParaRPr lang="zh-TW" altLang="en-US" b="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33760" y="19773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2089" y="2506989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2173545" y="2518033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/>
            <p:cNvCxnSpPr/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機</a:t>
              </a:r>
              <a:endParaRPr lang="zh-TW" altLang="en-US" dirty="0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單箭頭接點 95"/>
          <p:cNvCxnSpPr/>
          <p:nvPr/>
        </p:nvCxnSpPr>
        <p:spPr>
          <a:xfrm flipV="1">
            <a:off x="3800059" y="32973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680468" y="2518033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3285001" y="613159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  <a:endParaRPr lang="zh-TW" altLang="en-US" dirty="0"/>
          </a:p>
        </p:txBody>
      </p:sp>
      <p:grpSp>
        <p:nvGrpSpPr>
          <p:cNvPr id="99" name="群組 98"/>
          <p:cNvGrpSpPr/>
          <p:nvPr/>
        </p:nvGrpSpPr>
        <p:grpSpPr>
          <a:xfrm>
            <a:off x="3680468" y="5421769"/>
            <a:ext cx="239580" cy="720000"/>
            <a:chOff x="3445729" y="5741259"/>
            <a:chExt cx="239580" cy="720000"/>
          </a:xfrm>
        </p:grpSpPr>
        <p:sp>
          <p:nvSpPr>
            <p:cNvPr id="100" name="矩形 99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2" name="直線單箭頭接點 101"/>
          <p:cNvCxnSpPr/>
          <p:nvPr/>
        </p:nvCxnSpPr>
        <p:spPr>
          <a:xfrm flipV="1">
            <a:off x="3808418" y="5102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V="1">
            <a:off x="4911516" y="329680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791925" y="2517511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4396458" y="613107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4791925" y="5421247"/>
            <a:ext cx="239580" cy="720000"/>
            <a:chOff x="3445729" y="5741259"/>
            <a:chExt cx="239580" cy="720000"/>
          </a:xfrm>
        </p:grpSpPr>
        <p:sp>
          <p:nvSpPr>
            <p:cNvPr id="107" name="矩形 10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9" name="直線單箭頭接點 108"/>
          <p:cNvCxnSpPr/>
          <p:nvPr/>
        </p:nvCxnSpPr>
        <p:spPr>
          <a:xfrm flipV="1">
            <a:off x="4919875" y="51023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1055571" y="3799200"/>
            <a:ext cx="4248268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78704" y="989724"/>
            <a:ext cx="42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ignore the input from the encoder here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77" y="246402"/>
            <a:ext cx="2185822" cy="6365195"/>
          </a:xfrm>
          <a:prstGeom prst="rect">
            <a:avLst/>
          </a:prstGeom>
        </p:spPr>
      </p:pic>
      <p:sp>
        <p:nvSpPr>
          <p:cNvPr id="125" name="左大括弧 124"/>
          <p:cNvSpPr/>
          <p:nvPr/>
        </p:nvSpPr>
        <p:spPr>
          <a:xfrm>
            <a:off x="5407532" y="246402"/>
            <a:ext cx="939244" cy="6314582"/>
          </a:xfrm>
          <a:prstGeom prst="leftBrace">
            <a:avLst>
              <a:gd name="adj1" fmla="val 8333"/>
              <a:gd name="adj2" fmla="val 667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3406" y="210347"/>
            <a:ext cx="2211404" cy="6439691"/>
          </a:xfrm>
          <a:prstGeom prst="rect">
            <a:avLst/>
          </a:prstGeom>
        </p:spPr>
      </p:pic>
      <p:sp>
        <p:nvSpPr>
          <p:cNvPr id="5" name="矩形: 圓角 4"/>
          <p:cNvSpPr/>
          <p:nvPr/>
        </p:nvSpPr>
        <p:spPr>
          <a:xfrm>
            <a:off x="5112520" y="2575269"/>
            <a:ext cx="1379308" cy="1012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99" y="2645025"/>
            <a:ext cx="2050123" cy="376907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74087" y="5700714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12604" y="5678483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9" name="矩形: 圓角 8"/>
          <p:cNvSpPr/>
          <p:nvPr/>
        </p:nvSpPr>
        <p:spPr>
          <a:xfrm>
            <a:off x="5314949" y="3895728"/>
            <a:ext cx="728663" cy="176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/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 rotWithShape="1">
                <a:blip r:embed="rId1"/>
                <a:stretch>
                  <a:fillRect l="-22" t="-75" r="4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54" t="-15" r="7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66" t="-15" r="8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49" t="-48" r="7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/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/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9" t="-127" r="30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40" t="-68" r="61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52" t="-68" r="7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/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5" t="-100" r="56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/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/>
            <p:cNvCxnSpPr/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/>
          <p:cNvCxnSpPr/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/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cxnSp>
        <p:nvCxnSpPr>
          <p:cNvPr id="4" name="直線單箭頭接點 3"/>
          <p:cNvCxnSpPr>
            <a:stCxn id="46" idx="3"/>
          </p:cNvCxnSpPr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/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83" t="-27" r="1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65" t="-51" r="86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字方塊 78"/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47" t="-51" r="6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/>
          <p:cNvCxnSpPr/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3554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87" t="-119" r="1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69" t="-8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818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/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 rotWithShape="1">
                <a:blip r:embed="rId9"/>
                <a:stretch>
                  <a:fillRect l="-48" t="-38" r="69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字方塊 98"/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 rotWithShape="1">
                <a:blip r:embed="rId10"/>
                <a:stretch>
                  <a:fillRect l="-30" t="-62" r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/>
          <p:cNvCxnSpPr/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8071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/>
              <p:cNvSpPr txBox="1"/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blipFill rotWithShape="1">
                <a:blip r:embed="rId11"/>
                <a:stretch>
                  <a:fillRect l="-79" t="-99" r="-5679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/>
              <p:cNvSpPr txBox="1"/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blipFill rotWithShape="1">
                <a:blip r:embed="rId12"/>
                <a:stretch>
                  <a:fillRect l="-68" t="-99" r="-5690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/>
              <p:cNvSpPr txBox="1"/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blipFill rotWithShape="1">
                <a:blip r:embed="rId13"/>
                <a:stretch>
                  <a:fillRect l="-36" t="-99" r="-5722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/>
              <p:cNvSpPr txBox="1"/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blipFill rotWithShape="1">
                <a:blip r:embed="rId14"/>
                <a:stretch>
                  <a:fillRect l="-38" t="-26" r="-571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3802339" y="1564945"/>
            <a:ext cx="3302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/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/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字方塊 165"/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 rotWithShape="1">
                <a:blip r:embed="rId16"/>
                <a:stretch>
                  <a:fillRect l="-22" t="-75" r="4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/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 rotWithShape="1">
                <a:blip r:embed="rId17"/>
                <a:stretch>
                  <a:fillRect l="-54" t="-15" r="7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字方塊 167"/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 rotWithShape="1">
                <a:blip r:embed="rId18"/>
                <a:stretch>
                  <a:fillRect l="-66" t="-15" r="8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字方塊 168"/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9" name="文字方塊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 rotWithShape="1">
                <a:blip r:embed="rId19"/>
                <a:stretch>
                  <a:fillRect l="-49" t="-48" r="7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7174951" y="3803115"/>
            <a:ext cx="877889" cy="823786"/>
            <a:chOff x="7174951" y="3803115"/>
            <a:chExt cx="877889" cy="823786"/>
          </a:xfrm>
        </p:grpSpPr>
        <p:sp>
          <p:nvSpPr>
            <p:cNvPr id="100" name="矩形 99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/>
            <p:cNvCxnSpPr/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4922247" y="3789527"/>
            <a:ext cx="893824" cy="819767"/>
            <a:chOff x="4922247" y="3789527"/>
            <a:chExt cx="893824" cy="819767"/>
          </a:xfrm>
        </p:grpSpPr>
        <p:sp>
          <p:nvSpPr>
            <p:cNvPr id="89" name="矩形 88"/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/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/>
          <p:cNvCxnSpPr/>
          <p:nvPr/>
        </p:nvCxnSpPr>
        <p:spPr>
          <a:xfrm>
            <a:off x="2985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00642" y="5722340"/>
            <a:ext cx="499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Why masked?</a:t>
            </a:r>
            <a:endParaRPr lang="zh-TW" altLang="en-US" sz="2800" dirty="0"/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064622" y="5718119"/>
            <a:ext cx="5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Consider how does decoder work</a:t>
            </a:r>
            <a:endParaRPr lang="zh-TW" altLang="en-US" sz="2800" dirty="0"/>
          </a:p>
        </p:txBody>
      </p:sp>
      <p:cxnSp>
        <p:nvCxnSpPr>
          <p:cNvPr id="144" name="直線單箭頭接點 143"/>
          <p:cNvCxnSpPr/>
          <p:nvPr/>
        </p:nvCxnSpPr>
        <p:spPr>
          <a:xfrm flipH="1">
            <a:off x="4132609" y="1564945"/>
            <a:ext cx="44809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  <p:bldP spid="88" grpId="0"/>
      <p:bldP spid="96" grpId="0" animBg="1"/>
      <p:bldP spid="97" grpId="0"/>
      <p:bldP spid="98" grpId="0" animBg="1"/>
      <p:bldP spid="99" grpId="0"/>
      <p:bldP spid="111" grpId="0" animBg="1"/>
      <p:bldP spid="114" grpId="0" animBg="1"/>
      <p:bldP spid="138" grpId="0"/>
      <p:bldP spid="139" grpId="0"/>
      <p:bldP spid="131" grpId="0" animBg="1"/>
      <p:bldP spid="165" grpId="0" animBg="1"/>
      <p:bldP spid="166" grpId="0"/>
      <p:bldP spid="167" grpId="0"/>
      <p:bldP spid="6" grpId="0"/>
      <p:bldP spid="141" grpId="0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慣</a:t>
            </a:r>
            <a:endParaRPr lang="zh-TW" altLang="en-US" b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/>
          <p:cNvCxnSpPr/>
          <p:nvPr/>
        </p:nvCxnSpPr>
        <p:spPr>
          <a:xfrm flipV="1">
            <a:off x="7919001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7799410" y="5447076"/>
            <a:ext cx="239580" cy="720000"/>
            <a:chOff x="3445729" y="5741259"/>
            <a:chExt cx="239580" cy="720000"/>
          </a:xfrm>
        </p:grpSpPr>
        <p:sp>
          <p:nvSpPr>
            <p:cNvPr id="41" name="矩形 40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159983" y="1573442"/>
            <a:ext cx="7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習</a:t>
            </a:r>
            <a:endParaRPr lang="zh-TW" altLang="en-US" b="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/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機</a:t>
            </a:r>
            <a:endParaRPr lang="zh-TW" altLang="en-US" b="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機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/>
          <p:cNvCxnSpPr/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401849" y="507970"/>
            <a:ext cx="392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know the correct output length.</a:t>
            </a:r>
            <a:endParaRPr lang="zh-TW" altLang="en-US" sz="2400" dirty="0"/>
          </a:p>
        </p:txBody>
      </p:sp>
      <p:sp>
        <p:nvSpPr>
          <p:cNvPr id="44" name="矩形: 圓角 43"/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290459" y="1223462"/>
            <a:ext cx="18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Never stop!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投影片編號版面配置區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39" grpId="0"/>
      <p:bldP spid="45" grpId="0"/>
      <p:bldP spid="86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/>
          <p:cNvCxnSpPr/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/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   器   學   習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2" name="表格 52"/>
          <p:cNvGraphicFramePr>
            <a:graphicFrameLocks noGrp="1"/>
          </p:cNvGraphicFramePr>
          <p:nvPr/>
        </p:nvGraphicFramePr>
        <p:xfrm>
          <a:off x="4585457" y="1106666"/>
          <a:ext cx="211267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/>
                <a:gridCol w="105633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學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機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/>
                        <a:t>習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END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直線單箭頭接點 57"/>
          <p:cNvCxnSpPr/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/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68" name="矩形: 圓角 67"/>
          <p:cNvSpPr/>
          <p:nvPr/>
        </p:nvSpPr>
        <p:spPr>
          <a:xfrm>
            <a:off x="4544030" y="2969233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5915" y="866148"/>
            <a:ext cx="373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Adding “Stop Token”</a:t>
            </a:r>
            <a:endParaRPr lang="zh-TW" altLang="en-US" sz="3200" b="1" i="1" u="sng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/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習</a:t>
            </a:r>
            <a:endParaRPr lang="zh-TW" altLang="en-US" b="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/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0" dirty="0"/>
              <a:t>機</a:t>
            </a:r>
            <a:endParaRPr lang="zh-TW" altLang="en-US" b="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機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/>
          <p:cNvCxnSpPr/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器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學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7960036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730716" y="731658"/>
            <a:ext cx="23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Stop at here!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矩形: 圓角 43"/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7807570" y="5466092"/>
            <a:ext cx="239580" cy="720000"/>
            <a:chOff x="3445729" y="5741259"/>
            <a:chExt cx="239580" cy="720000"/>
          </a:xfrm>
        </p:grpSpPr>
        <p:sp>
          <p:nvSpPr>
            <p:cNvPr id="87" name="矩形 8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9" grpId="0"/>
      <p:bldP spid="90" grpId="0"/>
      <p:bldP spid="92" grpId="0" animBg="1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771016"/>
            <a:ext cx="7886700" cy="1325563"/>
          </a:xfrm>
        </p:spPr>
        <p:txBody>
          <a:bodyPr/>
          <a:lstStyle/>
          <a:p>
            <a:r>
              <a:rPr lang="en-US" altLang="zh-TW" dirty="0"/>
              <a:t>AT </a:t>
            </a:r>
            <a:r>
              <a:rPr lang="en-US" altLang="zh-TW" dirty="0" err="1"/>
              <a:t>v.s</a:t>
            </a:r>
            <a:r>
              <a:rPr lang="en-US" altLang="zh-TW" dirty="0"/>
              <a:t>. NAT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220910" y="51721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108216" y="51848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990870" y="51848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859440" y="518435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/>
          <p:cNvSpPr/>
          <p:nvPr/>
        </p:nvSpPr>
        <p:spPr>
          <a:xfrm>
            <a:off x="695229" y="3996740"/>
            <a:ext cx="3616441" cy="1175434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801324" y="5443211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661042" y="5454255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96787" y="547517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42384" y="545211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80387" y="321130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END</a:t>
            </a:r>
            <a:endParaRPr lang="zh-TW" altLang="en-US" sz="2400" baseline="-25000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1220910" y="36509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2108216" y="36636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2990870" y="36636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3859440" y="366315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963628" y="316224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801324" y="317507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715825" y="316955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5412535" y="51721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6299841" y="51848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7182495" y="518487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8051065" y="518435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圓角 63"/>
          <p:cNvSpPr/>
          <p:nvPr/>
        </p:nvSpPr>
        <p:spPr>
          <a:xfrm>
            <a:off x="4886854" y="3996740"/>
            <a:ext cx="3616441" cy="117543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888412" y="547517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7572012" y="321130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5412535" y="36509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6299841" y="36636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7182495" y="366367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051065" y="366315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155253" y="316224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992949" y="317507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907450" y="316955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783990" y="5475172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6666182" y="547517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96428" y="547517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3" name="矩形: 圓角 2"/>
          <p:cNvSpPr/>
          <p:nvPr/>
        </p:nvSpPr>
        <p:spPr>
          <a:xfrm>
            <a:off x="6758226" y="3146297"/>
            <a:ext cx="842962" cy="4559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END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/>
        </p:nvSpPr>
        <p:spPr>
          <a:xfrm>
            <a:off x="414020" y="439420"/>
            <a:ext cx="7950835" cy="1405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2400" dirty="0">
                <a:latin typeface="+mn-lt"/>
                <a:ea typeface="+mn-ea"/>
                <a:cs typeface="+mn-cs"/>
              </a:rPr>
            </a:br>
            <a:r>
              <a:rPr lang="en-US" altLang="zh-TW" sz="2400" dirty="0">
                <a:latin typeface="+mn-lt"/>
                <a:ea typeface="+mn-ea"/>
                <a:cs typeface="+mn-cs"/>
              </a:rPr>
              <a:t>– Non-autoregressive (NAT) </a:t>
            </a:r>
            <a:endParaRPr lang="en-US" altLang="zh-TW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/>
      <p:bldP spid="48" grpId="0"/>
      <p:bldP spid="49" grpId="0"/>
      <p:bldP spid="50" grpId="0"/>
      <p:bldP spid="52" grpId="0"/>
      <p:bldP spid="57" grpId="0"/>
      <p:bldP spid="58" grpId="0"/>
      <p:bldP spid="59" grpId="0"/>
      <p:bldP spid="64" grpId="0" bldLvl="0" animBg="1"/>
      <p:bldP spid="67" grpId="0"/>
      <p:bldP spid="69" grpId="0"/>
      <p:bldP spid="74" grpId="0"/>
      <p:bldP spid="75" grpId="0"/>
      <p:bldP spid="76" grpId="0"/>
      <p:bldP spid="77" grpId="0"/>
      <p:bldP spid="78" grpId="0"/>
      <p:bldP spid="79" grpId="0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一个特殊的</a:t>
            </a:r>
            <a:r>
              <a:rPr lang="en-US" altLang="zh-CN"/>
              <a:t> Sequence to sequence(Seq2seq) model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96037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900" y="430530"/>
            <a:ext cx="7950835" cy="147637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Encoder-Decoder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2400" dirty="0">
                <a:latin typeface="+mn-lt"/>
                <a:ea typeface="+mn-ea"/>
                <a:cs typeface="+mn-cs"/>
              </a:rPr>
              <a:t>-Cross attention</a:t>
            </a:r>
            <a:endParaRPr lang="en-US" altLang="zh-TW" sz="5400" b="1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/>
          <p:cNvSpPr/>
          <p:nvPr/>
        </p:nvSpPr>
        <p:spPr>
          <a:xfrm>
            <a:off x="1957321" y="4191678"/>
            <a:ext cx="2512644" cy="1291009"/>
          </a:xfrm>
          <a:prstGeom prst="round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矩形: 圓角 22"/>
          <p:cNvSpPr/>
          <p:nvPr/>
        </p:nvSpPr>
        <p:spPr>
          <a:xfrm>
            <a:off x="5542356" y="4191677"/>
            <a:ext cx="2512644" cy="1291009"/>
          </a:xfrm>
          <a:prstGeom prst="roundRect">
            <a:avLst/>
          </a:prstGeom>
          <a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174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61411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0"/>
          </p:cNvCxnSpPr>
          <p:nvPr/>
        </p:nvCxnSpPr>
        <p:spPr>
          <a:xfrm flipV="1">
            <a:off x="321364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39677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79867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/>
          <p:cNvSpPr/>
          <p:nvPr/>
        </p:nvSpPr>
        <p:spPr>
          <a:xfrm>
            <a:off x="1796997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165" y="93074"/>
            <a:ext cx="4587670" cy="6671852"/>
          </a:xfrm>
          <a:prstGeom prst="rect">
            <a:avLst/>
          </a:prstGeom>
        </p:spPr>
      </p:pic>
      <p:sp>
        <p:nvSpPr>
          <p:cNvPr id="7" name="矩形: 圓角 6"/>
          <p:cNvSpPr/>
          <p:nvPr/>
        </p:nvSpPr>
        <p:spPr>
          <a:xfrm>
            <a:off x="4630058" y="2424785"/>
            <a:ext cx="1378857" cy="1131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線單箭頭接點 111"/>
          <p:cNvCxnSpPr>
            <a:endCxn id="208" idx="5"/>
          </p:cNvCxnSpPr>
          <p:nvPr/>
        </p:nvCxnSpPr>
        <p:spPr>
          <a:xfrm flipH="1" flipV="1">
            <a:off x="3803650" y="2783205"/>
            <a:ext cx="2075180" cy="897890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6000115" y="4046855"/>
            <a:ext cx="8890" cy="29781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7336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Cross attention</a:t>
            </a:r>
            <a:endParaRPr lang="zh-TW" altLang="en-US" sz="3200" b="1" i="1" u="sng" dirty="0"/>
          </a:p>
        </p:txBody>
      </p:sp>
      <p:grpSp>
        <p:nvGrpSpPr>
          <p:cNvPr id="2" name="群組 1"/>
          <p:cNvGrpSpPr/>
          <p:nvPr/>
        </p:nvGrpSpPr>
        <p:grpSpPr>
          <a:xfrm>
            <a:off x="5623036" y="1093781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635402" y="1417137"/>
                  <a:ext cx="715161" cy="460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037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線單箭頭接點 155"/>
          <p:cNvCxnSpPr/>
          <p:nvPr/>
        </p:nvCxnSpPr>
        <p:spPr>
          <a:xfrm flipV="1">
            <a:off x="1991583" y="152883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822439" y="150302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1986915" y="1470660"/>
            <a:ext cx="3734435" cy="247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83565" y="3834130"/>
            <a:ext cx="1838960" cy="1052830"/>
            <a:chOff x="721" y="6214"/>
            <a:chExt cx="2896" cy="1658"/>
          </a:xfrm>
        </p:grpSpPr>
        <p:grpSp>
          <p:nvGrpSpPr>
            <p:cNvPr id="72" name="群組 71"/>
            <p:cNvGrpSpPr/>
            <p:nvPr/>
          </p:nvGrpSpPr>
          <p:grpSpPr>
            <a:xfrm>
              <a:off x="721" y="6214"/>
              <a:ext cx="2897" cy="1658"/>
              <a:chOff x="401919" y="3795863"/>
              <a:chExt cx="1839368" cy="105282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717885" y="379586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1526126" y="3833406"/>
                    <a:ext cx="715161" cy="47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26" y="3833406"/>
                    <a:ext cx="715161" cy="47000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矩形 33"/>
              <p:cNvSpPr/>
              <p:nvPr/>
            </p:nvSpPr>
            <p:spPr>
              <a:xfrm>
                <a:off x="583404" y="379586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401919" y="3843680"/>
                    <a:ext cx="715161" cy="462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>
              <p:sp>
                <p:nvSpPr>
                  <p:cNvPr id="35" name="文字方塊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19" y="3843680"/>
                    <a:ext cx="715161" cy="46291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線單箭頭接點 67"/>
              <p:cNvCxnSpPr/>
              <p:nvPr/>
            </p:nvCxnSpPr>
            <p:spPr>
              <a:xfrm flipV="1">
                <a:off x="1298095" y="4339810"/>
                <a:ext cx="0" cy="50887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716018" y="4619649"/>
                <a:ext cx="1145867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716018" y="433780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1861885" y="433780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矩形 126"/>
            <p:cNvSpPr/>
            <p:nvPr/>
          </p:nvSpPr>
          <p:spPr>
            <a:xfrm>
              <a:off x="1789" y="6906"/>
              <a:ext cx="727" cy="9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1679" y="6956"/>
                  <a:ext cx="1126" cy="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69" name="文字方塊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" y="6956"/>
                  <a:ext cx="1126" cy="74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583680" y="6244591"/>
            <a:ext cx="2057400" cy="365125"/>
          </a:xfrm>
        </p:spPr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691515" y="4879340"/>
            <a:ext cx="4338320" cy="1550035"/>
            <a:chOff x="553420" y="2820983"/>
            <a:chExt cx="1588901" cy="2801471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cxnSp>
          <p:nvCxnSpPr>
            <p:cNvPr id="6" name="直線單箭頭接點 78"/>
            <p:cNvCxnSpPr>
              <a:endCxn id="127" idx="2"/>
            </p:cNvCxnSpPr>
            <p:nvPr/>
          </p:nvCxnSpPr>
          <p:spPr>
            <a:xfrm flipH="1" flipV="1">
              <a:off x="852036" y="2820983"/>
              <a:ext cx="698" cy="54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82"/>
            <p:cNvCxnSpPr/>
            <p:nvPr/>
          </p:nvCxnSpPr>
          <p:spPr>
            <a:xfrm flipV="1">
              <a:off x="84102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85"/>
            <p:cNvCxnSpPr/>
            <p:nvPr/>
          </p:nvCxnSpPr>
          <p:spPr>
            <a:xfrm flipV="1">
              <a:off x="1862260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78"/>
            <p:cNvCxnSpPr/>
            <p:nvPr/>
          </p:nvCxnSpPr>
          <p:spPr>
            <a:xfrm flipH="1" flipV="1">
              <a:off x="1861380" y="2835903"/>
              <a:ext cx="698" cy="542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376930" y="3798570"/>
            <a:ext cx="1839595" cy="1052830"/>
            <a:chOff x="721" y="6214"/>
            <a:chExt cx="2897" cy="1658"/>
          </a:xfrm>
        </p:grpSpPr>
        <p:grpSp>
          <p:nvGrpSpPr>
            <p:cNvPr id="95" name="群組 71"/>
            <p:cNvGrpSpPr/>
            <p:nvPr/>
          </p:nvGrpSpPr>
          <p:grpSpPr>
            <a:xfrm>
              <a:off x="721" y="6214"/>
              <a:ext cx="2897" cy="1658"/>
              <a:chOff x="401919" y="3795863"/>
              <a:chExt cx="1839368" cy="1052823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717885" y="379586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文字方塊 27"/>
                  <p:cNvSpPr txBox="1"/>
                  <p:nvPr/>
                </p:nvSpPr>
                <p:spPr>
                  <a:xfrm>
                    <a:off x="1526126" y="3833406"/>
                    <a:ext cx="715161" cy="4629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>
              <p:sp>
                <p:nvSpPr>
                  <p:cNvPr id="110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26" y="3833406"/>
                    <a:ext cx="715161" cy="46291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矩形 124"/>
              <p:cNvSpPr/>
              <p:nvPr/>
            </p:nvSpPr>
            <p:spPr>
              <a:xfrm>
                <a:off x="583404" y="3795863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TW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文字方塊 34"/>
                  <p:cNvSpPr txBox="1"/>
                  <p:nvPr/>
                </p:nvSpPr>
                <p:spPr>
                  <a:xfrm>
                    <a:off x="401919" y="3843680"/>
                    <a:ext cx="715161" cy="4629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b="1" dirty="0"/>
                  </a:p>
                </p:txBody>
              </p:sp>
            </mc:Choice>
            <mc:Fallback>
              <p:sp>
                <p:nvSpPr>
                  <p:cNvPr id="141" name="文字方塊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19" y="3843680"/>
                    <a:ext cx="715161" cy="46291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直線單箭頭接點 67"/>
              <p:cNvCxnSpPr/>
              <p:nvPr/>
            </p:nvCxnSpPr>
            <p:spPr>
              <a:xfrm flipV="1">
                <a:off x="1298095" y="4339810"/>
                <a:ext cx="0" cy="50887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單箭頭接點 68"/>
              <p:cNvCxnSpPr/>
              <p:nvPr/>
            </p:nvCxnSpPr>
            <p:spPr>
              <a:xfrm>
                <a:off x="716018" y="4619649"/>
                <a:ext cx="1145867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單箭頭接點 69"/>
              <p:cNvCxnSpPr/>
              <p:nvPr/>
            </p:nvCxnSpPr>
            <p:spPr>
              <a:xfrm flipV="1">
                <a:off x="716018" y="433780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單箭頭接點 70"/>
              <p:cNvCxnSpPr/>
              <p:nvPr/>
            </p:nvCxnSpPr>
            <p:spPr>
              <a:xfrm flipV="1">
                <a:off x="1861885" y="4337800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789" y="6906"/>
              <a:ext cx="727" cy="9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字方塊 168"/>
                <p:cNvSpPr txBox="1"/>
                <p:nvPr/>
              </p:nvSpPr>
              <p:spPr>
                <a:xfrm>
                  <a:off x="1679" y="6956"/>
                  <a:ext cx="1126" cy="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172" name="文字方塊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" y="6956"/>
                  <a:ext cx="1126" cy="72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文字方塊 87"/>
          <p:cNvSpPr txBox="1"/>
          <p:nvPr/>
        </p:nvSpPr>
        <p:spPr>
          <a:xfrm>
            <a:off x="5090160" y="6182995"/>
            <a:ext cx="81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177" name="群組 16"/>
          <p:cNvGrpSpPr/>
          <p:nvPr/>
        </p:nvGrpSpPr>
        <p:grpSpPr>
          <a:xfrm>
            <a:off x="5876290" y="6124575"/>
            <a:ext cx="239395" cy="505460"/>
            <a:chOff x="3445729" y="5741259"/>
            <a:chExt cx="239580" cy="720000"/>
          </a:xfrm>
        </p:grpSpPr>
        <p:sp>
          <p:nvSpPr>
            <p:cNvPr id="178" name="矩形 177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79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180" name="矩形: 圓角 44"/>
          <p:cNvSpPr/>
          <p:nvPr/>
        </p:nvSpPr>
        <p:spPr>
          <a:xfrm>
            <a:off x="5229225" y="5232400"/>
            <a:ext cx="3195955" cy="691515"/>
          </a:xfrm>
          <a:prstGeom prst="roundRect">
            <a:avLst/>
          </a:prstGeom>
          <a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2800" dirty="0"/>
              <a:t>Self-attention(Mask)</a:t>
            </a:r>
            <a:endParaRPr lang="en-US" altLang="zh-TW" sz="2800" dirty="0"/>
          </a:p>
        </p:txBody>
      </p:sp>
      <p:cxnSp>
        <p:nvCxnSpPr>
          <p:cNvPr id="186" name="直線單箭頭接點 82"/>
          <p:cNvCxnSpPr/>
          <p:nvPr/>
        </p:nvCxnSpPr>
        <p:spPr>
          <a:xfrm flipV="1">
            <a:off x="5990377" y="5941246"/>
            <a:ext cx="0" cy="165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78"/>
          <p:cNvCxnSpPr/>
          <p:nvPr/>
        </p:nvCxnSpPr>
        <p:spPr>
          <a:xfrm flipH="1" flipV="1">
            <a:off x="5979796" y="4849495"/>
            <a:ext cx="1906" cy="300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5764013" y="420846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5852756" y="3506570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字方塊 100"/>
              <p:cNvSpPr txBox="1"/>
              <p:nvPr/>
            </p:nvSpPr>
            <p:spPr>
              <a:xfrm>
                <a:off x="5632536" y="3534702"/>
                <a:ext cx="715161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95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536" y="3534702"/>
                <a:ext cx="715161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12" t="-63" r="3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線單箭頭接點 105"/>
          <p:cNvCxnSpPr/>
          <p:nvPr/>
        </p:nvCxnSpPr>
        <p:spPr>
          <a:xfrm flipH="1" flipV="1">
            <a:off x="894080" y="2910205"/>
            <a:ext cx="8255" cy="854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橢圓 7"/>
          <p:cNvSpPr/>
          <p:nvPr/>
        </p:nvSpPr>
        <p:spPr>
          <a:xfrm>
            <a:off x="804248" y="26604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字方塊 131"/>
              <p:cNvSpPr txBox="1"/>
              <p:nvPr/>
            </p:nvSpPr>
            <p:spPr>
              <a:xfrm>
                <a:off x="788489" y="2257814"/>
                <a:ext cx="41783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8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89" y="2257814"/>
                <a:ext cx="417830" cy="368935"/>
              </a:xfrm>
              <a:prstGeom prst="rect">
                <a:avLst/>
              </a:prstGeom>
              <a:blipFill rotWithShape="1">
                <a:blip r:embed="rId11"/>
                <a:stretch>
                  <a:fillRect l="-109" t="-105" r="-536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群組 26"/>
          <p:cNvGrpSpPr/>
          <p:nvPr/>
        </p:nvGrpSpPr>
        <p:grpSpPr>
          <a:xfrm>
            <a:off x="1827843" y="2518549"/>
            <a:ext cx="298383" cy="310013"/>
            <a:chOff x="-105878" y="1740168"/>
            <a:chExt cx="461666" cy="461665"/>
          </a:xfrm>
        </p:grpSpPr>
        <p:sp>
          <p:nvSpPr>
            <p:cNvPr id="200" name="矩形 199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grpSp>
          <p:nvGrpSpPr>
            <p:cNvPr id="201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2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4" name="直線單箭頭接點 159"/>
          <p:cNvCxnSpPr/>
          <p:nvPr/>
        </p:nvCxnSpPr>
        <p:spPr>
          <a:xfrm>
            <a:off x="1271206" y="2660793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159"/>
          <p:cNvCxnSpPr/>
          <p:nvPr/>
        </p:nvCxnSpPr>
        <p:spPr>
          <a:xfrm flipH="1" flipV="1">
            <a:off x="1976755" y="2870200"/>
            <a:ext cx="14605" cy="907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105"/>
          <p:cNvCxnSpPr/>
          <p:nvPr/>
        </p:nvCxnSpPr>
        <p:spPr>
          <a:xfrm flipH="1" flipV="1">
            <a:off x="3739515" y="2879090"/>
            <a:ext cx="8255" cy="854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橢圓 7"/>
          <p:cNvSpPr/>
          <p:nvPr/>
        </p:nvSpPr>
        <p:spPr>
          <a:xfrm>
            <a:off x="3649683" y="262928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字方塊 131"/>
              <p:cNvSpPr txBox="1"/>
              <p:nvPr/>
            </p:nvSpPr>
            <p:spPr>
              <a:xfrm>
                <a:off x="3633924" y="2226699"/>
                <a:ext cx="36576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9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24" y="2226699"/>
                <a:ext cx="365760" cy="368935"/>
              </a:xfrm>
              <a:prstGeom prst="rect">
                <a:avLst/>
              </a:prstGeom>
              <a:blipFill rotWithShape="1">
                <a:blip r:embed="rId12"/>
                <a:stretch>
                  <a:fillRect l="-124" t="-105" r="-13244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群組 26"/>
          <p:cNvGrpSpPr/>
          <p:nvPr/>
        </p:nvGrpSpPr>
        <p:grpSpPr>
          <a:xfrm>
            <a:off x="4673278" y="2487434"/>
            <a:ext cx="298383" cy="310013"/>
            <a:chOff x="-105878" y="1740168"/>
            <a:chExt cx="461666" cy="461665"/>
          </a:xfrm>
        </p:grpSpPr>
        <p:sp>
          <p:nvSpPr>
            <p:cNvPr id="211" name="矩形 2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grpSp>
          <p:nvGrpSpPr>
            <p:cNvPr id="212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159"/>
          <p:cNvCxnSpPr/>
          <p:nvPr/>
        </p:nvCxnSpPr>
        <p:spPr>
          <a:xfrm>
            <a:off x="4116641" y="262967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159"/>
          <p:cNvCxnSpPr/>
          <p:nvPr/>
        </p:nvCxnSpPr>
        <p:spPr>
          <a:xfrm flipH="1" flipV="1">
            <a:off x="4822190" y="2839085"/>
            <a:ext cx="14605" cy="907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111"/>
          <p:cNvCxnSpPr/>
          <p:nvPr/>
        </p:nvCxnSpPr>
        <p:spPr>
          <a:xfrm flipH="1" flipV="1">
            <a:off x="1027430" y="2797175"/>
            <a:ext cx="4822190" cy="911860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直線單箭頭接點 69"/>
          <p:cNvCxnSpPr/>
          <p:nvPr/>
        </p:nvCxnSpPr>
        <p:spPr>
          <a:xfrm flipV="1">
            <a:off x="6008743" y="821805"/>
            <a:ext cx="0" cy="27149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801995" y="308610"/>
            <a:ext cx="41402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FC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220" name="直線單箭頭接點 69"/>
          <p:cNvCxnSpPr/>
          <p:nvPr/>
        </p:nvCxnSpPr>
        <p:spPr>
          <a:xfrm flipV="1">
            <a:off x="6008743" y="20435"/>
            <a:ext cx="0" cy="27149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bldLvl="0" animBg="1"/>
      <p:bldP spid="198" grpId="0"/>
      <p:bldP spid="208" grpId="0" bldLvl="0" animBg="1"/>
      <p:bldP spid="2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/>
          <p:cNvSpPr/>
          <p:nvPr/>
        </p:nvSpPr>
        <p:spPr>
          <a:xfrm>
            <a:off x="4850064" y="136623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857658" y="289894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4875815" y="449556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字方塊 182"/>
              <p:cNvSpPr txBox="1"/>
              <p:nvPr/>
            </p:nvSpPr>
            <p:spPr>
              <a:xfrm flipH="1">
                <a:off x="4076926" y="144137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1441377"/>
                <a:ext cx="37593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0" t="-152" r="-973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字方塊 183"/>
              <p:cNvSpPr txBox="1"/>
              <p:nvPr/>
            </p:nvSpPr>
            <p:spPr>
              <a:xfrm flipH="1">
                <a:off x="4059316" y="306457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4" name="文字方塊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3064573"/>
                <a:ext cx="38305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3" t="-17" r="-864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字方塊 184"/>
              <p:cNvSpPr txBox="1"/>
              <p:nvPr/>
            </p:nvSpPr>
            <p:spPr>
              <a:xfrm flipH="1">
                <a:off x="4070480" y="464602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5" name="文字方塊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4646026"/>
                <a:ext cx="3830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4" t="-99" r="-8713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/>
          <p:cNvCxnSpPr/>
          <p:nvPr/>
        </p:nvCxnSpPr>
        <p:spPr>
          <a:xfrm flipH="1">
            <a:off x="5585528" y="166899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5528" y="322251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69827" y="483069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7966" y="148270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/>
          <p:cNvSpPr/>
          <p:nvPr/>
        </p:nvSpPr>
        <p:spPr>
          <a:xfrm flipH="1">
            <a:off x="5907966" y="303145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7412" y="1667237"/>
            <a:ext cx="2066925" cy="347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/>
          <p:cNvGrpSpPr/>
          <p:nvPr/>
        </p:nvGrpSpPr>
        <p:grpSpPr>
          <a:xfrm flipH="1">
            <a:off x="5925775" y="187219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 flipH="1">
            <a:off x="5907966" y="340622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265" y="463963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/>
          <p:cNvGrpSpPr/>
          <p:nvPr/>
        </p:nvGrpSpPr>
        <p:grpSpPr>
          <a:xfrm flipH="1">
            <a:off x="5934795" y="501440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/>
          <p:cNvCxnSpPr>
            <a:endCxn id="189" idx="1"/>
          </p:cNvCxnSpPr>
          <p:nvPr/>
        </p:nvCxnSpPr>
        <p:spPr>
          <a:xfrm flipH="1" flipV="1">
            <a:off x="6277298" y="168133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7382" y="1667345"/>
            <a:ext cx="2051685" cy="2182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 rot="16200000" flipH="1">
            <a:off x="7908416" y="425450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/>
          <p:cNvGrpSpPr/>
          <p:nvPr/>
        </p:nvGrpSpPr>
        <p:grpSpPr>
          <a:xfrm flipH="1">
            <a:off x="8292491" y="1829916"/>
            <a:ext cx="369332" cy="394455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字方塊 206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7" name="文字方塊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/>
          <p:cNvGrpSpPr/>
          <p:nvPr/>
        </p:nvGrpSpPr>
        <p:grpSpPr>
          <a:xfrm flipH="1">
            <a:off x="8292900" y="2752502"/>
            <a:ext cx="369332" cy="394455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/>
          <p:cNvGrpSpPr/>
          <p:nvPr/>
        </p:nvGrpSpPr>
        <p:grpSpPr>
          <a:xfrm flipH="1">
            <a:off x="8277221" y="3665174"/>
            <a:ext cx="369332" cy="394455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字方塊 212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3" name="文字方塊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/>
          <p:cNvGrpSpPr/>
          <p:nvPr/>
        </p:nvGrpSpPr>
        <p:grpSpPr>
          <a:xfrm>
            <a:off x="4442874" y="168532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endCxn id="190" idx="1"/>
          </p:cNvCxnSpPr>
          <p:nvPr/>
        </p:nvCxnSpPr>
        <p:spPr>
          <a:xfrm flipH="1">
            <a:off x="6277298" y="202855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198" idx="1"/>
          </p:cNvCxnSpPr>
          <p:nvPr/>
        </p:nvCxnSpPr>
        <p:spPr>
          <a:xfrm flipH="1">
            <a:off x="6261597" y="2029187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7410" y="2976261"/>
            <a:ext cx="201485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535" y="2976261"/>
            <a:ext cx="2030730" cy="186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507" y="3863810"/>
            <a:ext cx="2067560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7382" y="3230080"/>
            <a:ext cx="2051685" cy="633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502" y="137208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 flipH="1">
            <a:off x="888866" y="292083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/>
          <p:nvPr/>
        </p:nvCxnSpPr>
        <p:spPr>
          <a:xfrm flipH="1">
            <a:off x="1552471" y="169279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 flipH="1">
            <a:off x="1552471" y="324631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625" y="450141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/>
          <p:cNvCxnSpPr/>
          <p:nvPr/>
        </p:nvCxnSpPr>
        <p:spPr>
          <a:xfrm flipH="1">
            <a:off x="1494240" y="485449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909" y="150650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909" y="305526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/>
          <p:cNvGrpSpPr/>
          <p:nvPr/>
        </p:nvGrpSpPr>
        <p:grpSpPr>
          <a:xfrm flipH="1">
            <a:off x="1892718" y="189599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/>
          <p:cNvGrpSpPr/>
          <p:nvPr/>
        </p:nvGrpSpPr>
        <p:grpSpPr>
          <a:xfrm flipH="1">
            <a:off x="1874909" y="343002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678" y="466344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/>
          <p:cNvGrpSpPr/>
          <p:nvPr/>
        </p:nvGrpSpPr>
        <p:grpSpPr>
          <a:xfrm flipH="1">
            <a:off x="1816678" y="503820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/>
          <p:cNvCxnSpPr>
            <a:endCxn id="247" idx="1"/>
          </p:cNvCxnSpPr>
          <p:nvPr/>
        </p:nvCxnSpPr>
        <p:spPr>
          <a:xfrm flipH="1">
            <a:off x="2244241" y="169929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endCxn id="248" idx="1"/>
          </p:cNvCxnSpPr>
          <p:nvPr/>
        </p:nvCxnSpPr>
        <p:spPr>
          <a:xfrm flipH="1">
            <a:off x="2244241" y="168133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endCxn id="255" idx="1"/>
          </p:cNvCxnSpPr>
          <p:nvPr/>
        </p:nvCxnSpPr>
        <p:spPr>
          <a:xfrm flipH="1">
            <a:off x="2186010" y="172866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84" idx="3"/>
            <a:endCxn id="247" idx="1"/>
          </p:cNvCxnSpPr>
          <p:nvPr/>
        </p:nvCxnSpPr>
        <p:spPr>
          <a:xfrm flipH="1" flipV="1">
            <a:off x="2243851" y="1704919"/>
            <a:ext cx="1815465" cy="1558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184" idx="3"/>
            <a:endCxn id="248" idx="1"/>
          </p:cNvCxnSpPr>
          <p:nvPr/>
        </p:nvCxnSpPr>
        <p:spPr>
          <a:xfrm flipH="1" flipV="1">
            <a:off x="2243851" y="3253684"/>
            <a:ext cx="181546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stCxn id="184" idx="3"/>
            <a:endCxn id="255" idx="1"/>
          </p:cNvCxnSpPr>
          <p:nvPr/>
        </p:nvCxnSpPr>
        <p:spPr>
          <a:xfrm flipH="1">
            <a:off x="2186066" y="3263209"/>
            <a:ext cx="1873250" cy="159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stCxn id="185" idx="3"/>
            <a:endCxn id="255" idx="1"/>
          </p:cNvCxnSpPr>
          <p:nvPr/>
        </p:nvCxnSpPr>
        <p:spPr>
          <a:xfrm flipH="1">
            <a:off x="2186435" y="4845297"/>
            <a:ext cx="1884045" cy="17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185" idx="3"/>
            <a:endCxn id="248" idx="1"/>
          </p:cNvCxnSpPr>
          <p:nvPr/>
        </p:nvCxnSpPr>
        <p:spPr>
          <a:xfrm flipH="1" flipV="1">
            <a:off x="2244220" y="3253987"/>
            <a:ext cx="1826260" cy="1591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185" idx="3"/>
            <a:endCxn id="247" idx="1"/>
          </p:cNvCxnSpPr>
          <p:nvPr/>
        </p:nvCxnSpPr>
        <p:spPr>
          <a:xfrm flipH="1" flipV="1">
            <a:off x="2244220" y="1705222"/>
            <a:ext cx="1826260" cy="314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452230" y="163371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7" y="14838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/>
          <p:cNvSpPr/>
          <p:nvPr/>
        </p:nvSpPr>
        <p:spPr>
          <a:xfrm>
            <a:off x="4956260" y="303743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/>
          <p:cNvSpPr/>
          <p:nvPr/>
        </p:nvSpPr>
        <p:spPr>
          <a:xfrm>
            <a:off x="4980404" y="464018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/>
          <p:cNvSpPr/>
          <p:nvPr/>
        </p:nvSpPr>
        <p:spPr>
          <a:xfrm>
            <a:off x="967173" y="152708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/>
          <p:cNvSpPr/>
          <p:nvPr/>
        </p:nvSpPr>
        <p:spPr>
          <a:xfrm>
            <a:off x="978366" y="308063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/>
          <p:cNvSpPr/>
          <p:nvPr/>
        </p:nvSpPr>
        <p:spPr>
          <a:xfrm>
            <a:off x="1002510" y="468338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256529" y="512431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72274" y="610534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3911907" y="187323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4109688" y="89142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265075" y="75338"/>
            <a:ext cx="3888105" cy="107632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Fully Connect</a:t>
            </a:r>
            <a:br>
              <a:rPr lang="en-US" altLang="zh-TW" sz="3200" b="1" i="1" u="sng" dirty="0"/>
            </a:br>
            <a:r>
              <a:rPr lang="en-US" altLang="zh-TW" sz="3200" b="1" i="1" u="sng" dirty="0"/>
              <a:t>Feedforward Network</a:t>
            </a:r>
            <a:endParaRPr lang="en-US" altLang="zh-TW" sz="32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bldLvl="0" animBg="1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疑问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Encoder’s block </a:t>
            </a:r>
            <a:r>
              <a:rPr lang="zh-CN" altLang="en-US"/>
              <a:t>和重复多次的关系</a:t>
            </a:r>
            <a:endParaRPr lang="zh-CN" altLang="en-US"/>
          </a:p>
          <a:p>
            <a:r>
              <a:rPr lang="en-US" altLang="zh-CN"/>
              <a:t>Input Embedding?</a:t>
            </a:r>
            <a:endParaRPr lang="en-US" altLang="zh-CN"/>
          </a:p>
          <a:p>
            <a:r>
              <a:rPr lang="en-US" altLang="zh-CN"/>
              <a:t>NAT Decoder?</a:t>
            </a:r>
            <a:endParaRPr lang="en-US" altLang="zh-CN"/>
          </a:p>
          <a:p>
            <a:r>
              <a:rPr lang="en-US" altLang="zh-CN"/>
              <a:t>Wq</a:t>
            </a:r>
            <a:r>
              <a:rPr lang="zh-CN" altLang="en-US"/>
              <a:t>、</a:t>
            </a:r>
            <a:r>
              <a:rPr lang="en-US" altLang="zh-CN"/>
              <a:t>Wk</a:t>
            </a:r>
            <a:r>
              <a:rPr lang="zh-CN" altLang="en-US"/>
              <a:t>、</a:t>
            </a:r>
            <a:r>
              <a:rPr lang="en-US" altLang="zh-CN"/>
              <a:t>Wv</a:t>
            </a:r>
            <a:r>
              <a:rPr lang="zh-CN" altLang="en-US"/>
              <a:t>的一致性</a:t>
            </a:r>
            <a:endParaRPr lang="zh-CN" altLang="en-US"/>
          </a:p>
          <a:p>
            <a:r>
              <a:rPr lang="en-US" altLang="zh-CN"/>
              <a:t>Mask Self-attention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/>
          <p:cNvGrpSpPr/>
          <p:nvPr/>
        </p:nvGrpSpPr>
        <p:grpSpPr bwMode="auto">
          <a:xfrm flipH="1">
            <a:off x="562153" y="1751925"/>
            <a:ext cx="2439738" cy="820197"/>
            <a:chOff x="467932" y="3914400"/>
            <a:chExt cx="2909888" cy="576263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: 圓角 7"/>
          <p:cNvSpPr/>
          <p:nvPr/>
        </p:nvSpPr>
        <p:spPr>
          <a:xfrm>
            <a:off x="3652791" y="1696304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  <a:endParaRPr lang="en-US" altLang="zh-TW" sz="2400" dirty="0"/>
          </a:p>
          <a:p>
            <a:pPr algn="ctr"/>
            <a:r>
              <a:rPr lang="en-US" altLang="zh-TW" sz="2400" dirty="0"/>
              <a:t>Recognition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105567" y="2202455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49180" y="2202455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6596169" y="2059279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87961" y="2059279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579753" y="2059279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88419" y="2581660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7163323" y="1827628"/>
            <a:ext cx="123691" cy="124916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723213" y="1912021"/>
            <a:ext cx="2146963" cy="525689"/>
            <a:chOff x="723213" y="1912021"/>
            <a:chExt cx="2146963" cy="525689"/>
          </a:xfrm>
        </p:grpSpPr>
        <p:sp>
          <p:nvSpPr>
            <p:cNvPr id="13" name="矩形 12"/>
            <p:cNvSpPr/>
            <p:nvPr/>
          </p:nvSpPr>
          <p:spPr>
            <a:xfrm>
              <a:off x="72321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115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1910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6704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99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62939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21982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67765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1571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344565" y="2773792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</a:t>
            </a:r>
            <a:endParaRPr lang="zh-TW" altLang="en-US" sz="2400" dirty="0"/>
          </a:p>
        </p:txBody>
      </p:sp>
      <p:sp>
        <p:nvSpPr>
          <p:cNvPr id="35" name="右大括弧 34"/>
          <p:cNvSpPr/>
          <p:nvPr/>
        </p:nvSpPr>
        <p:spPr>
          <a:xfrm rot="5400000">
            <a:off x="1716792" y="1504623"/>
            <a:ext cx="143949" cy="216281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7997" y="685318"/>
            <a:ext cx="583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 sequence, output a sequence 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964902" y="1097675"/>
            <a:ext cx="646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length is determined by model.</a:t>
            </a:r>
            <a:endParaRPr lang="zh-TW" altLang="en-US" sz="2400" dirty="0"/>
          </a:p>
        </p:txBody>
      </p:sp>
      <p:sp>
        <p:nvSpPr>
          <p:cNvPr id="60" name="矩形: 圓角 59"/>
          <p:cNvSpPr/>
          <p:nvPr/>
        </p:nvSpPr>
        <p:spPr>
          <a:xfrm>
            <a:off x="3652791" y="3427036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</a:t>
            </a:r>
            <a:endParaRPr lang="en-US" altLang="zh-TW" sz="2400" dirty="0"/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3105567" y="3933187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749180" y="3933187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6817711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7887227" y="380083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057255" y="4295859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N’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1464468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1956260" y="378909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2448052" y="3789090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392385" y="4318514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4" name="右大括弧 73"/>
          <p:cNvSpPr/>
          <p:nvPr/>
        </p:nvSpPr>
        <p:spPr>
          <a:xfrm rot="5400000">
            <a:off x="1768222" y="3284364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93258" y="3800830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834555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324779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815003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305226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226230" y="3306096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265063" y="3331230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 rot="5400000">
            <a:off x="7393967" y="3278138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24895" y="86491"/>
            <a:ext cx="658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Sequence-to-sequence (Seq2seq)</a:t>
            </a:r>
            <a:endParaRPr lang="zh-TW" altLang="en-US" sz="3200" b="1" i="1" u="sng" dirty="0"/>
          </a:p>
        </p:txBody>
      </p:sp>
      <p:sp>
        <p:nvSpPr>
          <p:cNvPr id="96" name="矩形: 圓角 95"/>
          <p:cNvSpPr/>
          <p:nvPr/>
        </p:nvSpPr>
        <p:spPr>
          <a:xfrm>
            <a:off x="3655502" y="5294272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  <a:endParaRPr lang="en-US" altLang="zh-TW" sz="2400" dirty="0"/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grpSp>
        <p:nvGrpSpPr>
          <p:cNvPr id="97" name="群組 106"/>
          <p:cNvGrpSpPr/>
          <p:nvPr/>
        </p:nvGrpSpPr>
        <p:grpSpPr bwMode="auto">
          <a:xfrm flipH="1">
            <a:off x="853893" y="5269699"/>
            <a:ext cx="1966517" cy="820197"/>
            <a:chOff x="467932" y="3914400"/>
            <a:chExt cx="2909888" cy="576263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矩形 99"/>
          <p:cNvSpPr/>
          <p:nvPr/>
        </p:nvSpPr>
        <p:spPr>
          <a:xfrm>
            <a:off x="919715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1167660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1415605" y="5415885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1663550" y="5415885"/>
            <a:ext cx="154466" cy="5256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911495" y="5415885"/>
            <a:ext cx="154466" cy="525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2159441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2416322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2664267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/>
          <p:cNvCxnSpPr/>
          <p:nvPr/>
        </p:nvCxnSpPr>
        <p:spPr>
          <a:xfrm>
            <a:off x="3105712" y="5759990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5751725" y="5732286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橢圓 110"/>
          <p:cNvSpPr/>
          <p:nvPr/>
        </p:nvSpPr>
        <p:spPr>
          <a:xfrm>
            <a:off x="7141932" y="555902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7633724" y="5559023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8125516" y="5559023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6670722" y="5570763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6512019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7002243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492467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  <a:endParaRPr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7982690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701751" y="4899806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1756604" y="4893531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455154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你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945378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好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449889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嗎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589560" y="6210803"/>
            <a:ext cx="41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Language without text</a:t>
            </a:r>
            <a:endParaRPr lang="zh-TW" altLang="en-US" sz="24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28" grpId="0" animBg="1"/>
      <p:bldP spid="29" grpId="0" animBg="1"/>
      <p:bldP spid="14" grpId="0"/>
      <p:bldP spid="15" grpId="0" animBg="1"/>
      <p:bldP spid="34" grpId="0"/>
      <p:bldP spid="35" grpId="0" animBg="1"/>
      <p:bldP spid="7" grpId="0"/>
      <p:bldP spid="59" grpId="0"/>
      <p:bldP spid="60" grpId="0" animBg="1"/>
      <p:bldP spid="65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81" grpId="0"/>
      <p:bldP spid="82" grpId="0"/>
      <p:bldP spid="83" grpId="0"/>
      <p:bldP spid="84" grpId="0"/>
      <p:bldP spid="86" grpId="0"/>
      <p:bldP spid="87" grpId="0"/>
      <p:bldP spid="91" grpId="0" animBg="1"/>
      <p:bldP spid="9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/>
      <p:bldP spid="121" grpId="0"/>
      <p:bldP spid="122" grpId="0"/>
      <p:bldP spid="76" grpId="0"/>
      <p:bldP spid="77" grpId="0"/>
      <p:bldP spid="7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0195" y="1771015"/>
            <a:ext cx="6388100" cy="3025140"/>
            <a:chOff x="2457" y="2789"/>
            <a:chExt cx="10060" cy="4764"/>
          </a:xfrm>
        </p:grpSpPr>
        <p:sp>
          <p:nvSpPr>
            <p:cNvPr id="17" name="矩形: 圓角 16"/>
            <p:cNvSpPr/>
            <p:nvPr/>
          </p:nvSpPr>
          <p:spPr>
            <a:xfrm>
              <a:off x="2686" y="4181"/>
              <a:ext cx="3957" cy="2033"/>
            </a:xfrm>
            <a:prstGeom prst="roundRect">
              <a:avLst/>
            </a:prstGeom>
            <a:blipFill>
              <a:blip r:embed="rId1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sp>
          <p:nvSpPr>
            <p:cNvPr id="23" name="矩形: 圓角 22"/>
            <p:cNvSpPr/>
            <p:nvPr/>
          </p:nvSpPr>
          <p:spPr>
            <a:xfrm>
              <a:off x="8332" y="4181"/>
              <a:ext cx="3957" cy="2033"/>
            </a:xfrm>
            <a:prstGeom prst="roundRect">
              <a:avLst/>
            </a:prstGeom>
            <a:blipFill>
              <a:blip r:embed="rId1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Decoder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57" y="6827"/>
              <a:ext cx="441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 sequence </a:t>
              </a:r>
              <a:endParaRPr lang="zh-TW" altLang="en-US" sz="2400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6870" y="5214"/>
              <a:ext cx="13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4" idx="0"/>
            </p:cNvCxnSpPr>
            <p:nvPr/>
          </p:nvCxnSpPr>
          <p:spPr>
            <a:xfrm flipV="1">
              <a:off x="4665" y="6214"/>
              <a:ext cx="0" cy="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8103" y="2789"/>
              <a:ext cx="441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output sequence </a:t>
              </a:r>
              <a:endParaRPr lang="zh-TW" altLang="en-US" sz="2400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V="1">
              <a:off x="10311" y="3568"/>
              <a:ext cx="0" cy="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881" y="2015138"/>
            <a:ext cx="2504327" cy="4604108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1" name="矩形: 圓角 20"/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 rotWithShape="1">
                <a:blip r:embed="rId3"/>
                <a:stretch>
                  <a:fillRect l="-28" t="-28" r="49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88" t="-119" r="2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34" t="-44" r="56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77" t="-66" r="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 rotWithShape="1">
                <a:blip r:embed="rId7"/>
                <a:stretch>
                  <a:fillRect l="-49" t="-105" r="7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21" t="-104" r="42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67" t="-104" r="8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32" t="-104" r="53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/>
          <p:cNvSpPr/>
          <p:nvPr/>
        </p:nvSpPr>
        <p:spPr>
          <a:xfrm>
            <a:off x="4629683" y="2015139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991394" y="1323650"/>
            <a:ext cx="374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Transformer’s Encoder 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0831" y="1835735"/>
            <a:ext cx="3851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use </a:t>
            </a:r>
            <a:r>
              <a:rPr lang="en-US" altLang="zh-TW" sz="2800" b="1" dirty="0"/>
              <a:t>RNN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CNN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單箭頭接點 55"/>
          <p:cNvCxnSpPr/>
          <p:nvPr/>
        </p:nvCxnSpPr>
        <p:spPr>
          <a:xfrm flipV="1">
            <a:off x="995231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1956153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2926701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916499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 flipV="1">
            <a:off x="1029069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989991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960539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950337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936053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896975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67523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7321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5517" y="5649657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41352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376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46311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1773147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9139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735394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46999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718506" y="3877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677430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2639841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624745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blipFill rotWithShape="1">
                <a:blip r:embed="rId1"/>
                <a:stretch>
                  <a:fillRect l="-36" t="-58" r="57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7" t="-13" r="2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42" t="-74" r="63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84" t="-96" r="16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20" t="-81" r="4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80" t="-80" r="12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26" t="-80" r="4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68" t="-80" r="1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/>
          <p:cNvSpPr/>
          <p:nvPr/>
        </p:nvSpPr>
        <p:spPr>
          <a:xfrm>
            <a:off x="491943" y="2478821"/>
            <a:ext cx="3749387" cy="67759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995231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956153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926701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916499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67866" y="3579998"/>
            <a:ext cx="461666" cy="6058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726790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89201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74105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/>
          <p:cNvSpPr/>
          <p:nvPr/>
        </p:nvSpPr>
        <p:spPr>
          <a:xfrm>
            <a:off x="525867" y="4572705"/>
            <a:ext cx="3749387" cy="67759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3" name="矩形: 圓角 72"/>
          <p:cNvSpPr/>
          <p:nvPr/>
        </p:nvSpPr>
        <p:spPr>
          <a:xfrm>
            <a:off x="493597" y="1393212"/>
            <a:ext cx="3749387" cy="67759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 rot="5400000">
            <a:off x="564882" y="230592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6" name="文字方塊 75"/>
          <p:cNvSpPr txBox="1"/>
          <p:nvPr/>
        </p:nvSpPr>
        <p:spPr>
          <a:xfrm rot="5400000">
            <a:off x="1507300" y="229018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2506658" y="2297491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3437514" y="2283348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1" name="矩形: 圓角 100"/>
          <p:cNvSpPr/>
          <p:nvPr/>
        </p:nvSpPr>
        <p:spPr>
          <a:xfrm>
            <a:off x="4792902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2" name="矩形: 圓角 101"/>
          <p:cNvSpPr/>
          <p:nvPr/>
        </p:nvSpPr>
        <p:spPr>
          <a:xfrm>
            <a:off x="5858414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3" name="矩形: 圓角 102"/>
          <p:cNvSpPr/>
          <p:nvPr/>
        </p:nvSpPr>
        <p:spPr>
          <a:xfrm>
            <a:off x="6936991" y="232654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5" name="矩形: 圓角 104"/>
          <p:cNvSpPr/>
          <p:nvPr/>
        </p:nvSpPr>
        <p:spPr>
          <a:xfrm>
            <a:off x="8012583" y="2320622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11" name="直線單箭頭接點 110"/>
          <p:cNvCxnSpPr/>
          <p:nvPr/>
        </p:nvCxnSpPr>
        <p:spPr>
          <a:xfrm flipH="1" flipV="1">
            <a:off x="5251337" y="533666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H="1" flipV="1">
            <a:off x="6330667" y="53325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H="1" flipV="1">
            <a:off x="7415007" y="530561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8498088" y="53203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/>
          <p:cNvSpPr/>
          <p:nvPr/>
        </p:nvSpPr>
        <p:spPr>
          <a:xfrm>
            <a:off x="5132545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: 圓角 120"/>
          <p:cNvSpPr/>
          <p:nvPr/>
        </p:nvSpPr>
        <p:spPr>
          <a:xfrm>
            <a:off x="6211259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: 圓角 121"/>
          <p:cNvSpPr/>
          <p:nvPr/>
        </p:nvSpPr>
        <p:spPr>
          <a:xfrm>
            <a:off x="7289836" y="3482480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: 圓角 122"/>
          <p:cNvSpPr/>
          <p:nvPr/>
        </p:nvSpPr>
        <p:spPr>
          <a:xfrm>
            <a:off x="8366323" y="347656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/>
          <p:cNvSpPr/>
          <p:nvPr/>
        </p:nvSpPr>
        <p:spPr>
          <a:xfrm>
            <a:off x="5140261" y="574857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/>
          <p:cNvSpPr/>
          <p:nvPr/>
        </p:nvSpPr>
        <p:spPr>
          <a:xfrm>
            <a:off x="6219590" y="574857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/>
          <p:cNvSpPr/>
          <p:nvPr/>
        </p:nvSpPr>
        <p:spPr>
          <a:xfrm>
            <a:off x="7298167" y="5727880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/>
          <p:cNvSpPr/>
          <p:nvPr/>
        </p:nvSpPr>
        <p:spPr>
          <a:xfrm>
            <a:off x="8374654" y="5721961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/>
          <p:cNvCxnSpPr/>
          <p:nvPr/>
        </p:nvCxnSpPr>
        <p:spPr>
          <a:xfrm flipH="1" flipV="1">
            <a:off x="5251337" y="41831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6330667" y="417897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401755" y="415208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 flipV="1">
            <a:off x="8484836" y="416686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H="1" flipV="1">
            <a:off x="5251890" y="312394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flipH="1" flipV="1">
            <a:off x="6331220" y="31197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 flipH="1" flipV="1">
            <a:off x="7402308" y="30928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flipH="1" flipV="1">
            <a:off x="8485389" y="310767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/>
          <p:cNvSpPr/>
          <p:nvPr/>
        </p:nvSpPr>
        <p:spPr>
          <a:xfrm>
            <a:off x="4799015" y="4580737"/>
            <a:ext cx="4143093" cy="67759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5264589" y="196850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6343919" y="196433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7415007" y="193745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 flipV="1">
            <a:off x="8498088" y="19522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圓角 154"/>
          <p:cNvSpPr/>
          <p:nvPr/>
        </p:nvSpPr>
        <p:spPr>
          <a:xfrm>
            <a:off x="5149041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: 圓角 155"/>
          <p:cNvSpPr/>
          <p:nvPr/>
        </p:nvSpPr>
        <p:spPr>
          <a:xfrm>
            <a:off x="6228370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: 圓角 156"/>
          <p:cNvSpPr/>
          <p:nvPr/>
        </p:nvSpPr>
        <p:spPr>
          <a:xfrm>
            <a:off x="7306947" y="124082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: 圓角 157"/>
          <p:cNvSpPr/>
          <p:nvPr/>
        </p:nvSpPr>
        <p:spPr>
          <a:xfrm>
            <a:off x="8383434" y="1234904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左大括弧 158"/>
          <p:cNvSpPr/>
          <p:nvPr/>
        </p:nvSpPr>
        <p:spPr>
          <a:xfrm>
            <a:off x="4291272" y="1234903"/>
            <a:ext cx="610535" cy="5258661"/>
          </a:xfrm>
          <a:prstGeom prst="leftBrace">
            <a:avLst>
              <a:gd name="adj1" fmla="val 21327"/>
              <a:gd name="adj2" fmla="val 70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20" grpId="0" animBg="1"/>
      <p:bldP spid="121" grpId="0" animBg="1"/>
      <p:bldP spid="122" grpId="0" animBg="1"/>
      <p:bldP spid="123" grpId="0" animBg="1"/>
      <p:bldP spid="133" grpId="0" animBg="1"/>
      <p:bldP spid="134" grpId="0" animBg="1"/>
      <p:bldP spid="135" grpId="0" animBg="1"/>
      <p:bldP spid="136" grpId="0" animBg="1"/>
      <p:bldP spid="150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BERT QA 機器人實戰– 下篇- The coding day 整天打扣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39" y="89237"/>
            <a:ext cx="1925411" cy="25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84" y="1962129"/>
            <a:ext cx="2504327" cy="4604108"/>
          </a:xfrm>
          <a:prstGeom prst="rect">
            <a:avLst/>
          </a:prstGeom>
        </p:spPr>
      </p:pic>
      <p:cxnSp>
        <p:nvCxnSpPr>
          <p:cNvPr id="89" name="直線單箭頭接點 88"/>
          <p:cNvCxnSpPr/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6" name="矩形 115"/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24" name="矩形: 圓角 123"/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字方塊 128"/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 rotWithShape="1">
                <a:blip r:embed="rId4"/>
                <a:stretch>
                  <a:fillRect l="-28" t="-28" r="49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/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88" t="-119" r="2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/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34" t="-44" r="56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/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77" t="-66" r="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/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 rotWithShape="1">
                <a:blip r:embed="rId8"/>
                <a:stretch>
                  <a:fillRect l="-49" t="-105" r="7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/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21" t="-104" r="42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/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67" t="-104" r="8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/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 rotWithShape="1">
                <a:blip r:embed="rId11"/>
                <a:stretch>
                  <a:fillRect l="-32" t="-104" r="53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語音泡泡: 圓角矩形 87"/>
          <p:cNvSpPr/>
          <p:nvPr/>
        </p:nvSpPr>
        <p:spPr>
          <a:xfrm>
            <a:off x="3377320" y="505643"/>
            <a:ext cx="3514208" cy="1271941"/>
          </a:xfrm>
          <a:prstGeom prst="wedgeRoundRectCallout">
            <a:avLst>
              <a:gd name="adj1" fmla="val 68709"/>
              <a:gd name="adj2" fmla="val -68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Ue the </a:t>
            </a:r>
            <a:r>
              <a:rPr lang="en-US" altLang="zh-TW" sz="2400" b="1" dirty="0"/>
              <a:t>same</a:t>
            </a:r>
            <a:r>
              <a:rPr lang="en-US" altLang="zh-TW" sz="2400" dirty="0"/>
              <a:t> network architecture as </a:t>
            </a:r>
            <a:r>
              <a:rPr lang="en-US" altLang="zh-TW" sz="2400" b="1" dirty="0"/>
              <a:t>transformer encoder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157449" y="89237"/>
            <a:ext cx="94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48" name="左大括弧 47"/>
          <p:cNvSpPr/>
          <p:nvPr/>
        </p:nvSpPr>
        <p:spPr>
          <a:xfrm>
            <a:off x="4309586" y="1962130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662998" y="4264183"/>
            <a:ext cx="13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Residue</a:t>
            </a:r>
            <a:endParaRPr lang="en-US" altLang="zh-TW" sz="2400" dirty="0"/>
          </a:p>
          <a:p>
            <a:r>
              <a:rPr lang="en-US" altLang="zh-TW" sz="2400" dirty="0"/>
              <a:t>+ Layer norm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7238682" y="3506325"/>
            <a:ext cx="849362" cy="6952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7238681" y="2219842"/>
            <a:ext cx="959292" cy="19817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線單箭頭接點 160"/>
          <p:cNvCxnSpPr/>
          <p:nvPr/>
        </p:nvCxnSpPr>
        <p:spPr>
          <a:xfrm flipV="1">
            <a:off x="7506293" y="1446924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1484694" y="254165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 flipV="1">
            <a:off x="1858780" y="561496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H="1" flipV="1">
            <a:off x="3902631" y="558418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H="1" flipV="1">
            <a:off x="6193318" y="55802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8498088" y="55986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/>
          <p:cNvSpPr/>
          <p:nvPr/>
        </p:nvSpPr>
        <p:spPr>
          <a:xfrm>
            <a:off x="1733659" y="374959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/>
          <p:cNvSpPr/>
          <p:nvPr/>
        </p:nvSpPr>
        <p:spPr>
          <a:xfrm>
            <a:off x="1734452" y="602687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/>
          <p:cNvSpPr/>
          <p:nvPr/>
        </p:nvSpPr>
        <p:spPr>
          <a:xfrm>
            <a:off x="3778302" y="600025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/>
          <p:cNvSpPr/>
          <p:nvPr/>
        </p:nvSpPr>
        <p:spPr>
          <a:xfrm>
            <a:off x="6076478" y="6002463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/>
          <p:cNvSpPr/>
          <p:nvPr/>
        </p:nvSpPr>
        <p:spPr>
          <a:xfrm>
            <a:off x="8374654" y="600025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/>
          <p:cNvCxnSpPr/>
          <p:nvPr/>
        </p:nvCxnSpPr>
        <p:spPr>
          <a:xfrm flipH="1" flipV="1">
            <a:off x="1852451" y="442954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H="1" flipV="1">
            <a:off x="1487782" y="35158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/>
          <p:cNvSpPr/>
          <p:nvPr/>
        </p:nvSpPr>
        <p:spPr>
          <a:xfrm>
            <a:off x="755381" y="4859034"/>
            <a:ext cx="8083814" cy="677590"/>
          </a:xfrm>
          <a:prstGeom prst="round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sp>
        <p:nvSpPr>
          <p:cNvPr id="84" name="矩形: 圓角 83"/>
          <p:cNvSpPr/>
          <p:nvPr/>
        </p:nvSpPr>
        <p:spPr>
          <a:xfrm>
            <a:off x="1348865" y="2835814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/>
          <p:cNvSpPr/>
          <p:nvPr/>
        </p:nvSpPr>
        <p:spPr>
          <a:xfrm>
            <a:off x="1000322" y="375039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07740" y="3841842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cxnSp>
        <p:nvCxnSpPr>
          <p:cNvPr id="88" name="直線單箭頭接點 87"/>
          <p:cNvCxnSpPr/>
          <p:nvPr/>
        </p:nvCxnSpPr>
        <p:spPr>
          <a:xfrm flipH="1">
            <a:off x="1125987" y="6347391"/>
            <a:ext cx="5606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1125987" y="4439578"/>
            <a:ext cx="0" cy="187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1474530" y="177340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/>
          <p:cNvSpPr/>
          <p:nvPr/>
        </p:nvSpPr>
        <p:spPr>
          <a:xfrm>
            <a:off x="1021613" y="2086484"/>
            <a:ext cx="929528" cy="45544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sp>
        <p:nvSpPr>
          <p:cNvPr id="94" name="矩形: 圓角 93"/>
          <p:cNvSpPr/>
          <p:nvPr/>
        </p:nvSpPr>
        <p:spPr>
          <a:xfrm>
            <a:off x="1347645" y="1089400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/>
          <p:cNvSpPr/>
          <p:nvPr/>
        </p:nvSpPr>
        <p:spPr>
          <a:xfrm>
            <a:off x="7372208" y="16550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: 圓角 103"/>
          <p:cNvSpPr/>
          <p:nvPr/>
        </p:nvSpPr>
        <p:spPr>
          <a:xfrm>
            <a:off x="6939828" y="2427648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: 圓角 105"/>
          <p:cNvSpPr/>
          <p:nvPr/>
        </p:nvSpPr>
        <p:spPr>
          <a:xfrm>
            <a:off x="7796356" y="2453952"/>
            <a:ext cx="251330" cy="66960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7494772" y="2329098"/>
            <a:ext cx="0" cy="32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 flipV="1">
            <a:off x="7491776" y="85226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圓角 111"/>
          <p:cNvSpPr/>
          <p:nvPr/>
        </p:nvSpPr>
        <p:spPr>
          <a:xfrm>
            <a:off x="7038872" y="1103973"/>
            <a:ext cx="929528" cy="32984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cxnSp>
        <p:nvCxnSpPr>
          <p:cNvPr id="116" name="直線單箭頭接點 115"/>
          <p:cNvCxnSpPr/>
          <p:nvPr/>
        </p:nvCxnSpPr>
        <p:spPr>
          <a:xfrm flipH="1" flipV="1">
            <a:off x="1473310" y="70649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 rot="5400000">
            <a:off x="1099574" y="286682"/>
            <a:ext cx="9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17" name="矩形: 圓角 116"/>
          <p:cNvSpPr/>
          <p:nvPr/>
        </p:nvSpPr>
        <p:spPr>
          <a:xfrm>
            <a:off x="3183878" y="2245586"/>
            <a:ext cx="929528" cy="45544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blipFill rotWithShape="1">
                <a:blip r:embed="rId3"/>
                <a:stretch>
                  <a:fillRect l="-59" t="-41" r="-4336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/>
              <p:cNvSpPr txBox="1"/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blipFill rotWithShape="1">
                <a:blip r:embed="rId4"/>
                <a:stretch>
                  <a:fillRect l="-63" t="-35" r="-821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mean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947" r="-523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/>
          <p:cNvSpPr txBox="1"/>
          <p:nvPr/>
        </p:nvSpPr>
        <p:spPr>
          <a:xfrm>
            <a:off x="4390390" y="1758315"/>
            <a:ext cx="1715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Layer Norm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字方塊 124"/>
              <p:cNvSpPr txBox="1"/>
              <p:nvPr/>
            </p:nvSpPr>
            <p:spPr>
              <a:xfrm>
                <a:off x="4267187" y="772754"/>
                <a:ext cx="1524000" cy="626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7" y="772754"/>
                <a:ext cx="1524000" cy="626110"/>
              </a:xfrm>
              <a:prstGeom prst="rect">
                <a:avLst/>
              </a:prstGeom>
              <a:blipFill rotWithShape="1">
                <a:blip r:embed="rId6"/>
                <a:stretch>
                  <a:fillRect l="-41" t="-95" r="-4543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/>
              <p:cNvSpPr txBox="1"/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standard deviation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31" t="-472" r="23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大括弧 48"/>
          <p:cNvSpPr/>
          <p:nvPr/>
        </p:nvSpPr>
        <p:spPr>
          <a:xfrm>
            <a:off x="4014615" y="3087935"/>
            <a:ext cx="251330" cy="1422665"/>
          </a:xfrm>
          <a:prstGeom prst="rightBrace">
            <a:avLst>
              <a:gd name="adj1" fmla="val 477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單箭頭接點 127"/>
          <p:cNvCxnSpPr/>
          <p:nvPr/>
        </p:nvCxnSpPr>
        <p:spPr>
          <a:xfrm flipH="1" flipV="1">
            <a:off x="3657465" y="268508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 flipV="1">
            <a:off x="3641214" y="188248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/>
          <p:cNvSpPr/>
          <p:nvPr/>
        </p:nvSpPr>
        <p:spPr>
          <a:xfrm>
            <a:off x="2955128" y="251219"/>
            <a:ext cx="3300225" cy="43748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: 圓角 129"/>
          <p:cNvSpPr/>
          <p:nvPr/>
        </p:nvSpPr>
        <p:spPr>
          <a:xfrm>
            <a:off x="7367376" y="1653705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/>
          <p:cNvSpPr txBox="1"/>
          <p:nvPr/>
        </p:nvSpPr>
        <p:spPr>
          <a:xfrm>
            <a:off x="7225492" y="2525183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2" t="-115" r="93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/>
              <p:cNvSpPr txBox="1"/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3" t="-112" r="5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/>
              <p:cNvSpPr txBox="1"/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4" t="-44" r="6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單箭頭接點 142"/>
          <p:cNvCxnSpPr/>
          <p:nvPr/>
        </p:nvCxnSpPr>
        <p:spPr>
          <a:xfrm flipV="1">
            <a:off x="7933940" y="3800412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V="1">
            <a:off x="7931546" y="3142260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圓角 97"/>
          <p:cNvSpPr/>
          <p:nvPr/>
        </p:nvSpPr>
        <p:spPr>
          <a:xfrm>
            <a:off x="7462694" y="3372202"/>
            <a:ext cx="929528" cy="438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49" name="直線單箭頭接點 148"/>
          <p:cNvCxnSpPr/>
          <p:nvPr/>
        </p:nvCxnSpPr>
        <p:spPr>
          <a:xfrm flipH="1">
            <a:off x="7035697" y="4344766"/>
            <a:ext cx="913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7052793" y="3118976"/>
            <a:ext cx="0" cy="1227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圓角 130"/>
          <p:cNvSpPr/>
          <p:nvPr/>
        </p:nvSpPr>
        <p:spPr>
          <a:xfrm>
            <a:off x="7808275" y="4048062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-1084421" y="2922765"/>
            <a:ext cx="243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residual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3" grpId="0"/>
      <p:bldP spid="95" grpId="0" animBg="1"/>
      <p:bldP spid="94" grpId="0" animBg="1"/>
      <p:bldP spid="100" grpId="0" animBg="1"/>
      <p:bldP spid="104" grpId="0" animBg="1"/>
      <p:bldP spid="106" grpId="0" animBg="1"/>
      <p:bldP spid="112" grpId="0" animBg="1"/>
      <p:bldP spid="44" grpId="0"/>
      <p:bldP spid="117" grpId="0" animBg="1"/>
      <p:bldP spid="46" grpId="0"/>
      <p:bldP spid="118" grpId="0"/>
      <p:bldP spid="48" grpId="0"/>
      <p:bldP spid="124" grpId="0"/>
      <p:bldP spid="125" grpId="0"/>
      <p:bldP spid="126" grpId="0"/>
      <p:bldP spid="49" grpId="0" animBg="1"/>
      <p:bldP spid="50" grpId="0" animBg="1"/>
      <p:bldP spid="130" grpId="0" animBg="1"/>
      <p:bldP spid="132" grpId="0"/>
      <p:bldP spid="52" grpId="0"/>
      <p:bldP spid="141" grpId="0"/>
      <p:bldP spid="142" grpId="0"/>
      <p:bldP spid="98" grpId="0" animBg="1"/>
      <p:bldP spid="131" grpId="0" animBg="1"/>
      <p:bldP spid="5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如螢幕大小 (4:3)</PresentationFormat>
  <Paragraphs>685</Paragraphs>
  <Slides>23</Slides>
  <Notes>30</Notes>
  <HiddenSlides>0</HiddenSlides>
  <MMClips>6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Cambria Math</vt:lpstr>
      <vt:lpstr>Calibri</vt:lpstr>
      <vt:lpstr>PMingLiU</vt:lpstr>
      <vt:lpstr>等线 Light</vt:lpstr>
      <vt:lpstr>Calibri Light</vt:lpstr>
      <vt:lpstr>微软雅黑</vt:lpstr>
      <vt:lpstr>PMingLiU</vt:lpstr>
      <vt:lpstr>Segoe Print</vt:lpstr>
      <vt:lpstr>等线</vt:lpstr>
      <vt:lpstr>PMingLiU-ExtB</vt:lpstr>
      <vt:lpstr>Arial Unicode MS</vt:lpstr>
      <vt:lpstr>Calibri</vt:lpstr>
      <vt:lpstr>Office 佈景主題</vt:lpstr>
      <vt:lpstr>课前汇报</vt:lpstr>
      <vt:lpstr>Transformer</vt:lpstr>
      <vt:lpstr>疑问</vt:lpstr>
      <vt:lpstr>PowerPoint 演示文稿</vt:lpstr>
      <vt:lpstr>PowerPoint 演示文稿</vt:lpstr>
      <vt:lpstr>Encoder </vt:lpstr>
      <vt:lpstr>PowerPoint 演示文稿</vt:lpstr>
      <vt:lpstr>PowerPoint 演示文稿</vt:lpstr>
      <vt:lpstr>PowerPoint 演示文稿</vt:lpstr>
      <vt:lpstr>PowerPoint 演示文稿</vt:lpstr>
      <vt:lpstr>Autoregressive </vt:lpstr>
      <vt:lpstr>PowerPoint 演示文稿</vt:lpstr>
      <vt:lpstr>PowerPoint 演示文稿</vt:lpstr>
      <vt:lpstr>PowerPoint 演示文稿</vt:lpstr>
      <vt:lpstr>PowerPoint 演示文稿</vt:lpstr>
      <vt:lpstr>Autoregressive </vt:lpstr>
      <vt:lpstr> </vt:lpstr>
      <vt:lpstr>Autoregressive </vt:lpstr>
      <vt:lpstr>AT v.s. NAT</vt:lpstr>
      <vt:lpstr>Encoder-Decoder  -Cross attention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Lee</dc:creator>
  <cp:lastModifiedBy>为梦想奋斗</cp:lastModifiedBy>
  <cp:revision>134</cp:revision>
  <dcterms:created xsi:type="dcterms:W3CDTF">2020-08-11T17:28:00Z</dcterms:created>
  <dcterms:modified xsi:type="dcterms:W3CDTF">2021-07-10T14:17:21Z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52A3F168CA5D4F8CB298E14F170C3693</vt:lpwstr>
  </property>
  <property fmtid="{D5CDD505-2E9C-101B-9397-08002B2CF9AE}" pid="3" name="KSOProductBuildVer">
    <vt:lpwstr>2052-11.1.0.10495</vt:lpwstr>
  </property>
</Properties>
</file>