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811" r:id="rId3"/>
    <p:sldId id="1819" r:id="rId5"/>
    <p:sldId id="1818" r:id="rId6"/>
    <p:sldId id="1820" r:id="rId7"/>
    <p:sldId id="1821" r:id="rId8"/>
    <p:sldId id="1822" r:id="rId9"/>
    <p:sldId id="1823" r:id="rId10"/>
    <p:sldId id="1829" r:id="rId11"/>
    <p:sldId id="1824" r:id="rId12"/>
    <p:sldId id="1825" r:id="rId13"/>
    <p:sldId id="1827" r:id="rId14"/>
    <p:sldId id="1828" r:id="rId15"/>
    <p:sldId id="1830" r:id="rId16"/>
    <p:sldId id="1831" r:id="rId17"/>
    <p:sldId id="1832" r:id="rId18"/>
    <p:sldId id="1833" r:id="rId19"/>
    <p:sldId id="428" r:id="rId20"/>
    <p:sldId id="429" r:id="rId21"/>
    <p:sldId id="430" r:id="rId22"/>
    <p:sldId id="1798" r:id="rId23"/>
    <p:sldId id="1841" r:id="rId24"/>
    <p:sldId id="1836" r:id="rId25"/>
    <p:sldId id="1838" r:id="rId26"/>
    <p:sldId id="1842" r:id="rId27"/>
    <p:sldId id="1834" r:id="rId28"/>
    <p:sldId id="1835" r:id="rId29"/>
    <p:sldId id="1839" r:id="rId30"/>
    <p:sldId id="1800" r:id="rId31"/>
    <p:sldId id="1840" r:id="rId32"/>
    <p:sldId id="1802" r:id="rId33"/>
    <p:sldId id="456" r:id="rId34"/>
    <p:sldId id="458" r:id="rId35"/>
    <p:sldId id="459" r:id="rId36"/>
    <p:sldId id="183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69" autoAdjust="0"/>
    <p:restoredTop sz="94238" autoAdjust="0"/>
  </p:normalViewPr>
  <p:slideViewPr>
    <p:cSldViewPr snapToGrid="0">
      <p:cViewPr varScale="1">
        <p:scale>
          <a:sx n="68" d="100"/>
          <a:sy n="68" d="100"/>
        </p:scale>
        <p:origin x="3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464D4-D5BB-4F0D-8E32-9142409BCE57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4E6A9-403F-46BA-B5D7-D3E84626C545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-- We are going to design network. For image only</a:t>
            </a:r>
            <a:endParaRPr lang="en-US" altLang="zh-TW" dirty="0"/>
          </a:p>
          <a:p>
            <a:r>
              <a:rPr lang="en-US" altLang="zh-TW" dirty="0"/>
              <a:t>-- A neuron for a region (Receptive field)</a:t>
            </a:r>
            <a:endParaRPr lang="en-US" altLang="zh-TW" dirty="0"/>
          </a:p>
          <a:p>
            <a:r>
              <a:rPr lang="en-US" altLang="zh-TW" dirty="0"/>
              <a:t>-- Sharing the weights</a:t>
            </a:r>
            <a:endParaRPr lang="en-US" altLang="zh-TW" dirty="0"/>
          </a:p>
          <a:p>
            <a:r>
              <a:rPr lang="en-US" altLang="zh-TW" dirty="0"/>
              <a:t>-- The above two are CNN layers.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==========</a:t>
            </a:r>
            <a:endParaRPr lang="en-US" altLang="zh-TW" dirty="0"/>
          </a:p>
          <a:p>
            <a:r>
              <a:rPr lang="en-US" altLang="zh-TW" dirty="0"/>
              <a:t>-- multiple layers of CNN</a:t>
            </a:r>
            <a:endParaRPr lang="en-US" altLang="zh-TW" dirty="0"/>
          </a:p>
          <a:p>
            <a:r>
              <a:rPr lang="en-US" altLang="zh-TW" dirty="0"/>
              <a:t>-- Pooling </a:t>
            </a:r>
            <a:endParaRPr lang="en-US" altLang="zh-TW" dirty="0"/>
          </a:p>
          <a:p>
            <a:r>
              <a:rPr lang="en-US" altLang="zh-TW" dirty="0"/>
              <a:t>-- Typical CNN</a:t>
            </a:r>
            <a:endParaRPr lang="en-US" altLang="zh-TW" dirty="0"/>
          </a:p>
          <a:p>
            <a:r>
              <a:rPr lang="en-US" altLang="zh-TW" dirty="0"/>
              <a:t>--  Applications on GO</a:t>
            </a:r>
            <a:endParaRPr lang="en-US" altLang="zh-TW" dirty="0"/>
          </a:p>
          <a:p>
            <a:r>
              <a:rPr lang="en-US" altLang="zh-TW" dirty="0"/>
              <a:t>==========</a:t>
            </a:r>
            <a:endParaRPr lang="en-US" altLang="zh-TW" dirty="0"/>
          </a:p>
          <a:p>
            <a:r>
              <a:rPr lang="en-US" altLang="zh-TW" dirty="0"/>
              <a:t>More applications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No going to use this page ……</a:t>
            </a:r>
            <a:endParaRPr lang="en-US" altLang="zh-TW" b="0" i="0" dirty="0">
              <a:solidFill>
                <a:srgbClr val="EA4335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Each filter convolves over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the input image.</a:t>
            </a:r>
            <a:endParaRPr lang="en-US" altLang="zh-TW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We can subsample the pixels to make image smaller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Less parameters for the network to process the image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 does not have parameters</a:t>
            </a:r>
            <a:endParaRPr lang="en-US" altLang="zh-TW" dirty="0"/>
          </a:p>
          <a:p>
            <a:r>
              <a:rPr lang="en-US" altLang="zh-TW" dirty="0"/>
              <a:t>Like activation function, like </a:t>
            </a:r>
            <a:r>
              <a:rPr lang="en-US" altLang="zh-TW" dirty="0" err="1"/>
              <a:t>relu</a:t>
            </a:r>
            <a:r>
              <a:rPr lang="en-US" altLang="zh-TW" dirty="0"/>
              <a:t>, 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Alpha Go is more complex.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CNN is widely used</a:t>
            </a:r>
            <a:endParaRPr lang="en-US" altLang="zh-TW" dirty="0"/>
          </a:p>
          <a:p>
            <a:r>
              <a:rPr lang="en-US" altLang="zh-TW" dirty="0"/>
              <a:t>Very good example for designing  your network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ACDAE2-1044-44AA-8E16-BB9FD2E2B3C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You cannot add new classed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More parameters, </a:t>
            </a:r>
            <a:endParaRPr lang="en-US" altLang="zh-TW" dirty="0"/>
          </a:p>
          <a:p>
            <a:r>
              <a:rPr lang="en-US" altLang="zh-TW" dirty="0"/>
              <a:t>Not only computational intensive</a:t>
            </a:r>
            <a:endParaRPr lang="en-US" altLang="zh-TW" dirty="0"/>
          </a:p>
          <a:p>
            <a:r>
              <a:rPr lang="en-US" altLang="zh-TW" dirty="0"/>
              <a:t>But also easier to overfit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https://www.dcard.tw/f/funny/p/233833012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https://www.dcard.tw/f/funny/p/233833012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守的滴水不漏無懈可擊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Need an metaphor?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64</a:t>
            </a:r>
            <a:r>
              <a:rPr kumimoji="0" lang="en-US" altLang="zh-TW" sz="1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 filters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EF9E8A1-852F-4483-B97B-027903F81BE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4 x 4 image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453D-2FCD-4196-A60B-D7C8B2A9429E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1BA1-97E1-4EBD-B1C0-EFBD00BACADA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5F72-E45F-4B11-A7BB-FF10F01C8FC2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A70E-D967-43E8-8B96-CC54003181B8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C6DB-C1C7-43B4-B51D-152A0BBFD762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6D4-CA44-49FE-94C0-CE347A1EB866}" type="datetime1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ABE7-3134-4BEB-ADFA-D48AFD2C58E4}" type="datetime1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BB91-4F14-4C24-8A4D-2C4F9BD563AF}" type="datetime1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A16-BF4C-4E39-8B41-6D3F48BCC549}" type="datetime1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CD2A-A922-434A-BC3B-38428B453397}" type="datetime1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7246-5C88-4101-A12F-1DA2314D6229}" type="datetime1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C6A29-A896-42FE-A076-B1B777A608BC}" type="datetime1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jpeg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jpeg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wmf"/><Relationship Id="rId13" Type="http://schemas.openxmlformats.org/officeDocument/2006/relationships/notesSlide" Target="../notesSlides/notesSlide4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jpeg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9.wmf"/><Relationship Id="rId13" Type="http://schemas.openxmlformats.org/officeDocument/2006/relationships/notesSlide" Target="../notesSlides/notesSlide5.xml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4654" y="2073715"/>
            <a:ext cx="8954691" cy="2993042"/>
          </a:xfrm>
        </p:spPr>
        <p:txBody>
          <a:bodyPr anchor="ctr">
            <a:normAutofit/>
          </a:bodyPr>
          <a:lstStyle/>
          <a:p>
            <a:r>
              <a:rPr lang="en-US" altLang="zh-TW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Convolutional Neural Network (CNN)</a:t>
            </a:r>
            <a:endParaRPr lang="zh-TW" altLang="en-US" sz="5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1799424" y="1883640"/>
            <a:ext cx="5201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1799424" y="5066757"/>
            <a:ext cx="5201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079968" y="5643171"/>
            <a:ext cx="6984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Network Architecture designed for Image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3"/>
          <p:cNvGraphicFramePr/>
          <p:nvPr/>
        </p:nvGraphicFramePr>
        <p:xfrm>
          <a:off x="2907273" y="3264358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" name="矩形 57"/>
          <p:cNvSpPr/>
          <p:nvPr/>
        </p:nvSpPr>
        <p:spPr>
          <a:xfrm>
            <a:off x="4817259" y="3275828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3890384" y="3281811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931912" y="3301996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1 – Typical Setting  </a:t>
            </a:r>
            <a:endParaRPr lang="zh-TW" altLang="en-US" dirty="0"/>
          </a:p>
        </p:txBody>
      </p:sp>
      <p:graphicFrame>
        <p:nvGraphicFramePr>
          <p:cNvPr id="6" name="內容版面配置區 3"/>
          <p:cNvGraphicFramePr/>
          <p:nvPr/>
        </p:nvGraphicFramePr>
        <p:xfrm>
          <a:off x="3062395" y="3427869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內容版面配置區 3"/>
          <p:cNvGraphicFramePr/>
          <p:nvPr/>
        </p:nvGraphicFramePr>
        <p:xfrm>
          <a:off x="3246616" y="3570284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3261130" y="3599312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199226" y="3599311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2907273" y="461078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931912" y="3322151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195775" y="2776876"/>
            <a:ext cx="182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all channels</a:t>
            </a:r>
            <a:endParaRPr lang="zh-TW" altLang="en-US" sz="2400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4320221" y="3264358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276246" y="4489360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163722" y="3605418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/>
          <p:cNvCxnSpPr/>
          <p:nvPr/>
        </p:nvCxnSpPr>
        <p:spPr>
          <a:xfrm>
            <a:off x="5287480" y="3268916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3872243" y="330806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6254244" y="3275828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6242264" y="4599129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2538649" y="3921404"/>
            <a:ext cx="732606" cy="199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 flipV="1">
            <a:off x="2550418" y="3238445"/>
            <a:ext cx="513368" cy="231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3933" y="1853324"/>
            <a:ext cx="7625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Each receptive field has a set of neurons (e.g., 64 neurons).  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2808588" y="2598680"/>
            <a:ext cx="182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stride = 2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57878" y="3705433"/>
            <a:ext cx="1988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kernel size (e.g., 3 x 3) </a:t>
            </a:r>
            <a:endParaRPr lang="zh-TW" altLang="en-US" sz="2400" dirty="0"/>
          </a:p>
        </p:txBody>
      </p:sp>
      <p:sp>
        <p:nvSpPr>
          <p:cNvPr id="24" name="右大括弧 23"/>
          <p:cNvSpPr/>
          <p:nvPr/>
        </p:nvSpPr>
        <p:spPr>
          <a:xfrm rot="16200000">
            <a:off x="3514290" y="2858980"/>
            <a:ext cx="437711" cy="932163"/>
          </a:xfrm>
          <a:prstGeom prst="rightBrace">
            <a:avLst>
              <a:gd name="adj1" fmla="val 4560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/>
          <p:cNvCxnSpPr/>
          <p:nvPr/>
        </p:nvCxnSpPr>
        <p:spPr>
          <a:xfrm flipV="1">
            <a:off x="6339669" y="3886871"/>
            <a:ext cx="519676" cy="244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6881361" y="3670170"/>
            <a:ext cx="149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padding</a:t>
            </a:r>
            <a:endParaRPr lang="zh-TW" altLang="en-US" sz="2400" dirty="0"/>
          </a:p>
        </p:txBody>
      </p:sp>
      <p:cxnSp>
        <p:nvCxnSpPr>
          <p:cNvPr id="68" name="直線接點 67"/>
          <p:cNvCxnSpPr/>
          <p:nvPr/>
        </p:nvCxnSpPr>
        <p:spPr>
          <a:xfrm>
            <a:off x="2936903" y="4161569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2907273" y="5569750"/>
            <a:ext cx="354969" cy="2585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2931912" y="4120932"/>
            <a:ext cx="0" cy="1448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投影片編號版面配置區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  <p:cxnSp>
        <p:nvCxnSpPr>
          <p:cNvPr id="74" name="直線接點 73"/>
          <p:cNvCxnSpPr/>
          <p:nvPr/>
        </p:nvCxnSpPr>
        <p:spPr>
          <a:xfrm>
            <a:off x="4814354" y="3285454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218920" y="4487942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6291568" y="5113155"/>
            <a:ext cx="2740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receptive fields cover the whole image.</a:t>
            </a:r>
            <a:endParaRPr lang="zh-TW" altLang="en-US" sz="2400" dirty="0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353377" y="3051340"/>
            <a:ext cx="713714" cy="401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4738876" y="2627474"/>
            <a:ext cx="149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overlap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4" grpId="0" animBg="1"/>
      <p:bldP spid="15" grpId="0" animBg="1"/>
      <p:bldP spid="32" grpId="0"/>
      <p:bldP spid="51" grpId="0" animBg="1"/>
      <p:bldP spid="53" grpId="0" animBg="1"/>
      <p:bldP spid="62" grpId="0"/>
      <p:bldP spid="64" grpId="0"/>
      <p:bldP spid="65" grpId="0"/>
      <p:bldP spid="24" grpId="0" animBg="1"/>
      <p:bldP spid="67" grpId="0"/>
      <p:bldP spid="34" grpId="0" animBg="1"/>
      <p:bldP spid="36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same patterns appear in different regions.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4" descr="http://all4desktop.com/data_images/original/4244361-bird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83" y="4504510"/>
            <a:ext cx="2485663" cy="17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83" y="2606048"/>
            <a:ext cx="2485663" cy="16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810" y="2895419"/>
            <a:ext cx="2151234" cy="1279848"/>
          </a:xfrm>
          <a:prstGeom prst="rect">
            <a:avLst/>
          </a:prstGeom>
        </p:spPr>
      </p:pic>
      <p:sp>
        <p:nvSpPr>
          <p:cNvPr id="7" name="雲朵形圖說文字 9"/>
          <p:cNvSpPr/>
          <p:nvPr/>
        </p:nvSpPr>
        <p:spPr>
          <a:xfrm>
            <a:off x="5134298" y="2453232"/>
            <a:ext cx="3751113" cy="951706"/>
          </a:xfrm>
          <a:prstGeom prst="cloudCallout">
            <a:avLst>
              <a:gd name="adj1" fmla="val -48303"/>
              <a:gd name="adj2" fmla="val 5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I detect “beak” in my receptive field.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8044" y="2655976"/>
            <a:ext cx="406400" cy="37945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62848" y="5021375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665" y="4680497"/>
            <a:ext cx="2295525" cy="1590675"/>
          </a:xfrm>
          <a:prstGeom prst="rect">
            <a:avLst/>
          </a:prstGeom>
        </p:spPr>
      </p:pic>
      <p:sp>
        <p:nvSpPr>
          <p:cNvPr id="11" name="雲朵形圖說文字 30"/>
          <p:cNvSpPr/>
          <p:nvPr/>
        </p:nvSpPr>
        <p:spPr>
          <a:xfrm>
            <a:off x="5134299" y="5541168"/>
            <a:ext cx="3730384" cy="951706"/>
          </a:xfrm>
          <a:prstGeom prst="cloudCallout">
            <a:avLst>
              <a:gd name="adj1" fmla="val -40531"/>
              <a:gd name="adj2" fmla="val -606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TW" sz="2400" dirty="0">
                <a:solidFill>
                  <a:prstClr val="white"/>
                </a:solidFill>
              </a:rPr>
              <a:t>I detect “beak” in my receptive field.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04177" y="4053509"/>
            <a:ext cx="33425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Each receptive field needs a “beak” detector?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504441" y="3795442"/>
            <a:ext cx="0" cy="134137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2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/>
          <p:nvPr/>
        </p:nvGraphicFramePr>
        <p:xfrm>
          <a:off x="674229" y="254703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98868" y="2584673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內容版面配置區 3"/>
          <p:cNvGraphicFramePr/>
          <p:nvPr/>
        </p:nvGraphicFramePr>
        <p:xfrm>
          <a:off x="829351" y="271054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內容版面配置區 3"/>
          <p:cNvGraphicFramePr/>
          <p:nvPr/>
        </p:nvGraphicFramePr>
        <p:xfrm>
          <a:off x="1013572" y="285296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028086" y="2881989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674229" y="3893460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087177" y="2547035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98868" y="2604828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942283" y="3751830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23"/>
          <p:cNvGraphicFramePr>
            <a:graphicFrameLocks noGrp="1"/>
          </p:cNvGraphicFramePr>
          <p:nvPr/>
        </p:nvGraphicFramePr>
        <p:xfrm>
          <a:off x="5336850" y="297228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23"/>
          <p:cNvGraphicFramePr>
            <a:graphicFrameLocks noGrp="1"/>
          </p:cNvGraphicFramePr>
          <p:nvPr/>
        </p:nvGraphicFramePr>
        <p:xfrm>
          <a:off x="5336850" y="1667132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 rot="5400000">
            <a:off x="5282687" y="1115459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17" name="表格 23"/>
          <p:cNvGraphicFramePr>
            <a:graphicFrameLocks noGrp="1"/>
          </p:cNvGraphicFramePr>
          <p:nvPr/>
        </p:nvGraphicFramePr>
        <p:xfrm>
          <a:off x="5337374" y="206816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 rot="5400000">
            <a:off x="5283211" y="288639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25" name="群組 24"/>
          <p:cNvGrpSpPr/>
          <p:nvPr/>
        </p:nvGrpSpPr>
        <p:grpSpPr>
          <a:xfrm>
            <a:off x="6924116" y="1335428"/>
            <a:ext cx="638175" cy="638175"/>
            <a:chOff x="8370546" y="1983114"/>
            <a:chExt cx="638175" cy="638175"/>
          </a:xfrm>
        </p:grpSpPr>
        <p:sp>
          <p:nvSpPr>
            <p:cNvPr id="26" name="橢圓 25"/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108"/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直線單箭頭接點 27"/>
          <p:cNvCxnSpPr/>
          <p:nvPr/>
        </p:nvCxnSpPr>
        <p:spPr>
          <a:xfrm>
            <a:off x="7576374" y="1639200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26" idx="2"/>
          </p:cNvCxnSpPr>
          <p:nvPr/>
        </p:nvCxnSpPr>
        <p:spPr>
          <a:xfrm>
            <a:off x="5758239" y="478994"/>
            <a:ext cx="1165877" cy="1175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26" idx="2"/>
          </p:cNvCxnSpPr>
          <p:nvPr/>
        </p:nvCxnSpPr>
        <p:spPr>
          <a:xfrm>
            <a:off x="5763776" y="838230"/>
            <a:ext cx="1160340" cy="816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26" idx="2"/>
          </p:cNvCxnSpPr>
          <p:nvPr/>
        </p:nvCxnSpPr>
        <p:spPr>
          <a:xfrm flipV="1">
            <a:off x="5763776" y="1654516"/>
            <a:ext cx="1160340" cy="19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664118" y="497214"/>
            <a:ext cx="1194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x 3 x 3 weights</a:t>
            </a:r>
            <a:endParaRPr lang="zh-TW" altLang="en-US" sz="2400" dirty="0"/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7244044" y="1973603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 flipH="1">
            <a:off x="7094571" y="2606239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5" name="直線單箭頭接點 34"/>
          <p:cNvCxnSpPr>
            <a:endCxn id="26" idx="2"/>
          </p:cNvCxnSpPr>
          <p:nvPr/>
        </p:nvCxnSpPr>
        <p:spPr>
          <a:xfrm flipV="1">
            <a:off x="5753037" y="1654516"/>
            <a:ext cx="1171079" cy="581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26" idx="2"/>
          </p:cNvCxnSpPr>
          <p:nvPr/>
        </p:nvCxnSpPr>
        <p:spPr>
          <a:xfrm flipV="1">
            <a:off x="5742298" y="1654516"/>
            <a:ext cx="1181818" cy="92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431257" y="2066680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graphicFrame>
        <p:nvGraphicFramePr>
          <p:cNvPr id="42" name="表格 23"/>
          <p:cNvGraphicFramePr>
            <a:graphicFrameLocks noGrp="1"/>
          </p:cNvGraphicFramePr>
          <p:nvPr/>
        </p:nvGraphicFramePr>
        <p:xfrm>
          <a:off x="5337690" y="363488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表格 23"/>
          <p:cNvGraphicFramePr>
            <a:graphicFrameLocks noGrp="1"/>
          </p:cNvGraphicFramePr>
          <p:nvPr/>
        </p:nvGraphicFramePr>
        <p:xfrm>
          <a:off x="5337690" y="5004788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 rot="5400000">
            <a:off x="5283527" y="445311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45" name="表格 23"/>
          <p:cNvGraphicFramePr>
            <a:graphicFrameLocks noGrp="1"/>
          </p:cNvGraphicFramePr>
          <p:nvPr/>
        </p:nvGraphicFramePr>
        <p:xfrm>
          <a:off x="5338214" y="5405820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 rot="5400000">
            <a:off x="5284051" y="6224051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47" name="群組 46"/>
          <p:cNvGrpSpPr/>
          <p:nvPr/>
        </p:nvGrpSpPr>
        <p:grpSpPr>
          <a:xfrm>
            <a:off x="6924956" y="4673084"/>
            <a:ext cx="638175" cy="638175"/>
            <a:chOff x="8370546" y="1983114"/>
            <a:chExt cx="638175" cy="638175"/>
          </a:xfrm>
        </p:grpSpPr>
        <p:sp>
          <p:nvSpPr>
            <p:cNvPr id="48" name="橢圓 47"/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 108"/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/>
          <p:cNvCxnSpPr/>
          <p:nvPr/>
        </p:nvCxnSpPr>
        <p:spPr>
          <a:xfrm>
            <a:off x="7577214" y="4976856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endCxn id="48" idx="2"/>
          </p:cNvCxnSpPr>
          <p:nvPr/>
        </p:nvCxnSpPr>
        <p:spPr>
          <a:xfrm>
            <a:off x="5759079" y="3816650"/>
            <a:ext cx="1165877" cy="1175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endCxn id="48" idx="2"/>
          </p:cNvCxnSpPr>
          <p:nvPr/>
        </p:nvCxnSpPr>
        <p:spPr>
          <a:xfrm>
            <a:off x="5764616" y="4175886"/>
            <a:ext cx="1160340" cy="816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8" idx="2"/>
          </p:cNvCxnSpPr>
          <p:nvPr/>
        </p:nvCxnSpPr>
        <p:spPr>
          <a:xfrm flipV="1">
            <a:off x="5764616" y="4992172"/>
            <a:ext cx="1160340" cy="19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6638617" y="3790194"/>
            <a:ext cx="1194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x 3 x 3 weights</a:t>
            </a:r>
            <a:endParaRPr lang="zh-TW" altLang="en-US" sz="2400" dirty="0"/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7244884" y="5311259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 flipH="1">
            <a:off x="7095411" y="5943895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57" name="直線單箭頭接點 56"/>
          <p:cNvCxnSpPr>
            <a:endCxn id="48" idx="2"/>
          </p:cNvCxnSpPr>
          <p:nvPr/>
        </p:nvCxnSpPr>
        <p:spPr>
          <a:xfrm flipV="1">
            <a:off x="5753877" y="4992172"/>
            <a:ext cx="1171079" cy="581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48" idx="2"/>
          </p:cNvCxnSpPr>
          <p:nvPr/>
        </p:nvCxnSpPr>
        <p:spPr>
          <a:xfrm flipV="1">
            <a:off x="5743138" y="4992172"/>
            <a:ext cx="1181818" cy="92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7432097" y="5404336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cxnSp>
        <p:nvCxnSpPr>
          <p:cNvPr id="60" name="直線接點 59"/>
          <p:cNvCxnSpPr/>
          <p:nvPr/>
        </p:nvCxnSpPr>
        <p:spPr>
          <a:xfrm flipV="1">
            <a:off x="1525639" y="2129316"/>
            <a:ext cx="0" cy="58123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22333" y="2100288"/>
            <a:ext cx="3688296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2764638" y="4510475"/>
            <a:ext cx="244599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223350" y="3075705"/>
            <a:ext cx="2707927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parameter 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sharing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9" name="投影片編號版面配置區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  <p:sp>
        <p:nvSpPr>
          <p:cNvPr id="3" name="箭號: 向右 2"/>
          <p:cNvSpPr/>
          <p:nvPr/>
        </p:nvSpPr>
        <p:spPr>
          <a:xfrm rot="5400000">
            <a:off x="6212937" y="2572404"/>
            <a:ext cx="445978" cy="4616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箭號: 向右 62"/>
          <p:cNvSpPr/>
          <p:nvPr/>
        </p:nvSpPr>
        <p:spPr>
          <a:xfrm rot="16200000" flipV="1">
            <a:off x="6210303" y="3611309"/>
            <a:ext cx="445978" cy="4616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3" grpId="0" animBg="1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2</a:t>
            </a:r>
            <a:endParaRPr lang="zh-TW" altLang="en-US" dirty="0"/>
          </a:p>
        </p:txBody>
      </p:sp>
      <p:graphicFrame>
        <p:nvGraphicFramePr>
          <p:cNvPr id="14" name="表格 23"/>
          <p:cNvGraphicFramePr>
            <a:graphicFrameLocks noGrp="1"/>
          </p:cNvGraphicFramePr>
          <p:nvPr/>
        </p:nvGraphicFramePr>
        <p:xfrm>
          <a:off x="5336850" y="297228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23"/>
          <p:cNvGraphicFramePr>
            <a:graphicFrameLocks noGrp="1"/>
          </p:cNvGraphicFramePr>
          <p:nvPr/>
        </p:nvGraphicFramePr>
        <p:xfrm>
          <a:off x="5336850" y="1667132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 rot="5400000">
            <a:off x="5282687" y="1115459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17" name="表格 23"/>
          <p:cNvGraphicFramePr>
            <a:graphicFrameLocks noGrp="1"/>
          </p:cNvGraphicFramePr>
          <p:nvPr/>
        </p:nvGraphicFramePr>
        <p:xfrm>
          <a:off x="5337374" y="206816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 rot="5400000">
            <a:off x="5283211" y="288639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25" name="群組 24"/>
          <p:cNvGrpSpPr/>
          <p:nvPr/>
        </p:nvGrpSpPr>
        <p:grpSpPr>
          <a:xfrm>
            <a:off x="6924116" y="1335428"/>
            <a:ext cx="638175" cy="638175"/>
            <a:chOff x="8370546" y="1983114"/>
            <a:chExt cx="638175" cy="638175"/>
          </a:xfrm>
        </p:grpSpPr>
        <p:sp>
          <p:nvSpPr>
            <p:cNvPr id="26" name="橢圓 25"/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108"/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直線單箭頭接點 27"/>
          <p:cNvCxnSpPr/>
          <p:nvPr/>
        </p:nvCxnSpPr>
        <p:spPr>
          <a:xfrm>
            <a:off x="7576374" y="1639200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26" idx="2"/>
          </p:cNvCxnSpPr>
          <p:nvPr/>
        </p:nvCxnSpPr>
        <p:spPr>
          <a:xfrm>
            <a:off x="5758239" y="478994"/>
            <a:ext cx="1165877" cy="1175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26" idx="2"/>
          </p:cNvCxnSpPr>
          <p:nvPr/>
        </p:nvCxnSpPr>
        <p:spPr>
          <a:xfrm>
            <a:off x="5763776" y="838230"/>
            <a:ext cx="1160340" cy="8162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26" idx="2"/>
          </p:cNvCxnSpPr>
          <p:nvPr/>
        </p:nvCxnSpPr>
        <p:spPr>
          <a:xfrm flipV="1">
            <a:off x="5763776" y="1654516"/>
            <a:ext cx="1160340" cy="190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7244044" y="1973603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 flipH="1">
            <a:off x="7094571" y="2606239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5" name="直線單箭頭接點 34"/>
          <p:cNvCxnSpPr>
            <a:endCxn id="26" idx="2"/>
          </p:cNvCxnSpPr>
          <p:nvPr/>
        </p:nvCxnSpPr>
        <p:spPr>
          <a:xfrm flipV="1">
            <a:off x="5753037" y="1654516"/>
            <a:ext cx="1171079" cy="5813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26" idx="2"/>
          </p:cNvCxnSpPr>
          <p:nvPr/>
        </p:nvCxnSpPr>
        <p:spPr>
          <a:xfrm flipV="1">
            <a:off x="5742298" y="1654516"/>
            <a:ext cx="1181818" cy="9257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431257" y="2066680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graphicFrame>
        <p:nvGraphicFramePr>
          <p:cNvPr id="42" name="表格 23"/>
          <p:cNvGraphicFramePr>
            <a:graphicFrameLocks noGrp="1"/>
          </p:cNvGraphicFramePr>
          <p:nvPr/>
        </p:nvGraphicFramePr>
        <p:xfrm>
          <a:off x="5337690" y="363488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表格 23"/>
          <p:cNvGraphicFramePr>
            <a:graphicFrameLocks noGrp="1"/>
          </p:cNvGraphicFramePr>
          <p:nvPr/>
        </p:nvGraphicFramePr>
        <p:xfrm>
          <a:off x="5337690" y="5004788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 rot="5400000">
            <a:off x="5283527" y="445311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45" name="表格 23"/>
          <p:cNvGraphicFramePr>
            <a:graphicFrameLocks noGrp="1"/>
          </p:cNvGraphicFramePr>
          <p:nvPr/>
        </p:nvGraphicFramePr>
        <p:xfrm>
          <a:off x="5338214" y="5405820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 rot="5400000">
            <a:off x="5284051" y="6224051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47" name="群組 46"/>
          <p:cNvGrpSpPr/>
          <p:nvPr/>
        </p:nvGrpSpPr>
        <p:grpSpPr>
          <a:xfrm>
            <a:off x="6924956" y="4673084"/>
            <a:ext cx="638175" cy="638175"/>
            <a:chOff x="8370546" y="1983114"/>
            <a:chExt cx="638175" cy="638175"/>
          </a:xfrm>
        </p:grpSpPr>
        <p:sp>
          <p:nvSpPr>
            <p:cNvPr id="48" name="橢圓 47"/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 108"/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/>
          <p:cNvCxnSpPr/>
          <p:nvPr/>
        </p:nvCxnSpPr>
        <p:spPr>
          <a:xfrm>
            <a:off x="7577214" y="4976856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endCxn id="48" idx="2"/>
          </p:cNvCxnSpPr>
          <p:nvPr/>
        </p:nvCxnSpPr>
        <p:spPr>
          <a:xfrm>
            <a:off x="5759079" y="3816650"/>
            <a:ext cx="1165877" cy="1175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endCxn id="48" idx="2"/>
          </p:cNvCxnSpPr>
          <p:nvPr/>
        </p:nvCxnSpPr>
        <p:spPr>
          <a:xfrm>
            <a:off x="5764616" y="4175886"/>
            <a:ext cx="1160340" cy="8162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8" idx="2"/>
          </p:cNvCxnSpPr>
          <p:nvPr/>
        </p:nvCxnSpPr>
        <p:spPr>
          <a:xfrm flipV="1">
            <a:off x="5764616" y="4992172"/>
            <a:ext cx="1160340" cy="190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7244884" y="5311259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 flipH="1">
            <a:off x="7095411" y="5943895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57" name="直線單箭頭接點 56"/>
          <p:cNvCxnSpPr>
            <a:endCxn id="48" idx="2"/>
          </p:cNvCxnSpPr>
          <p:nvPr/>
        </p:nvCxnSpPr>
        <p:spPr>
          <a:xfrm flipV="1">
            <a:off x="5753877" y="4992172"/>
            <a:ext cx="1171079" cy="5813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48" idx="2"/>
          </p:cNvCxnSpPr>
          <p:nvPr/>
        </p:nvCxnSpPr>
        <p:spPr>
          <a:xfrm flipV="1">
            <a:off x="5743138" y="4992172"/>
            <a:ext cx="1181818" cy="9257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7432097" y="5404336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6329776" y="679469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776" y="679469"/>
                <a:ext cx="421847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23" t="-5" r="-9863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/>
              <p:cNvSpPr txBox="1"/>
              <p:nvPr/>
            </p:nvSpPr>
            <p:spPr>
              <a:xfrm>
                <a:off x="6284915" y="4030031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915" y="4030031"/>
                <a:ext cx="421847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76" t="-87" r="-9810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字方塊 63"/>
              <p:cNvSpPr txBox="1"/>
              <p:nvPr/>
            </p:nvSpPr>
            <p:spPr>
              <a:xfrm>
                <a:off x="5867535" y="1078668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78668"/>
                <a:ext cx="42896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1" t="-119" r="-8919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字方塊 64"/>
              <p:cNvSpPr txBox="1"/>
              <p:nvPr/>
            </p:nvSpPr>
            <p:spPr>
              <a:xfrm>
                <a:off x="5891684" y="4482232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684" y="4482232"/>
                <a:ext cx="42896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6" t="-109" r="-8915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字方塊 65"/>
              <p:cNvSpPr txBox="1"/>
              <p:nvPr/>
            </p:nvSpPr>
            <p:spPr>
              <a:xfrm>
                <a:off x="4946729" y="211109"/>
                <a:ext cx="364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729" y="211109"/>
                <a:ext cx="36490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" t="-78" r="-10479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字方塊 66"/>
              <p:cNvSpPr txBox="1"/>
              <p:nvPr/>
            </p:nvSpPr>
            <p:spPr>
              <a:xfrm>
                <a:off x="4933416" y="606700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416" y="606700"/>
                <a:ext cx="37202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" t="-74" r="-9384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字方塊 67"/>
              <p:cNvSpPr txBox="1"/>
              <p:nvPr/>
            </p:nvSpPr>
            <p:spPr>
              <a:xfrm>
                <a:off x="4950357" y="3616119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357" y="3616119"/>
                <a:ext cx="36490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6" t="-116" r="-10355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字方塊 68"/>
              <p:cNvSpPr txBox="1"/>
              <p:nvPr/>
            </p:nvSpPr>
            <p:spPr>
              <a:xfrm>
                <a:off x="4950357" y="4011451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357" y="4011451"/>
                <a:ext cx="37202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3" t="-42" r="-9268" b="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6092946" y="189918"/>
                <a:ext cx="2938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  <m:r>
                            <m:rPr>
                              <m:nor/>
                            </m:rPr>
                            <a:rPr lang="zh-TW" altLang="en-US" sz="24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946" y="189918"/>
                <a:ext cx="293869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" t="-14" r="1" b="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字方塊 69"/>
              <p:cNvSpPr txBox="1"/>
              <p:nvPr/>
            </p:nvSpPr>
            <p:spPr>
              <a:xfrm>
                <a:off x="6151867" y="3619265"/>
                <a:ext cx="2938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  <m:r>
                            <m:rPr>
                              <m:nor/>
                            </m:rPr>
                            <a:rPr lang="zh-TW" altLang="en-US" sz="24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867" y="3619265"/>
                <a:ext cx="293869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" t="-108" r="18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249604" y="5703355"/>
            <a:ext cx="529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Two neurons with the same receptive field would not share parameters.</a:t>
            </a:r>
            <a:endParaRPr lang="zh-TW" altLang="en-US" sz="2400" dirty="0"/>
          </a:p>
        </p:txBody>
      </p:sp>
      <p:graphicFrame>
        <p:nvGraphicFramePr>
          <p:cNvPr id="71" name="內容版面配置區 3"/>
          <p:cNvGraphicFramePr/>
          <p:nvPr/>
        </p:nvGraphicFramePr>
        <p:xfrm>
          <a:off x="674229" y="254703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2" name="矩形 71"/>
          <p:cNvSpPr/>
          <p:nvPr/>
        </p:nvSpPr>
        <p:spPr>
          <a:xfrm>
            <a:off x="698868" y="2584673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3" name="內容版面配置區 3"/>
          <p:cNvGraphicFramePr/>
          <p:nvPr/>
        </p:nvGraphicFramePr>
        <p:xfrm>
          <a:off x="829351" y="271054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內容版面配置區 3"/>
          <p:cNvGraphicFramePr/>
          <p:nvPr/>
        </p:nvGraphicFramePr>
        <p:xfrm>
          <a:off x="1013572" y="285296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1028086" y="2881989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接點 75"/>
          <p:cNvCxnSpPr/>
          <p:nvPr/>
        </p:nvCxnSpPr>
        <p:spPr>
          <a:xfrm>
            <a:off x="674229" y="3893460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2087177" y="2547035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698868" y="2604828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942283" y="3751830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/>
          <p:cNvCxnSpPr/>
          <p:nvPr/>
        </p:nvCxnSpPr>
        <p:spPr>
          <a:xfrm flipV="1">
            <a:off x="1525639" y="2129316"/>
            <a:ext cx="0" cy="58123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1522333" y="2100288"/>
            <a:ext cx="3688296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2764638" y="4510475"/>
            <a:ext cx="244599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13" grpId="0"/>
      <p:bldP spid="70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2 – Typical Setting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/>
          <p:nvPr/>
        </p:nvGraphicFramePr>
        <p:xfrm>
          <a:off x="3084250" y="3264358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108889" y="3301996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內容版面配置區 3"/>
          <p:cNvGraphicFramePr/>
          <p:nvPr/>
        </p:nvGraphicFramePr>
        <p:xfrm>
          <a:off x="3239372" y="3427869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內容版面配置區 3"/>
          <p:cNvGraphicFramePr/>
          <p:nvPr/>
        </p:nvGraphicFramePr>
        <p:xfrm>
          <a:off x="3423593" y="3570284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438107" y="3599312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3084250" y="461078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108889" y="3322151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83933" y="1853324"/>
            <a:ext cx="7625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Each receptive field has a set of neurons (e.g., 64 neurons).  </a:t>
            </a:r>
            <a:endParaRPr lang="zh-TW" altLang="en-US" sz="2400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4528239" y="3302702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368946" y="4506119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1471721" y="3411799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475601" y="3909741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1471721" y="4391224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1475835" y="4890340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 rot="5400000">
            <a:off x="1178203" y="5608155"/>
            <a:ext cx="115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2" name="橢圓 41"/>
          <p:cNvSpPr/>
          <p:nvPr/>
        </p:nvSpPr>
        <p:spPr>
          <a:xfrm>
            <a:off x="7362161" y="3411678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7366041" y="3909620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7362161" y="4391103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7366275" y="4890219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 rot="5400000">
            <a:off x="7087178" y="5567810"/>
            <a:ext cx="115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2019652" y="4081404"/>
            <a:ext cx="1549454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5195386" y="5189368"/>
            <a:ext cx="1987075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投影片編號版面配置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2 – Typical Setting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/>
          <p:nvPr/>
        </p:nvGraphicFramePr>
        <p:xfrm>
          <a:off x="3084250" y="3264358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108889" y="3301996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內容版面配置區 3"/>
          <p:cNvGraphicFramePr/>
          <p:nvPr/>
        </p:nvGraphicFramePr>
        <p:xfrm>
          <a:off x="3239372" y="3427869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內容版面配置區 3"/>
          <p:cNvGraphicFramePr/>
          <p:nvPr/>
        </p:nvGraphicFramePr>
        <p:xfrm>
          <a:off x="3423593" y="3570284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438107" y="3599312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3084250" y="461078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108889" y="3322151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83933" y="1853324"/>
            <a:ext cx="7625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Each receptive field has a set of neurons (e.g., 64 neurons).  </a:t>
            </a:r>
            <a:endParaRPr lang="zh-TW" altLang="en-US" sz="2400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4528239" y="3302702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368946" y="4506119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860852" y="2342924"/>
            <a:ext cx="7625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receptive field has the neurons with the same set of parameters. </a:t>
            </a:r>
            <a:endParaRPr lang="zh-TW" altLang="en-US" sz="2400" dirty="0"/>
          </a:p>
        </p:txBody>
      </p:sp>
      <p:sp>
        <p:nvSpPr>
          <p:cNvPr id="37" name="橢圓 36"/>
          <p:cNvSpPr/>
          <p:nvPr/>
        </p:nvSpPr>
        <p:spPr>
          <a:xfrm>
            <a:off x="1471721" y="3411799"/>
            <a:ext cx="343327" cy="343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475601" y="3909741"/>
            <a:ext cx="343327" cy="3433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1471721" y="4391224"/>
            <a:ext cx="343327" cy="34332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1475835" y="4890340"/>
            <a:ext cx="343327" cy="343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 rot="5400000">
            <a:off x="1178203" y="5608155"/>
            <a:ext cx="115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2" name="橢圓 41"/>
          <p:cNvSpPr/>
          <p:nvPr/>
        </p:nvSpPr>
        <p:spPr>
          <a:xfrm>
            <a:off x="7362161" y="3411678"/>
            <a:ext cx="343327" cy="343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7366041" y="3909620"/>
            <a:ext cx="343327" cy="3433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7362161" y="4391103"/>
            <a:ext cx="343327" cy="34332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7366275" y="4890219"/>
            <a:ext cx="343327" cy="343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 rot="5400000">
            <a:off x="7087178" y="5567810"/>
            <a:ext cx="115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2019652" y="4081404"/>
            <a:ext cx="1549454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5195386" y="5189368"/>
            <a:ext cx="1987075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87865" y="3352508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78767" y="3830029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78734" y="4336907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3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86024" y="4828261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4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785349" y="3373216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776251" y="3850737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776218" y="4357615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3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783508" y="4848969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4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28" grpId="0"/>
      <p:bldP spid="29" grpId="0"/>
      <p:bldP spid="30" grpId="0"/>
      <p:bldP spid="31" grpId="0"/>
      <p:bldP spid="32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Benefit of Convolutional Layer 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46304" y="1736040"/>
            <a:ext cx="5914103" cy="345112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713879" y="1963656"/>
            <a:ext cx="362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Fully Connected Layer</a:t>
            </a:r>
            <a:endParaRPr lang="zh-TW" altLang="en-US" sz="24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04282" y="5314796"/>
            <a:ext cx="7573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Some patterns are much smaller than the whole image.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1200150" y="2492673"/>
            <a:ext cx="4603955" cy="25130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394145" y="2721483"/>
            <a:ext cx="234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Receptive Field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104282" y="5795053"/>
            <a:ext cx="7005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The same patterns appear in different regions.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1689306" y="3201740"/>
            <a:ext cx="3628102" cy="16167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218852" y="3410081"/>
            <a:ext cx="269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Parameter Sharing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180139" y="3940827"/>
            <a:ext cx="269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Convolutional Layer</a:t>
            </a:r>
            <a:endParaRPr lang="zh-TW" altLang="en-US" sz="2400" b="1" i="1" u="sng" dirty="0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448734" y="3946149"/>
            <a:ext cx="2627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model bias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4909790" y="4203925"/>
            <a:ext cx="15435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448734" y="4384891"/>
            <a:ext cx="1973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(for image)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457950" y="1977883"/>
            <a:ext cx="26277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Jack of all trades, </a:t>
            </a:r>
            <a:endParaRPr lang="en-US" altLang="zh-TW" sz="2400" dirty="0"/>
          </a:p>
          <a:p>
            <a:r>
              <a:rPr lang="en-US" altLang="zh-TW" sz="2400" dirty="0"/>
              <a:t>master of none</a:t>
            </a:r>
            <a:endParaRPr lang="zh-TW" altLang="en-US" sz="2400" dirty="0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5032347" y="2205915"/>
            <a:ext cx="138689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 animBg="1"/>
      <p:bldP spid="9" grpId="0"/>
      <p:bldP spid="11" grpId="0"/>
      <p:bldP spid="12" grpId="0" animBg="1"/>
      <p:bldP spid="13" grpId="0"/>
      <p:bldP spid="14" grpId="0"/>
      <p:bldP spid="3" grpId="0"/>
      <p:bldP spid="16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 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78607" y="1752387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/>
                <a:gridCol w="540718"/>
                <a:gridCol w="540718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580010" y="2124755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Filter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578607" y="361602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/>
                <a:gridCol w="540718"/>
                <a:gridCol w="540718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 rot="5400000">
            <a:off x="4889979" y="5429125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80010" y="2511166"/>
            <a:ext cx="214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3 x 3 x channel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19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03" y="1831341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1116284" y="356931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4" name="向下箭號 11"/>
          <p:cNvSpPr/>
          <p:nvPr/>
        </p:nvSpPr>
        <p:spPr>
          <a:xfrm>
            <a:off x="1735981" y="309157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5" name="向下箭號 17"/>
          <p:cNvSpPr/>
          <p:nvPr/>
        </p:nvSpPr>
        <p:spPr>
          <a:xfrm>
            <a:off x="1735981" y="420235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35781" y="3504098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 rot="5400000">
            <a:off x="1765004" y="4788002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128766" y="1515576"/>
            <a:ext cx="4644930" cy="464207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33" name="直線接點 32"/>
          <p:cNvCxnSpPr/>
          <p:nvPr/>
        </p:nvCxnSpPr>
        <p:spPr>
          <a:xfrm flipV="1">
            <a:off x="2853331" y="1493103"/>
            <a:ext cx="1209540" cy="1999454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2882876" y="4168318"/>
            <a:ext cx="1179995" cy="1989335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731007" y="1904787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/>
                <a:gridCol w="540718"/>
                <a:gridCol w="540718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883407" y="2057187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/>
                <a:gridCol w="540718"/>
                <a:gridCol w="540718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4731007" y="376842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/>
                <a:gridCol w="540718"/>
                <a:gridCol w="540718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883407" y="392082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/>
                <a:gridCol w="540718"/>
                <a:gridCol w="540718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6568083" y="3897020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Filter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553335" y="4298179"/>
            <a:ext cx="214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3 x 3 x channel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573587" y="2879627"/>
            <a:ext cx="122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tensor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553335" y="4678363"/>
            <a:ext cx="122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tensor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36538" y="6198606"/>
            <a:ext cx="298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channel =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936438" y="6212795"/>
            <a:ext cx="3307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(</a:t>
            </a:r>
            <a:r>
              <a:rPr lang="zh-TW" altLang="en-US" sz="2400" dirty="0"/>
              <a:t>black and white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570854" y="5684033"/>
            <a:ext cx="3348118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Each filter detects a small pattern (3 x 3 </a:t>
            </a:r>
            <a:r>
              <a:rPr lang="en-US" altLang="zh-TW" sz="2400" dirty="0">
                <a:solidFill>
                  <a:schemeClr val="bg1"/>
                </a:solidFill>
              </a:rPr>
              <a:t>x channel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).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220173" y="149986"/>
            <a:ext cx="4807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Another story based on </a:t>
            </a:r>
            <a:r>
              <a:rPr lang="en-US" altLang="zh-TW" sz="2800" b="1" i="1" dirty="0"/>
              <a:t>filter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Wingdings" panose="05000000000000000000" pitchFamily="2" charset="2"/>
              </a:rPr>
              <a:t></a:t>
            </a:r>
            <a:endParaRPr lang="zh-TW" altLang="en-US" sz="28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36537" y="5716464"/>
            <a:ext cx="298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channel = 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933369" y="5716464"/>
            <a:ext cx="3307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(colorful)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5" grpId="0"/>
      <p:bldP spid="28" grpId="0" animBg="1"/>
      <p:bldP spid="31" grpId="0" animBg="1"/>
      <p:bldP spid="32" grpId="0"/>
      <p:bldP spid="35" grpId="0"/>
      <p:bldP spid="36" grpId="0"/>
      <p:bldP spid="37" grpId="0"/>
      <p:bldP spid="38" grpId="0"/>
      <p:bldP spid="39" grpId="0"/>
      <p:bldP spid="40" grpId="0" animBg="1"/>
      <p:bldP spid="41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6 x 6 image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09230" y="191509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/>
                <a:gridCol w="540718"/>
                <a:gridCol w="540718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540724" y="2267468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Filter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009230" y="353982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/>
                <a:gridCol w="540718"/>
                <a:gridCol w="540718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540724" y="387910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Filter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5579344" y="5004005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860128" y="5619802"/>
            <a:ext cx="3542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(The values in the filters are</a:t>
            </a:r>
            <a:r>
              <a:rPr kumimoji="0" lang="zh-TW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 </a:t>
            </a: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unknown</a:t>
            </a:r>
            <a:r>
              <a:rPr kumimoji="0" lang="en-US" altLang="zh-TW" sz="240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 parameters.)</a:t>
            </a:r>
            <a:endParaRPr kumimoji="0" lang="zh-TW" altLang="en-US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654107" y="579532"/>
            <a:ext cx="3221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Consider channel = 1</a:t>
            </a:r>
            <a:endParaRPr lang="en-US" altLang="zh-TW" sz="24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altLang="zh-TW" sz="2400" dirty="0"/>
              <a:t>(</a:t>
            </a:r>
            <a:r>
              <a:rPr lang="zh-TW" altLang="en-US" sz="2400" dirty="0"/>
              <a:t>black and white </a:t>
            </a:r>
            <a:r>
              <a:rPr lang="en-US" altLang="zh-TW" sz="2400" dirty="0"/>
              <a:t>image)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6 x 6 image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563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/>
                <a:gridCol w="540718"/>
                <a:gridCol w="5407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86046" y="93337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Filter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405720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7247549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4722062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563891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405720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7247549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722062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5563891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405720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7247549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4732036" y="5259802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5563891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405720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7247549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84714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30824" y="2402206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32953" y="2405350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85111" y="2810239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s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tride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=1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32953" y="3767518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3890" y="478405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20535" y="936720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45024" y="1405708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5563890" y="478405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713060" y="2785871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32036" y="5262585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929397" y="2425786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880630" y="3761564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4" grpId="0"/>
      <p:bldP spid="32" grpId="0" animBg="1"/>
      <p:bldP spid="32" grpId="1" animBg="1"/>
      <p:bldP spid="8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Classification </a:t>
            </a:r>
            <a:endParaRPr lang="zh-TW" altLang="en-US" dirty="0"/>
          </a:p>
        </p:txBody>
      </p:sp>
      <p:sp>
        <p:nvSpPr>
          <p:cNvPr id="6" name="矩形: 圓角 5"/>
          <p:cNvSpPr/>
          <p:nvPr/>
        </p:nvSpPr>
        <p:spPr>
          <a:xfrm>
            <a:off x="3724275" y="2828923"/>
            <a:ext cx="1504950" cy="1565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481134"/>
            <a:ext cx="2341436" cy="2492096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8" name="文字方塊 7"/>
          <p:cNvSpPr txBox="1"/>
          <p:nvPr/>
        </p:nvSpPr>
        <p:spPr>
          <a:xfrm>
            <a:off x="1824402" y="4742397"/>
            <a:ext cx="203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 x 100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842319" y="3624908"/>
            <a:ext cx="8096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324475" y="3624908"/>
            <a:ext cx="8793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6437286" y="3377189"/>
                <a:ext cx="28360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286" y="3377189"/>
                <a:ext cx="283604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103" t="-60" r="-7371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7941784" y="3361861"/>
                <a:ext cx="84233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784" y="3361861"/>
                <a:ext cx="842332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56" t="-40" r="19" b="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/>
          <p:cNvCxnSpPr/>
          <p:nvPr/>
        </p:nvCxnSpPr>
        <p:spPr>
          <a:xfrm>
            <a:off x="6865034" y="3626236"/>
            <a:ext cx="1286300" cy="0"/>
          </a:xfrm>
          <a:prstGeom prst="straightConnector1">
            <a:avLst/>
          </a:prstGeom>
          <a:ln w="571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490267" y="3744673"/>
            <a:ext cx="2035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 </a:t>
            </a:r>
            <a:endParaRPr lang="en-US" altLang="zh-TW" sz="2400" dirty="0"/>
          </a:p>
          <a:p>
            <a:pPr algn="ctr"/>
            <a:r>
              <a:rPr lang="en-US" altLang="zh-TW" sz="2400" dirty="0"/>
              <a:t>entropy</a:t>
            </a:r>
            <a:endParaRPr lang="zh-TW" altLang="en-US" sz="2400" dirty="0"/>
          </a:p>
        </p:txBody>
      </p:sp>
      <p:grpSp>
        <p:nvGrpSpPr>
          <p:cNvPr id="29" name="群組 28"/>
          <p:cNvGrpSpPr/>
          <p:nvPr/>
        </p:nvGrpSpPr>
        <p:grpSpPr>
          <a:xfrm>
            <a:off x="7100709" y="1238782"/>
            <a:ext cx="1451388" cy="1968168"/>
            <a:chOff x="7190460" y="4154983"/>
            <a:chExt cx="1451388" cy="19681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8109843" y="4154983"/>
                  <a:ext cx="532005" cy="19681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843" y="4154983"/>
                  <a:ext cx="532005" cy="1968168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字方塊 25"/>
            <p:cNvSpPr txBox="1"/>
            <p:nvPr/>
          </p:nvSpPr>
          <p:spPr>
            <a:xfrm>
              <a:off x="7211205" y="4958622"/>
              <a:ext cx="94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/>
                <a:t>cat</a:t>
              </a:r>
              <a:endParaRPr lang="zh-TW" altLang="en-US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190460" y="4557731"/>
              <a:ext cx="94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/>
                <a:t>dog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7200765" y="5327954"/>
              <a:ext cx="94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/>
                <a:t>tree</a:t>
              </a:r>
              <a:endParaRPr lang="zh-TW" altLang="en-US" dirty="0"/>
            </a:p>
          </p:txBody>
        </p:sp>
      </p:grp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821761" y="5532838"/>
            <a:ext cx="436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(All the images to be classified have the same size.)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6163050" y="1238782"/>
                <a:ext cx="804516" cy="1968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050" y="1238782"/>
                <a:ext cx="804516" cy="1968168"/>
              </a:xfrm>
              <a:prstGeom prst="rect">
                <a:avLst/>
              </a:prstGeom>
              <a:blipFill rotWithShape="1">
                <a:blip r:embed="rId5"/>
                <a:stretch>
                  <a:fillRect l="-47" t="-27" r="-453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7" grpId="0"/>
      <p:bldP spid="18" grpId="0"/>
      <p:bldP spid="24" grpId="0"/>
      <p:bldP spid="31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6 x 6 image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405720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7247549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4722062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563891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405720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7247549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722062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5563891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405720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7247549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4722062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5563891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405720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7247549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687103" y="365126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/>
                <a:gridCol w="540718"/>
                <a:gridCol w="5407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7309257" y="820093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Filter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88818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30824" y="2400838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406593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85111" y="2810239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4905599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5747428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6589257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431086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4905599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5747428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6589257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7431086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4905599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5747428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6589257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7431086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4905599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5747428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6589257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7431086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72000" y="1789385"/>
            <a:ext cx="3793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Do the same process for every filter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15409" y="3783331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s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tride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=1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5799" y="4052684"/>
            <a:ext cx="2320707" cy="97246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Feature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Map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03" y="1831341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116284" y="356931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向下箭號 11"/>
          <p:cNvSpPr/>
          <p:nvPr/>
        </p:nvSpPr>
        <p:spPr>
          <a:xfrm>
            <a:off x="1735981" y="309157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向下箭號 17"/>
          <p:cNvSpPr/>
          <p:nvPr/>
        </p:nvSpPr>
        <p:spPr>
          <a:xfrm>
            <a:off x="1735981" y="420235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6284" y="4720707"/>
            <a:ext cx="1736724" cy="5564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" name="向下箭號 17"/>
          <p:cNvSpPr/>
          <p:nvPr/>
        </p:nvSpPr>
        <p:spPr>
          <a:xfrm>
            <a:off x="1735981" y="535374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 rot="5400000">
            <a:off x="1747228" y="5973184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4703895" y="460517"/>
            <a:ext cx="3429024" cy="3386185"/>
            <a:chOff x="4572000" y="2134622"/>
            <a:chExt cx="3429024" cy="3386185"/>
          </a:xfrm>
        </p:grpSpPr>
        <p:sp>
          <p:nvSpPr>
            <p:cNvPr id="12" name="橢圓 11"/>
            <p:cNvSpPr/>
            <p:nvPr/>
          </p:nvSpPr>
          <p:spPr>
            <a:xfrm>
              <a:off x="4572000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5413829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6255658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7097487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4572000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7" name="橢圓 16"/>
            <p:cNvSpPr/>
            <p:nvPr/>
          </p:nvSpPr>
          <p:spPr>
            <a:xfrm>
              <a:off x="5413829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6255658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7097487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>
              <a:off x="4572000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1" name="橢圓 20"/>
            <p:cNvSpPr/>
            <p:nvPr/>
          </p:nvSpPr>
          <p:spPr>
            <a:xfrm>
              <a:off x="5413829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6255658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3" name="橢圓 22"/>
            <p:cNvSpPr/>
            <p:nvPr/>
          </p:nvSpPr>
          <p:spPr>
            <a:xfrm>
              <a:off x="7097487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4" name="橢圓 23"/>
            <p:cNvSpPr/>
            <p:nvPr/>
          </p:nvSpPr>
          <p:spPr>
            <a:xfrm>
              <a:off x="4572000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413829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6" name="橢圓 25"/>
            <p:cNvSpPr/>
            <p:nvPr/>
          </p:nvSpPr>
          <p:spPr>
            <a:xfrm>
              <a:off x="6255658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" name="橢圓 26"/>
            <p:cNvSpPr/>
            <p:nvPr/>
          </p:nvSpPr>
          <p:spPr>
            <a:xfrm>
              <a:off x="7097487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8" name="橢圓 27"/>
            <p:cNvSpPr/>
            <p:nvPr/>
          </p:nvSpPr>
          <p:spPr>
            <a:xfrm>
              <a:off x="4755537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9" name="橢圓 28"/>
            <p:cNvSpPr/>
            <p:nvPr/>
          </p:nvSpPr>
          <p:spPr>
            <a:xfrm>
              <a:off x="5597366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" name="橢圓 29"/>
            <p:cNvSpPr/>
            <p:nvPr/>
          </p:nvSpPr>
          <p:spPr>
            <a:xfrm>
              <a:off x="6439195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" name="橢圓 30"/>
            <p:cNvSpPr/>
            <p:nvPr/>
          </p:nvSpPr>
          <p:spPr>
            <a:xfrm>
              <a:off x="7281024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2" name="橢圓 31"/>
            <p:cNvSpPr/>
            <p:nvPr/>
          </p:nvSpPr>
          <p:spPr>
            <a:xfrm>
              <a:off x="4755537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3" name="橢圓 32"/>
            <p:cNvSpPr/>
            <p:nvPr/>
          </p:nvSpPr>
          <p:spPr>
            <a:xfrm>
              <a:off x="5597366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6439195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>
              <a:off x="7281024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6" name="橢圓 35"/>
            <p:cNvSpPr/>
            <p:nvPr/>
          </p:nvSpPr>
          <p:spPr>
            <a:xfrm>
              <a:off x="4755537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7" name="橢圓 36"/>
            <p:cNvSpPr/>
            <p:nvPr/>
          </p:nvSpPr>
          <p:spPr>
            <a:xfrm>
              <a:off x="5597366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8" name="橢圓 37"/>
            <p:cNvSpPr/>
            <p:nvPr/>
          </p:nvSpPr>
          <p:spPr>
            <a:xfrm>
              <a:off x="6439195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9" name="橢圓 38"/>
            <p:cNvSpPr/>
            <p:nvPr/>
          </p:nvSpPr>
          <p:spPr>
            <a:xfrm>
              <a:off x="7281024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0" name="橢圓 39"/>
            <p:cNvSpPr/>
            <p:nvPr/>
          </p:nvSpPr>
          <p:spPr>
            <a:xfrm>
              <a:off x="4755537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1" name="橢圓 40"/>
            <p:cNvSpPr/>
            <p:nvPr/>
          </p:nvSpPr>
          <p:spPr>
            <a:xfrm>
              <a:off x="5597366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2" name="橢圓 41"/>
            <p:cNvSpPr/>
            <p:nvPr/>
          </p:nvSpPr>
          <p:spPr>
            <a:xfrm>
              <a:off x="6439195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-4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3" name="橢圓 42"/>
            <p:cNvSpPr/>
            <p:nvPr/>
          </p:nvSpPr>
          <p:spPr>
            <a:xfrm>
              <a:off x="7281024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46" name="矩形: 圓角 45"/>
          <p:cNvSpPr/>
          <p:nvPr/>
        </p:nvSpPr>
        <p:spPr>
          <a:xfrm>
            <a:off x="4531114" y="368842"/>
            <a:ext cx="3825080" cy="360267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/>
          <p:nvPr/>
        </p:nvCxnSpPr>
        <p:spPr>
          <a:xfrm>
            <a:off x="2438401" y="4423256"/>
            <a:ext cx="1107769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546170" y="2188830"/>
            <a:ext cx="0" cy="22344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74292" y="3462667"/>
            <a:ext cx="93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64</a:t>
            </a:r>
            <a:r>
              <a:rPr lang="en-US" altLang="zh-TW" sz="2400" dirty="0"/>
              <a:t> filters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365774" y="3942079"/>
            <a:ext cx="42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“Image” with </a:t>
            </a:r>
            <a:r>
              <a:rPr lang="en-US" altLang="zh-TW" sz="2400" dirty="0">
                <a:solidFill>
                  <a:srgbClr val="FF0000"/>
                </a:solidFill>
              </a:rPr>
              <a:t>64</a:t>
            </a:r>
            <a:r>
              <a:rPr lang="en-US" altLang="zh-TW" sz="2400" dirty="0"/>
              <a:t> channels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30110" y="552750"/>
            <a:ext cx="38250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Convolutional Layer</a:t>
            </a:r>
            <a:endParaRPr lang="zh-TW" altLang="en-US" sz="3200" b="1" i="1" u="sng" dirty="0"/>
          </a:p>
        </p:txBody>
      </p:sp>
      <p:cxnSp>
        <p:nvCxnSpPr>
          <p:cNvPr id="73" name="直線接點 72"/>
          <p:cNvCxnSpPr/>
          <p:nvPr/>
        </p:nvCxnSpPr>
        <p:spPr>
          <a:xfrm>
            <a:off x="3546170" y="2118389"/>
            <a:ext cx="8727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03" y="1831341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116284" y="356931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向下箭號 11"/>
          <p:cNvSpPr/>
          <p:nvPr/>
        </p:nvSpPr>
        <p:spPr>
          <a:xfrm>
            <a:off x="1735981" y="309157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向下箭號 17"/>
          <p:cNvSpPr/>
          <p:nvPr/>
        </p:nvSpPr>
        <p:spPr>
          <a:xfrm>
            <a:off x="1735981" y="420235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6284" y="4720707"/>
            <a:ext cx="1736724" cy="5564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" name="向下箭號 17"/>
          <p:cNvSpPr/>
          <p:nvPr/>
        </p:nvSpPr>
        <p:spPr>
          <a:xfrm>
            <a:off x="1735981" y="535374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 rot="5400000">
            <a:off x="1747228" y="5973184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4703895" y="460517"/>
            <a:ext cx="3429024" cy="3386185"/>
            <a:chOff x="4572000" y="2134622"/>
            <a:chExt cx="3429024" cy="3386185"/>
          </a:xfrm>
        </p:grpSpPr>
        <p:sp>
          <p:nvSpPr>
            <p:cNvPr id="12" name="橢圓 11"/>
            <p:cNvSpPr/>
            <p:nvPr/>
          </p:nvSpPr>
          <p:spPr>
            <a:xfrm>
              <a:off x="4572000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5413829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6255658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7097487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4572000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7" name="橢圓 16"/>
            <p:cNvSpPr/>
            <p:nvPr/>
          </p:nvSpPr>
          <p:spPr>
            <a:xfrm>
              <a:off x="5413829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6255658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7097487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>
              <a:off x="4572000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1" name="橢圓 20"/>
            <p:cNvSpPr/>
            <p:nvPr/>
          </p:nvSpPr>
          <p:spPr>
            <a:xfrm>
              <a:off x="5413829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6255658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3" name="橢圓 22"/>
            <p:cNvSpPr/>
            <p:nvPr/>
          </p:nvSpPr>
          <p:spPr>
            <a:xfrm>
              <a:off x="7097487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4" name="橢圓 23"/>
            <p:cNvSpPr/>
            <p:nvPr/>
          </p:nvSpPr>
          <p:spPr>
            <a:xfrm>
              <a:off x="4572000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413829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6" name="橢圓 25"/>
            <p:cNvSpPr/>
            <p:nvPr/>
          </p:nvSpPr>
          <p:spPr>
            <a:xfrm>
              <a:off x="6255658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" name="橢圓 26"/>
            <p:cNvSpPr/>
            <p:nvPr/>
          </p:nvSpPr>
          <p:spPr>
            <a:xfrm>
              <a:off x="7097487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8" name="橢圓 27"/>
            <p:cNvSpPr/>
            <p:nvPr/>
          </p:nvSpPr>
          <p:spPr>
            <a:xfrm>
              <a:off x="4755537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9" name="橢圓 28"/>
            <p:cNvSpPr/>
            <p:nvPr/>
          </p:nvSpPr>
          <p:spPr>
            <a:xfrm>
              <a:off x="5597366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" name="橢圓 29"/>
            <p:cNvSpPr/>
            <p:nvPr/>
          </p:nvSpPr>
          <p:spPr>
            <a:xfrm>
              <a:off x="6439195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" name="橢圓 30"/>
            <p:cNvSpPr/>
            <p:nvPr/>
          </p:nvSpPr>
          <p:spPr>
            <a:xfrm>
              <a:off x="7281024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2" name="橢圓 31"/>
            <p:cNvSpPr/>
            <p:nvPr/>
          </p:nvSpPr>
          <p:spPr>
            <a:xfrm>
              <a:off x="4755537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3" name="橢圓 32"/>
            <p:cNvSpPr/>
            <p:nvPr/>
          </p:nvSpPr>
          <p:spPr>
            <a:xfrm>
              <a:off x="5597366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6439195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>
              <a:off x="7281024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6" name="橢圓 35"/>
            <p:cNvSpPr/>
            <p:nvPr/>
          </p:nvSpPr>
          <p:spPr>
            <a:xfrm>
              <a:off x="4755537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7" name="橢圓 36"/>
            <p:cNvSpPr/>
            <p:nvPr/>
          </p:nvSpPr>
          <p:spPr>
            <a:xfrm>
              <a:off x="5597366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8" name="橢圓 37"/>
            <p:cNvSpPr/>
            <p:nvPr/>
          </p:nvSpPr>
          <p:spPr>
            <a:xfrm>
              <a:off x="6439195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9" name="橢圓 38"/>
            <p:cNvSpPr/>
            <p:nvPr/>
          </p:nvSpPr>
          <p:spPr>
            <a:xfrm>
              <a:off x="7281024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0" name="橢圓 39"/>
            <p:cNvSpPr/>
            <p:nvPr/>
          </p:nvSpPr>
          <p:spPr>
            <a:xfrm>
              <a:off x="4755537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1" name="橢圓 40"/>
            <p:cNvSpPr/>
            <p:nvPr/>
          </p:nvSpPr>
          <p:spPr>
            <a:xfrm>
              <a:off x="5597366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2" name="橢圓 41"/>
            <p:cNvSpPr/>
            <p:nvPr/>
          </p:nvSpPr>
          <p:spPr>
            <a:xfrm>
              <a:off x="6439195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-4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3" name="橢圓 42"/>
            <p:cNvSpPr/>
            <p:nvPr/>
          </p:nvSpPr>
          <p:spPr>
            <a:xfrm>
              <a:off x="7281024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46" name="矩形: 圓角 45"/>
          <p:cNvSpPr/>
          <p:nvPr/>
        </p:nvSpPr>
        <p:spPr>
          <a:xfrm>
            <a:off x="4531114" y="368842"/>
            <a:ext cx="3825080" cy="360267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/>
          <p:nvPr/>
        </p:nvCxnSpPr>
        <p:spPr>
          <a:xfrm>
            <a:off x="2438401" y="4423256"/>
            <a:ext cx="1107769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546170" y="2188830"/>
            <a:ext cx="0" cy="22344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74292" y="3462667"/>
            <a:ext cx="93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64</a:t>
            </a:r>
            <a:r>
              <a:rPr lang="en-US" altLang="zh-TW" sz="2400" dirty="0"/>
              <a:t> filters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365774" y="3942079"/>
            <a:ext cx="42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“Image” with </a:t>
            </a:r>
            <a:r>
              <a:rPr lang="en-US" altLang="zh-TW" sz="2400" dirty="0">
                <a:solidFill>
                  <a:srgbClr val="FF0000"/>
                </a:solidFill>
              </a:rPr>
              <a:t>64</a:t>
            </a:r>
            <a:r>
              <a:rPr lang="en-US" altLang="zh-TW" sz="2400" dirty="0"/>
              <a:t> channels</a:t>
            </a:r>
            <a:endParaRPr lang="zh-TW" altLang="en-US" sz="2400" dirty="0"/>
          </a:p>
        </p:txBody>
      </p:sp>
      <p:grpSp>
        <p:nvGrpSpPr>
          <p:cNvPr id="76" name="群組 75"/>
          <p:cNvGrpSpPr/>
          <p:nvPr/>
        </p:nvGrpSpPr>
        <p:grpSpPr>
          <a:xfrm>
            <a:off x="7202958" y="5224576"/>
            <a:ext cx="2142061" cy="809633"/>
            <a:chOff x="6956685" y="5235328"/>
            <a:chExt cx="2142061" cy="809633"/>
          </a:xfrm>
        </p:grpSpPr>
        <p:sp>
          <p:nvSpPr>
            <p:cNvPr id="55" name="文字方塊 54"/>
            <p:cNvSpPr txBox="1"/>
            <p:nvPr/>
          </p:nvSpPr>
          <p:spPr>
            <a:xfrm>
              <a:off x="6956685" y="5235328"/>
              <a:ext cx="1448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Filter: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6956685" y="5583296"/>
              <a:ext cx="21420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2400" dirty="0">
                  <a:solidFill>
                    <a:prstClr val="black"/>
                  </a:solidFill>
                </a:rPr>
                <a:t>3 x 3 x </a:t>
              </a:r>
              <a:r>
                <a:rPr lang="en-US" altLang="zh-TW" sz="2400" dirty="0">
                  <a:solidFill>
                    <a:srgbClr val="FF0000"/>
                  </a:solidFill>
                </a:rPr>
                <a:t>64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</a:endParaRPr>
            </a:p>
          </p:txBody>
        </p:sp>
      </p:grp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023690" y="4686883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/>
                <a:gridCol w="540718"/>
                <a:gridCol w="540718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5176090" y="4839283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/>
                <a:gridCol w="540718"/>
                <a:gridCol w="540718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329948" y="279854"/>
            <a:ext cx="38250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Multiple Convolutional Layers</a:t>
            </a:r>
            <a:endParaRPr lang="zh-TW" altLang="en-US" sz="3200" b="1" i="1" u="sng" dirty="0"/>
          </a:p>
        </p:txBody>
      </p: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5328490" y="4991683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/>
                <a:gridCol w="540718"/>
                <a:gridCol w="540718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3" name="直線接點 72"/>
          <p:cNvCxnSpPr/>
          <p:nvPr/>
        </p:nvCxnSpPr>
        <p:spPr>
          <a:xfrm>
            <a:off x="3546170" y="2118389"/>
            <a:ext cx="8727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表格 78"/>
          <p:cNvGraphicFramePr>
            <a:graphicFrameLocks noGrp="1"/>
          </p:cNvGraphicFramePr>
          <p:nvPr/>
        </p:nvGraphicFramePr>
        <p:xfrm>
          <a:off x="5454647" y="511755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/>
                <a:gridCol w="540718"/>
                <a:gridCol w="540718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文字方塊 82"/>
          <p:cNvSpPr txBox="1"/>
          <p:nvPr/>
        </p:nvSpPr>
        <p:spPr>
          <a:xfrm>
            <a:off x="4284244" y="6210883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64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</a:endParaRPr>
          </a:p>
        </p:txBody>
      </p:sp>
      <p:sp>
        <p:nvSpPr>
          <p:cNvPr id="84" name="右大括弧 83"/>
          <p:cNvSpPr/>
          <p:nvPr/>
        </p:nvSpPr>
        <p:spPr>
          <a:xfrm rot="8008147">
            <a:off x="4954798" y="5883144"/>
            <a:ext cx="322150" cy="886145"/>
          </a:xfrm>
          <a:prstGeom prst="rightBrace">
            <a:avLst>
              <a:gd name="adj1" fmla="val 31529"/>
              <a:gd name="adj2" fmla="val 6828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: 圓角 84"/>
          <p:cNvSpPr/>
          <p:nvPr/>
        </p:nvSpPr>
        <p:spPr>
          <a:xfrm>
            <a:off x="4142031" y="4510363"/>
            <a:ext cx="4509049" cy="222305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接點 85"/>
          <p:cNvCxnSpPr/>
          <p:nvPr/>
        </p:nvCxnSpPr>
        <p:spPr>
          <a:xfrm>
            <a:off x="2853008" y="5019614"/>
            <a:ext cx="69316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3546170" y="5019614"/>
            <a:ext cx="0" cy="6666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endCxn id="85" idx="1"/>
          </p:cNvCxnSpPr>
          <p:nvPr/>
        </p:nvCxnSpPr>
        <p:spPr>
          <a:xfrm flipV="1">
            <a:off x="3546170" y="5621890"/>
            <a:ext cx="595861" cy="1285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投影片編號版面配置區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 animBg="1"/>
      <p:bldP spid="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29948" y="279854"/>
            <a:ext cx="38250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Multiple Convolutional Layers</a:t>
            </a:r>
            <a:endParaRPr lang="zh-TW" altLang="en-US" sz="3200" b="1" i="1" u="sng" dirty="0"/>
          </a:p>
        </p:txBody>
      </p:sp>
      <p:pic>
        <p:nvPicPr>
          <p:cNvPr id="5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03" y="1831341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116284" y="356931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向下箭號 11"/>
          <p:cNvSpPr/>
          <p:nvPr/>
        </p:nvSpPr>
        <p:spPr>
          <a:xfrm>
            <a:off x="1735981" y="309157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向下箭號 17"/>
          <p:cNvSpPr/>
          <p:nvPr/>
        </p:nvSpPr>
        <p:spPr>
          <a:xfrm>
            <a:off x="1735981" y="420235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6284" y="4720707"/>
            <a:ext cx="1736724" cy="5564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" name="向下箭號 17"/>
          <p:cNvSpPr/>
          <p:nvPr/>
        </p:nvSpPr>
        <p:spPr>
          <a:xfrm>
            <a:off x="1735981" y="535374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 rot="5400000">
            <a:off x="1747228" y="5973184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74292" y="3462667"/>
            <a:ext cx="93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64 filters</a:t>
            </a:r>
            <a:endParaRPr lang="zh-TW" altLang="en-US" sz="24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4615542" y="3309285"/>
            <a:ext cx="3429024" cy="3386185"/>
            <a:chOff x="4572000" y="2134622"/>
            <a:chExt cx="3429024" cy="3386185"/>
          </a:xfrm>
        </p:grpSpPr>
        <p:sp>
          <p:nvSpPr>
            <p:cNvPr id="14" name="橢圓 13"/>
            <p:cNvSpPr/>
            <p:nvPr/>
          </p:nvSpPr>
          <p:spPr>
            <a:xfrm>
              <a:off x="4572000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5413829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6255658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7" name="橢圓 16"/>
            <p:cNvSpPr/>
            <p:nvPr/>
          </p:nvSpPr>
          <p:spPr>
            <a:xfrm>
              <a:off x="7097487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4572000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5413829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>
              <a:off x="6255658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1" name="橢圓 20"/>
            <p:cNvSpPr/>
            <p:nvPr/>
          </p:nvSpPr>
          <p:spPr>
            <a:xfrm>
              <a:off x="7097487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4572000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3" name="橢圓 22"/>
            <p:cNvSpPr/>
            <p:nvPr/>
          </p:nvSpPr>
          <p:spPr>
            <a:xfrm>
              <a:off x="5413829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4" name="橢圓 23"/>
            <p:cNvSpPr/>
            <p:nvPr/>
          </p:nvSpPr>
          <p:spPr>
            <a:xfrm>
              <a:off x="6255658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7097487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6" name="橢圓 25"/>
            <p:cNvSpPr/>
            <p:nvPr/>
          </p:nvSpPr>
          <p:spPr>
            <a:xfrm>
              <a:off x="4572000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" name="橢圓 26"/>
            <p:cNvSpPr/>
            <p:nvPr/>
          </p:nvSpPr>
          <p:spPr>
            <a:xfrm>
              <a:off x="5413829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8" name="橢圓 27"/>
            <p:cNvSpPr/>
            <p:nvPr/>
          </p:nvSpPr>
          <p:spPr>
            <a:xfrm>
              <a:off x="6255658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9" name="橢圓 28"/>
            <p:cNvSpPr/>
            <p:nvPr/>
          </p:nvSpPr>
          <p:spPr>
            <a:xfrm>
              <a:off x="7097487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" name="橢圓 29"/>
            <p:cNvSpPr/>
            <p:nvPr/>
          </p:nvSpPr>
          <p:spPr>
            <a:xfrm>
              <a:off x="4755537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" name="橢圓 30"/>
            <p:cNvSpPr/>
            <p:nvPr/>
          </p:nvSpPr>
          <p:spPr>
            <a:xfrm>
              <a:off x="5597366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2" name="橢圓 31"/>
            <p:cNvSpPr/>
            <p:nvPr/>
          </p:nvSpPr>
          <p:spPr>
            <a:xfrm>
              <a:off x="6439195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3" name="橢圓 32"/>
            <p:cNvSpPr/>
            <p:nvPr/>
          </p:nvSpPr>
          <p:spPr>
            <a:xfrm>
              <a:off x="7281024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4755537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>
              <a:off x="5597366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6" name="橢圓 35"/>
            <p:cNvSpPr/>
            <p:nvPr/>
          </p:nvSpPr>
          <p:spPr>
            <a:xfrm>
              <a:off x="6439195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7" name="橢圓 36"/>
            <p:cNvSpPr/>
            <p:nvPr/>
          </p:nvSpPr>
          <p:spPr>
            <a:xfrm>
              <a:off x="7281024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8" name="橢圓 37"/>
            <p:cNvSpPr/>
            <p:nvPr/>
          </p:nvSpPr>
          <p:spPr>
            <a:xfrm>
              <a:off x="4755537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9" name="橢圓 38"/>
            <p:cNvSpPr/>
            <p:nvPr/>
          </p:nvSpPr>
          <p:spPr>
            <a:xfrm>
              <a:off x="5597366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0" name="橢圓 39"/>
            <p:cNvSpPr/>
            <p:nvPr/>
          </p:nvSpPr>
          <p:spPr>
            <a:xfrm>
              <a:off x="6439195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1" name="橢圓 40"/>
            <p:cNvSpPr/>
            <p:nvPr/>
          </p:nvSpPr>
          <p:spPr>
            <a:xfrm>
              <a:off x="7281024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2" name="橢圓 41"/>
            <p:cNvSpPr/>
            <p:nvPr/>
          </p:nvSpPr>
          <p:spPr>
            <a:xfrm>
              <a:off x="4755537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3" name="橢圓 42"/>
            <p:cNvSpPr/>
            <p:nvPr/>
          </p:nvSpPr>
          <p:spPr>
            <a:xfrm>
              <a:off x="5597366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4" name="橢圓 43"/>
            <p:cNvSpPr/>
            <p:nvPr/>
          </p:nvSpPr>
          <p:spPr>
            <a:xfrm>
              <a:off x="6439195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-4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5" name="橢圓 44"/>
            <p:cNvSpPr/>
            <p:nvPr/>
          </p:nvSpPr>
          <p:spPr>
            <a:xfrm>
              <a:off x="7281024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graphicFrame>
        <p:nvGraphicFramePr>
          <p:cNvPr id="47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818673" y="17983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4822323" y="3541755"/>
            <a:ext cx="2392221" cy="235790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784565" y="148016"/>
            <a:ext cx="2426983" cy="239198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0" name="投影片編號版面配置區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4880434" y="3604737"/>
            <a:ext cx="576938" cy="5976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880433" y="220846"/>
            <a:ext cx="1296937" cy="1288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92561" y="5175370"/>
            <a:ext cx="636662" cy="6495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32286" y="1144842"/>
            <a:ext cx="1296937" cy="1288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of Two Stories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37321" y="288899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/>
                <a:gridCol w="540718"/>
                <a:gridCol w="540718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738724" y="3261366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Filter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738724" y="3647777"/>
            <a:ext cx="214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3 x 3 x channel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889721" y="304139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/>
                <a:gridCol w="540718"/>
                <a:gridCol w="540718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732301" y="4016238"/>
            <a:ext cx="122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tensor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aphicFrame>
        <p:nvGraphicFramePr>
          <p:cNvPr id="11" name="表格 23"/>
          <p:cNvGraphicFramePr>
            <a:graphicFrameLocks noGrp="1"/>
          </p:cNvGraphicFramePr>
          <p:nvPr/>
        </p:nvGraphicFramePr>
        <p:xfrm>
          <a:off x="1393917" y="256123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23"/>
          <p:cNvGraphicFramePr>
            <a:graphicFrameLocks noGrp="1"/>
          </p:cNvGraphicFramePr>
          <p:nvPr/>
        </p:nvGraphicFramePr>
        <p:xfrm>
          <a:off x="1393917" y="3931138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 rot="5400000">
            <a:off x="1339754" y="337946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14" name="表格 23"/>
          <p:cNvGraphicFramePr>
            <a:graphicFrameLocks noGrp="1"/>
          </p:cNvGraphicFramePr>
          <p:nvPr/>
        </p:nvGraphicFramePr>
        <p:xfrm>
          <a:off x="1394441" y="4332170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5" name="群組 14"/>
          <p:cNvGrpSpPr/>
          <p:nvPr/>
        </p:nvGrpSpPr>
        <p:grpSpPr>
          <a:xfrm>
            <a:off x="2981183" y="3599434"/>
            <a:ext cx="638175" cy="638175"/>
            <a:chOff x="8370546" y="1983114"/>
            <a:chExt cx="638175" cy="638175"/>
          </a:xfrm>
        </p:grpSpPr>
        <p:sp>
          <p:nvSpPr>
            <p:cNvPr id="16" name="橢圓 15"/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手繪多邊形 108"/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8" name="直線單箭頭接點 17"/>
          <p:cNvCxnSpPr/>
          <p:nvPr/>
        </p:nvCxnSpPr>
        <p:spPr>
          <a:xfrm>
            <a:off x="3633441" y="3903206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16" idx="2"/>
          </p:cNvCxnSpPr>
          <p:nvPr/>
        </p:nvCxnSpPr>
        <p:spPr>
          <a:xfrm>
            <a:off x="1815306" y="2743000"/>
            <a:ext cx="1165877" cy="1175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6" idx="2"/>
          </p:cNvCxnSpPr>
          <p:nvPr/>
        </p:nvCxnSpPr>
        <p:spPr>
          <a:xfrm>
            <a:off x="1820843" y="3102236"/>
            <a:ext cx="1160340" cy="8162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16" idx="2"/>
          </p:cNvCxnSpPr>
          <p:nvPr/>
        </p:nvCxnSpPr>
        <p:spPr>
          <a:xfrm flipV="1">
            <a:off x="1820843" y="3918522"/>
            <a:ext cx="1160340" cy="190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6" idx="2"/>
          </p:cNvCxnSpPr>
          <p:nvPr/>
        </p:nvCxnSpPr>
        <p:spPr>
          <a:xfrm flipV="1">
            <a:off x="1810104" y="3918522"/>
            <a:ext cx="1171079" cy="5813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16" idx="2"/>
          </p:cNvCxnSpPr>
          <p:nvPr/>
        </p:nvCxnSpPr>
        <p:spPr>
          <a:xfrm flipV="1">
            <a:off x="1799365" y="3918522"/>
            <a:ext cx="1181818" cy="9257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078140" y="321553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/>
                <a:gridCol w="540718"/>
                <a:gridCol w="540718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橢圓 32"/>
          <p:cNvSpPr/>
          <p:nvPr/>
        </p:nvSpPr>
        <p:spPr>
          <a:xfrm>
            <a:off x="5137803" y="3236097"/>
            <a:ext cx="418120" cy="4247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5693832" y="3229178"/>
            <a:ext cx="418120" cy="424773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6226615" y="4161563"/>
            <a:ext cx="418120" cy="42477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870888" y="5128118"/>
            <a:ext cx="1412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Receptive field 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427701" y="5486400"/>
            <a:ext cx="5102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(ignore bias in this slide)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23"/>
          <p:cNvGraphicFramePr>
            <a:graphicFrameLocks noGrp="1"/>
          </p:cNvGraphicFramePr>
          <p:nvPr/>
        </p:nvGraphicFramePr>
        <p:xfrm>
          <a:off x="5336850" y="297228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23"/>
          <p:cNvGraphicFramePr>
            <a:graphicFrameLocks noGrp="1"/>
          </p:cNvGraphicFramePr>
          <p:nvPr/>
        </p:nvGraphicFramePr>
        <p:xfrm>
          <a:off x="5336850" y="1667132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 rot="5400000">
            <a:off x="5282687" y="1115459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17" name="表格 23"/>
          <p:cNvGraphicFramePr>
            <a:graphicFrameLocks noGrp="1"/>
          </p:cNvGraphicFramePr>
          <p:nvPr/>
        </p:nvGraphicFramePr>
        <p:xfrm>
          <a:off x="5337374" y="206816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 rot="5400000">
            <a:off x="5283211" y="288639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25" name="群組 24"/>
          <p:cNvGrpSpPr/>
          <p:nvPr/>
        </p:nvGrpSpPr>
        <p:grpSpPr>
          <a:xfrm>
            <a:off x="6924116" y="1335428"/>
            <a:ext cx="638175" cy="638175"/>
            <a:chOff x="8370546" y="1983114"/>
            <a:chExt cx="638175" cy="638175"/>
          </a:xfrm>
        </p:grpSpPr>
        <p:sp>
          <p:nvSpPr>
            <p:cNvPr id="26" name="橢圓 25"/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108"/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直線單箭頭接點 27"/>
          <p:cNvCxnSpPr/>
          <p:nvPr/>
        </p:nvCxnSpPr>
        <p:spPr>
          <a:xfrm>
            <a:off x="7576374" y="1639200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26" idx="2"/>
          </p:cNvCxnSpPr>
          <p:nvPr/>
        </p:nvCxnSpPr>
        <p:spPr>
          <a:xfrm>
            <a:off x="5758239" y="478994"/>
            <a:ext cx="1165877" cy="1175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26" idx="2"/>
          </p:cNvCxnSpPr>
          <p:nvPr/>
        </p:nvCxnSpPr>
        <p:spPr>
          <a:xfrm>
            <a:off x="5763776" y="838230"/>
            <a:ext cx="1160340" cy="8162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26" idx="2"/>
          </p:cNvCxnSpPr>
          <p:nvPr/>
        </p:nvCxnSpPr>
        <p:spPr>
          <a:xfrm flipV="1">
            <a:off x="5763776" y="1654516"/>
            <a:ext cx="1160340" cy="190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7244044" y="1973603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 flipH="1">
            <a:off x="7094571" y="2606239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5" name="直線單箭頭接點 34"/>
          <p:cNvCxnSpPr>
            <a:endCxn id="26" idx="2"/>
          </p:cNvCxnSpPr>
          <p:nvPr/>
        </p:nvCxnSpPr>
        <p:spPr>
          <a:xfrm flipV="1">
            <a:off x="5753037" y="1654516"/>
            <a:ext cx="1171079" cy="5813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26" idx="2"/>
          </p:cNvCxnSpPr>
          <p:nvPr/>
        </p:nvCxnSpPr>
        <p:spPr>
          <a:xfrm flipV="1">
            <a:off x="5742298" y="1654516"/>
            <a:ext cx="1181818" cy="9257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431257" y="2066680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graphicFrame>
        <p:nvGraphicFramePr>
          <p:cNvPr id="42" name="表格 23"/>
          <p:cNvGraphicFramePr>
            <a:graphicFrameLocks noGrp="1"/>
          </p:cNvGraphicFramePr>
          <p:nvPr/>
        </p:nvGraphicFramePr>
        <p:xfrm>
          <a:off x="5337690" y="363488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表格 23"/>
          <p:cNvGraphicFramePr>
            <a:graphicFrameLocks noGrp="1"/>
          </p:cNvGraphicFramePr>
          <p:nvPr/>
        </p:nvGraphicFramePr>
        <p:xfrm>
          <a:off x="5337690" y="5004788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 rot="5400000">
            <a:off x="5283527" y="445311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45" name="表格 23"/>
          <p:cNvGraphicFramePr>
            <a:graphicFrameLocks noGrp="1"/>
          </p:cNvGraphicFramePr>
          <p:nvPr/>
        </p:nvGraphicFramePr>
        <p:xfrm>
          <a:off x="5338214" y="5405820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 rot="5400000">
            <a:off x="5284051" y="6224051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47" name="群組 46"/>
          <p:cNvGrpSpPr/>
          <p:nvPr/>
        </p:nvGrpSpPr>
        <p:grpSpPr>
          <a:xfrm>
            <a:off x="6924956" y="4673084"/>
            <a:ext cx="638175" cy="638175"/>
            <a:chOff x="8370546" y="1983114"/>
            <a:chExt cx="638175" cy="638175"/>
          </a:xfrm>
        </p:grpSpPr>
        <p:sp>
          <p:nvSpPr>
            <p:cNvPr id="48" name="橢圓 47"/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 108"/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/>
          <p:cNvCxnSpPr/>
          <p:nvPr/>
        </p:nvCxnSpPr>
        <p:spPr>
          <a:xfrm>
            <a:off x="7577214" y="4976856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endCxn id="48" idx="2"/>
          </p:cNvCxnSpPr>
          <p:nvPr/>
        </p:nvCxnSpPr>
        <p:spPr>
          <a:xfrm>
            <a:off x="5759079" y="3816650"/>
            <a:ext cx="1165877" cy="1175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endCxn id="48" idx="2"/>
          </p:cNvCxnSpPr>
          <p:nvPr/>
        </p:nvCxnSpPr>
        <p:spPr>
          <a:xfrm>
            <a:off x="5764616" y="4175886"/>
            <a:ext cx="1160340" cy="8162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8" idx="2"/>
          </p:cNvCxnSpPr>
          <p:nvPr/>
        </p:nvCxnSpPr>
        <p:spPr>
          <a:xfrm flipV="1">
            <a:off x="5764616" y="4992172"/>
            <a:ext cx="1160340" cy="190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7244884" y="5311259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 flipH="1">
            <a:off x="7095411" y="5943895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57" name="直線單箭頭接點 56"/>
          <p:cNvCxnSpPr>
            <a:endCxn id="48" idx="2"/>
          </p:cNvCxnSpPr>
          <p:nvPr/>
        </p:nvCxnSpPr>
        <p:spPr>
          <a:xfrm flipV="1">
            <a:off x="5753877" y="4992172"/>
            <a:ext cx="1171079" cy="5813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48" idx="2"/>
          </p:cNvCxnSpPr>
          <p:nvPr/>
        </p:nvCxnSpPr>
        <p:spPr>
          <a:xfrm flipV="1">
            <a:off x="5743138" y="4992172"/>
            <a:ext cx="1181818" cy="9257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7432097" y="5404336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graphicFrame>
        <p:nvGraphicFramePr>
          <p:cNvPr id="71" name="內容版面配置區 3"/>
          <p:cNvGraphicFramePr/>
          <p:nvPr/>
        </p:nvGraphicFramePr>
        <p:xfrm>
          <a:off x="674229" y="254703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2" name="矩形 71"/>
          <p:cNvSpPr/>
          <p:nvPr/>
        </p:nvSpPr>
        <p:spPr>
          <a:xfrm>
            <a:off x="698868" y="2584673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3" name="內容版面配置區 3"/>
          <p:cNvGraphicFramePr/>
          <p:nvPr/>
        </p:nvGraphicFramePr>
        <p:xfrm>
          <a:off x="829351" y="271054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內容版面配置區 3"/>
          <p:cNvGraphicFramePr/>
          <p:nvPr/>
        </p:nvGraphicFramePr>
        <p:xfrm>
          <a:off x="1013572" y="285296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1028086" y="2881989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接點 75"/>
          <p:cNvCxnSpPr/>
          <p:nvPr/>
        </p:nvCxnSpPr>
        <p:spPr>
          <a:xfrm>
            <a:off x="674229" y="3893460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2087177" y="2547035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698868" y="2604828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942283" y="3751830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/>
          <p:cNvCxnSpPr/>
          <p:nvPr/>
        </p:nvCxnSpPr>
        <p:spPr>
          <a:xfrm flipV="1">
            <a:off x="1525639" y="2129316"/>
            <a:ext cx="0" cy="58123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1522333" y="2100288"/>
            <a:ext cx="3688296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2764638" y="4510475"/>
            <a:ext cx="244599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368961" y="808203"/>
            <a:ext cx="4789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neurons with different receptive fields </a:t>
            </a:r>
            <a:r>
              <a:rPr lang="en-US" altLang="zh-TW" sz="2400" b="1" dirty="0"/>
              <a:t>share the parameters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45661" y="5790919"/>
            <a:ext cx="39919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/>
              <a:t>Each filter convolves over the input image.</a:t>
            </a:r>
            <a:endParaRPr lang="zh-TW" alt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89986" y="1965792"/>
            <a:ext cx="3320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Neuron Version Story</a:t>
            </a:r>
            <a:endParaRPr lang="zh-TW" altLang="en-US" sz="2800" b="1" i="1" u="sng" dirty="0"/>
          </a:p>
        </p:txBody>
      </p:sp>
      <p:sp>
        <p:nvSpPr>
          <p:cNvPr id="5" name="文字方塊 4"/>
          <p:cNvSpPr txBox="1"/>
          <p:nvPr/>
        </p:nvSpPr>
        <p:spPr>
          <a:xfrm>
            <a:off x="5126608" y="1964009"/>
            <a:ext cx="3388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Filter Version Story</a:t>
            </a:r>
            <a:endParaRPr lang="zh-TW" altLang="en-US" sz="28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87244" y="5514786"/>
            <a:ext cx="7455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They are the same story.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89987" y="2862560"/>
            <a:ext cx="3582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neuron only considers a receptive field.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12498" y="2862560"/>
            <a:ext cx="3330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There are a set of filters detecting small patterns.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89986" y="4082553"/>
            <a:ext cx="3582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neurons with different receptive fields share the parameters.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312498" y="4249677"/>
            <a:ext cx="3330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filter convolves over the input image.</a:t>
            </a:r>
            <a:endParaRPr lang="zh-TW" altLang="en-US" sz="2400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-353961" y="2632242"/>
            <a:ext cx="103976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-353961" y="3964513"/>
            <a:ext cx="103976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-353961" y="5355777"/>
            <a:ext cx="103976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959146" y="1868746"/>
            <a:ext cx="0" cy="34679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-353962" y="1868746"/>
            <a:ext cx="103976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Subsampling</a:t>
            </a:r>
            <a:r>
              <a:rPr lang="zh-TW" altLang="en-US" dirty="0"/>
              <a:t> </a:t>
            </a:r>
            <a:r>
              <a:rPr lang="en-US" altLang="zh-TW" dirty="0"/>
              <a:t>the pixels will not change the object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93" y="3330664"/>
            <a:ext cx="3336080" cy="22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53" y="3840173"/>
            <a:ext cx="1756743" cy="11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向右箭號 3"/>
          <p:cNvSpPr/>
          <p:nvPr/>
        </p:nvSpPr>
        <p:spPr>
          <a:xfrm>
            <a:off x="4397010" y="4033732"/>
            <a:ext cx="1860668" cy="8029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91673" y="4831383"/>
            <a:ext cx="207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subsampling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76147" y="2814820"/>
            <a:ext cx="14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bird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603438" y="3306349"/>
            <a:ext cx="14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bird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Pooling – Max Pooling 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895269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1737098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578927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3420756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895269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737098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2578927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3420756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895269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737098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2578927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3420756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895269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1737098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2578927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3420756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711842" y="1617399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/>
                <a:gridCol w="540718"/>
                <a:gridCol w="5407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7200612" y="2086626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Filter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5064249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5906078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6747907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589736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5064249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5906078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6747907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7589736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5064249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5906078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6747907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7589736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5064249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5906078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6747907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-4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7589736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1706936" y="1617399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/>
                <a:gridCol w="540718"/>
                <a:gridCol w="5407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3329090" y="2072366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Filter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5269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578926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95269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578926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64250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747907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064250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747907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6" grpId="0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6" grpId="0" animBg="1"/>
      <p:bldP spid="56" grpId="1" animBg="1"/>
      <p:bldP spid="57" grpId="0" animBg="1"/>
      <p:bldP spid="59" grpId="0"/>
      <p:bldP spid="3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03" y="1831341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116284" y="356931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向下箭號 11"/>
          <p:cNvSpPr/>
          <p:nvPr/>
        </p:nvSpPr>
        <p:spPr>
          <a:xfrm>
            <a:off x="1735981" y="309157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向下箭號 17"/>
          <p:cNvSpPr/>
          <p:nvPr/>
        </p:nvSpPr>
        <p:spPr>
          <a:xfrm>
            <a:off x="1735981" y="420235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" name="向下箭號 17"/>
          <p:cNvSpPr/>
          <p:nvPr/>
        </p:nvSpPr>
        <p:spPr>
          <a:xfrm>
            <a:off x="1735981" y="535374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 rot="5400000">
            <a:off x="1747228" y="5973184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4703895" y="460517"/>
            <a:ext cx="3429024" cy="3386185"/>
            <a:chOff x="4572000" y="2134622"/>
            <a:chExt cx="3429024" cy="3386185"/>
          </a:xfrm>
        </p:grpSpPr>
        <p:sp>
          <p:nvSpPr>
            <p:cNvPr id="12" name="橢圓 11"/>
            <p:cNvSpPr/>
            <p:nvPr/>
          </p:nvSpPr>
          <p:spPr>
            <a:xfrm>
              <a:off x="4572000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5413829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6255658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7097487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4572000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7" name="橢圓 16"/>
            <p:cNvSpPr/>
            <p:nvPr/>
          </p:nvSpPr>
          <p:spPr>
            <a:xfrm>
              <a:off x="5413829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6255658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7097487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>
              <a:off x="4572000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1" name="橢圓 20"/>
            <p:cNvSpPr/>
            <p:nvPr/>
          </p:nvSpPr>
          <p:spPr>
            <a:xfrm>
              <a:off x="5413829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6255658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3" name="橢圓 22"/>
            <p:cNvSpPr/>
            <p:nvPr/>
          </p:nvSpPr>
          <p:spPr>
            <a:xfrm>
              <a:off x="7097487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4" name="橢圓 23"/>
            <p:cNvSpPr/>
            <p:nvPr/>
          </p:nvSpPr>
          <p:spPr>
            <a:xfrm>
              <a:off x="4572000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413829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6" name="橢圓 25"/>
            <p:cNvSpPr/>
            <p:nvPr/>
          </p:nvSpPr>
          <p:spPr>
            <a:xfrm>
              <a:off x="6255658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7" name="橢圓 26"/>
            <p:cNvSpPr/>
            <p:nvPr/>
          </p:nvSpPr>
          <p:spPr>
            <a:xfrm>
              <a:off x="7097487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8" name="橢圓 27"/>
            <p:cNvSpPr/>
            <p:nvPr/>
          </p:nvSpPr>
          <p:spPr>
            <a:xfrm>
              <a:off x="4755537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9" name="橢圓 28"/>
            <p:cNvSpPr/>
            <p:nvPr/>
          </p:nvSpPr>
          <p:spPr>
            <a:xfrm>
              <a:off x="5597366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0" name="橢圓 29"/>
            <p:cNvSpPr/>
            <p:nvPr/>
          </p:nvSpPr>
          <p:spPr>
            <a:xfrm>
              <a:off x="6439195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1" name="橢圓 30"/>
            <p:cNvSpPr/>
            <p:nvPr/>
          </p:nvSpPr>
          <p:spPr>
            <a:xfrm>
              <a:off x="7281024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2" name="橢圓 31"/>
            <p:cNvSpPr/>
            <p:nvPr/>
          </p:nvSpPr>
          <p:spPr>
            <a:xfrm>
              <a:off x="4755537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3" name="橢圓 32"/>
            <p:cNvSpPr/>
            <p:nvPr/>
          </p:nvSpPr>
          <p:spPr>
            <a:xfrm>
              <a:off x="5597366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6439195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>
              <a:off x="7281024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6" name="橢圓 35"/>
            <p:cNvSpPr/>
            <p:nvPr/>
          </p:nvSpPr>
          <p:spPr>
            <a:xfrm>
              <a:off x="4755537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7" name="橢圓 36"/>
            <p:cNvSpPr/>
            <p:nvPr/>
          </p:nvSpPr>
          <p:spPr>
            <a:xfrm>
              <a:off x="5597366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8" name="橢圓 37"/>
            <p:cNvSpPr/>
            <p:nvPr/>
          </p:nvSpPr>
          <p:spPr>
            <a:xfrm>
              <a:off x="6439195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9" name="橢圓 38"/>
            <p:cNvSpPr/>
            <p:nvPr/>
          </p:nvSpPr>
          <p:spPr>
            <a:xfrm>
              <a:off x="7281024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0" name="橢圓 39"/>
            <p:cNvSpPr/>
            <p:nvPr/>
          </p:nvSpPr>
          <p:spPr>
            <a:xfrm>
              <a:off x="4755537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1" name="橢圓 40"/>
            <p:cNvSpPr/>
            <p:nvPr/>
          </p:nvSpPr>
          <p:spPr>
            <a:xfrm>
              <a:off x="5597366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2" name="橢圓 41"/>
            <p:cNvSpPr/>
            <p:nvPr/>
          </p:nvSpPr>
          <p:spPr>
            <a:xfrm>
              <a:off x="6439195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-4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3" name="橢圓 42"/>
            <p:cNvSpPr/>
            <p:nvPr/>
          </p:nvSpPr>
          <p:spPr>
            <a:xfrm>
              <a:off x="7281024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46" name="矩形: 圓角 45"/>
          <p:cNvSpPr/>
          <p:nvPr/>
        </p:nvSpPr>
        <p:spPr>
          <a:xfrm>
            <a:off x="4531114" y="368842"/>
            <a:ext cx="3825080" cy="360267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/>
          <p:nvPr/>
        </p:nvCxnSpPr>
        <p:spPr>
          <a:xfrm>
            <a:off x="2438401" y="4423256"/>
            <a:ext cx="1107769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546170" y="2188830"/>
            <a:ext cx="0" cy="22344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4365774" y="3942079"/>
            <a:ext cx="42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“Image” with 64 channels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29948" y="279854"/>
            <a:ext cx="38250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Convolutional Layers</a:t>
            </a:r>
            <a:endParaRPr lang="en-US" altLang="zh-TW" sz="3200" b="1" i="1" u="sng" dirty="0"/>
          </a:p>
          <a:p>
            <a:r>
              <a:rPr lang="en-US" altLang="zh-TW" sz="3200" b="1" i="1" u="sng" dirty="0"/>
              <a:t>+ Pooling </a:t>
            </a:r>
            <a:endParaRPr lang="zh-TW" altLang="en-US" sz="3200" b="1" i="1" u="sng" dirty="0"/>
          </a:p>
        </p:txBody>
      </p:sp>
      <p:cxnSp>
        <p:nvCxnSpPr>
          <p:cNvPr id="73" name="直線接點 72"/>
          <p:cNvCxnSpPr/>
          <p:nvPr/>
        </p:nvCxnSpPr>
        <p:spPr>
          <a:xfrm>
            <a:off x="3546170" y="2118389"/>
            <a:ext cx="8727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圓角 84"/>
          <p:cNvSpPr/>
          <p:nvPr/>
        </p:nvSpPr>
        <p:spPr>
          <a:xfrm>
            <a:off x="5225744" y="4510363"/>
            <a:ext cx="2527606" cy="222305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接點 89"/>
          <p:cNvCxnSpPr>
            <a:endCxn id="85" idx="1"/>
          </p:cNvCxnSpPr>
          <p:nvPr/>
        </p:nvCxnSpPr>
        <p:spPr>
          <a:xfrm flipV="1">
            <a:off x="2476128" y="5621890"/>
            <a:ext cx="2749616" cy="2035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116284" y="471219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Pooling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63" name="群組 62"/>
          <p:cNvGrpSpPr/>
          <p:nvPr/>
        </p:nvGrpSpPr>
        <p:grpSpPr>
          <a:xfrm>
            <a:off x="5545724" y="4703110"/>
            <a:ext cx="1947915" cy="1771562"/>
            <a:chOff x="1561968" y="1612084"/>
            <a:chExt cx="1947915" cy="1771562"/>
          </a:xfrm>
        </p:grpSpPr>
        <p:sp>
          <p:nvSpPr>
            <p:cNvPr id="64" name="橢圓 63"/>
            <p:cNvSpPr/>
            <p:nvPr/>
          </p:nvSpPr>
          <p:spPr>
            <a:xfrm>
              <a:off x="1593212" y="161208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65" name="橢圓 64"/>
            <p:cNvSpPr/>
            <p:nvPr/>
          </p:nvSpPr>
          <p:spPr>
            <a:xfrm>
              <a:off x="2564819" y="161208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66" name="橢圓 65"/>
            <p:cNvSpPr/>
            <p:nvPr/>
          </p:nvSpPr>
          <p:spPr>
            <a:xfrm>
              <a:off x="2533575" y="2504111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67" name="橢圓 66"/>
            <p:cNvSpPr/>
            <p:nvPr/>
          </p:nvSpPr>
          <p:spPr>
            <a:xfrm>
              <a:off x="1561968" y="2504111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68" name="橢圓 67"/>
            <p:cNvSpPr/>
            <p:nvPr/>
          </p:nvSpPr>
          <p:spPr>
            <a:xfrm>
              <a:off x="1783304" y="1828843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70" name="橢圓 69"/>
            <p:cNvSpPr/>
            <p:nvPr/>
          </p:nvSpPr>
          <p:spPr>
            <a:xfrm>
              <a:off x="2789883" y="1806541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71" name="橢圓 70"/>
            <p:cNvSpPr/>
            <p:nvPr/>
          </p:nvSpPr>
          <p:spPr>
            <a:xfrm>
              <a:off x="2758639" y="2661155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72" name="橢圓 71"/>
            <p:cNvSpPr/>
            <p:nvPr/>
          </p:nvSpPr>
          <p:spPr>
            <a:xfrm>
              <a:off x="1766401" y="2663646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47" name="文字方塊 46"/>
          <p:cNvSpPr txBox="1"/>
          <p:nvPr/>
        </p:nvSpPr>
        <p:spPr>
          <a:xfrm rot="16200000" flipH="1">
            <a:off x="-331724" y="4170347"/>
            <a:ext cx="1549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Repeat</a:t>
            </a:r>
            <a:endParaRPr lang="zh-TW" altLang="en-US" sz="2800" dirty="0"/>
          </a:p>
        </p:txBody>
      </p:sp>
      <p:sp>
        <p:nvSpPr>
          <p:cNvPr id="50" name="左大括弧 49"/>
          <p:cNvSpPr/>
          <p:nvPr/>
        </p:nvSpPr>
        <p:spPr>
          <a:xfrm>
            <a:off x="790076" y="3398042"/>
            <a:ext cx="402859" cy="2397506"/>
          </a:xfrm>
          <a:prstGeom prst="leftBrace">
            <a:avLst>
              <a:gd name="adj1" fmla="val 2274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投影片編號版面配置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85" grpId="0" animBg="1"/>
      <p:bldP spid="62" grpId="0" animBg="1"/>
      <p:bldP spid="47" grpId="0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Classification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481134"/>
            <a:ext cx="2341436" cy="2492096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cxnSp>
        <p:nvCxnSpPr>
          <p:cNvPr id="6" name="直線單箭頭接點 5"/>
          <p:cNvCxnSpPr/>
          <p:nvPr/>
        </p:nvCxnSpPr>
        <p:spPr>
          <a:xfrm>
            <a:off x="2835539" y="3698963"/>
            <a:ext cx="7703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3432093" y="2294909"/>
            <a:ext cx="3180483" cy="2650102"/>
            <a:chOff x="3432093" y="2294909"/>
            <a:chExt cx="3180483" cy="2650102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432093" y="2294909"/>
              <a:ext cx="2341436" cy="2492096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834690" y="2374424"/>
              <a:ext cx="2341436" cy="2492096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271140" y="2452915"/>
              <a:ext cx="2341436" cy="2492096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</p:grpSp>
      <p:sp>
        <p:nvSpPr>
          <p:cNvPr id="10" name="文字方塊 9"/>
          <p:cNvSpPr txBox="1"/>
          <p:nvPr/>
        </p:nvSpPr>
        <p:spPr>
          <a:xfrm>
            <a:off x="1824402" y="4742397"/>
            <a:ext cx="203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 x 100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32956" y="4714178"/>
            <a:ext cx="82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21673" y="2826859"/>
            <a:ext cx="82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138251" y="1347444"/>
            <a:ext cx="151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 channels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682880" y="2709960"/>
            <a:ext cx="1019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3-D </a:t>
            </a:r>
            <a:endParaRPr lang="en-US" altLang="zh-TW" sz="2400" dirty="0"/>
          </a:p>
          <a:p>
            <a:pPr algn="ctr"/>
            <a:r>
              <a:rPr lang="en-US" altLang="zh-TW" sz="2400" dirty="0"/>
              <a:t>tensor</a:t>
            </a:r>
            <a:endParaRPr lang="zh-TW" altLang="en-US" sz="2400" dirty="0"/>
          </a:p>
        </p:txBody>
      </p:sp>
      <p:sp>
        <p:nvSpPr>
          <p:cNvPr id="15" name="右大括弧 14"/>
          <p:cNvSpPr/>
          <p:nvPr/>
        </p:nvSpPr>
        <p:spPr>
          <a:xfrm rot="17183749">
            <a:off x="5851745" y="1525897"/>
            <a:ext cx="199486" cy="1003772"/>
          </a:xfrm>
          <a:prstGeom prst="rightBrace">
            <a:avLst>
              <a:gd name="adj1" fmla="val 3092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6395911" y="3659205"/>
            <a:ext cx="7385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/>
          <p:cNvGraphicFramePr>
            <a:graphicFrameLocks noGrp="1"/>
          </p:cNvGraphicFramePr>
          <p:nvPr/>
        </p:nvGraphicFramePr>
        <p:xfrm>
          <a:off x="7315842" y="696192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315841" y="2613857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315841" y="4531522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7753622" y="1393610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737230" y="3429000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753622" y="5273956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540248" y="5562326"/>
            <a:ext cx="37101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value represents </a:t>
            </a:r>
            <a:r>
              <a:rPr lang="zh-TW" altLang="en-US" sz="2400" dirty="0"/>
              <a:t>intensity</a:t>
            </a:r>
            <a:endParaRPr lang="zh-TW" altLang="en-US" sz="2400" dirty="0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6250426" y="5074283"/>
            <a:ext cx="1065415" cy="57732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投影片編號版面配置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  <p:bldP spid="28" grpId="0"/>
      <p:bldP spid="30" grpId="0"/>
      <p:bldP spid="31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330275" y="2341295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Fully Connected Layers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214" y="258477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858027" y="1772917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cat dog ……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30495" y="1996453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30495" y="3096465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Pooling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30495" y="4164678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30495" y="5197930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Pooling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904790" y="6122614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Flatten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6450192" y="151870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8" name="向下箭號 17"/>
          <p:cNvSpPr/>
          <p:nvPr/>
        </p:nvSpPr>
        <p:spPr>
          <a:xfrm>
            <a:off x="6450192" y="262949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9" name="向下箭號 18"/>
          <p:cNvSpPr/>
          <p:nvPr/>
        </p:nvSpPr>
        <p:spPr>
          <a:xfrm>
            <a:off x="6450192" y="372113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0" name="向下箭號 19"/>
          <p:cNvSpPr/>
          <p:nvPr/>
        </p:nvSpPr>
        <p:spPr>
          <a:xfrm>
            <a:off x="6450192" y="475612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7" name="右彎箭號 16"/>
          <p:cNvSpPr/>
          <p:nvPr/>
        </p:nvSpPr>
        <p:spPr>
          <a:xfrm rot="10800000">
            <a:off x="5461781" y="5820350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734786" y="5407860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386687" y="2499492"/>
            <a:ext cx="148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7" grpId="0" animBg="1"/>
      <p:bldP spid="22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lgs.tw/img/xp1.png.pagespeed.ic.NzL0vritbc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9519" y="1531580"/>
            <a:ext cx="2566207" cy="276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Application: Playing Go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66707" y="2256594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Network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524348" y="259807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956294" y="259807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6488008" y="2275124"/>
            <a:ext cx="1596788" cy="1234764"/>
            <a:chOff x="6737868" y="2183226"/>
            <a:chExt cx="1596788" cy="1234764"/>
          </a:xfrm>
        </p:grpSpPr>
        <p:sp>
          <p:nvSpPr>
            <p:cNvPr id="9" name="文字方塊 8"/>
            <p:cNvSpPr txBox="1"/>
            <p:nvPr/>
          </p:nvSpPr>
          <p:spPr>
            <a:xfrm>
              <a:off x="6824399" y="2586993"/>
              <a:ext cx="1409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(19 x 19 positions)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737868" y="2183226"/>
              <a:ext cx="1596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Next move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1080076" y="4179098"/>
            <a:ext cx="2715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19 x 19 vector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00942" y="4749867"/>
            <a:ext cx="17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Black: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800942" y="5199032"/>
            <a:ext cx="17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white: 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00942" y="5648197"/>
            <a:ext cx="17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none: 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956294" y="3562931"/>
            <a:ext cx="2715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19 x 19 classes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680602" y="4623211"/>
            <a:ext cx="4929997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Fully-connected 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network can be used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680603" y="5669311"/>
            <a:ext cx="4929996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But CNN performs much better.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322810" y="3766348"/>
            <a:ext cx="197673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19 x 19 matrix (image)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18373" y="5010095"/>
            <a:ext cx="172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48 channels in Alpha Go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Go playing?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patterns are much smaller than the whole image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same patterns appear in different regions.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5085" y="2336063"/>
            <a:ext cx="1306513" cy="12694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4" name="Picture 2" descr="http://e.blog.xuite.net/e/1/b/d/15813770/blog_852349/txt/33202844/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62" y="4301541"/>
            <a:ext cx="2067875" cy="206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e.blog.xuite.net/e/1/b/d/15813770/blog_852349/txt/33202844/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433" y="4301541"/>
            <a:ext cx="2067875" cy="206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6875" y="4498905"/>
            <a:ext cx="596466" cy="579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1116" y="5693658"/>
            <a:ext cx="596466" cy="579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字方塊 4"/>
          <p:cNvSpPr txBox="1"/>
          <p:nvPr/>
        </p:nvSpPr>
        <p:spPr>
          <a:xfrm>
            <a:off x="1378672" y="2938714"/>
            <a:ext cx="490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Alpha Go uses 5 x 5 for first layer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Go playing?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Subsampling</a:t>
            </a:r>
            <a:r>
              <a:rPr lang="zh-TW" altLang="en-US" dirty="0"/>
              <a:t> </a:t>
            </a:r>
            <a:r>
              <a:rPr lang="en-US" altLang="zh-TW" dirty="0"/>
              <a:t>the pixels will not change the object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41" y="2965713"/>
            <a:ext cx="8955117" cy="3683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1257307" y="6050170"/>
            <a:ext cx="665752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Alpha Go does not use Pooling 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60002" y="2282738"/>
            <a:ext cx="217621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Pooling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48111" y="2287642"/>
            <a:ext cx="5795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How to explain this???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7566129" y="3305908"/>
            <a:ext cx="1324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46154" y="3629758"/>
            <a:ext cx="6920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7489929" y="3629758"/>
            <a:ext cx="1473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46154" y="3934558"/>
            <a:ext cx="28827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750008" y="3944816"/>
            <a:ext cx="29557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353425" y="3934558"/>
            <a:ext cx="6018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46154" y="4277458"/>
            <a:ext cx="1681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045158" y="4277458"/>
            <a:ext cx="23080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89230" y="4610833"/>
            <a:ext cx="23080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2441991" y="4610833"/>
            <a:ext cx="64489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2582544" y="4934683"/>
            <a:ext cx="3083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5787512" y="4934683"/>
            <a:ext cx="13653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向右箭號 33"/>
          <p:cNvSpPr/>
          <p:nvPr/>
        </p:nvSpPr>
        <p:spPr>
          <a:xfrm>
            <a:off x="1125415" y="2282738"/>
            <a:ext cx="1026942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  <p:cxnSp>
        <p:nvCxnSpPr>
          <p:cNvPr id="23" name="直線接點 22"/>
          <p:cNvCxnSpPr/>
          <p:nvPr/>
        </p:nvCxnSpPr>
        <p:spPr>
          <a:xfrm>
            <a:off x="4750008" y="5955045"/>
            <a:ext cx="16031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428291" y="5615075"/>
            <a:ext cx="9251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375" y="371834"/>
            <a:ext cx="5245552" cy="347903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80096" y="157817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More Applications</a:t>
            </a:r>
            <a:endParaRPr lang="zh-TW" altLang="en-US" sz="3200" b="1" i="1" u="sng" dirty="0"/>
          </a:p>
        </p:txBody>
      </p:sp>
      <p:sp>
        <p:nvSpPr>
          <p:cNvPr id="9" name="文字方塊 8"/>
          <p:cNvSpPr txBox="1"/>
          <p:nvPr/>
        </p:nvSpPr>
        <p:spPr>
          <a:xfrm>
            <a:off x="742046" y="3007061"/>
            <a:ext cx="3028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https://dl.acm.org/doi/10.1109/TASLP.2014.2339736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42046" y="2438255"/>
            <a:ext cx="3296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Speech</a:t>
            </a:r>
            <a:endParaRPr lang="zh-TW" altLang="en-US" sz="28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2046" y="5546532"/>
            <a:ext cx="3028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https://www.aclweb.org/anthology/S15-2079/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2046" y="4573881"/>
            <a:ext cx="3296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Natural Language Processing</a:t>
            </a:r>
            <a:endParaRPr lang="zh-TW" altLang="en-US" sz="2800" b="1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4035540"/>
            <a:ext cx="5114925" cy="2607493"/>
          </a:xfrm>
          <a:prstGeom prst="rect">
            <a:avLst/>
          </a:prstGeom>
        </p:spPr>
      </p:pic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>
            <a:off x="4042114" y="1492670"/>
            <a:ext cx="25357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>
            <a:endCxn id="22" idx="2"/>
          </p:cNvCxnSpPr>
          <p:nvPr/>
        </p:nvCxnSpPr>
        <p:spPr>
          <a:xfrm flipV="1">
            <a:off x="4042113" y="1518544"/>
            <a:ext cx="2535723" cy="1487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>
            <a:endCxn id="22" idx="2"/>
          </p:cNvCxnSpPr>
          <p:nvPr/>
        </p:nvCxnSpPr>
        <p:spPr>
          <a:xfrm flipV="1">
            <a:off x="4042113" y="1518544"/>
            <a:ext cx="2535723" cy="3051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657082" y="1248770"/>
            <a:ext cx="369332" cy="394455"/>
            <a:chOff x="674398" y="1660770"/>
            <a:chExt cx="369332" cy="394455"/>
          </a:xfrm>
        </p:grpSpPr>
        <p:sp>
          <p:nvSpPr>
            <p:cNvPr id="8" name="矩形 7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群組 9"/>
          <p:cNvGrpSpPr/>
          <p:nvPr/>
        </p:nvGrpSpPr>
        <p:grpSpPr>
          <a:xfrm>
            <a:off x="3641788" y="2871632"/>
            <a:ext cx="369332" cy="399084"/>
            <a:chOff x="674398" y="1660770"/>
            <a:chExt cx="369332" cy="399084"/>
          </a:xfrm>
        </p:grpSpPr>
        <p:sp>
          <p:nvSpPr>
            <p:cNvPr id="11" name="矩形 10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749516" y="1660770"/>
                  <a:ext cx="241733" cy="3990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99084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群組 12"/>
          <p:cNvGrpSpPr/>
          <p:nvPr/>
        </p:nvGrpSpPr>
        <p:grpSpPr>
          <a:xfrm>
            <a:off x="3650854" y="4476188"/>
            <a:ext cx="369332" cy="394455"/>
            <a:chOff x="674398" y="1660770"/>
            <a:chExt cx="369332" cy="394455"/>
          </a:xfrm>
        </p:grpSpPr>
        <p:sp>
          <p:nvSpPr>
            <p:cNvPr id="14" name="矩形 13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直線單箭頭接點 15"/>
          <p:cNvCxnSpPr>
            <a:endCxn id="23" idx="2"/>
          </p:cNvCxnSpPr>
          <p:nvPr/>
        </p:nvCxnSpPr>
        <p:spPr>
          <a:xfrm>
            <a:off x="4042112" y="1458191"/>
            <a:ext cx="2543317" cy="1626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23" idx="2"/>
          </p:cNvCxnSpPr>
          <p:nvPr/>
        </p:nvCxnSpPr>
        <p:spPr>
          <a:xfrm>
            <a:off x="4042113" y="3064612"/>
            <a:ext cx="2543316" cy="19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23" idx="2"/>
          </p:cNvCxnSpPr>
          <p:nvPr/>
        </p:nvCxnSpPr>
        <p:spPr>
          <a:xfrm flipV="1">
            <a:off x="4013957" y="3084260"/>
            <a:ext cx="2571472" cy="1518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24" idx="2"/>
          </p:cNvCxnSpPr>
          <p:nvPr/>
        </p:nvCxnSpPr>
        <p:spPr>
          <a:xfrm>
            <a:off x="4026414" y="1503228"/>
            <a:ext cx="2526296" cy="3158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24" idx="2"/>
          </p:cNvCxnSpPr>
          <p:nvPr/>
        </p:nvCxnSpPr>
        <p:spPr>
          <a:xfrm>
            <a:off x="4026413" y="3109649"/>
            <a:ext cx="2526297" cy="1552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4042114" y="4676525"/>
            <a:ext cx="2510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6577836" y="1199456"/>
            <a:ext cx="638175" cy="638175"/>
            <a:chOff x="8370546" y="1983114"/>
            <a:chExt cx="638175" cy="638175"/>
          </a:xfrm>
        </p:grpSpPr>
        <p:sp>
          <p:nvSpPr>
            <p:cNvPr id="22" name="橢圓 21"/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 108"/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585429" y="2765172"/>
            <a:ext cx="638175" cy="638175"/>
            <a:chOff x="8378140" y="3515828"/>
            <a:chExt cx="638175" cy="638175"/>
          </a:xfrm>
        </p:grpSpPr>
        <p:sp>
          <p:nvSpPr>
            <p:cNvPr id="23" name="橢圓 22"/>
            <p:cNvSpPr/>
            <p:nvPr/>
          </p:nvSpPr>
          <p:spPr>
            <a:xfrm>
              <a:off x="8378140" y="3515828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手繪多邊形 108"/>
            <p:cNvSpPr/>
            <p:nvPr/>
          </p:nvSpPr>
          <p:spPr>
            <a:xfrm>
              <a:off x="8458600" y="3669023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552710" y="4342923"/>
            <a:ext cx="638175" cy="638175"/>
            <a:chOff x="8345419" y="5048542"/>
            <a:chExt cx="638175" cy="638175"/>
          </a:xfrm>
        </p:grpSpPr>
        <p:sp>
          <p:nvSpPr>
            <p:cNvPr id="24" name="橢圓 23"/>
            <p:cNvSpPr/>
            <p:nvPr/>
          </p:nvSpPr>
          <p:spPr>
            <a:xfrm>
              <a:off x="8345419" y="5048542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108"/>
            <p:cNvSpPr/>
            <p:nvPr/>
          </p:nvSpPr>
          <p:spPr>
            <a:xfrm>
              <a:off x="8454683" y="5215710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31" name="表格 23"/>
          <p:cNvGraphicFramePr>
            <a:graphicFrameLocks noGrp="1"/>
          </p:cNvGraphicFramePr>
          <p:nvPr/>
        </p:nvGraphicFramePr>
        <p:xfrm>
          <a:off x="958671" y="580077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958670" y="2497742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958670" y="4415407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1396451" y="1277495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380059" y="3312885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396451" y="5157841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7230094" y="1503228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781083" y="4918483"/>
            <a:ext cx="202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100 x 100 x 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450780" y="4981098"/>
            <a:ext cx="90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1000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602320" y="2789665"/>
            <a:ext cx="1477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3 x 10</a:t>
            </a:r>
            <a:r>
              <a:rPr kumimoji="0" lang="en-US" altLang="zh-TW" sz="2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7</a:t>
            </a:r>
            <a:endParaRPr kumimoji="0" lang="zh-TW" altLang="en-US" sz="28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439160" y="5552236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Do we </a:t>
            </a:r>
            <a:r>
              <a:rPr lang="en-US" altLang="zh-TW" sz="2400" dirty="0">
                <a:latin typeface="Calibri" panose="020F0502020204030204"/>
                <a:ea typeface="PMingLiU" panose="02020500000000000000" pitchFamily="18" charset="-120"/>
              </a:rPr>
              <a:t>really need “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fully connected”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in image processing?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317001" y="55259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1" i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Fully Connected </a:t>
            </a:r>
            <a:r>
              <a:rPr lang="en-US" altLang="zh-TW" sz="2400" b="1" i="1" u="sng" dirty="0">
                <a:latin typeface="Calibri" panose="020F0502020204030204"/>
                <a:ea typeface="PMingLiU" panose="02020500000000000000" pitchFamily="18" charset="-120"/>
              </a:rPr>
              <a:t>N</a:t>
            </a:r>
            <a:r>
              <a:rPr kumimoji="0" lang="en-US" altLang="zh-TW" sz="2400" b="1" i="1" u="sng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etwork</a:t>
            </a:r>
            <a:endParaRPr kumimoji="0" lang="zh-TW" altLang="en-US" sz="2400" b="1" i="1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 rot="5400000">
            <a:off x="3535029" y="2061148"/>
            <a:ext cx="807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8" name="文字方塊 47"/>
          <p:cNvSpPr txBox="1"/>
          <p:nvPr/>
        </p:nvSpPr>
        <p:spPr>
          <a:xfrm rot="5400000">
            <a:off x="3536078" y="3678651"/>
            <a:ext cx="807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60" name="直線單箭頭接點 59"/>
          <p:cNvCxnSpPr/>
          <p:nvPr/>
        </p:nvCxnSpPr>
        <p:spPr>
          <a:xfrm>
            <a:off x="7230094" y="3064612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7219913" y="4685977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678059" y="1153462"/>
            <a:ext cx="110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678059" y="2709646"/>
            <a:ext cx="110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678059" y="4342394"/>
            <a:ext cx="110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65" name="投影片編號版面配置區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  <p:sp>
        <p:nvSpPr>
          <p:cNvPr id="2" name="箭號: 向右 1"/>
          <p:cNvSpPr/>
          <p:nvPr/>
        </p:nvSpPr>
        <p:spPr>
          <a:xfrm>
            <a:off x="2779244" y="2719238"/>
            <a:ext cx="695073" cy="747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 animBg="1"/>
      <p:bldP spid="45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1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65526" y="2389320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638040" y="1907536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Input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33914" y="310701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39732" y="253668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3052431" y="2441434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方程式" r:id="rId1" imgW="3657600" imgH="5181600" progId="Equation.3">
                  <p:embed/>
                </p:oleObj>
              </mc:Choice>
              <mc:Fallback>
                <p:oleObj name="方程式" r:id="rId1" imgW="36576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431" y="2441434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3057727" y="302416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方程式" r:id="rId3" imgW="3962400" imgH="5181600" progId="Equation.3">
                  <p:embed/>
                </p:oleObj>
              </mc:Choice>
              <mc:Fallback>
                <p:oleObj name="方程式" r:id="rId3" imgW="39624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727" y="302416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群組 10"/>
          <p:cNvGrpSpPr/>
          <p:nvPr/>
        </p:nvGrpSpPr>
        <p:grpSpPr>
          <a:xfrm>
            <a:off x="4542035" y="1907536"/>
            <a:ext cx="1134648" cy="3130011"/>
            <a:chOff x="2332137" y="1770729"/>
            <a:chExt cx="1134648" cy="3130011"/>
          </a:xfrm>
        </p:grpSpPr>
        <p:sp>
          <p:nvSpPr>
            <p:cNvPr id="44" name="矩形 43"/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Layer 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6" name="橢圓 45"/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7" name="橢圓 46"/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8" name="橢圓 47"/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……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043439" y="4504770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040323" y="4408516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方程式" r:id="rId5" imgW="4572000" imgH="5486400" progId="Equation.3">
                  <p:embed/>
                </p:oleObj>
              </mc:Choice>
              <mc:Fallback>
                <p:oleObj name="方程式" r:id="rId5" imgW="4572000" imgH="548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323" y="4408516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 rot="5400000">
            <a:off x="2919371" y="378971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6609911" y="1929294"/>
            <a:ext cx="1134648" cy="3113664"/>
            <a:chOff x="3657035" y="1770729"/>
            <a:chExt cx="1134648" cy="3113664"/>
          </a:xfrm>
        </p:grpSpPr>
        <p:sp>
          <p:nvSpPr>
            <p:cNvPr id="38" name="矩形 37"/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Layer 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0" name="橢圓 39"/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1" name="橢圓 40"/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2" name="橢圓 41"/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……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7552999" y="235042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559948" y="311141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588964" y="432674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5376440" y="2659760"/>
            <a:ext cx="1537213" cy="2028340"/>
            <a:chOff x="3601750" y="2566495"/>
            <a:chExt cx="1537213" cy="2028340"/>
          </a:xfrm>
        </p:grpSpPr>
        <p:cxnSp>
          <p:nvCxnSpPr>
            <p:cNvPr id="29" name="直線單箭頭接點 28"/>
            <p:cNvCxnSpPr>
              <a:stCxn id="46" idx="6"/>
              <a:endCxn id="40" idx="2"/>
            </p:cNvCxnSpPr>
            <p:nvPr/>
          </p:nvCxnSpPr>
          <p:spPr>
            <a:xfrm>
              <a:off x="3611041" y="2566495"/>
              <a:ext cx="1484382" cy="21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endCxn id="41" idx="2"/>
            </p:cNvCxnSpPr>
            <p:nvPr/>
          </p:nvCxnSpPr>
          <p:spPr>
            <a:xfrm>
              <a:off x="3635412" y="3345065"/>
              <a:ext cx="1462353" cy="21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>
              <a:off x="3766038" y="4551293"/>
              <a:ext cx="13729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47" idx="6"/>
              <a:endCxn id="40" idx="2"/>
            </p:cNvCxnSpPr>
            <p:nvPr/>
          </p:nvCxnSpPr>
          <p:spPr>
            <a:xfrm flipV="1">
              <a:off x="3613383" y="2588253"/>
              <a:ext cx="1482040" cy="7568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46" idx="6"/>
              <a:endCxn id="41" idx="2"/>
            </p:cNvCxnSpPr>
            <p:nvPr/>
          </p:nvCxnSpPr>
          <p:spPr>
            <a:xfrm>
              <a:off x="3611041" y="2566495"/>
              <a:ext cx="1486724" cy="800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46" idx="6"/>
              <a:endCxn id="42" idx="2"/>
            </p:cNvCxnSpPr>
            <p:nvPr/>
          </p:nvCxnSpPr>
          <p:spPr>
            <a:xfrm>
              <a:off x="3611041" y="2566495"/>
              <a:ext cx="1475091" cy="2028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>
              <a:stCxn id="47" idx="6"/>
              <a:endCxn id="42" idx="2"/>
            </p:cNvCxnSpPr>
            <p:nvPr/>
          </p:nvCxnSpPr>
          <p:spPr>
            <a:xfrm>
              <a:off x="3613383" y="3345065"/>
              <a:ext cx="1472749" cy="12497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48" idx="6"/>
              <a:endCxn id="40" idx="2"/>
            </p:cNvCxnSpPr>
            <p:nvPr/>
          </p:nvCxnSpPr>
          <p:spPr>
            <a:xfrm flipV="1">
              <a:off x="3601750" y="2588253"/>
              <a:ext cx="1493673" cy="19848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48" idx="6"/>
              <a:endCxn id="41" idx="2"/>
            </p:cNvCxnSpPr>
            <p:nvPr/>
          </p:nvCxnSpPr>
          <p:spPr>
            <a:xfrm flipV="1">
              <a:off x="3601750" y="3366823"/>
              <a:ext cx="1496015" cy="12062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單箭頭接點 19"/>
          <p:cNvCxnSpPr>
            <a:endCxn id="46" idx="2"/>
          </p:cNvCxnSpPr>
          <p:nvPr/>
        </p:nvCxnSpPr>
        <p:spPr>
          <a:xfrm flipV="1">
            <a:off x="3398519" y="2659760"/>
            <a:ext cx="1413054" cy="278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0"/>
          <p:cNvCxnSpPr>
            <a:stCxn id="8" idx="3"/>
            <a:endCxn id="47" idx="2"/>
          </p:cNvCxnSpPr>
          <p:nvPr/>
        </p:nvCxnSpPr>
        <p:spPr>
          <a:xfrm>
            <a:off x="3382632" y="2708134"/>
            <a:ext cx="1431283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1"/>
          <p:cNvCxnSpPr>
            <a:stCxn id="8" idx="3"/>
            <a:endCxn id="48" idx="2"/>
          </p:cNvCxnSpPr>
          <p:nvPr/>
        </p:nvCxnSpPr>
        <p:spPr>
          <a:xfrm>
            <a:off x="3382632" y="2708134"/>
            <a:ext cx="1419650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2"/>
          <p:cNvCxnSpPr>
            <a:stCxn id="10" idx="3"/>
            <a:endCxn id="46" idx="2"/>
          </p:cNvCxnSpPr>
          <p:nvPr/>
        </p:nvCxnSpPr>
        <p:spPr>
          <a:xfrm flipV="1">
            <a:off x="3410152" y="2659760"/>
            <a:ext cx="1401421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3"/>
          <p:cNvCxnSpPr>
            <a:stCxn id="7" idx="3"/>
            <a:endCxn id="47" idx="2"/>
          </p:cNvCxnSpPr>
          <p:nvPr/>
        </p:nvCxnSpPr>
        <p:spPr>
          <a:xfrm>
            <a:off x="3376814" y="3278463"/>
            <a:ext cx="1437101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4"/>
          <p:cNvCxnSpPr>
            <a:stCxn id="7" idx="3"/>
            <a:endCxn id="48" idx="2"/>
          </p:cNvCxnSpPr>
          <p:nvPr/>
        </p:nvCxnSpPr>
        <p:spPr>
          <a:xfrm>
            <a:off x="3376814" y="3278463"/>
            <a:ext cx="1425468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5"/>
          <p:cNvCxnSpPr>
            <a:stCxn id="13" idx="3"/>
            <a:endCxn id="46" idx="2"/>
          </p:cNvCxnSpPr>
          <p:nvPr/>
        </p:nvCxnSpPr>
        <p:spPr>
          <a:xfrm flipV="1">
            <a:off x="3448311" y="2659760"/>
            <a:ext cx="1363262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6"/>
          <p:cNvCxnSpPr>
            <a:stCxn id="13" idx="3"/>
            <a:endCxn id="47" idx="2"/>
          </p:cNvCxnSpPr>
          <p:nvPr/>
        </p:nvCxnSpPr>
        <p:spPr>
          <a:xfrm flipV="1">
            <a:off x="3448311" y="3438330"/>
            <a:ext cx="1365604" cy="12146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27"/>
          <p:cNvCxnSpPr>
            <a:stCxn id="13" idx="3"/>
            <a:endCxn id="48" idx="2"/>
          </p:cNvCxnSpPr>
          <p:nvPr/>
        </p:nvCxnSpPr>
        <p:spPr>
          <a:xfrm>
            <a:off x="3448311" y="4652991"/>
            <a:ext cx="1353971" cy="13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49"/>
          <p:cNvSpPr txBox="1"/>
          <p:nvPr/>
        </p:nvSpPr>
        <p:spPr>
          <a:xfrm>
            <a:off x="4143802" y="1093005"/>
            <a:ext cx="50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Identifying some critical patterns</a:t>
            </a:r>
            <a:endParaRPr lang="zh-TW" altLang="en-US" sz="2800" dirty="0"/>
          </a:p>
        </p:txBody>
      </p:sp>
      <p:pic>
        <p:nvPicPr>
          <p:cNvPr id="59" name="Picture 4" descr="http://all4desktop.com/data_images/original/4244361-bir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96" y="2770369"/>
            <a:ext cx="2485663" cy="17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74" y="2019120"/>
            <a:ext cx="697027" cy="719513"/>
          </a:xfrm>
          <a:prstGeom prst="rect">
            <a:avLst/>
          </a:prstGeom>
        </p:spPr>
      </p:pic>
      <p:pic>
        <p:nvPicPr>
          <p:cNvPr id="65" name="圖片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9803" y="3042640"/>
            <a:ext cx="667597" cy="667597"/>
          </a:xfrm>
          <a:prstGeom prst="rect">
            <a:avLst/>
          </a:prstGeom>
        </p:spPr>
      </p:pic>
      <p:sp>
        <p:nvSpPr>
          <p:cNvPr id="68" name="文字方塊 67"/>
          <p:cNvSpPr txBox="1"/>
          <p:nvPr/>
        </p:nvSpPr>
        <p:spPr>
          <a:xfrm>
            <a:off x="7927134" y="2901670"/>
            <a:ext cx="76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Bird?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608305" y="5613085"/>
            <a:ext cx="8087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Perhaps human also identify birds in a similar way … </a:t>
            </a:r>
            <a:r>
              <a:rPr lang="en-US" altLang="zh-TW" sz="2800" dirty="0">
                <a:sym typeface="Wingdings" panose="05000000000000000000" pitchFamily="2" charset="2"/>
              </a:rPr>
              <a:t></a:t>
            </a:r>
            <a:endParaRPr lang="zh-TW" altLang="en-US" sz="2800" dirty="0"/>
          </a:p>
        </p:txBody>
      </p:sp>
      <p:pic>
        <p:nvPicPr>
          <p:cNvPr id="71" name="圖片 7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6139" y="4161651"/>
            <a:ext cx="661261" cy="661261"/>
          </a:xfrm>
          <a:prstGeom prst="rect">
            <a:avLst/>
          </a:prstGeom>
        </p:spPr>
      </p:pic>
      <p:sp>
        <p:nvSpPr>
          <p:cNvPr id="72" name="投影片編號版面配置區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  <p:cxnSp>
        <p:nvCxnSpPr>
          <p:cNvPr id="52" name="直線單箭頭接點 3"/>
          <p:cNvCxnSpPr>
            <a:stCxn id="45" idx="0"/>
          </p:cNvCxnSpPr>
          <p:nvPr/>
        </p:nvCxnSpPr>
        <p:spPr>
          <a:xfrm flipV="1">
            <a:off x="5109359" y="1570947"/>
            <a:ext cx="300743" cy="33658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8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445" y="1181152"/>
            <a:ext cx="4547670" cy="449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286000" y="57879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https://www.dcard.tw/f/funny/p/233833012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1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65526" y="2389320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638040" y="1907536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Input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33914" y="310701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39732" y="253668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3052431" y="2441434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方程式" r:id="rId1" imgW="3657600" imgH="5181600" progId="Equation.3">
                  <p:embed/>
                </p:oleObj>
              </mc:Choice>
              <mc:Fallback>
                <p:oleObj name="方程式" r:id="rId1" imgW="36576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431" y="2441434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3057727" y="302416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方程式" r:id="rId3" imgW="3962400" imgH="5181600" progId="Equation.3">
                  <p:embed/>
                </p:oleObj>
              </mc:Choice>
              <mc:Fallback>
                <p:oleObj name="方程式" r:id="rId3" imgW="39624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727" y="302416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4542035" y="1907536"/>
            <a:ext cx="1134648" cy="3130011"/>
            <a:chOff x="2332137" y="1770729"/>
            <a:chExt cx="1134648" cy="3130011"/>
          </a:xfrm>
        </p:grpSpPr>
        <p:sp>
          <p:nvSpPr>
            <p:cNvPr id="44" name="矩形 43"/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Layer 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6" name="橢圓 45"/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7" name="橢圓 46"/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8" name="橢圓 47"/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……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043439" y="4504770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040323" y="4408516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方程式" r:id="rId5" imgW="4572000" imgH="5486400" progId="Equation.3">
                  <p:embed/>
                </p:oleObj>
              </mc:Choice>
              <mc:Fallback>
                <p:oleObj name="方程式" r:id="rId5" imgW="4572000" imgH="548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323" y="4408516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3"/>
          <p:cNvSpPr txBox="1"/>
          <p:nvPr/>
        </p:nvSpPr>
        <p:spPr>
          <a:xfrm rot="5400000">
            <a:off x="2919371" y="378971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16" name="群組 14"/>
          <p:cNvGrpSpPr/>
          <p:nvPr/>
        </p:nvGrpSpPr>
        <p:grpSpPr>
          <a:xfrm>
            <a:off x="6609911" y="1929294"/>
            <a:ext cx="1134648" cy="3113664"/>
            <a:chOff x="3657035" y="1770729"/>
            <a:chExt cx="1134648" cy="3113664"/>
          </a:xfrm>
        </p:grpSpPr>
        <p:sp>
          <p:nvSpPr>
            <p:cNvPr id="38" name="矩形 37"/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Layer 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0" name="橢圓 39"/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1" name="橢圓 40"/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2" name="橢圓 41"/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……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17" name="文字方塊 15"/>
          <p:cNvSpPr txBox="1"/>
          <p:nvPr/>
        </p:nvSpPr>
        <p:spPr>
          <a:xfrm>
            <a:off x="7552999" y="235042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8" name="文字方塊 16"/>
          <p:cNvSpPr txBox="1"/>
          <p:nvPr/>
        </p:nvSpPr>
        <p:spPr>
          <a:xfrm>
            <a:off x="7559948" y="311141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9" name="文字方塊 17"/>
          <p:cNvSpPr txBox="1"/>
          <p:nvPr/>
        </p:nvSpPr>
        <p:spPr>
          <a:xfrm>
            <a:off x="7588964" y="432674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20" name="群組 18"/>
          <p:cNvGrpSpPr/>
          <p:nvPr/>
        </p:nvGrpSpPr>
        <p:grpSpPr>
          <a:xfrm>
            <a:off x="5376440" y="2659760"/>
            <a:ext cx="1537213" cy="2028340"/>
            <a:chOff x="3601750" y="2566495"/>
            <a:chExt cx="1537213" cy="2028340"/>
          </a:xfrm>
        </p:grpSpPr>
        <p:cxnSp>
          <p:nvCxnSpPr>
            <p:cNvPr id="29" name="直線單箭頭接點 28"/>
            <p:cNvCxnSpPr>
              <a:stCxn id="46" idx="6"/>
              <a:endCxn id="40" idx="2"/>
            </p:cNvCxnSpPr>
            <p:nvPr/>
          </p:nvCxnSpPr>
          <p:spPr>
            <a:xfrm>
              <a:off x="3611041" y="2566495"/>
              <a:ext cx="1484382" cy="21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endCxn id="41" idx="2"/>
            </p:cNvCxnSpPr>
            <p:nvPr/>
          </p:nvCxnSpPr>
          <p:spPr>
            <a:xfrm>
              <a:off x="3635412" y="3345065"/>
              <a:ext cx="1462353" cy="21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>
              <a:off x="3766038" y="4551293"/>
              <a:ext cx="13729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47" idx="6"/>
              <a:endCxn id="40" idx="2"/>
            </p:cNvCxnSpPr>
            <p:nvPr/>
          </p:nvCxnSpPr>
          <p:spPr>
            <a:xfrm flipV="1">
              <a:off x="3613383" y="2588253"/>
              <a:ext cx="1482040" cy="7568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46" idx="6"/>
              <a:endCxn id="41" idx="2"/>
            </p:cNvCxnSpPr>
            <p:nvPr/>
          </p:nvCxnSpPr>
          <p:spPr>
            <a:xfrm>
              <a:off x="3611041" y="2566495"/>
              <a:ext cx="1486724" cy="800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46" idx="6"/>
              <a:endCxn id="42" idx="2"/>
            </p:cNvCxnSpPr>
            <p:nvPr/>
          </p:nvCxnSpPr>
          <p:spPr>
            <a:xfrm>
              <a:off x="3611041" y="2566495"/>
              <a:ext cx="1475091" cy="2028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>
              <a:stCxn id="47" idx="6"/>
              <a:endCxn id="42" idx="2"/>
            </p:cNvCxnSpPr>
            <p:nvPr/>
          </p:nvCxnSpPr>
          <p:spPr>
            <a:xfrm>
              <a:off x="3613383" y="3345065"/>
              <a:ext cx="1472749" cy="12497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48" idx="6"/>
              <a:endCxn id="40" idx="2"/>
            </p:cNvCxnSpPr>
            <p:nvPr/>
          </p:nvCxnSpPr>
          <p:spPr>
            <a:xfrm flipV="1">
              <a:off x="3601750" y="2588253"/>
              <a:ext cx="1493673" cy="19848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48" idx="6"/>
              <a:endCxn id="41" idx="2"/>
            </p:cNvCxnSpPr>
            <p:nvPr/>
          </p:nvCxnSpPr>
          <p:spPr>
            <a:xfrm flipV="1">
              <a:off x="3601750" y="3366823"/>
              <a:ext cx="1496015" cy="12062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單箭頭接點 19"/>
          <p:cNvCxnSpPr>
            <a:endCxn id="46" idx="2"/>
          </p:cNvCxnSpPr>
          <p:nvPr/>
        </p:nvCxnSpPr>
        <p:spPr>
          <a:xfrm flipV="1">
            <a:off x="3398519" y="2659760"/>
            <a:ext cx="1413054" cy="278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0"/>
          <p:cNvCxnSpPr>
            <a:stCxn id="8" idx="3"/>
            <a:endCxn id="47" idx="2"/>
          </p:cNvCxnSpPr>
          <p:nvPr/>
        </p:nvCxnSpPr>
        <p:spPr>
          <a:xfrm>
            <a:off x="3382632" y="2708134"/>
            <a:ext cx="1431283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1"/>
          <p:cNvCxnSpPr>
            <a:stCxn id="8" idx="3"/>
            <a:endCxn id="48" idx="2"/>
          </p:cNvCxnSpPr>
          <p:nvPr/>
        </p:nvCxnSpPr>
        <p:spPr>
          <a:xfrm>
            <a:off x="3382632" y="2708134"/>
            <a:ext cx="1419650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2"/>
          <p:cNvCxnSpPr>
            <a:stCxn id="10" idx="3"/>
            <a:endCxn id="46" idx="2"/>
          </p:cNvCxnSpPr>
          <p:nvPr/>
        </p:nvCxnSpPr>
        <p:spPr>
          <a:xfrm flipV="1">
            <a:off x="3410152" y="2659760"/>
            <a:ext cx="1401421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3"/>
          <p:cNvCxnSpPr>
            <a:stCxn id="7" idx="3"/>
            <a:endCxn id="47" idx="2"/>
          </p:cNvCxnSpPr>
          <p:nvPr/>
        </p:nvCxnSpPr>
        <p:spPr>
          <a:xfrm>
            <a:off x="3376814" y="3278463"/>
            <a:ext cx="1437101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4"/>
          <p:cNvCxnSpPr>
            <a:stCxn id="7" idx="3"/>
            <a:endCxn id="48" idx="2"/>
          </p:cNvCxnSpPr>
          <p:nvPr/>
        </p:nvCxnSpPr>
        <p:spPr>
          <a:xfrm>
            <a:off x="3376814" y="3278463"/>
            <a:ext cx="1425468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5"/>
          <p:cNvCxnSpPr>
            <a:stCxn id="13" idx="3"/>
            <a:endCxn id="46" idx="2"/>
          </p:cNvCxnSpPr>
          <p:nvPr/>
        </p:nvCxnSpPr>
        <p:spPr>
          <a:xfrm flipV="1">
            <a:off x="3448311" y="2659760"/>
            <a:ext cx="1363262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6"/>
          <p:cNvCxnSpPr>
            <a:stCxn id="13" idx="3"/>
            <a:endCxn id="47" idx="2"/>
          </p:cNvCxnSpPr>
          <p:nvPr/>
        </p:nvCxnSpPr>
        <p:spPr>
          <a:xfrm flipV="1">
            <a:off x="3448311" y="3438330"/>
            <a:ext cx="1365604" cy="12146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27"/>
          <p:cNvCxnSpPr>
            <a:stCxn id="13" idx="3"/>
            <a:endCxn id="48" idx="2"/>
          </p:cNvCxnSpPr>
          <p:nvPr/>
        </p:nvCxnSpPr>
        <p:spPr>
          <a:xfrm>
            <a:off x="3448311" y="4652991"/>
            <a:ext cx="1353971" cy="13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49"/>
          <p:cNvSpPr txBox="1"/>
          <p:nvPr/>
        </p:nvSpPr>
        <p:spPr>
          <a:xfrm>
            <a:off x="4446910" y="5049222"/>
            <a:ext cx="1324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basic</a:t>
            </a:r>
            <a:endParaRPr lang="en-US" altLang="zh-TW" sz="2400" dirty="0"/>
          </a:p>
          <a:p>
            <a:pPr algn="ctr"/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52" name="文字方塊 50"/>
          <p:cNvSpPr txBox="1"/>
          <p:nvPr/>
        </p:nvSpPr>
        <p:spPr>
          <a:xfrm>
            <a:off x="6456695" y="5066271"/>
            <a:ext cx="1399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advanced</a:t>
            </a:r>
            <a:endParaRPr lang="en-US" altLang="zh-TW" sz="2400" dirty="0"/>
          </a:p>
          <a:p>
            <a:pPr algn="ctr"/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pic>
        <p:nvPicPr>
          <p:cNvPr id="59" name="Picture 4" descr="http://all4desktop.com/data_images/original/4244361-bir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96" y="2770369"/>
            <a:ext cx="2485663" cy="17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74" y="2019120"/>
            <a:ext cx="697027" cy="719513"/>
          </a:xfrm>
          <a:prstGeom prst="rect">
            <a:avLst/>
          </a:prstGeom>
        </p:spPr>
      </p:pic>
      <p:pic>
        <p:nvPicPr>
          <p:cNvPr id="65" name="圖片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9803" y="3042640"/>
            <a:ext cx="667597" cy="667597"/>
          </a:xfrm>
          <a:prstGeom prst="rect">
            <a:avLst/>
          </a:prstGeom>
        </p:spPr>
      </p:pic>
      <p:sp>
        <p:nvSpPr>
          <p:cNvPr id="68" name="文字方塊 67"/>
          <p:cNvSpPr txBox="1"/>
          <p:nvPr/>
        </p:nvSpPr>
        <p:spPr>
          <a:xfrm>
            <a:off x="7616253" y="3036117"/>
            <a:ext cx="76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bird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13239" y="5939791"/>
            <a:ext cx="81966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Some patterns are much smaller than the whole image.</a:t>
            </a:r>
            <a:endParaRPr lang="zh-TW" altLang="en-US" sz="2800" dirty="0"/>
          </a:p>
        </p:txBody>
      </p:sp>
      <p:sp>
        <p:nvSpPr>
          <p:cNvPr id="53" name="矩形 52"/>
          <p:cNvSpPr/>
          <p:nvPr/>
        </p:nvSpPr>
        <p:spPr>
          <a:xfrm>
            <a:off x="1182854" y="3266949"/>
            <a:ext cx="301422" cy="301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1420449" y="3309377"/>
            <a:ext cx="301422" cy="301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0" name="圖片 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6139" y="4161651"/>
            <a:ext cx="661261" cy="661261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1709020" y="4228552"/>
            <a:ext cx="301422" cy="301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4533896" y="705912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A neuron does not have to see the whole image.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4" name="投影片編號版面配置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  <p:cxnSp>
        <p:nvCxnSpPr>
          <p:cNvPr id="55" name="直線單箭頭接點 54"/>
          <p:cNvCxnSpPr>
            <a:stCxn id="62" idx="2"/>
          </p:cNvCxnSpPr>
          <p:nvPr/>
        </p:nvCxnSpPr>
        <p:spPr>
          <a:xfrm>
            <a:off x="1859731" y="4529974"/>
            <a:ext cx="553269" cy="14344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V="1">
            <a:off x="5771808" y="1560902"/>
            <a:ext cx="604237" cy="533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276166" y="1794685"/>
            <a:ext cx="2485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Need to see the whole image?</a:t>
            </a:r>
            <a:endParaRPr lang="zh-TW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 animBg="1"/>
      <p:bldP spid="62" grpId="0" animBg="1"/>
      <p:bldP spid="63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3"/>
          <p:cNvGraphicFramePr/>
          <p:nvPr/>
        </p:nvGraphicFramePr>
        <p:xfrm>
          <a:off x="2022370" y="3108560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2047009" y="3146198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1 </a:t>
            </a:r>
            <a:endParaRPr lang="zh-TW" altLang="en-US" dirty="0"/>
          </a:p>
        </p:txBody>
      </p:sp>
      <p:graphicFrame>
        <p:nvGraphicFramePr>
          <p:cNvPr id="6" name="內容版面配置區 3"/>
          <p:cNvGraphicFramePr/>
          <p:nvPr/>
        </p:nvGraphicFramePr>
        <p:xfrm>
          <a:off x="2177492" y="327207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內容版面配置區 3"/>
          <p:cNvGraphicFramePr/>
          <p:nvPr/>
        </p:nvGraphicFramePr>
        <p:xfrm>
          <a:off x="2361713" y="341448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2376227" y="3443514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2022370" y="4454985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435318" y="3108560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047009" y="316635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247540" y="1392451"/>
            <a:ext cx="83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3 x 3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40518" y="3242816"/>
            <a:ext cx="1412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Receptive field </a:t>
            </a:r>
            <a:endParaRPr lang="zh-TW" altLang="en-US" sz="2400" dirty="0"/>
          </a:p>
        </p:txBody>
      </p:sp>
      <p:graphicFrame>
        <p:nvGraphicFramePr>
          <p:cNvPr id="30" name="表格 23"/>
          <p:cNvGraphicFramePr>
            <a:graphicFrameLocks noGrp="1"/>
          </p:cNvGraphicFramePr>
          <p:nvPr/>
        </p:nvGraphicFramePr>
        <p:xfrm>
          <a:off x="5946372" y="570443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23"/>
          <p:cNvGraphicFramePr>
            <a:graphicFrameLocks noGrp="1"/>
          </p:cNvGraphicFramePr>
          <p:nvPr/>
        </p:nvGraphicFramePr>
        <p:xfrm>
          <a:off x="5946372" y="1940347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 rot="5400000">
            <a:off x="5892209" y="1388674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47" name="表格 23"/>
          <p:cNvGraphicFramePr>
            <a:graphicFrameLocks noGrp="1"/>
          </p:cNvGraphicFramePr>
          <p:nvPr/>
        </p:nvGraphicFramePr>
        <p:xfrm>
          <a:off x="5946896" y="2341379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表格 23"/>
          <p:cNvGraphicFramePr>
            <a:graphicFrameLocks noGrp="1"/>
          </p:cNvGraphicFramePr>
          <p:nvPr/>
        </p:nvGraphicFramePr>
        <p:xfrm>
          <a:off x="5946896" y="3711283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文字方塊 48"/>
          <p:cNvSpPr txBox="1"/>
          <p:nvPr/>
        </p:nvSpPr>
        <p:spPr>
          <a:xfrm rot="5400000">
            <a:off x="5892733" y="3159610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50" name="表格 23"/>
          <p:cNvGraphicFramePr>
            <a:graphicFrameLocks noGrp="1"/>
          </p:cNvGraphicFramePr>
          <p:nvPr/>
        </p:nvGraphicFramePr>
        <p:xfrm>
          <a:off x="5946372" y="4111016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表格 23"/>
          <p:cNvGraphicFramePr>
            <a:graphicFrameLocks noGrp="1"/>
          </p:cNvGraphicFramePr>
          <p:nvPr/>
        </p:nvGraphicFramePr>
        <p:xfrm>
          <a:off x="5946372" y="5480920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文字方塊 51"/>
          <p:cNvSpPr txBox="1"/>
          <p:nvPr/>
        </p:nvSpPr>
        <p:spPr>
          <a:xfrm rot="5400000">
            <a:off x="5892209" y="4929247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247540" y="3128044"/>
            <a:ext cx="83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3 x 3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247932" y="4960024"/>
            <a:ext cx="83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3 x 3</a:t>
            </a:r>
            <a:endParaRPr lang="zh-TW" altLang="en-US" sz="2400" dirty="0"/>
          </a:p>
        </p:txBody>
      </p:sp>
      <p:grpSp>
        <p:nvGrpSpPr>
          <p:cNvPr id="55" name="群組 54"/>
          <p:cNvGrpSpPr/>
          <p:nvPr/>
        </p:nvGrpSpPr>
        <p:grpSpPr>
          <a:xfrm>
            <a:off x="7533638" y="1608643"/>
            <a:ext cx="638175" cy="638175"/>
            <a:chOff x="8370546" y="1983114"/>
            <a:chExt cx="638175" cy="638175"/>
          </a:xfrm>
        </p:grpSpPr>
        <p:sp>
          <p:nvSpPr>
            <p:cNvPr id="56" name="橢圓 55"/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 108"/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8" name="直線單箭頭接點 57"/>
          <p:cNvCxnSpPr/>
          <p:nvPr/>
        </p:nvCxnSpPr>
        <p:spPr>
          <a:xfrm>
            <a:off x="8185896" y="1912415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2846439" y="2341379"/>
            <a:ext cx="0" cy="93069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2843133" y="2341379"/>
            <a:ext cx="2908738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endCxn id="56" idx="2"/>
          </p:cNvCxnSpPr>
          <p:nvPr/>
        </p:nvCxnSpPr>
        <p:spPr>
          <a:xfrm>
            <a:off x="6367761" y="752209"/>
            <a:ext cx="1165877" cy="1175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endCxn id="56" idx="2"/>
          </p:cNvCxnSpPr>
          <p:nvPr/>
        </p:nvCxnSpPr>
        <p:spPr>
          <a:xfrm>
            <a:off x="6373298" y="1111445"/>
            <a:ext cx="1160340" cy="816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endCxn id="56" idx="2"/>
          </p:cNvCxnSpPr>
          <p:nvPr/>
        </p:nvCxnSpPr>
        <p:spPr>
          <a:xfrm flipV="1">
            <a:off x="6373298" y="1927731"/>
            <a:ext cx="1160340" cy="19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936328" y="450979"/>
            <a:ext cx="1194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x 3 x 3 weights</a:t>
            </a:r>
            <a:endParaRPr lang="zh-TW" altLang="en-US" sz="2400" dirty="0"/>
          </a:p>
        </p:txBody>
      </p:sp>
      <p:cxnSp>
        <p:nvCxnSpPr>
          <p:cNvPr id="67" name="直線單箭頭接點 66"/>
          <p:cNvCxnSpPr/>
          <p:nvPr/>
        </p:nvCxnSpPr>
        <p:spPr>
          <a:xfrm flipV="1">
            <a:off x="7853566" y="2246818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 flipH="1">
            <a:off x="7704093" y="2879454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69" name="直線單箭頭接點 68"/>
          <p:cNvCxnSpPr>
            <a:endCxn id="56" idx="2"/>
          </p:cNvCxnSpPr>
          <p:nvPr/>
        </p:nvCxnSpPr>
        <p:spPr>
          <a:xfrm flipV="1">
            <a:off x="6362559" y="1927731"/>
            <a:ext cx="1171079" cy="581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56" idx="2"/>
          </p:cNvCxnSpPr>
          <p:nvPr/>
        </p:nvCxnSpPr>
        <p:spPr>
          <a:xfrm flipV="1">
            <a:off x="6351820" y="1927731"/>
            <a:ext cx="1181818" cy="92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endCxn id="56" idx="2"/>
          </p:cNvCxnSpPr>
          <p:nvPr/>
        </p:nvCxnSpPr>
        <p:spPr>
          <a:xfrm flipV="1">
            <a:off x="6343598" y="1927731"/>
            <a:ext cx="1190040" cy="1934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56" idx="2"/>
          </p:cNvCxnSpPr>
          <p:nvPr/>
        </p:nvCxnSpPr>
        <p:spPr>
          <a:xfrm flipV="1">
            <a:off x="6362559" y="1927731"/>
            <a:ext cx="1171079" cy="23913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56" idx="2"/>
          </p:cNvCxnSpPr>
          <p:nvPr/>
        </p:nvCxnSpPr>
        <p:spPr>
          <a:xfrm flipV="1">
            <a:off x="6368515" y="1927731"/>
            <a:ext cx="1165123" cy="2769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56" idx="2"/>
          </p:cNvCxnSpPr>
          <p:nvPr/>
        </p:nvCxnSpPr>
        <p:spPr>
          <a:xfrm flipV="1">
            <a:off x="6360167" y="1927731"/>
            <a:ext cx="1173471" cy="3769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>
            <a:off x="8040779" y="2339895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82" name="投影片編號版面配置區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28" grpId="0"/>
      <p:bldP spid="36" grpId="0"/>
      <p:bldP spid="3" grpId="0"/>
      <p:bldP spid="49" grpId="0"/>
      <p:bldP spid="52" grpId="0"/>
      <p:bldP spid="53" grpId="0"/>
      <p:bldP spid="54" grpId="0"/>
      <p:bldP spid="26" grpId="0"/>
      <p:bldP spid="68" grpId="0" animBg="1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3"/>
          <p:cNvGraphicFramePr/>
          <p:nvPr/>
        </p:nvGraphicFramePr>
        <p:xfrm>
          <a:off x="2022370" y="3108560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2047009" y="3146198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1 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6035360" y="21724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035360" y="5768621"/>
            <a:ext cx="574158" cy="57415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035360" y="456822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035360" y="3444403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aphicFrame>
        <p:nvGraphicFramePr>
          <p:cNvPr id="6" name="內容版面配置區 3"/>
          <p:cNvGraphicFramePr/>
          <p:nvPr/>
        </p:nvGraphicFramePr>
        <p:xfrm>
          <a:off x="2177492" y="327207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內容版面配置區 3"/>
          <p:cNvGraphicFramePr/>
          <p:nvPr/>
        </p:nvGraphicFramePr>
        <p:xfrm>
          <a:off x="2361713" y="341448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/>
                <a:gridCol w="478995"/>
                <a:gridCol w="478995"/>
                <a:gridCol w="478995"/>
                <a:gridCol w="478995"/>
                <a:gridCol w="47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TW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2376227" y="3443514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853911" y="3909786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823337" y="4831414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2022370" y="4454985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435318" y="3108560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047009" y="316635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手繪多邊形: 圖案 26"/>
          <p:cNvSpPr/>
          <p:nvPr/>
        </p:nvSpPr>
        <p:spPr>
          <a:xfrm>
            <a:off x="3599887" y="2488954"/>
            <a:ext cx="2409372" cy="753862"/>
          </a:xfrm>
          <a:custGeom>
            <a:avLst/>
            <a:gdLst>
              <a:gd name="connsiteX0" fmla="*/ 0 w 2409372"/>
              <a:gd name="connsiteY0" fmla="*/ 812800 h 812800"/>
              <a:gd name="connsiteX1" fmla="*/ 740229 w 2409372"/>
              <a:gd name="connsiteY1" fmla="*/ 203200 h 812800"/>
              <a:gd name="connsiteX2" fmla="*/ 2409372 w 2409372"/>
              <a:gd name="connsiteY2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9372" h="812800">
                <a:moveTo>
                  <a:pt x="0" y="812800"/>
                </a:moveTo>
                <a:cubicBezTo>
                  <a:pt x="169333" y="575733"/>
                  <a:pt x="338667" y="338667"/>
                  <a:pt x="740229" y="203200"/>
                </a:cubicBezTo>
                <a:cubicBezTo>
                  <a:pt x="1141791" y="67733"/>
                  <a:pt x="1775581" y="33866"/>
                  <a:pt x="2409372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545295" y="2142036"/>
            <a:ext cx="222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x 3 x 3 weights</a:t>
            </a:r>
            <a:endParaRPr lang="zh-TW" altLang="en-US" sz="2400" dirty="0"/>
          </a:p>
        </p:txBody>
      </p:sp>
      <p:cxnSp>
        <p:nvCxnSpPr>
          <p:cNvPr id="31" name="直線單箭頭接點 30"/>
          <p:cNvCxnSpPr>
            <a:endCxn id="10" idx="2"/>
          </p:cNvCxnSpPr>
          <p:nvPr/>
        </p:nvCxnSpPr>
        <p:spPr>
          <a:xfrm>
            <a:off x="5235683" y="5599798"/>
            <a:ext cx="799677" cy="455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手繪多邊形: 圖案 32"/>
          <p:cNvSpPr/>
          <p:nvPr/>
        </p:nvSpPr>
        <p:spPr>
          <a:xfrm rot="21257122">
            <a:off x="4245773" y="4243693"/>
            <a:ext cx="1872343" cy="425148"/>
          </a:xfrm>
          <a:custGeom>
            <a:avLst/>
            <a:gdLst>
              <a:gd name="connsiteX0" fmla="*/ 0 w 1872343"/>
              <a:gd name="connsiteY0" fmla="*/ 47777 h 425148"/>
              <a:gd name="connsiteX1" fmla="*/ 1161143 w 1872343"/>
              <a:gd name="connsiteY1" fmla="*/ 33263 h 425148"/>
              <a:gd name="connsiteX2" fmla="*/ 1872343 w 1872343"/>
              <a:gd name="connsiteY2" fmla="*/ 425148 h 42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2343" h="425148">
                <a:moveTo>
                  <a:pt x="0" y="47777"/>
                </a:moveTo>
                <a:cubicBezTo>
                  <a:pt x="424543" y="9072"/>
                  <a:pt x="849086" y="-29632"/>
                  <a:pt x="1161143" y="33263"/>
                </a:cubicBezTo>
                <a:cubicBezTo>
                  <a:pt x="1473200" y="96158"/>
                  <a:pt x="1672771" y="260653"/>
                  <a:pt x="1872343" y="42514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: 圖案 33"/>
          <p:cNvSpPr/>
          <p:nvPr/>
        </p:nvSpPr>
        <p:spPr>
          <a:xfrm>
            <a:off x="3657945" y="3064515"/>
            <a:ext cx="2438400" cy="468587"/>
          </a:xfrm>
          <a:custGeom>
            <a:avLst/>
            <a:gdLst>
              <a:gd name="connsiteX0" fmla="*/ 0 w 2438400"/>
              <a:gd name="connsiteY0" fmla="*/ 279901 h 468587"/>
              <a:gd name="connsiteX1" fmla="*/ 1422400 w 2438400"/>
              <a:gd name="connsiteY1" fmla="*/ 4129 h 468587"/>
              <a:gd name="connsiteX2" fmla="*/ 2438400 w 2438400"/>
              <a:gd name="connsiteY2" fmla="*/ 468587 h 46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400" h="468587">
                <a:moveTo>
                  <a:pt x="0" y="279901"/>
                </a:moveTo>
                <a:cubicBezTo>
                  <a:pt x="508000" y="126291"/>
                  <a:pt x="1016000" y="-27319"/>
                  <a:pt x="1422400" y="4129"/>
                </a:cubicBezTo>
                <a:cubicBezTo>
                  <a:pt x="1828800" y="35577"/>
                  <a:pt x="2133600" y="252082"/>
                  <a:pt x="2438400" y="46858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540518" y="3242816"/>
            <a:ext cx="1412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Receptive field 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016103" y="2637429"/>
            <a:ext cx="223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same receptive field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479181" y="141545"/>
            <a:ext cx="4615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Can different neurons have different sizes of receptive field?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479181" y="954324"/>
            <a:ext cx="4211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Cover only some channels?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479182" y="1469364"/>
            <a:ext cx="4615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Not square receptive field?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037887" y="4973137"/>
            <a:ext cx="1812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be overlapped</a:t>
            </a:r>
            <a:endParaRPr lang="zh-TW" altLang="en-US" sz="2400" dirty="0"/>
          </a:p>
        </p:txBody>
      </p:sp>
      <p:sp>
        <p:nvSpPr>
          <p:cNvPr id="43" name="右大括弧 42"/>
          <p:cNvSpPr/>
          <p:nvPr/>
        </p:nvSpPr>
        <p:spPr>
          <a:xfrm>
            <a:off x="6690225" y="2137606"/>
            <a:ext cx="252791" cy="1880955"/>
          </a:xfrm>
          <a:prstGeom prst="rightBrace">
            <a:avLst>
              <a:gd name="adj1" fmla="val 2618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右大括弧 43"/>
          <p:cNvSpPr/>
          <p:nvPr/>
        </p:nvSpPr>
        <p:spPr>
          <a:xfrm>
            <a:off x="6697307" y="4454985"/>
            <a:ext cx="252791" cy="1880955"/>
          </a:xfrm>
          <a:prstGeom prst="rightBrace">
            <a:avLst>
              <a:gd name="adj1" fmla="val 2618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投影片編號版面配置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</a:fld>
            <a:endParaRPr lang="zh-TW" altLang="en-US"/>
          </a:p>
        </p:txBody>
      </p:sp>
      <p:sp>
        <p:nvSpPr>
          <p:cNvPr id="46" name="手繪多邊形 108"/>
          <p:cNvSpPr/>
          <p:nvPr/>
        </p:nvSpPr>
        <p:spPr>
          <a:xfrm>
            <a:off x="6087489" y="228193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手繪多邊形 108"/>
          <p:cNvSpPr/>
          <p:nvPr/>
        </p:nvSpPr>
        <p:spPr>
          <a:xfrm>
            <a:off x="6075266" y="357673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手繪多邊形 108"/>
          <p:cNvSpPr/>
          <p:nvPr/>
        </p:nvSpPr>
        <p:spPr>
          <a:xfrm>
            <a:off x="6097737" y="471639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手繪多邊形 108"/>
          <p:cNvSpPr/>
          <p:nvPr/>
        </p:nvSpPr>
        <p:spPr>
          <a:xfrm>
            <a:off x="6096345" y="589529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27" grpId="0" animBg="1"/>
      <p:bldP spid="28" grpId="0"/>
      <p:bldP spid="33" grpId="0" animBg="1"/>
      <p:bldP spid="34" grpId="0" animBg="1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6179</Words>
  <Application>WPS 演示</Application>
  <PresentationFormat>如螢幕大小 (4:3)</PresentationFormat>
  <Paragraphs>3232</Paragraphs>
  <Slides>34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34</vt:i4>
      </vt:variant>
    </vt:vector>
  </HeadingPairs>
  <TitlesOfParts>
    <vt:vector size="55" baseType="lpstr">
      <vt:lpstr>Arial</vt:lpstr>
      <vt:lpstr>宋体</vt:lpstr>
      <vt:lpstr>Wingdings</vt:lpstr>
      <vt:lpstr>Calibri</vt:lpstr>
      <vt:lpstr>Microsoft JhengHei</vt:lpstr>
      <vt:lpstr>PMingLiU</vt:lpstr>
      <vt:lpstr>PMingLiU-ExtB</vt:lpstr>
      <vt:lpstr>Cambria Math</vt:lpstr>
      <vt:lpstr>微软雅黑</vt:lpstr>
      <vt:lpstr>Arial Unicode MS</vt:lpstr>
      <vt:lpstr>PMingLiU</vt:lpstr>
      <vt:lpstr>Segoe Print</vt:lpstr>
      <vt:lpstr>Calibri Light</vt:lpstr>
      <vt:lpstr>等线</vt:lpstr>
      <vt:lpstr>1_Office 佈景主題</vt:lpstr>
      <vt:lpstr>Equation.3</vt:lpstr>
      <vt:lpstr>Equation.3</vt:lpstr>
      <vt:lpstr>Equation.3</vt:lpstr>
      <vt:lpstr>Equation.3</vt:lpstr>
      <vt:lpstr>Equation.3</vt:lpstr>
      <vt:lpstr>Equation.3</vt:lpstr>
      <vt:lpstr>Convolutional Neural Network (CNN)</vt:lpstr>
      <vt:lpstr>Image Classification </vt:lpstr>
      <vt:lpstr>Image Classification </vt:lpstr>
      <vt:lpstr>PowerPoint 演示文稿</vt:lpstr>
      <vt:lpstr>Observation 1</vt:lpstr>
      <vt:lpstr>PowerPoint 演示文稿</vt:lpstr>
      <vt:lpstr>Observation 1</vt:lpstr>
      <vt:lpstr>Simplification 1 </vt:lpstr>
      <vt:lpstr>Simplification 1 </vt:lpstr>
      <vt:lpstr>Simplification 1 – Typical Setting  </vt:lpstr>
      <vt:lpstr>Observation 2</vt:lpstr>
      <vt:lpstr>Simplification 2</vt:lpstr>
      <vt:lpstr>Simplification 2</vt:lpstr>
      <vt:lpstr>Simplification 2 – Typical Setting </vt:lpstr>
      <vt:lpstr>Simplification 2 – Typical Setting </vt:lpstr>
      <vt:lpstr>Benefit of Convolutional Layer </vt:lpstr>
      <vt:lpstr>Convolutional Layer </vt:lpstr>
      <vt:lpstr>Convolutional Layer </vt:lpstr>
      <vt:lpstr>Convolutional Layer </vt:lpstr>
      <vt:lpstr>Convolutional Layer </vt:lpstr>
      <vt:lpstr>PowerPoint 演示文稿</vt:lpstr>
      <vt:lpstr>PowerPoint 演示文稿</vt:lpstr>
      <vt:lpstr>PowerPoint 演示文稿</vt:lpstr>
      <vt:lpstr>Comparison of Two Stories </vt:lpstr>
      <vt:lpstr>PowerPoint 演示文稿</vt:lpstr>
      <vt:lpstr>Convolutional Layer </vt:lpstr>
      <vt:lpstr>Observation 3</vt:lpstr>
      <vt:lpstr>Pooling – Max Pooling </vt:lpstr>
      <vt:lpstr>PowerPoint 演示文稿</vt:lpstr>
      <vt:lpstr>The whole CNN</vt:lpstr>
      <vt:lpstr>Application: Playing Go</vt:lpstr>
      <vt:lpstr>Why CNN for Go playing?</vt:lpstr>
      <vt:lpstr>Why CNN for Go playing?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Hung-yi Lee</dc:creator>
  <cp:lastModifiedBy>为梦想奋斗</cp:lastModifiedBy>
  <cp:revision>75</cp:revision>
  <dcterms:created xsi:type="dcterms:W3CDTF">2021-03-08T17:06:00Z</dcterms:created>
  <dcterms:modified xsi:type="dcterms:W3CDTF">2021-07-07T03:35:48Z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EAB8FBA46A4C4BEAA57EC1381F861446</vt:lpwstr>
  </property>
  <property fmtid="{D5CDD505-2E9C-101B-9397-08002B2CF9AE}" pid="3" name="KSOProductBuildVer">
    <vt:lpwstr>2052-11.1.0.10495</vt:lpwstr>
  </property>
</Properties>
</file>