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5" r:id="rId1"/>
  </p:sldMasterIdLst>
  <p:notesMasterIdLst>
    <p:notesMasterId r:id="rId14"/>
  </p:notesMasterIdLst>
  <p:sldIdLst>
    <p:sldId id="299" r:id="rId2"/>
    <p:sldId id="257" r:id="rId3"/>
    <p:sldId id="301" r:id="rId4"/>
    <p:sldId id="303" r:id="rId5"/>
    <p:sldId id="302" r:id="rId6"/>
    <p:sldId id="304" r:id="rId7"/>
    <p:sldId id="307" r:id="rId8"/>
    <p:sldId id="305" r:id="rId9"/>
    <p:sldId id="306" r:id="rId10"/>
    <p:sldId id="309" r:id="rId11"/>
    <p:sldId id="310" r:id="rId12"/>
    <p:sldId id="308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92FCB-00CE-4A36-A3A3-1D6B600CBB8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E5D36-3581-4052-9DFF-0C29EF30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5D36-3581-4052-9DFF-0C29EF3011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6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5D36-3581-4052-9DFF-0C29EF3011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4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5D36-3581-4052-9DFF-0C29EF3011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8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5D36-3581-4052-9DFF-0C29EF3011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5D36-3581-4052-9DFF-0C29EF3011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8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5D36-3581-4052-9DFF-0C29EF301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0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5D36-3581-4052-9DFF-0C29EF3011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1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5D36-3581-4052-9DFF-0C29EF3011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5D36-3581-4052-9DFF-0C29EF3011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1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5D36-3581-4052-9DFF-0C29EF3011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5D36-3581-4052-9DFF-0C29EF3011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8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5D36-3581-4052-9DFF-0C29EF3011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1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6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8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1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4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1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CBED5D0-29FD-4350-9D9C-60384ACDE17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FFB3AB-9F47-4ADF-9D2A-49F602EB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  <p:sldLayoutId id="2147484237" r:id="rId12"/>
    <p:sldLayoutId id="2147484238" r:id="rId13"/>
    <p:sldLayoutId id="2147484239" r:id="rId14"/>
    <p:sldLayoutId id="2147484240" r:id="rId15"/>
    <p:sldLayoutId id="2147484241" r:id="rId16"/>
    <p:sldLayoutId id="214748424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ibraries/adafruit-bmp280-librar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zouv/BMP280_arduino_sensor/" TargetMode="External"/><Relationship Id="rId4" Type="http://schemas.openxmlformats.org/officeDocument/2006/relationships/hyperlink" Target="https://github.com/adafruit/Adafruit_BMP280_Libra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adafruit/Adafruit_BMP280_Library/zipba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zouv/BMP280_arduino_sensor/tree/main/Librari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http://aicra.ac.in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5080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292100" y="215900"/>
            <a:ext cx="11557000" cy="4533900"/>
          </a:xfrm>
          <a:prstGeom prst="round2Diag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66423" y="3554435"/>
            <a:ext cx="8825658" cy="26776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ARDUINO</a:t>
            </a: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+mj-ea"/>
                <a:cs typeface="+mj-cs"/>
              </a:rPr>
              <a:t>BMP280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+mj-ea"/>
                <a:cs typeface="+mj-cs"/>
              </a:rPr>
              <a:t>temperature, pressure, altitude sensor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931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endSnd/>
        </p:sndAc>
      </p:transition>
    </mc:Choice>
    <mc:Fallback>
      <p:transition spd="med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515155"/>
            <a:ext cx="5889256" cy="1400633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BMP280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protocol code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46" y="1565410"/>
            <a:ext cx="5785502" cy="51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7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endSnd/>
        </p:sndAc>
      </p:transition>
    </mc:Choice>
    <mc:Fallback>
      <p:transition spd="med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515155"/>
            <a:ext cx="5889256" cy="1400633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BMP280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 protocol results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90" y="2657742"/>
            <a:ext cx="10099444" cy="347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2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endSnd/>
        </p:sndAc>
      </p:transition>
    </mc:Choice>
    <mc:Fallback>
      <p:transition spd="med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515155"/>
            <a:ext cx="5889256" cy="1400633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BMP280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References-links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Block Arc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4CC100-88A8-4E3E-8091-D49E44C308ED}"/>
              </a:ext>
            </a:extLst>
          </p:cNvPr>
          <p:cNvSpPr/>
          <p:nvPr/>
        </p:nvSpPr>
        <p:spPr>
          <a:xfrm rot="16200000">
            <a:off x="661924" y="2584723"/>
            <a:ext cx="384113" cy="39431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1FFB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1051137" y="2589822"/>
            <a:ext cx="104119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BMP280 in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</a:t>
            </a:r>
            <a:r>
              <a:rPr lang="en-US" sz="2000" dirty="0"/>
              <a:t>site: </a:t>
            </a:r>
            <a:r>
              <a:rPr lang="en-US" sz="2000" dirty="0">
                <a:hlinkClick r:id="rId3"/>
              </a:rPr>
              <a:t>https://www.arduino.cc/reference/en/libraries/adafruit-bmp280-library/</a:t>
            </a:r>
            <a:r>
              <a:rPr lang="en-US" sz="2000" dirty="0"/>
              <a:t> </a:t>
            </a:r>
            <a:endParaRPr lang="en-US" sz="2000" dirty="0" smtClean="0"/>
          </a:p>
        </p:txBody>
      </p:sp>
      <p:sp>
        <p:nvSpPr>
          <p:cNvPr id="7" name="Block Arc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4CC100-88A8-4E3E-8091-D49E44C308ED}"/>
              </a:ext>
            </a:extLst>
          </p:cNvPr>
          <p:cNvSpPr/>
          <p:nvPr/>
        </p:nvSpPr>
        <p:spPr>
          <a:xfrm rot="16200000">
            <a:off x="661923" y="3642871"/>
            <a:ext cx="384113" cy="39431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1FFB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1051136" y="3647970"/>
            <a:ext cx="104119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BMP280 Library information from the constructor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https://github.com/adafruit/Adafruit_BMP280_Library </a:t>
            </a:r>
            <a:endParaRPr lang="en-US" sz="2000" dirty="0" smtClean="0"/>
          </a:p>
        </p:txBody>
      </p:sp>
      <p:sp>
        <p:nvSpPr>
          <p:cNvPr id="9" name="Block Arc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4CC100-88A8-4E3E-8091-D49E44C308ED}"/>
              </a:ext>
            </a:extLst>
          </p:cNvPr>
          <p:cNvSpPr/>
          <p:nvPr/>
        </p:nvSpPr>
        <p:spPr>
          <a:xfrm rot="16200000">
            <a:off x="661923" y="4701019"/>
            <a:ext cx="384113" cy="39431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1FFB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0" name="Ορθογώνιο 9"/>
          <p:cNvSpPr/>
          <p:nvPr/>
        </p:nvSpPr>
        <p:spPr>
          <a:xfrm>
            <a:off x="1051136" y="4706118"/>
            <a:ext cx="104119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BMP280 My examples and the libraries in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5"/>
              </a:rPr>
              <a:t>https://github.com/tzouv/BMP280_arduino_sensor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2521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endSnd/>
        </p:sndAc>
      </p:transition>
    </mc:Choice>
    <mc:Fallback>
      <p:transition spd="med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515155"/>
            <a:ext cx="5550794" cy="1400633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BMP280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Charasteristics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am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278BF84-DDF3-43F8-88E4-A0F28E4079EF}"/>
              </a:ext>
            </a:extLst>
          </p:cNvPr>
          <p:cNvSpPr/>
          <p:nvPr/>
        </p:nvSpPr>
        <p:spPr>
          <a:xfrm>
            <a:off x="4229604" y="3498024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0AA6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8375" y="3398158"/>
            <a:ext cx="6588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Measures Temperature, Barometric Pressure and Altitude</a:t>
            </a:r>
            <a:endParaRPr lang="el-GR" sz="2000" dirty="0"/>
          </a:p>
        </p:txBody>
      </p:sp>
      <p:sp>
        <p:nvSpPr>
          <p:cNvPr id="12" name="Fram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278BF84-DDF3-43F8-88E4-A0F28E4079EF}"/>
              </a:ext>
            </a:extLst>
          </p:cNvPr>
          <p:cNvSpPr/>
          <p:nvPr/>
        </p:nvSpPr>
        <p:spPr>
          <a:xfrm>
            <a:off x="4229604" y="4541134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0AA6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8375" y="4595155"/>
            <a:ext cx="658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Communicates with </a:t>
            </a:r>
            <a:r>
              <a:rPr lang="en-US" sz="2000" dirty="0" err="1"/>
              <a:t>A</a:t>
            </a:r>
            <a:r>
              <a:rPr lang="en-US" sz="2000" dirty="0" err="1" smtClean="0"/>
              <a:t>rduino</a:t>
            </a:r>
            <a:r>
              <a:rPr lang="en-US" sz="2000" dirty="0" smtClean="0"/>
              <a:t> via SPI or I2C protocol </a:t>
            </a:r>
            <a:endParaRPr lang="el-GR" sz="2000" dirty="0"/>
          </a:p>
        </p:txBody>
      </p:sp>
      <p:pic>
        <p:nvPicPr>
          <p:cNvPr id="1028" name="Picture 4" descr="BMP280 Module Pinout, Interfacing with Arduino, Applications, Datashe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2" y="2902502"/>
            <a:ext cx="3421849" cy="244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57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endSnd/>
        </p:sndAc>
      </p:transition>
    </mc:Choice>
    <mc:Fallback>
      <p:transition spd="med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515155"/>
            <a:ext cx="5550794" cy="1400633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BMP280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Pinout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7441" y="2504045"/>
            <a:ext cx="658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1: VIN, input voltage </a:t>
            </a:r>
            <a:endParaRPr lang="el-GR" sz="2000" dirty="0"/>
          </a:p>
        </p:txBody>
      </p:sp>
      <p:pic>
        <p:nvPicPr>
          <p:cNvPr id="8" name="Picture 2" descr="How to Use the Adafruit BMP280 Sensor - Arduino Tutorial : 5 Steps (with  Pictures) - Instruct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6" y="2885196"/>
            <a:ext cx="3979384" cy="331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3844950" y="2560582"/>
            <a:ext cx="199840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11" name="TextBox 10"/>
          <p:cNvSpPr txBox="1"/>
          <p:nvPr/>
        </p:nvSpPr>
        <p:spPr>
          <a:xfrm>
            <a:off x="4187439" y="3077484"/>
            <a:ext cx="658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2: 3Vo, 3.3V output voltage</a:t>
            </a:r>
            <a:endParaRPr lang="el-GR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87439" y="3650923"/>
            <a:ext cx="658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3: GND, ground pin</a:t>
            </a:r>
            <a:endParaRPr lang="el-G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87439" y="4225589"/>
            <a:ext cx="658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4: SCK, Clock pin for SPI or I2C protocol</a:t>
            </a:r>
            <a:endParaRPr lang="el-GR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87439" y="4800255"/>
            <a:ext cx="658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5: SDO, Serial Data Out for SPI protocol</a:t>
            </a:r>
            <a:endParaRPr lang="el-GR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87439" y="5374921"/>
            <a:ext cx="6588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6: SDI, Serial Data In, for SPI protocol, or data pin for I2C protocol</a:t>
            </a:r>
            <a:endParaRPr lang="el-GR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187439" y="6146143"/>
            <a:ext cx="658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7: CS, Chip Select, for SPI protocol</a:t>
            </a:r>
            <a:endParaRPr lang="el-GR" sz="2000" dirty="0"/>
          </a:p>
        </p:txBody>
      </p:sp>
      <p:sp>
        <p:nvSpPr>
          <p:cNvPr id="27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3844949" y="3067591"/>
            <a:ext cx="199840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28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3844948" y="3659349"/>
            <a:ext cx="199840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29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3844948" y="4242158"/>
            <a:ext cx="199840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30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3844948" y="4800255"/>
            <a:ext cx="199840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31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3844948" y="5390966"/>
            <a:ext cx="199840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32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3844948" y="6193772"/>
            <a:ext cx="199840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70696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endSnd/>
        </p:sndAc>
      </p:transition>
    </mc:Choice>
    <mc:Fallback>
      <p:transition spd="med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515155"/>
            <a:ext cx="5889256" cy="1400633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BMP280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I2C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protocol connection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65" y="2694425"/>
            <a:ext cx="7177167" cy="33258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75778" y="3215719"/>
            <a:ext cx="38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1: VIN on 5V</a:t>
            </a:r>
            <a:endParaRPr lang="el-GR" sz="2000" dirty="0"/>
          </a:p>
        </p:txBody>
      </p:sp>
      <p:sp>
        <p:nvSpPr>
          <p:cNvPr id="5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7733286" y="3272256"/>
            <a:ext cx="171573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6" name="TextBox 5"/>
          <p:cNvSpPr txBox="1"/>
          <p:nvPr/>
        </p:nvSpPr>
        <p:spPr>
          <a:xfrm>
            <a:off x="8075778" y="3821047"/>
            <a:ext cx="38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3: GND on </a:t>
            </a:r>
            <a:r>
              <a:rPr lang="en-US" sz="2000" dirty="0" err="1"/>
              <a:t>A</a:t>
            </a:r>
            <a:r>
              <a:rPr lang="en-US" sz="2000" dirty="0" err="1" smtClean="0"/>
              <a:t>rduino</a:t>
            </a:r>
            <a:r>
              <a:rPr lang="en-US" sz="2000" dirty="0" smtClean="0"/>
              <a:t> GND</a:t>
            </a:r>
            <a:endParaRPr lang="el-GR" sz="2000" dirty="0"/>
          </a:p>
        </p:txBody>
      </p:sp>
      <p:sp>
        <p:nvSpPr>
          <p:cNvPr id="7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7733286" y="3877584"/>
            <a:ext cx="171573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8" name="TextBox 7"/>
          <p:cNvSpPr txBox="1"/>
          <p:nvPr/>
        </p:nvSpPr>
        <p:spPr>
          <a:xfrm>
            <a:off x="8075778" y="4426375"/>
            <a:ext cx="38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4: SCK on A5 pin</a:t>
            </a:r>
            <a:endParaRPr lang="el-GR" sz="2000" dirty="0"/>
          </a:p>
        </p:txBody>
      </p:sp>
      <p:sp>
        <p:nvSpPr>
          <p:cNvPr id="9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7733286" y="4482912"/>
            <a:ext cx="171573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10" name="TextBox 9"/>
          <p:cNvSpPr txBox="1"/>
          <p:nvPr/>
        </p:nvSpPr>
        <p:spPr>
          <a:xfrm>
            <a:off x="8075778" y="5038034"/>
            <a:ext cx="38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6: SDI on A4 pin</a:t>
            </a:r>
            <a:endParaRPr lang="el-GR" sz="2000" dirty="0"/>
          </a:p>
        </p:txBody>
      </p:sp>
      <p:sp>
        <p:nvSpPr>
          <p:cNvPr id="11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7733286" y="5094571"/>
            <a:ext cx="171573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600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endSnd/>
        </p:sndAc>
      </p:transition>
    </mc:Choice>
    <mc:Fallback>
      <p:transition spd="med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515155"/>
            <a:ext cx="5684156" cy="1400633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BMP280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 protocol connection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3471" y="2634607"/>
            <a:ext cx="38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1: VIN on 5V</a:t>
            </a:r>
            <a:endParaRPr lang="el-GR" sz="2000" dirty="0"/>
          </a:p>
        </p:txBody>
      </p:sp>
      <p:sp>
        <p:nvSpPr>
          <p:cNvPr id="22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6340979" y="2691144"/>
            <a:ext cx="171573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24" name="TextBox 23"/>
          <p:cNvSpPr txBox="1"/>
          <p:nvPr/>
        </p:nvSpPr>
        <p:spPr>
          <a:xfrm>
            <a:off x="6683471" y="3239935"/>
            <a:ext cx="38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3: GND on </a:t>
            </a:r>
            <a:r>
              <a:rPr lang="en-US" sz="2000" dirty="0" err="1"/>
              <a:t>A</a:t>
            </a:r>
            <a:r>
              <a:rPr lang="en-US" sz="2000" dirty="0" err="1" smtClean="0"/>
              <a:t>rduino</a:t>
            </a:r>
            <a:r>
              <a:rPr lang="en-US" sz="2000" dirty="0" smtClean="0"/>
              <a:t> GND</a:t>
            </a:r>
            <a:endParaRPr lang="el-GR" sz="2000" dirty="0"/>
          </a:p>
        </p:txBody>
      </p:sp>
      <p:sp>
        <p:nvSpPr>
          <p:cNvPr id="26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6340979" y="3296472"/>
            <a:ext cx="171573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33" name="TextBox 32"/>
          <p:cNvSpPr txBox="1"/>
          <p:nvPr/>
        </p:nvSpPr>
        <p:spPr>
          <a:xfrm>
            <a:off x="6683471" y="3845263"/>
            <a:ext cx="38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4: SCK on pin 13</a:t>
            </a:r>
            <a:endParaRPr lang="el-GR" sz="2000" dirty="0"/>
          </a:p>
        </p:txBody>
      </p:sp>
      <p:sp>
        <p:nvSpPr>
          <p:cNvPr id="34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6340979" y="3901800"/>
            <a:ext cx="171573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35" name="TextBox 34"/>
          <p:cNvSpPr txBox="1"/>
          <p:nvPr/>
        </p:nvSpPr>
        <p:spPr>
          <a:xfrm>
            <a:off x="6683471" y="4456922"/>
            <a:ext cx="38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5: SDO on pin 12</a:t>
            </a:r>
            <a:endParaRPr lang="el-GR" sz="2000" dirty="0"/>
          </a:p>
        </p:txBody>
      </p:sp>
      <p:sp>
        <p:nvSpPr>
          <p:cNvPr id="36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6340979" y="4513459"/>
            <a:ext cx="171573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37" name="TextBox 36"/>
          <p:cNvSpPr txBox="1"/>
          <p:nvPr/>
        </p:nvSpPr>
        <p:spPr>
          <a:xfrm>
            <a:off x="6683471" y="5070253"/>
            <a:ext cx="38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6: SDI on pin 11</a:t>
            </a:r>
            <a:endParaRPr lang="el-GR" sz="2000" dirty="0"/>
          </a:p>
        </p:txBody>
      </p:sp>
      <p:sp>
        <p:nvSpPr>
          <p:cNvPr id="38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6340979" y="5126790"/>
            <a:ext cx="171573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39" name="TextBox 38"/>
          <p:cNvSpPr txBox="1"/>
          <p:nvPr/>
        </p:nvSpPr>
        <p:spPr>
          <a:xfrm>
            <a:off x="6683471" y="5675581"/>
            <a:ext cx="38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 3: CS on pin 10</a:t>
            </a:r>
            <a:endParaRPr lang="el-GR" sz="2000" dirty="0"/>
          </a:p>
        </p:txBody>
      </p:sp>
      <p:sp>
        <p:nvSpPr>
          <p:cNvPr id="40" name="Isosceles Tri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4A6140-C0D9-4440-A5D4-E05BC900724C}"/>
              </a:ext>
            </a:extLst>
          </p:cNvPr>
          <p:cNvSpPr/>
          <p:nvPr/>
        </p:nvSpPr>
        <p:spPr>
          <a:xfrm rot="10800000">
            <a:off x="6340979" y="5732118"/>
            <a:ext cx="171573" cy="32461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pic>
        <p:nvPicPr>
          <p:cNvPr id="5124" name="Picture 4" descr="Using BME280 sensor for Humidity, Barometric Pressure and Temperature. –  Enrique Lator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50" y="2315911"/>
            <a:ext cx="3534764" cy="426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1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endSnd/>
        </p:sndAc>
      </p:transition>
    </mc:Choice>
    <mc:Fallback>
      <p:transition spd="med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515155"/>
            <a:ext cx="5684156" cy="1400633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BMP280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693C49-05C6-4CD0-A900-4B843CF3016D}"/>
              </a:ext>
            </a:extLst>
          </p:cNvPr>
          <p:cNvSpPr/>
          <p:nvPr/>
        </p:nvSpPr>
        <p:spPr>
          <a:xfrm rot="18900000">
            <a:off x="801518" y="2784527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0085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261625" y="2754811"/>
            <a:ext cx="104119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 smtClean="0">
                <a:solidFill>
                  <a:srgbClr val="0070C0"/>
                </a:solidFill>
              </a:rPr>
              <a:t>Adafruit_BMP280.h</a:t>
            </a:r>
            <a:r>
              <a:rPr lang="en-US" sz="2000" dirty="0" smtClean="0"/>
              <a:t>: Contains all the useful functions to communicate with the sensor.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Download </a:t>
            </a:r>
            <a:r>
              <a:rPr lang="en-US" sz="2000" dirty="0" smtClean="0"/>
              <a:t>the library </a:t>
            </a:r>
            <a:r>
              <a:rPr lang="en-US" sz="2000" dirty="0">
                <a:solidFill>
                  <a:srgbClr val="0070C0"/>
                </a:solidFill>
                <a:hlinkClick r:id="rId3"/>
              </a:rPr>
              <a:t>here</a:t>
            </a:r>
            <a:r>
              <a:rPr lang="en-US" sz="2000" dirty="0" smtClean="0"/>
              <a:t>.</a:t>
            </a:r>
            <a:endParaRPr lang="el-GR" sz="2400" dirty="0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693C49-05C6-4CD0-A900-4B843CF3016D}"/>
              </a:ext>
            </a:extLst>
          </p:cNvPr>
          <p:cNvSpPr/>
          <p:nvPr/>
        </p:nvSpPr>
        <p:spPr>
          <a:xfrm rot="18900000">
            <a:off x="801518" y="3989935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0085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1261625" y="3983774"/>
            <a:ext cx="104119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This library uses other two libraries that are appropriate in the communication and must be installed.</a:t>
            </a:r>
          </a:p>
          <a:p>
            <a:r>
              <a:rPr lang="en-US" sz="2000" dirty="0" smtClean="0"/>
              <a:t> </a:t>
            </a:r>
            <a:r>
              <a:rPr lang="en-US" sz="2000" dirty="0">
                <a:solidFill>
                  <a:srgbClr val="0070C0"/>
                </a:solidFill>
              </a:rPr>
              <a:t>Download </a:t>
            </a:r>
            <a:r>
              <a:rPr lang="en-US" sz="2000" dirty="0" smtClean="0"/>
              <a:t>these libraries from </a:t>
            </a:r>
            <a:r>
              <a:rPr lang="en-US" sz="2000" dirty="0">
                <a:solidFill>
                  <a:srgbClr val="0070C0"/>
                </a:solidFill>
                <a:hlinkClick r:id="rId4"/>
              </a:rPr>
              <a:t>here</a:t>
            </a:r>
            <a:r>
              <a:rPr lang="en-US" sz="2000" dirty="0" smtClean="0"/>
              <a:t>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93107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endSnd/>
        </p:sndAc>
      </p:transition>
    </mc:Choice>
    <mc:Fallback>
      <p:transition spd="med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515155"/>
            <a:ext cx="5684156" cy="1400633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BMP280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functions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ght Triangl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CC979-BA1C-4251-B6F5-CE5AA2B72FD0}"/>
              </a:ext>
            </a:extLst>
          </p:cNvPr>
          <p:cNvSpPr/>
          <p:nvPr/>
        </p:nvSpPr>
        <p:spPr>
          <a:xfrm>
            <a:off x="656823" y="2378631"/>
            <a:ext cx="289747" cy="40877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AA6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0" name="Ορθογώνιο 9"/>
          <p:cNvSpPr/>
          <p:nvPr/>
        </p:nvSpPr>
        <p:spPr>
          <a:xfrm>
            <a:off x="1046555" y="2378631"/>
            <a:ext cx="10411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/>
              <a:t>an </a:t>
            </a:r>
            <a:r>
              <a:rPr lang="en-US" sz="2000" dirty="0" smtClean="0"/>
              <a:t>object of a class Adafruit_BMP280: </a:t>
            </a:r>
            <a:r>
              <a:rPr lang="en-US" sz="2000" dirty="0"/>
              <a:t>Adafruit_BMP280 bmp</a:t>
            </a:r>
            <a:r>
              <a:rPr lang="en-US" sz="2000" dirty="0" smtClean="0"/>
              <a:t>;</a:t>
            </a:r>
          </a:p>
        </p:txBody>
      </p:sp>
      <p:sp>
        <p:nvSpPr>
          <p:cNvPr id="11" name="Right Triangl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CC979-BA1C-4251-B6F5-CE5AA2B72FD0}"/>
              </a:ext>
            </a:extLst>
          </p:cNvPr>
          <p:cNvSpPr/>
          <p:nvPr/>
        </p:nvSpPr>
        <p:spPr>
          <a:xfrm>
            <a:off x="656823" y="3095054"/>
            <a:ext cx="289747" cy="40877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AA6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1046555" y="3095054"/>
            <a:ext cx="10411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</a:t>
            </a:r>
            <a:r>
              <a:rPr lang="en-US" sz="2000" dirty="0" err="1" smtClean="0"/>
              <a:t>mp.begin</a:t>
            </a:r>
            <a:r>
              <a:rPr lang="en-US" sz="2000" dirty="0" smtClean="0"/>
              <a:t>(): Start the communication with the sensor</a:t>
            </a:r>
          </a:p>
        </p:txBody>
      </p:sp>
      <p:sp>
        <p:nvSpPr>
          <p:cNvPr id="13" name="Right Triangl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CC979-BA1C-4251-B6F5-CE5AA2B72FD0}"/>
              </a:ext>
            </a:extLst>
          </p:cNvPr>
          <p:cNvSpPr/>
          <p:nvPr/>
        </p:nvSpPr>
        <p:spPr>
          <a:xfrm>
            <a:off x="656823" y="3820143"/>
            <a:ext cx="289747" cy="40877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AA6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1046555" y="3820143"/>
            <a:ext cx="10411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bmp.setSampling</a:t>
            </a:r>
            <a:r>
              <a:rPr lang="en-US" sz="2000" dirty="0" smtClean="0"/>
              <a:t>(): Initialize parameters about the sampling times</a:t>
            </a:r>
          </a:p>
        </p:txBody>
      </p:sp>
      <p:sp>
        <p:nvSpPr>
          <p:cNvPr id="17" name="Right Triangl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CC979-BA1C-4251-B6F5-CE5AA2B72FD0}"/>
              </a:ext>
            </a:extLst>
          </p:cNvPr>
          <p:cNvSpPr/>
          <p:nvPr/>
        </p:nvSpPr>
        <p:spPr>
          <a:xfrm>
            <a:off x="656823" y="4545232"/>
            <a:ext cx="289747" cy="40877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AA6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8" name="Ορθογώνιο 17"/>
          <p:cNvSpPr/>
          <p:nvPr/>
        </p:nvSpPr>
        <p:spPr>
          <a:xfrm>
            <a:off x="1046555" y="4545232"/>
            <a:ext cx="10411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bmp.readTemperature</a:t>
            </a:r>
            <a:r>
              <a:rPr lang="en-US" sz="2000" dirty="0" smtClean="0"/>
              <a:t>(): Returns the temperature value in </a:t>
            </a:r>
            <a:r>
              <a:rPr lang="en-US" sz="2000" dirty="0" err="1" smtClean="0"/>
              <a:t>Celcius</a:t>
            </a:r>
            <a:endParaRPr lang="en-US" sz="2000" dirty="0" smtClean="0"/>
          </a:p>
        </p:txBody>
      </p:sp>
      <p:sp>
        <p:nvSpPr>
          <p:cNvPr id="21" name="Right Triangl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CC979-BA1C-4251-B6F5-CE5AA2B72FD0}"/>
              </a:ext>
            </a:extLst>
          </p:cNvPr>
          <p:cNvSpPr/>
          <p:nvPr/>
        </p:nvSpPr>
        <p:spPr>
          <a:xfrm>
            <a:off x="656823" y="5270321"/>
            <a:ext cx="289747" cy="40877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AA6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Ορθογώνιο 21"/>
          <p:cNvSpPr/>
          <p:nvPr/>
        </p:nvSpPr>
        <p:spPr>
          <a:xfrm>
            <a:off x="1046555" y="5270321"/>
            <a:ext cx="10411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bmp.readPressure</a:t>
            </a:r>
            <a:r>
              <a:rPr lang="en-US" sz="2000" dirty="0" smtClean="0"/>
              <a:t>(): Returns the pressure value in 10*</a:t>
            </a:r>
            <a:r>
              <a:rPr lang="en-US" sz="2000" dirty="0" err="1" smtClean="0"/>
              <a:t>kPa</a:t>
            </a:r>
            <a:endParaRPr lang="en-US" sz="2000" dirty="0" smtClean="0"/>
          </a:p>
        </p:txBody>
      </p:sp>
      <p:sp>
        <p:nvSpPr>
          <p:cNvPr id="23" name="Right Triangl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DCC979-BA1C-4251-B6F5-CE5AA2B72FD0}"/>
              </a:ext>
            </a:extLst>
          </p:cNvPr>
          <p:cNvSpPr/>
          <p:nvPr/>
        </p:nvSpPr>
        <p:spPr>
          <a:xfrm>
            <a:off x="656823" y="5995410"/>
            <a:ext cx="289747" cy="40877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AA6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4" name="Ορθογώνιο 23"/>
          <p:cNvSpPr/>
          <p:nvPr/>
        </p:nvSpPr>
        <p:spPr>
          <a:xfrm>
            <a:off x="1046555" y="5995410"/>
            <a:ext cx="104119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bmp.readAltitude</a:t>
            </a:r>
            <a:r>
              <a:rPr lang="en-US" sz="2000" dirty="0" smtClean="0"/>
              <a:t>(</a:t>
            </a:r>
            <a:r>
              <a:rPr lang="en-US" sz="2000" dirty="0" err="1" smtClean="0"/>
              <a:t>hPa</a:t>
            </a:r>
            <a:r>
              <a:rPr lang="en-US" sz="2000" dirty="0" smtClean="0"/>
              <a:t>): Returns the altitude pressure (</a:t>
            </a:r>
            <a:r>
              <a:rPr lang="en-US" sz="2000" dirty="0" err="1" smtClean="0"/>
              <a:t>hPa</a:t>
            </a:r>
            <a:r>
              <a:rPr lang="el-GR" sz="2000" dirty="0" smtClean="0"/>
              <a:t>: </a:t>
            </a:r>
            <a:r>
              <a:rPr lang="en-US" sz="2000" dirty="0" smtClean="0"/>
              <a:t>atmospheric pressure in </a:t>
            </a:r>
            <a:r>
              <a:rPr lang="en-US" sz="2000" dirty="0" err="1" smtClean="0"/>
              <a:t>hPa</a:t>
            </a:r>
            <a:r>
              <a:rPr lang="en-US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9164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endSnd/>
        </p:sndAc>
      </p:transition>
    </mc:Choice>
    <mc:Fallback>
      <p:transition spd="med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515155"/>
            <a:ext cx="5889256" cy="1400633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BMP280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I2C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protocol code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Εικόνα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42" y="1618434"/>
            <a:ext cx="6815964" cy="50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7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endSnd/>
        </p:sndAc>
      </p:transition>
    </mc:Choice>
    <mc:Fallback>
      <p:transition spd="med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515155"/>
            <a:ext cx="5889256" cy="1400633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BMP280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I2C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protocol results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111" y="2760292"/>
            <a:ext cx="8898719" cy="311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endSnd/>
        </p:sndAc>
      </p:transition>
    </mc:Choice>
    <mc:Fallback>
      <p:transition spd="med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0E052F4-3C13-4273-8C0B-B5FC8B295E4A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068688"/>
  <p:tag name="ISPRING_RESOURCE_PATHS_HASH_PRESENTER" val="467ccbf36c43fcada26f843d7753511bdaeebf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771</TotalTime>
  <Words>328</Words>
  <Application>Microsoft Office PowerPoint</Application>
  <PresentationFormat>Ευρεία οθόνη</PresentationFormat>
  <Paragraphs>58</Paragraphs>
  <Slides>12</Slides>
  <Notes>12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9" baseType="lpstr">
      <vt:lpstr>Arial Unicode MS</vt:lpstr>
      <vt:lpstr>맑은 고딕</vt:lpstr>
      <vt:lpstr>Arial</vt:lpstr>
      <vt:lpstr>Calibri</vt:lpstr>
      <vt:lpstr>Century Gothic</vt:lpstr>
      <vt:lpstr>Wingdings 3</vt:lpstr>
      <vt:lpstr>Ion Boardroom</vt:lpstr>
      <vt:lpstr>Παρουσίαση του PowerPoint</vt:lpstr>
      <vt:lpstr>BMP280|Charasteristics</vt:lpstr>
      <vt:lpstr>BMP280|Pinout</vt:lpstr>
      <vt:lpstr>BMP280|I2C protocol connection</vt:lpstr>
      <vt:lpstr>BMP280|SPI protocol connection</vt:lpstr>
      <vt:lpstr>BMP280|Libraries</vt:lpstr>
      <vt:lpstr>BMP280|Basic functions</vt:lpstr>
      <vt:lpstr>BMP280|I2C protocol code</vt:lpstr>
      <vt:lpstr>BMP280|I2C protocol results</vt:lpstr>
      <vt:lpstr>BMP280|SPI protocol code</vt:lpstr>
      <vt:lpstr>BMP280|SPI protocol results</vt:lpstr>
      <vt:lpstr>BMP280|References-links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9068688</dc:title>
  <dc:creator>Pandeyji</dc:creator>
  <cp:lastModifiedBy>Λογαριασμός Microsoft</cp:lastModifiedBy>
  <cp:revision>169</cp:revision>
  <dcterms:created xsi:type="dcterms:W3CDTF">2018-04-12T06:18:33Z</dcterms:created>
  <dcterms:modified xsi:type="dcterms:W3CDTF">2023-03-26T14:27:41Z</dcterms:modified>
</cp:coreProperties>
</file>