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9"/>
  </p:notesMasterIdLst>
  <p:sldIdLst>
    <p:sldId id="257" r:id="rId3"/>
    <p:sldId id="258" r:id="rId4"/>
    <p:sldId id="259" r:id="rId5"/>
    <p:sldId id="276" r:id="rId6"/>
    <p:sldId id="277" r:id="rId7"/>
    <p:sldId id="278" r:id="rId8"/>
    <p:sldId id="279" r:id="rId9"/>
    <p:sldId id="263" r:id="rId10"/>
    <p:sldId id="280" r:id="rId11"/>
    <p:sldId id="281" r:id="rId12"/>
    <p:sldId id="282" r:id="rId13"/>
    <p:sldId id="267" r:id="rId14"/>
    <p:sldId id="283" r:id="rId15"/>
    <p:sldId id="271" r:id="rId16"/>
    <p:sldId id="28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E50"/>
    <a:srgbClr val="FFC1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89962" autoAdjust="0"/>
  </p:normalViewPr>
  <p:slideViewPr>
    <p:cSldViewPr snapToGrid="0" snapToObjects="1">
      <p:cViewPr varScale="1">
        <p:scale>
          <a:sx n="63" d="100"/>
          <a:sy n="63" d="100"/>
        </p:scale>
        <p:origin x="-102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48325-BB76-4954-A911-5608CBB0FA3C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50CF-8F7A-4333-BE94-C9D1AB786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8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F50CF-8F7A-4333-BE94-C9D1AB7867A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5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F50CF-8F7A-4333-BE94-C9D1AB7867A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6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F50CF-8F7A-4333-BE94-C9D1AB7867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7943" y="1977571"/>
            <a:ext cx="10363200" cy="290285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7548" y="2426164"/>
            <a:ext cx="9130166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47548" y="3749603"/>
            <a:ext cx="9130166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386286"/>
            <a:ext cx="12192000" cy="471714"/>
            <a:chOff x="0" y="6203867"/>
            <a:chExt cx="12192000" cy="654133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6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4513942"/>
            <a:ext cx="12192000" cy="2344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0" y="6438620"/>
            <a:ext cx="12192000" cy="356580"/>
            <a:chOff x="0" y="6276441"/>
            <a:chExt cx="12192000" cy="494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60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82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65486"/>
            <a:ext cx="12192000" cy="1792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76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2650067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52177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8393489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650068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21780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393491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069495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4120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812917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069495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941206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80475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7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1128186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3999897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87160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9743319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8187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999899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71610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724571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47614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419325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9103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62747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47614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419325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282869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62747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808872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873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28300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2830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159885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159886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579313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579313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551089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510899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93032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930326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7868262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7868263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287690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28769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1" name="Oval 40"/>
          <p:cNvSpPr/>
          <p:nvPr userDrawn="1"/>
        </p:nvSpPr>
        <p:spPr>
          <a:xfrm>
            <a:off x="10225626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225627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9645054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9645054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5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640113" y="3727827"/>
            <a:ext cx="3175568" cy="58057"/>
            <a:chOff x="522514" y="3399971"/>
            <a:chExt cx="2236510" cy="58057"/>
          </a:xfrm>
        </p:grpSpPr>
        <p:sp>
          <p:nvSpPr>
            <p:cNvPr id="2" name="Rectangle 1"/>
            <p:cNvSpPr/>
            <p:nvPr userDrawn="1"/>
          </p:nvSpPr>
          <p:spPr>
            <a:xfrm>
              <a:off x="522514" y="3399971"/>
              <a:ext cx="1063399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585913" y="3399971"/>
              <a:ext cx="1173111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640113" y="2685582"/>
            <a:ext cx="327538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640113" y="3785884"/>
            <a:ext cx="327538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7943" y="1977571"/>
            <a:ext cx="10363200" cy="290285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107543"/>
            <a:ext cx="12192000" cy="275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2413000"/>
            <a:ext cx="12192000" cy="20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2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4950823"/>
            <a:ext cx="12192000" cy="1416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81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6" r:id="rId2"/>
    <p:sldLayoutId id="2147483683" r:id="rId3"/>
    <p:sldLayoutId id="2147483687" r:id="rId4"/>
    <p:sldLayoutId id="2147483684" r:id="rId5"/>
    <p:sldLayoutId id="2147483662" r:id="rId6"/>
    <p:sldLayoutId id="2147483692" r:id="rId7"/>
    <p:sldLayoutId id="2147483693" r:id="rId8"/>
    <p:sldLayoutId id="2147483694" r:id="rId9"/>
    <p:sldLayoutId id="2147483691" r:id="rId10"/>
    <p:sldLayoutId id="2147483688" r:id="rId11"/>
    <p:sldLayoutId id="2147483689" r:id="rId12"/>
    <p:sldLayoutId id="2147483690" r:id="rId13"/>
    <p:sldLayoutId id="214748368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前端视野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47548" y="3749603"/>
            <a:ext cx="9130166" cy="461665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ront-End View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18D8BE1-8E0D-452B-8CFA-016A712F8DD3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19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05C0A429-4821-4CA2-B0E5-65EA2C9162A8}"/>
              </a:ext>
            </a:extLst>
          </p:cNvPr>
          <p:cNvSpPr txBox="1"/>
          <p:nvPr/>
        </p:nvSpPr>
        <p:spPr>
          <a:xfrm>
            <a:off x="2000275" y="230819"/>
            <a:ext cx="84160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？？？怎么学？？？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463FD97-4823-4117-97B9-56085C8D4F3D}"/>
              </a:ext>
            </a:extLst>
          </p:cNvPr>
          <p:cNvSpPr txBox="1"/>
          <p:nvPr/>
        </p:nvSpPr>
        <p:spPr>
          <a:xfrm>
            <a:off x="1988597" y="1145219"/>
            <a:ext cx="8416031" cy="123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RTFSC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 The Fucking Source Code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BE9BE78-3472-4492-9AEB-1F83169C73DB}"/>
              </a:ext>
            </a:extLst>
          </p:cNvPr>
          <p:cNvSpPr txBox="1"/>
          <p:nvPr/>
        </p:nvSpPr>
        <p:spPr>
          <a:xfrm>
            <a:off x="1988597" y="2570927"/>
            <a:ext cx="8416031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MDN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AC8CE64B-7146-4804-9863-13285E0682B5}"/>
              </a:ext>
            </a:extLst>
          </p:cNvPr>
          <p:cNvSpPr txBox="1"/>
          <p:nvPr/>
        </p:nvSpPr>
        <p:spPr>
          <a:xfrm>
            <a:off x="2000276" y="3681755"/>
            <a:ext cx="84160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科学上网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82C6586E-01D3-4BB5-A53A-93F9E625EF5B}"/>
              </a:ext>
            </a:extLst>
          </p:cNvPr>
          <p:cNvSpPr txBox="1"/>
          <p:nvPr/>
        </p:nvSpPr>
        <p:spPr>
          <a:xfrm>
            <a:off x="2000276" y="4782707"/>
            <a:ext cx="8416031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提高英文文献阅读能力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C05651F-AB4B-44A9-9659-5DDB1A1A2389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9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C47ADB61-B725-4CD5-A623-7050692D19DF}"/>
              </a:ext>
            </a:extLst>
          </p:cNvPr>
          <p:cNvCxnSpPr>
            <a:cxnSpLocks/>
          </p:cNvCxnSpPr>
          <p:nvPr/>
        </p:nvCxnSpPr>
        <p:spPr>
          <a:xfrm>
            <a:off x="2112886" y="3639846"/>
            <a:ext cx="748387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DCC4907E-46EF-40D3-ABC8-E6BD03E4B2C1}"/>
              </a:ext>
            </a:extLst>
          </p:cNvPr>
          <p:cNvCxnSpPr>
            <a:cxnSpLocks/>
          </p:cNvCxnSpPr>
          <p:nvPr/>
        </p:nvCxnSpPr>
        <p:spPr>
          <a:xfrm flipV="1">
            <a:off x="5989469" y="1251758"/>
            <a:ext cx="20714" cy="5149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84694F1-9F0F-42E9-944A-BE277323BE61}"/>
              </a:ext>
            </a:extLst>
          </p:cNvPr>
          <p:cNvSpPr txBox="1"/>
          <p:nvPr/>
        </p:nvSpPr>
        <p:spPr>
          <a:xfrm>
            <a:off x="1781453" y="305851"/>
            <a:ext cx="8416031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学习四象限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BCD3A10-421B-4B26-A452-957FB672C545}"/>
              </a:ext>
            </a:extLst>
          </p:cNvPr>
          <p:cNvSpPr txBox="1"/>
          <p:nvPr/>
        </p:nvSpPr>
        <p:spPr>
          <a:xfrm>
            <a:off x="6027940" y="1150226"/>
            <a:ext cx="71613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i="1" kern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7639A29-A3E3-445A-848D-D66BF7C4514B}"/>
              </a:ext>
            </a:extLst>
          </p:cNvPr>
          <p:cNvSpPr txBox="1"/>
          <p:nvPr/>
        </p:nvSpPr>
        <p:spPr>
          <a:xfrm>
            <a:off x="9182470" y="3276996"/>
            <a:ext cx="71613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i="1" kern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紧急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7E71C9C-E417-4DD3-9AD8-4B8ED6AC05BE}"/>
              </a:ext>
            </a:extLst>
          </p:cNvPr>
          <p:cNvSpPr txBox="1"/>
          <p:nvPr/>
        </p:nvSpPr>
        <p:spPr>
          <a:xfrm>
            <a:off x="6223247" y="2290439"/>
            <a:ext cx="249166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独立完成当前职业阶段所需要的必备技能的最小集</a:t>
            </a:r>
            <a:endParaRPr lang="en-US" altLang="zh-CN" sz="1600" b="1" kern="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5839EA0-B186-432A-83AB-0E3DF6AF34F8}"/>
              </a:ext>
            </a:extLst>
          </p:cNvPr>
          <p:cNvSpPr txBox="1"/>
          <p:nvPr/>
        </p:nvSpPr>
        <p:spPr>
          <a:xfrm>
            <a:off x="6223247" y="4218375"/>
            <a:ext cx="249166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当前工作中临时需要用到的应急技术手段（突击）</a:t>
            </a:r>
            <a:endParaRPr lang="en-US" altLang="zh-CN" sz="1600" b="1" kern="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E001264-E9C9-47D5-A78F-32462E265900}"/>
              </a:ext>
            </a:extLst>
          </p:cNvPr>
          <p:cNvSpPr txBox="1"/>
          <p:nvPr/>
        </p:nvSpPr>
        <p:spPr>
          <a:xfrm>
            <a:off x="3258117" y="4218375"/>
            <a:ext cx="249166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在业余时间充裕的前提下希望突破自我当前瓶颈</a:t>
            </a:r>
            <a:endParaRPr lang="en-US" altLang="zh-CN" sz="1600" b="1" kern="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4910906F-C71E-471F-B6CE-0D92090ECE22}"/>
              </a:ext>
            </a:extLst>
          </p:cNvPr>
          <p:cNvSpPr txBox="1"/>
          <p:nvPr/>
        </p:nvSpPr>
        <p:spPr>
          <a:xfrm>
            <a:off x="3213727" y="2290439"/>
            <a:ext cx="249166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在当前工作可预期的判断下为未来的技术做调研</a:t>
            </a:r>
            <a:endParaRPr lang="en-US" altLang="zh-CN" sz="1600" b="1" kern="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9A93E6F-6FBA-440E-AD5D-3EBC45B1D61F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607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Three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27A8979-9FAC-4D85-B4A8-DB870C991C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辐射领域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7528CD6-34F6-4EA1-AEEF-FEE80B1B8FDB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83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CDB379D-061D-4F0E-B008-116B42B3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38">
            <a:extLst>
              <a:ext uri="{FF2B5EF4-FFF2-40B4-BE49-F238E27FC236}">
                <a16:creationId xmlns:a16="http://schemas.microsoft.com/office/drawing/2014/main" xmlns="" id="{CC95E5EB-67F7-41BB-9B20-83B293ADB256}"/>
              </a:ext>
            </a:extLst>
          </p:cNvPr>
          <p:cNvSpPr txBox="1">
            <a:spLocks/>
          </p:cNvSpPr>
          <p:nvPr/>
        </p:nvSpPr>
        <p:spPr>
          <a:xfrm rot="20207565">
            <a:off x="-180763" y="1355394"/>
            <a:ext cx="6341178" cy="38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强大的平台“社交”能力为前端技术提供了无处不在的应用场景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C5DE1C6-DFCA-4296-971F-FB80B59B5679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05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展望未来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Four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F8F2D69-727D-4885-8B04-A0DF9638B409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8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9">
            <a:extLst>
              <a:ext uri="{FF2B5EF4-FFF2-40B4-BE49-F238E27FC236}">
                <a16:creationId xmlns:a16="http://schemas.microsoft.com/office/drawing/2014/main" xmlns="" id="{DE692260-5839-4175-8E9B-3729060E8E78}"/>
              </a:ext>
            </a:extLst>
          </p:cNvPr>
          <p:cNvSpPr txBox="1">
            <a:spLocks/>
          </p:cNvSpPr>
          <p:nvPr/>
        </p:nvSpPr>
        <p:spPr>
          <a:xfrm>
            <a:off x="257453" y="2798687"/>
            <a:ext cx="11407805" cy="630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“笑看潮起潮落，淡观云卷云舒”</a:t>
            </a:r>
            <a:endParaRPr lang="en-US" sz="3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B8DD7CF-9E11-4FAA-A865-4B749199A589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20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478C80E-B803-4029-B7C8-215383FA471E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5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7614" y="4012187"/>
            <a:ext cx="2309586" cy="369332"/>
          </a:xfrm>
        </p:spPr>
        <p:txBody>
          <a:bodyPr/>
          <a:lstStyle/>
          <a:p>
            <a:r>
              <a:rPr lang="zh-CN" altLang="en-US" dirty="0"/>
              <a:t>发展历史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3419325" y="4012187"/>
            <a:ext cx="2309586" cy="369332"/>
          </a:xfrm>
        </p:spPr>
        <p:txBody>
          <a:bodyPr/>
          <a:lstStyle/>
          <a:p>
            <a:r>
              <a:rPr lang="zh-CN" altLang="en-US" dirty="0"/>
              <a:t>学习进阶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9"/>
          </p:nvPr>
        </p:nvSpPr>
        <p:spPr>
          <a:xfrm>
            <a:off x="6291036" y="4012187"/>
            <a:ext cx="2309586" cy="369332"/>
          </a:xfrm>
        </p:spPr>
        <p:txBody>
          <a:bodyPr/>
          <a:lstStyle/>
          <a:p>
            <a:r>
              <a:rPr lang="zh-CN" altLang="en-US" dirty="0"/>
              <a:t>辐射领域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9162747" y="4012187"/>
            <a:ext cx="2309586" cy="369332"/>
          </a:xfrm>
        </p:spPr>
        <p:txBody>
          <a:bodyPr/>
          <a:lstStyle/>
          <a:p>
            <a:r>
              <a:rPr lang="zh-CN" altLang="en-US" dirty="0"/>
              <a:t>展望未来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71950" y="1311872"/>
            <a:ext cx="3848100" cy="31393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内容概述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DB99B4-1201-4B67-8E2C-AB1A3065F4E4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0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发展历史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943F48B-971B-4ACE-9533-3F23DC4E8BB6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6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4F43D280-8123-4C71-B72F-8C73D2C987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往事依依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8042783-9A61-451C-B097-1895AB6474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发展历史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EFDCC08-5466-4086-8DDE-22087162E078}"/>
              </a:ext>
            </a:extLst>
          </p:cNvPr>
          <p:cNvSpPr txBox="1"/>
          <p:nvPr/>
        </p:nvSpPr>
        <p:spPr>
          <a:xfrm>
            <a:off x="2476871" y="1519805"/>
            <a:ext cx="139379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Mosaic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500EE93-3531-418A-AED4-764341179FF0}"/>
              </a:ext>
            </a:extLst>
          </p:cNvPr>
          <p:cNvSpPr txBox="1"/>
          <p:nvPr/>
        </p:nvSpPr>
        <p:spPr>
          <a:xfrm>
            <a:off x="4680023" y="1521284"/>
            <a:ext cx="166751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Mozilla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1BE2E2B-8CC8-4740-9E04-387C545F5AF1}"/>
              </a:ext>
            </a:extLst>
          </p:cNvPr>
          <p:cNvSpPr txBox="1"/>
          <p:nvPr/>
        </p:nvSpPr>
        <p:spPr>
          <a:xfrm>
            <a:off x="667306" y="2151601"/>
            <a:ext cx="5428694" cy="60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Brendan </a:t>
            </a:r>
            <a:r>
              <a:rPr lang="en-US" altLang="zh-CN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Eich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 (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布兰登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·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艾克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4151B1E-0EB3-4FD4-9517-A6B380E1F37B}"/>
              </a:ext>
            </a:extLst>
          </p:cNvPr>
          <p:cNvSpPr txBox="1"/>
          <p:nvPr/>
        </p:nvSpPr>
        <p:spPr>
          <a:xfrm>
            <a:off x="667301" y="4317747"/>
            <a:ext cx="181844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Netscape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229E561-5FD2-42DA-B365-33AC3BE2F798}"/>
              </a:ext>
            </a:extLst>
          </p:cNvPr>
          <p:cNvSpPr txBox="1"/>
          <p:nvPr/>
        </p:nvSpPr>
        <p:spPr>
          <a:xfrm>
            <a:off x="665825" y="1519805"/>
            <a:ext cx="139379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NCSA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F28CEBC-B135-4270-B215-51D1CBB89B6D}"/>
              </a:ext>
            </a:extLst>
          </p:cNvPr>
          <p:cNvSpPr txBox="1"/>
          <p:nvPr/>
        </p:nvSpPr>
        <p:spPr>
          <a:xfrm>
            <a:off x="2861576" y="4317747"/>
            <a:ext cx="412515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Netscape Navigator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91D7621-797C-4FF1-8636-F6BFE5F238E9}"/>
              </a:ext>
            </a:extLst>
          </p:cNvPr>
          <p:cNvSpPr txBox="1"/>
          <p:nvPr/>
        </p:nvSpPr>
        <p:spPr>
          <a:xfrm>
            <a:off x="667307" y="5085957"/>
            <a:ext cx="111710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1994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7D8D9CD-5ECE-4B9D-AF7D-CB06484289F8}"/>
              </a:ext>
            </a:extLst>
          </p:cNvPr>
          <p:cNvSpPr txBox="1"/>
          <p:nvPr/>
        </p:nvSpPr>
        <p:spPr>
          <a:xfrm>
            <a:off x="3180429" y="5092934"/>
            <a:ext cx="111710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1998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645C23C-4931-4956-8587-29C84A06FC36}"/>
              </a:ext>
            </a:extLst>
          </p:cNvPr>
          <p:cNvSpPr txBox="1"/>
          <p:nvPr/>
        </p:nvSpPr>
        <p:spPr>
          <a:xfrm>
            <a:off x="1918318" y="5103438"/>
            <a:ext cx="111710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1995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6588FAF-7C8E-44A0-9B71-3F24E19D5749}"/>
              </a:ext>
            </a:extLst>
          </p:cNvPr>
          <p:cNvSpPr txBox="1"/>
          <p:nvPr/>
        </p:nvSpPr>
        <p:spPr>
          <a:xfrm>
            <a:off x="4431440" y="5092934"/>
            <a:ext cx="111710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2003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1EC10CF-9514-41C3-8EAF-C34C12D58852}"/>
              </a:ext>
            </a:extLst>
          </p:cNvPr>
          <p:cNvSpPr txBox="1"/>
          <p:nvPr/>
        </p:nvSpPr>
        <p:spPr>
          <a:xfrm>
            <a:off x="5851867" y="5087285"/>
            <a:ext cx="111710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2008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4D3AC62-6041-4A57-9B12-3ED8C5F07144}"/>
              </a:ext>
            </a:extLst>
          </p:cNvPr>
          <p:cNvSpPr txBox="1"/>
          <p:nvPr/>
        </p:nvSpPr>
        <p:spPr>
          <a:xfrm>
            <a:off x="5680229" y="2151601"/>
            <a:ext cx="54286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Tim Berners-Lee</a:t>
            </a:r>
            <a:endParaRPr lang="zh-CN" alt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C0AC79C0-DB4D-4D52-993E-4581C2FE3D30}"/>
              </a:ext>
            </a:extLst>
          </p:cNvPr>
          <p:cNvSpPr txBox="1"/>
          <p:nvPr/>
        </p:nvSpPr>
        <p:spPr>
          <a:xfrm rot="1517931">
            <a:off x="1812896" y="3076863"/>
            <a:ext cx="31375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3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JavaScript</a:t>
            </a:r>
            <a:endParaRPr lang="zh-CN" altLang="en-US" sz="3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36ED038-3B25-4772-A5CA-3859235297B5}"/>
              </a:ext>
            </a:extLst>
          </p:cNvPr>
          <p:cNvSpPr txBox="1"/>
          <p:nvPr/>
        </p:nvSpPr>
        <p:spPr>
          <a:xfrm rot="1517931">
            <a:off x="6812516" y="3029090"/>
            <a:ext cx="3137513" cy="75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3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W3C</a:t>
            </a:r>
            <a:endParaRPr lang="zh-CN" altLang="en-US" sz="3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8A84816-B224-4553-82A7-B803F1694617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4F43D280-8123-4C71-B72F-8C73D2C987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静态到动态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8042783-9A61-451C-B097-1895AB6474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发展历史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E861AE3-58D2-4953-888B-F13717471086}"/>
              </a:ext>
            </a:extLst>
          </p:cNvPr>
          <p:cNvSpPr txBox="1"/>
          <p:nvPr/>
        </p:nvSpPr>
        <p:spPr>
          <a:xfrm>
            <a:off x="683581" y="1713390"/>
            <a:ext cx="1089290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1994  PHP   </a:t>
            </a:r>
            <a:r>
              <a:rPr lang="zh-CN" altLang="en-US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数据库交互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 </a:t>
            </a:r>
            <a:r>
              <a:rPr lang="zh-CN" altLang="en-US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动态页面模板引擎    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ASP  JSP</a:t>
            </a:r>
            <a:endParaRPr lang="zh-CN" altLang="en-US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4C119F21-4479-4182-9616-0E26D23E71D4}"/>
              </a:ext>
            </a:extLst>
          </p:cNvPr>
          <p:cNvSpPr txBox="1"/>
          <p:nvPr/>
        </p:nvSpPr>
        <p:spPr>
          <a:xfrm>
            <a:off x="693938" y="2398447"/>
            <a:ext cx="1089290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1995  JavaScript   </a:t>
            </a:r>
            <a:r>
              <a:rPr lang="zh-CN" altLang="en-US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客户端计算任务的实现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AC9E7076-E014-4E62-A0D3-B9D69D7228E3}"/>
              </a:ext>
            </a:extLst>
          </p:cNvPr>
          <p:cNvSpPr txBox="1"/>
          <p:nvPr/>
        </p:nvSpPr>
        <p:spPr>
          <a:xfrm>
            <a:off x="677660" y="3021368"/>
            <a:ext cx="1089290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1996  </a:t>
            </a:r>
            <a:r>
              <a:rPr lang="en-US" altLang="zh-CN" i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iFrame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</a:t>
            </a:r>
            <a:r>
              <a:rPr lang="zh-CN" altLang="en-US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实现异步局部加载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60C3167B-403E-4FFC-81E5-349AFE989894}"/>
              </a:ext>
            </a:extLst>
          </p:cNvPr>
          <p:cNvSpPr txBox="1"/>
          <p:nvPr/>
        </p:nvSpPr>
        <p:spPr>
          <a:xfrm>
            <a:off x="649549" y="3644289"/>
            <a:ext cx="10892901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lain" startAt="1999"/>
            </a:pPr>
            <a:r>
              <a:rPr lang="en-US" altLang="zh-CN" i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XMLHttpRequest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 years later  Ajax Comes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 2.0  Begin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90F5246-7666-4D58-A88D-2C35DD1C8E9C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95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4F43D280-8123-4C71-B72F-8C73D2C987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后端到前端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8042783-9A61-451C-B097-1895AB6474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发展历史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E861AE3-58D2-4953-888B-F13717471086}"/>
              </a:ext>
            </a:extLst>
          </p:cNvPr>
          <p:cNvSpPr txBox="1"/>
          <p:nvPr/>
        </p:nvSpPr>
        <p:spPr>
          <a:xfrm>
            <a:off x="683581" y="1713390"/>
            <a:ext cx="10892901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2006 John </a:t>
            </a:r>
            <a:r>
              <a:rPr lang="en-US" altLang="zh-CN" sz="2000" i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Resig</a:t>
            </a:r>
            <a:r>
              <a:rPr lang="en-US" altLang="zh-CN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2000" i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Jquery</a:t>
            </a:r>
            <a:r>
              <a:rPr lang="en-US" altLang="zh-CN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</a:t>
            </a:r>
            <a:r>
              <a:rPr lang="zh-CN" altLang="en-US" sz="1600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简化了</a:t>
            </a:r>
            <a:r>
              <a:rPr lang="en-US" altLang="zh-CN" sz="1600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DOM</a:t>
            </a:r>
            <a:r>
              <a:rPr lang="zh-CN" altLang="en-US" sz="1600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</a:t>
            </a:r>
            <a:endParaRPr lang="zh-CN" altLang="en-US" sz="2000" i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E035EDB-2915-48EE-989F-7322F3AA2852}"/>
              </a:ext>
            </a:extLst>
          </p:cNvPr>
          <p:cNvSpPr txBox="1"/>
          <p:nvPr/>
        </p:nvSpPr>
        <p:spPr>
          <a:xfrm>
            <a:off x="658425" y="2265289"/>
            <a:ext cx="10892901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2008 V8 Comes                                                     </a:t>
            </a:r>
            <a:r>
              <a:rPr lang="zh-CN" altLang="en-US" sz="1600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终止了</a:t>
            </a:r>
            <a:r>
              <a:rPr lang="en-US" altLang="zh-CN" sz="1600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IE</a:t>
            </a:r>
            <a:r>
              <a:rPr lang="zh-CN" altLang="en-US" sz="1600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的垄断地位</a:t>
            </a:r>
            <a:endParaRPr lang="zh-CN" altLang="en-US" sz="2000" i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7608AC4-4A0E-463B-A8A0-BE15CC6D46A0}"/>
              </a:ext>
            </a:extLst>
          </p:cNvPr>
          <p:cNvSpPr txBox="1"/>
          <p:nvPr/>
        </p:nvSpPr>
        <p:spPr>
          <a:xfrm>
            <a:off x="683581" y="2883928"/>
            <a:ext cx="108929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2009 AngularJS 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2010 backbone.js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2011 React &amp; Ember.js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2014 Vue.js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</a:t>
            </a:r>
            <a:r>
              <a:rPr lang="zh-CN" altLang="en-US" sz="1600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前后端分离大势所趋</a:t>
            </a:r>
            <a:r>
              <a:rPr lang="en-US" altLang="zh-CN" sz="1600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(Single Page Application)</a:t>
            </a:r>
            <a:endParaRPr lang="zh-CN" altLang="en-US" sz="2000" i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D6C2E44-A409-480F-BAAD-29259557CDA8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096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4F43D280-8123-4C71-B72F-8C73D2C987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前端到“全端”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8042783-9A61-451C-B097-1895AB6474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发展历史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E861AE3-58D2-4953-888B-F13717471086}"/>
              </a:ext>
            </a:extLst>
          </p:cNvPr>
          <p:cNvSpPr txBox="1"/>
          <p:nvPr/>
        </p:nvSpPr>
        <p:spPr>
          <a:xfrm>
            <a:off x="683581" y="1287812"/>
            <a:ext cx="10892901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lain" startAt="2009"/>
            </a:pPr>
            <a:r>
              <a:rPr lang="en-US" altLang="zh-CN" sz="24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Ryan Dahl   Node.js &amp; V8  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第一次真正意义上摆脱了浏览器的束缚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FF022F4-B1CF-4E75-A617-8D6FB7E18E3D}"/>
              </a:ext>
            </a:extLst>
          </p:cNvPr>
          <p:cNvSpPr txBox="1"/>
          <p:nvPr/>
        </p:nvSpPr>
        <p:spPr>
          <a:xfrm>
            <a:off x="683581" y="2432228"/>
            <a:ext cx="10892901" cy="156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2007 </a:t>
            </a:r>
            <a:r>
              <a:rPr lang="zh-CN" altLang="en-US" sz="24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第一代</a:t>
            </a:r>
            <a:r>
              <a:rPr lang="en-US" altLang="zh-CN" sz="24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iPhone</a:t>
            </a:r>
            <a:r>
              <a:rPr lang="zh-CN" altLang="en-US" sz="24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发布</a:t>
            </a:r>
            <a:endParaRPr lang="en-US" altLang="zh-CN" sz="2400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2008 </a:t>
            </a:r>
            <a:r>
              <a:rPr lang="zh-CN" altLang="en-US" sz="24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第一台</a:t>
            </a:r>
            <a:r>
              <a:rPr lang="en-US" altLang="zh-CN" sz="24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24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手机发布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 </a:t>
            </a:r>
            <a:r>
              <a:rPr lang="zh-CN" altLang="en-US" i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步入移动互联网时代 </a:t>
            </a:r>
            <a:endParaRPr lang="en-US" altLang="zh-CN" i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374EB68-3310-41E9-8E65-DBA4FDC1C0ED}"/>
              </a:ext>
            </a:extLst>
          </p:cNvPr>
          <p:cNvSpPr txBox="1"/>
          <p:nvPr/>
        </p:nvSpPr>
        <p:spPr>
          <a:xfrm>
            <a:off x="2169323" y="4232080"/>
            <a:ext cx="164828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i="1" kern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Hybird</a:t>
            </a:r>
            <a:endParaRPr lang="en-US" altLang="zh-CN" sz="2800" b="1" i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40AAC85-04BF-4764-B8DC-6C16DE9B9CFD}"/>
              </a:ext>
            </a:extLst>
          </p:cNvPr>
          <p:cNvSpPr txBox="1"/>
          <p:nvPr/>
        </p:nvSpPr>
        <p:spPr>
          <a:xfrm rot="3207730">
            <a:off x="5203105" y="4976283"/>
            <a:ext cx="164828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NW.js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1A1C511-22AC-4F45-963A-14A9F541ACE6}"/>
              </a:ext>
            </a:extLst>
          </p:cNvPr>
          <p:cNvSpPr txBox="1"/>
          <p:nvPr/>
        </p:nvSpPr>
        <p:spPr>
          <a:xfrm rot="19147756">
            <a:off x="3325545" y="4227405"/>
            <a:ext cx="311754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Electron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0FBD0C-4BE5-4EB1-B8CB-995D537B4FC7}"/>
              </a:ext>
            </a:extLst>
          </p:cNvPr>
          <p:cNvSpPr txBox="1"/>
          <p:nvPr/>
        </p:nvSpPr>
        <p:spPr>
          <a:xfrm rot="2999029">
            <a:off x="6813447" y="4714937"/>
            <a:ext cx="408668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React Native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EA12F47-7953-45EF-8467-2229BCD0CFC3}"/>
              </a:ext>
            </a:extLst>
          </p:cNvPr>
          <p:cNvSpPr txBox="1"/>
          <p:nvPr/>
        </p:nvSpPr>
        <p:spPr>
          <a:xfrm>
            <a:off x="6254986" y="4180776"/>
            <a:ext cx="131072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i="1" kern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weex</a:t>
            </a:r>
            <a:endParaRPr lang="en-US" altLang="zh-CN" sz="2800" b="1" i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DB534E5-A3F5-4EA1-B5CC-7BB2AEC14B8C}"/>
              </a:ext>
            </a:extLst>
          </p:cNvPr>
          <p:cNvSpPr txBox="1"/>
          <p:nvPr/>
        </p:nvSpPr>
        <p:spPr>
          <a:xfrm>
            <a:off x="9980194" y="5187610"/>
            <a:ext cx="131072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i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6C70F4E-B865-49AF-87D1-FA0502A35E2F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245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学习进阶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640113" y="3785884"/>
            <a:ext cx="3275387" cy="369332"/>
          </a:xfrm>
        </p:spPr>
        <p:txBody>
          <a:bodyPr/>
          <a:lstStyle/>
          <a:p>
            <a:r>
              <a:rPr lang="en-US" dirty="0"/>
              <a:t>Part Two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ADEC6AF-61DE-494B-8A7A-2B86C8D36363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3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EF2C140-0AE9-4EBF-825A-8B725920711F}"/>
              </a:ext>
            </a:extLst>
          </p:cNvPr>
          <p:cNvSpPr txBox="1"/>
          <p:nvPr/>
        </p:nvSpPr>
        <p:spPr>
          <a:xfrm>
            <a:off x="621432" y="834500"/>
            <a:ext cx="92201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HTML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664CE70-8BD2-41A3-866B-1A1CFBD16EAA}"/>
              </a:ext>
            </a:extLst>
          </p:cNvPr>
          <p:cNvSpPr txBox="1"/>
          <p:nvPr/>
        </p:nvSpPr>
        <p:spPr>
          <a:xfrm>
            <a:off x="1749635" y="835980"/>
            <a:ext cx="92201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CSS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542C91-7EA8-4C2E-A939-77F5C15AB76B}"/>
              </a:ext>
            </a:extLst>
          </p:cNvPr>
          <p:cNvSpPr txBox="1"/>
          <p:nvPr/>
        </p:nvSpPr>
        <p:spPr>
          <a:xfrm>
            <a:off x="2857126" y="853735"/>
            <a:ext cx="922019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823F30C-B114-4884-A828-EF5FB3F0F398}"/>
              </a:ext>
            </a:extLst>
          </p:cNvPr>
          <p:cNvSpPr txBox="1"/>
          <p:nvPr/>
        </p:nvSpPr>
        <p:spPr>
          <a:xfrm>
            <a:off x="554848" y="1595572"/>
            <a:ext cx="1959293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JavaScript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(ECMA)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5645480-F8D3-4FF2-941F-20A3D79417A5}"/>
              </a:ext>
            </a:extLst>
          </p:cNvPr>
          <p:cNvSpPr txBox="1"/>
          <p:nvPr/>
        </p:nvSpPr>
        <p:spPr>
          <a:xfrm>
            <a:off x="2493142" y="1616287"/>
            <a:ext cx="2220895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Web APIS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AD24C47-38EB-4B3F-9DB2-8D116405D004}"/>
              </a:ext>
            </a:extLst>
          </p:cNvPr>
          <p:cNvSpPr txBox="1"/>
          <p:nvPr/>
        </p:nvSpPr>
        <p:spPr>
          <a:xfrm>
            <a:off x="781229" y="3058184"/>
            <a:ext cx="92201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SVG</a:t>
            </a:r>
            <a:endParaRPr lang="zh-CN" altLang="en-US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09A6C91-8DE0-47C4-B226-85BCB0BDE8E4}"/>
              </a:ext>
            </a:extLst>
          </p:cNvPr>
          <p:cNvSpPr txBox="1"/>
          <p:nvPr/>
        </p:nvSpPr>
        <p:spPr>
          <a:xfrm>
            <a:off x="1963441" y="3070303"/>
            <a:ext cx="11049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WebGL</a:t>
            </a:r>
            <a:endParaRPr lang="zh-CN" altLang="en-US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DD893A4-67DC-4015-B827-91FF126072D9}"/>
              </a:ext>
            </a:extLst>
          </p:cNvPr>
          <p:cNvSpPr txBox="1"/>
          <p:nvPr/>
        </p:nvSpPr>
        <p:spPr>
          <a:xfrm>
            <a:off x="324027" y="3887871"/>
            <a:ext cx="2398352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HTML5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(Audio)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(Video)  </a:t>
            </a:r>
            <a:endParaRPr lang="zh-CN" altLang="en-US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F39CB21-5590-4680-AA4D-218C8957F284}"/>
              </a:ext>
            </a:extLst>
          </p:cNvPr>
          <p:cNvSpPr txBox="1"/>
          <p:nvPr/>
        </p:nvSpPr>
        <p:spPr>
          <a:xfrm>
            <a:off x="2031501" y="4147846"/>
            <a:ext cx="135193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WebRTC</a:t>
            </a:r>
            <a:endParaRPr lang="zh-CN" altLang="en-US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48FB3DB-7181-43D4-B6B8-E2F4896613F3}"/>
              </a:ext>
            </a:extLst>
          </p:cNvPr>
          <p:cNvSpPr txBox="1"/>
          <p:nvPr/>
        </p:nvSpPr>
        <p:spPr>
          <a:xfrm>
            <a:off x="955085" y="5655863"/>
            <a:ext cx="350605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MathML(</a:t>
            </a:r>
            <a:r>
              <a:rPr lang="zh-CN" altLang="en-US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数学标记语言</a:t>
            </a:r>
            <a:r>
              <a:rPr lang="en-US" altLang="zh-CN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2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E0F8C1B-CF92-4AA2-ADE5-EC0665D85D4D}"/>
              </a:ext>
            </a:extLst>
          </p:cNvPr>
          <p:cNvSpPr txBox="1"/>
          <p:nvPr/>
        </p:nvSpPr>
        <p:spPr>
          <a:xfrm>
            <a:off x="7949945" y="868815"/>
            <a:ext cx="922019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chemeClr val="bg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Ajax</a:t>
            </a:r>
            <a:endParaRPr lang="zh-CN" altLang="en-US" sz="2400" b="1" kern="0" dirty="0">
              <a:solidFill>
                <a:schemeClr val="bg2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4C8AE494-EA04-47F8-A17F-333FA5A80621}"/>
              </a:ext>
            </a:extLst>
          </p:cNvPr>
          <p:cNvSpPr txBox="1"/>
          <p:nvPr/>
        </p:nvSpPr>
        <p:spPr>
          <a:xfrm>
            <a:off x="9057436" y="868815"/>
            <a:ext cx="1394919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 err="1">
                <a:solidFill>
                  <a:schemeClr val="bg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JQuery</a:t>
            </a:r>
            <a:endParaRPr lang="zh-CN" altLang="en-US" sz="2400" b="1" kern="0" dirty="0">
              <a:solidFill>
                <a:schemeClr val="bg2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204D617-3036-4BE4-9B7C-F48B9CB9F16C}"/>
              </a:ext>
            </a:extLst>
          </p:cNvPr>
          <p:cNvSpPr txBox="1"/>
          <p:nvPr/>
        </p:nvSpPr>
        <p:spPr>
          <a:xfrm>
            <a:off x="7204221" y="1479610"/>
            <a:ext cx="92201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chemeClr val="bg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JSP</a:t>
            </a:r>
            <a:endParaRPr lang="zh-CN" altLang="en-US" sz="2400" b="1" kern="0" dirty="0">
              <a:solidFill>
                <a:schemeClr val="bg2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7D7A382-95B9-4C53-988D-BB32A9CB55B0}"/>
              </a:ext>
            </a:extLst>
          </p:cNvPr>
          <p:cNvSpPr txBox="1"/>
          <p:nvPr/>
        </p:nvSpPr>
        <p:spPr>
          <a:xfrm>
            <a:off x="8102345" y="1479610"/>
            <a:ext cx="92201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chemeClr val="bg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ASP</a:t>
            </a:r>
            <a:endParaRPr lang="zh-CN" altLang="en-US" sz="2400" b="1" kern="0" dirty="0">
              <a:solidFill>
                <a:schemeClr val="bg2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4FDB293C-A9BE-42A6-8F51-37CF93C7CB8A}"/>
              </a:ext>
            </a:extLst>
          </p:cNvPr>
          <p:cNvSpPr txBox="1"/>
          <p:nvPr/>
        </p:nvSpPr>
        <p:spPr>
          <a:xfrm>
            <a:off x="9000469" y="1469251"/>
            <a:ext cx="92201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chemeClr val="bg2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PHP</a:t>
            </a:r>
            <a:endParaRPr lang="zh-CN" altLang="en-US" sz="2400" b="1" kern="0" dirty="0">
              <a:solidFill>
                <a:schemeClr val="bg2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33F2263-E7D0-460D-8DE9-7A66A408F388}"/>
              </a:ext>
            </a:extLst>
          </p:cNvPr>
          <p:cNvSpPr txBox="1"/>
          <p:nvPr/>
        </p:nvSpPr>
        <p:spPr>
          <a:xfrm>
            <a:off x="6890545" y="2191303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Angular</a:t>
            </a:r>
            <a:endParaRPr lang="zh-CN" altLang="en-US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3B8E03C-7B62-4C9A-9429-0D2BEBFBB8DB}"/>
              </a:ext>
            </a:extLst>
          </p:cNvPr>
          <p:cNvSpPr txBox="1"/>
          <p:nvPr/>
        </p:nvSpPr>
        <p:spPr>
          <a:xfrm>
            <a:off x="8239949" y="2191302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React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4B82A69-3124-4817-88F6-2FECF37DB168}"/>
              </a:ext>
            </a:extLst>
          </p:cNvPr>
          <p:cNvSpPr txBox="1"/>
          <p:nvPr/>
        </p:nvSpPr>
        <p:spPr>
          <a:xfrm>
            <a:off x="9451749" y="2191303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Vue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127E2E9A-B87F-466F-96C2-EBD3F9D88019}"/>
              </a:ext>
            </a:extLst>
          </p:cNvPr>
          <p:cNvSpPr txBox="1"/>
          <p:nvPr/>
        </p:nvSpPr>
        <p:spPr>
          <a:xfrm>
            <a:off x="6284645" y="3422075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NPM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9F3C1B3E-0F7D-43F4-A1B3-59858B2C2345}"/>
              </a:ext>
            </a:extLst>
          </p:cNvPr>
          <p:cNvSpPr txBox="1"/>
          <p:nvPr/>
        </p:nvSpPr>
        <p:spPr>
          <a:xfrm>
            <a:off x="7263407" y="3422075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Babel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AC9B5C39-D6BF-485A-ABBA-F2C11F8B0A58}"/>
              </a:ext>
            </a:extLst>
          </p:cNvPr>
          <p:cNvSpPr txBox="1"/>
          <p:nvPr/>
        </p:nvSpPr>
        <p:spPr>
          <a:xfrm>
            <a:off x="8411214" y="3405203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JSX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A74160E-7CB3-4FEE-B1BC-42B5FC5AB039}"/>
              </a:ext>
            </a:extLst>
          </p:cNvPr>
          <p:cNvSpPr txBox="1"/>
          <p:nvPr/>
        </p:nvSpPr>
        <p:spPr>
          <a:xfrm>
            <a:off x="9451749" y="3405203"/>
            <a:ext cx="24404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Gulp/</a:t>
            </a:r>
            <a:r>
              <a:rPr lang="en-US" altLang="zh-CN" sz="2400" b="1" kern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Webpack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43877D2-2530-4B8B-86FB-C9506B29A6B3}"/>
              </a:ext>
            </a:extLst>
          </p:cNvPr>
          <p:cNvSpPr txBox="1"/>
          <p:nvPr/>
        </p:nvSpPr>
        <p:spPr>
          <a:xfrm>
            <a:off x="9231000" y="4611552"/>
            <a:ext cx="24427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Type Script</a:t>
            </a:r>
            <a:endParaRPr lang="zh-CN" altLang="en-US" sz="2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000A950-FAC5-4A00-BDD3-B64744A1F1C5}"/>
              </a:ext>
            </a:extLst>
          </p:cNvPr>
          <p:cNvSpPr txBox="1"/>
          <p:nvPr/>
        </p:nvSpPr>
        <p:spPr>
          <a:xfrm>
            <a:off x="7018594" y="4611552"/>
            <a:ext cx="24427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spcBef>
                <a:spcPts val="600"/>
              </a:spcBef>
              <a:defRPr sz="2400" b="1" ker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Node</a:t>
            </a:r>
            <a:endParaRPr lang="zh-CN" altLang="en-US" dirty="0"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3E647498-7535-4F4F-8146-CE0E8D563AE1}"/>
              </a:ext>
            </a:extLst>
          </p:cNvPr>
          <p:cNvSpPr txBox="1"/>
          <p:nvPr/>
        </p:nvSpPr>
        <p:spPr>
          <a:xfrm>
            <a:off x="6890545" y="2802098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Less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96E3D127-018B-4413-8670-20F6DDA923B4}"/>
              </a:ext>
            </a:extLst>
          </p:cNvPr>
          <p:cNvSpPr txBox="1"/>
          <p:nvPr/>
        </p:nvSpPr>
        <p:spPr>
          <a:xfrm>
            <a:off x="8161531" y="2795288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Sass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08E5802-6011-4222-AE51-F7EFC245AE43}"/>
              </a:ext>
            </a:extLst>
          </p:cNvPr>
          <p:cNvSpPr txBox="1"/>
          <p:nvPr/>
        </p:nvSpPr>
        <p:spPr>
          <a:xfrm>
            <a:off x="9382394" y="2795288"/>
            <a:ext cx="199748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Post CSS</a:t>
            </a:r>
            <a:endParaRPr lang="zh-CN" altLang="en-US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E987104E-0DD4-4D86-96C9-2C39CCAF3EE2}"/>
              </a:ext>
            </a:extLst>
          </p:cNvPr>
          <p:cNvSpPr txBox="1"/>
          <p:nvPr/>
        </p:nvSpPr>
        <p:spPr>
          <a:xfrm>
            <a:off x="7123952" y="3978461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ES Lint</a:t>
            </a:r>
            <a:endParaRPr lang="zh-CN" altLang="en-US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1C562395-DAA7-41A1-AB56-884E2DBF900C}"/>
              </a:ext>
            </a:extLst>
          </p:cNvPr>
          <p:cNvSpPr txBox="1"/>
          <p:nvPr/>
        </p:nvSpPr>
        <p:spPr>
          <a:xfrm>
            <a:off x="8695669" y="3995912"/>
            <a:ext cx="149827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Pretty</a:t>
            </a:r>
            <a:endParaRPr lang="zh-CN" altLang="en-US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46D207E-B3B8-4855-8967-3152370C02EF}"/>
              </a:ext>
            </a:extLst>
          </p:cNvPr>
          <p:cNvSpPr txBox="1"/>
          <p:nvPr/>
        </p:nvSpPr>
        <p:spPr>
          <a:xfrm>
            <a:off x="6399828" y="5206056"/>
            <a:ext cx="24427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Web Assembly</a:t>
            </a:r>
            <a:endParaRPr lang="zh-CN" altLang="en-US" sz="2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5A7E000C-E6E8-4256-A9F2-8E7158354349}"/>
              </a:ext>
            </a:extLst>
          </p:cNvPr>
          <p:cNvSpPr txBox="1"/>
          <p:nvPr/>
        </p:nvSpPr>
        <p:spPr>
          <a:xfrm>
            <a:off x="8037402" y="5823069"/>
            <a:ext cx="366178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+mn-lt"/>
              </a:rPr>
              <a:t>Progressive Web App</a:t>
            </a:r>
            <a:endParaRPr lang="zh-CN" altLang="en-US" sz="2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05C0A429-4821-4CA2-B0E5-65EA2C9162A8}"/>
              </a:ext>
            </a:extLst>
          </p:cNvPr>
          <p:cNvSpPr txBox="1"/>
          <p:nvPr/>
        </p:nvSpPr>
        <p:spPr>
          <a:xfrm>
            <a:off x="3068401" y="230819"/>
            <a:ext cx="54275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我们应该学什么？？？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CD3B047B-F458-4622-8EE5-DD6C36D69BE9}"/>
              </a:ext>
            </a:extLst>
          </p:cNvPr>
          <p:cNvSpPr txBox="1"/>
          <p:nvPr/>
        </p:nvSpPr>
        <p:spPr>
          <a:xfrm>
            <a:off x="9818913" y="6466113"/>
            <a:ext cx="19050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Burgeon Front-End</a:t>
            </a:r>
            <a:endParaRPr lang="zh-CN" alt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02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390</Words>
  <Application>Microsoft Office PowerPoint</Application>
  <PresentationFormat>自定义</PresentationFormat>
  <Paragraphs>136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YangHuai</dc:creator>
  <cp:keywords/>
  <dc:description/>
  <cp:lastModifiedBy>Administrator</cp:lastModifiedBy>
  <cp:revision>133</cp:revision>
  <dcterms:created xsi:type="dcterms:W3CDTF">2015-08-18T02:51:41Z</dcterms:created>
  <dcterms:modified xsi:type="dcterms:W3CDTF">2019-09-24T02:26:33Z</dcterms:modified>
  <cp:category/>
</cp:coreProperties>
</file>