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64" r:id="rId3"/>
    <p:sldId id="272" r:id="rId4"/>
    <p:sldId id="271" r:id="rId5"/>
    <p:sldId id="273" r:id="rId6"/>
    <p:sldId id="274" r:id="rId7"/>
    <p:sldId id="275" r:id="rId8"/>
    <p:sldId id="286" r:id="rId9"/>
    <p:sldId id="284" r:id="rId10"/>
    <p:sldId id="28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at is included" id="{D2569ECA-0D18-EA40-ADF2-7D6742BD8DA2}">
          <p14:sldIdLst>
            <p14:sldId id="256"/>
          </p14:sldIdLst>
        </p14:section>
        <p14:section name="Datasets" id="{C9A9E080-4B8C-9A4F-8648-089E8C00D432}">
          <p14:sldIdLst>
            <p14:sldId id="264"/>
            <p14:sldId id="272"/>
            <p14:sldId id="271"/>
            <p14:sldId id="273"/>
            <p14:sldId id="274"/>
            <p14:sldId id="275"/>
            <p14:sldId id="286"/>
          </p14:sldIdLst>
        </p14:section>
        <p14:section name="Using a Decision Tree to analyze NPN A" id="{F11F8927-DD45-464A-A63F-A07A4ABD9D00}">
          <p14:sldIdLst>
            <p14:sldId id="28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3"/>
    <p:restoredTop sz="94694"/>
  </p:normalViewPr>
  <p:slideViewPr>
    <p:cSldViewPr snapToGrid="0">
      <p:cViewPr varScale="1">
        <p:scale>
          <a:sx n="121" d="100"/>
          <a:sy n="121" d="100"/>
        </p:scale>
        <p:origin x="96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6CD0E-327F-D549-BDBD-56D443D8CA83}" type="datetimeFigureOut">
              <a:rPr lang="en-US" smtClean="0"/>
              <a:t>3/9/25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F9464-A96E-3043-9F6D-C4E8F1B527B4}" type="slidenum">
              <a:rPr lang="en-US" smtClean="0"/>
              <a:t>‹#›</a:t>
            </a:fld>
            <a:endParaRPr lang="en-US"/>
          </a:p>
        </p:txBody>
      </p:sp>
    </p:spTree>
    <p:extLst>
      <p:ext uri="{BB962C8B-B14F-4D97-AF65-F5344CB8AC3E}">
        <p14:creationId xmlns:p14="http://schemas.microsoft.com/office/powerpoint/2010/main" val="402281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3/9/25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A70-0273-2CC0-2888-8BD74CAE0AE2}"/>
              </a:ext>
            </a:extLst>
          </p:cNvPr>
          <p:cNvSpPr>
            <a:spLocks noGrp="1"/>
          </p:cNvSpPr>
          <p:nvPr>
            <p:ph type="ctrTitle"/>
          </p:nvPr>
        </p:nvSpPr>
        <p:spPr>
          <a:xfrm>
            <a:off x="679602" y="1081750"/>
            <a:ext cx="8156026" cy="2212007"/>
          </a:xfrm>
        </p:spPr>
        <p:txBody>
          <a:bodyPr>
            <a:normAutofit fontScale="90000"/>
          </a:bodyPr>
          <a:lstStyle/>
          <a:p>
            <a:r>
              <a:rPr lang="en-US" dirty="0"/>
              <a:t>Data collected for DX699 AI for Leaders course: </a:t>
            </a:r>
            <a:br>
              <a:rPr lang="en-US" dirty="0"/>
            </a:br>
            <a:r>
              <a:rPr lang="en-US" dirty="0"/>
              <a:t>Includes:</a:t>
            </a:r>
          </a:p>
        </p:txBody>
      </p:sp>
      <p:sp>
        <p:nvSpPr>
          <p:cNvPr id="3" name="Subtitle 2">
            <a:extLst>
              <a:ext uri="{FF2B5EF4-FFF2-40B4-BE49-F238E27FC236}">
                <a16:creationId xmlns:a16="http://schemas.microsoft.com/office/drawing/2014/main" id="{B91B5862-5039-258A-16C9-91D70C79A01A}"/>
              </a:ext>
            </a:extLst>
          </p:cNvPr>
          <p:cNvSpPr>
            <a:spLocks noGrp="1"/>
          </p:cNvSpPr>
          <p:nvPr>
            <p:ph type="subTitle" idx="1"/>
          </p:nvPr>
        </p:nvSpPr>
        <p:spPr>
          <a:xfrm>
            <a:off x="1100015" y="4827896"/>
            <a:ext cx="7315200" cy="914400"/>
          </a:xfrm>
        </p:spPr>
        <p:txBody>
          <a:bodyPr>
            <a:normAutofit fontScale="92500"/>
          </a:bodyPr>
          <a:lstStyle/>
          <a:p>
            <a:r>
              <a:rPr lang="en-US" b="1" dirty="0"/>
              <a:t>Primary data source: </a:t>
            </a:r>
            <a:r>
              <a:rPr lang="en-US" b="1" dirty="0" err="1"/>
              <a:t>usanpn.org</a:t>
            </a:r>
            <a:r>
              <a:rPr lang="en-US" b="1" dirty="0"/>
              <a:t> </a:t>
            </a:r>
            <a:r>
              <a:rPr lang="en-US" sz="2000" i="1" dirty="0"/>
              <a:t>observational </a:t>
            </a:r>
            <a:r>
              <a:rPr lang="en-US" sz="2000" i="1" dirty="0" err="1"/>
              <a:t>phenophase</a:t>
            </a:r>
            <a:r>
              <a:rPr lang="en-US" sz="2000" i="1" dirty="0"/>
              <a:t> data</a:t>
            </a:r>
            <a:br>
              <a:rPr lang="en-US" b="1" dirty="0"/>
            </a:br>
            <a:br>
              <a:rPr lang="en-US" dirty="0"/>
            </a:br>
            <a:r>
              <a:rPr lang="en-US" sz="1800" b="1" dirty="0"/>
              <a:t>Presenter: Thomas Zucker-Scharff</a:t>
            </a:r>
            <a:endParaRPr lang="en-US" b="1" dirty="0"/>
          </a:p>
        </p:txBody>
      </p:sp>
      <p:sp>
        <p:nvSpPr>
          <p:cNvPr id="4" name="TextBox 3">
            <a:extLst>
              <a:ext uri="{FF2B5EF4-FFF2-40B4-BE49-F238E27FC236}">
                <a16:creationId xmlns:a16="http://schemas.microsoft.com/office/drawing/2014/main" id="{34493E9E-BBDF-E4FD-5EB6-A6A5DEA1885A}"/>
              </a:ext>
            </a:extLst>
          </p:cNvPr>
          <p:cNvSpPr txBox="1"/>
          <p:nvPr/>
        </p:nvSpPr>
        <p:spPr>
          <a:xfrm>
            <a:off x="1100015" y="3195546"/>
            <a:ext cx="7389010"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Data from New York Botanical Garden from the NPN website (3 datasets)</a:t>
            </a:r>
          </a:p>
          <a:p>
            <a:pPr marL="285750" indent="-285750">
              <a:buFont typeface="Arial" panose="020B0604020202020204" pitchFamily="34" charset="0"/>
              <a:buChar char="•"/>
            </a:pPr>
            <a:r>
              <a:rPr lang="en-US" dirty="0">
                <a:solidFill>
                  <a:schemeClr val="bg1"/>
                </a:solidFill>
              </a:rPr>
              <a:t>Higher education administration dataset</a:t>
            </a:r>
          </a:p>
          <a:p>
            <a:pPr marL="285750" indent="-285750">
              <a:buFont typeface="Arial" panose="020B0604020202020204" pitchFamily="34" charset="0"/>
              <a:buChar char="•"/>
            </a:pPr>
            <a:r>
              <a:rPr lang="en-US" dirty="0">
                <a:solidFill>
                  <a:schemeClr val="bg1"/>
                </a:solidFill>
              </a:rPr>
              <a:t>Student tuition dataset</a:t>
            </a:r>
          </a:p>
          <a:p>
            <a:pPr marL="285750" indent="-285750">
              <a:buFont typeface="Arial" panose="020B0604020202020204" pitchFamily="34" charset="0"/>
              <a:buChar char="•"/>
            </a:pPr>
            <a:r>
              <a:rPr lang="en-US" dirty="0">
                <a:solidFill>
                  <a:schemeClr val="bg1"/>
                </a:solidFill>
              </a:rPr>
              <a:t>Zip Codes dataset</a:t>
            </a:r>
          </a:p>
          <a:p>
            <a:pPr marL="285750" indent="-285750">
              <a:buFont typeface="Arial" panose="020B0604020202020204" pitchFamily="34" charset="0"/>
              <a:buChar char="•"/>
            </a:pPr>
            <a:r>
              <a:rPr lang="en-US" dirty="0">
                <a:solidFill>
                  <a:schemeClr val="bg1"/>
                </a:solidFill>
              </a:rPr>
              <a:t>Healthcare Procedures Dataset</a:t>
            </a:r>
          </a:p>
        </p:txBody>
      </p:sp>
    </p:spTree>
    <p:extLst>
      <p:ext uri="{BB962C8B-B14F-4D97-AF65-F5344CB8AC3E}">
        <p14:creationId xmlns:p14="http://schemas.microsoft.com/office/powerpoint/2010/main" val="11322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6D8C2-954D-C53A-675C-049161878EF7}"/>
              </a:ext>
            </a:extLst>
          </p:cNvPr>
          <p:cNvSpPr txBox="1"/>
          <p:nvPr/>
        </p:nvSpPr>
        <p:spPr>
          <a:xfrm>
            <a:off x="4667250" y="476250"/>
            <a:ext cx="6215163" cy="6186309"/>
          </a:xfrm>
          <a:prstGeom prst="rect">
            <a:avLst/>
          </a:prstGeom>
          <a:noFill/>
        </p:spPr>
        <p:txBody>
          <a:bodyPr wrap="none" rtlCol="0">
            <a:spAutoFit/>
          </a:bodyPr>
          <a:lstStyle/>
          <a:p>
            <a:r>
              <a:rPr lang="en-US" dirty="0"/>
              <a:t>If species id matches</a:t>
            </a:r>
          </a:p>
          <a:p>
            <a:r>
              <a:rPr lang="en-US" dirty="0"/>
              <a:t>	if </a:t>
            </a:r>
            <a:r>
              <a:rPr lang="en-US" dirty="0" err="1"/>
              <a:t>Indivdual</a:t>
            </a:r>
            <a:r>
              <a:rPr lang="en-US" dirty="0"/>
              <a:t> ID matches</a:t>
            </a:r>
          </a:p>
          <a:p>
            <a:r>
              <a:rPr lang="en-US" dirty="0"/>
              <a:t>		If </a:t>
            </a:r>
            <a:r>
              <a:rPr lang="en-US" dirty="0" err="1"/>
              <a:t>phenophase</a:t>
            </a:r>
            <a:r>
              <a:rPr lang="en-US" dirty="0"/>
              <a:t> category indicates flowering or cones</a:t>
            </a:r>
          </a:p>
          <a:p>
            <a:r>
              <a:rPr lang="en-US" dirty="0"/>
              <a:t>			if historical temperature is up</a:t>
            </a:r>
          </a:p>
          <a:p>
            <a:r>
              <a:rPr lang="en-US" dirty="0"/>
              <a:t>				If precipitation is up</a:t>
            </a:r>
          </a:p>
          <a:p>
            <a:r>
              <a:rPr lang="en-US" dirty="0"/>
              <a:t>					set target to survived</a:t>
            </a:r>
          </a:p>
          <a:p>
            <a:r>
              <a:rPr lang="en-US" dirty="0"/>
              <a:t>				else (precipitation is down)</a:t>
            </a:r>
          </a:p>
          <a:p>
            <a:r>
              <a:rPr lang="en-US" dirty="0"/>
              <a:t>					set target to died</a:t>
            </a:r>
          </a:p>
          <a:p>
            <a:r>
              <a:rPr lang="en-US" dirty="0"/>
              <a:t>			if historical temperature is down</a:t>
            </a:r>
          </a:p>
          <a:p>
            <a:r>
              <a:rPr lang="en-US" dirty="0"/>
              <a:t>				if precipitation is down</a:t>
            </a:r>
          </a:p>
          <a:p>
            <a:r>
              <a:rPr lang="en-US" dirty="0"/>
              <a:t>					set target to died</a:t>
            </a:r>
          </a:p>
          <a:p>
            <a:r>
              <a:rPr lang="en-US" dirty="0"/>
              <a:t>				else </a:t>
            </a:r>
          </a:p>
          <a:p>
            <a:r>
              <a:rPr lang="en-US" dirty="0"/>
              <a:t>					set target to survived</a:t>
            </a:r>
          </a:p>
          <a:p>
            <a:r>
              <a:rPr lang="en-US" dirty="0"/>
              <a:t>		else (</a:t>
            </a:r>
            <a:r>
              <a:rPr lang="en-US" dirty="0" err="1"/>
              <a:t>phenophase</a:t>
            </a:r>
            <a:r>
              <a:rPr lang="en-US" dirty="0"/>
              <a:t> doesn’t indicate flowering or cones)</a:t>
            </a:r>
          </a:p>
          <a:p>
            <a:r>
              <a:rPr lang="en-US" dirty="0"/>
              <a:t>			if there is a next observation</a:t>
            </a:r>
          </a:p>
          <a:p>
            <a:r>
              <a:rPr lang="en-US" dirty="0"/>
              <a:t>				set target to survived</a:t>
            </a:r>
          </a:p>
          <a:p>
            <a:r>
              <a:rPr lang="en-US" dirty="0"/>
              <a:t>			</a:t>
            </a:r>
            <a:r>
              <a:rPr lang="en-US" dirty="0" err="1"/>
              <a:t>elif</a:t>
            </a:r>
            <a:r>
              <a:rPr lang="en-US" dirty="0"/>
              <a:t> no next observation </a:t>
            </a:r>
          </a:p>
          <a:p>
            <a:r>
              <a:rPr lang="en-US" dirty="0"/>
              <a:t>				set target to died</a:t>
            </a:r>
          </a:p>
          <a:p>
            <a:r>
              <a:rPr lang="en-US" dirty="0"/>
              <a:t>			else </a:t>
            </a:r>
          </a:p>
          <a:p>
            <a:r>
              <a:rPr lang="en-US" dirty="0"/>
              <a:t>				set target to died</a:t>
            </a:r>
          </a:p>
          <a:p>
            <a:r>
              <a:rPr lang="en-US" dirty="0"/>
              <a:t>	else (individual does not match)</a:t>
            </a:r>
          </a:p>
          <a:p>
            <a:r>
              <a:rPr lang="en-US" dirty="0"/>
              <a:t>		loop again</a:t>
            </a:r>
          </a:p>
        </p:txBody>
      </p:sp>
      <p:sp>
        <p:nvSpPr>
          <p:cNvPr id="3" name="Title 2">
            <a:extLst>
              <a:ext uri="{FF2B5EF4-FFF2-40B4-BE49-F238E27FC236}">
                <a16:creationId xmlns:a16="http://schemas.microsoft.com/office/drawing/2014/main" id="{7EC7EEBD-C4FE-A7DC-1B0F-9131F324C98C}"/>
              </a:ext>
            </a:extLst>
          </p:cNvPr>
          <p:cNvSpPr>
            <a:spLocks noGrp="1"/>
          </p:cNvSpPr>
          <p:nvPr>
            <p:ph type="title"/>
          </p:nvPr>
        </p:nvSpPr>
        <p:spPr/>
        <p:txBody>
          <a:bodyPr/>
          <a:lstStyle/>
          <a:p>
            <a:r>
              <a:rPr lang="en-US" dirty="0"/>
              <a:t>USA NPN A dataset decision tree pseudo code</a:t>
            </a:r>
          </a:p>
        </p:txBody>
      </p:sp>
    </p:spTree>
    <p:extLst>
      <p:ext uri="{BB962C8B-B14F-4D97-AF65-F5344CB8AC3E}">
        <p14:creationId xmlns:p14="http://schemas.microsoft.com/office/powerpoint/2010/main" val="392150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1F79-688C-0570-46A5-FDB1C917207B}"/>
              </a:ext>
            </a:extLst>
          </p:cNvPr>
          <p:cNvSpPr>
            <a:spLocks noGrp="1"/>
          </p:cNvSpPr>
          <p:nvPr>
            <p:ph type="title"/>
          </p:nvPr>
        </p:nvSpPr>
        <p:spPr/>
        <p:txBody>
          <a:bodyPr>
            <a:normAutofit/>
          </a:bodyPr>
          <a:lstStyle/>
          <a:p>
            <a:pPr algn="ctr"/>
            <a:r>
              <a:rPr lang="en-US" sz="4000" b="1" dirty="0"/>
              <a:t>USANPN A</a:t>
            </a:r>
            <a:br>
              <a:rPr lang="en-US" sz="4000" b="1" dirty="0"/>
            </a:br>
            <a:r>
              <a:rPr lang="en-US" sz="4000" b="1" dirty="0"/>
              <a:t>dataset</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p:txBody>
      </p:sp>
      <p:graphicFrame>
        <p:nvGraphicFramePr>
          <p:cNvPr id="5" name="Content Placeholder 4">
            <a:extLst>
              <a:ext uri="{FF2B5EF4-FFF2-40B4-BE49-F238E27FC236}">
                <a16:creationId xmlns:a16="http://schemas.microsoft.com/office/drawing/2014/main" id="{95C7F3BB-83CC-D729-9C01-3AF792397501}"/>
              </a:ext>
            </a:extLst>
          </p:cNvPr>
          <p:cNvGraphicFramePr>
            <a:graphicFrameLocks noGrp="1"/>
          </p:cNvGraphicFramePr>
          <p:nvPr>
            <p:ph idx="1"/>
            <p:extLst>
              <p:ext uri="{D42A27DB-BD31-4B8C-83A1-F6EECF244321}">
                <p14:modId xmlns:p14="http://schemas.microsoft.com/office/powerpoint/2010/main" val="3887846391"/>
              </p:ext>
            </p:extLst>
          </p:nvPr>
        </p:nvGraphicFramePr>
        <p:xfrm>
          <a:off x="6118558" y="451040"/>
          <a:ext cx="1680112" cy="3105150"/>
        </p:xfrm>
        <a:graphic>
          <a:graphicData uri="http://schemas.openxmlformats.org/drawingml/2006/table">
            <a:tbl>
              <a:tblPr firstRow="1">
                <a:tableStyleId>{5C22544A-7EE6-4342-B048-85BDC9FD1C3A}</a:tableStyleId>
              </a:tblPr>
              <a:tblGrid>
                <a:gridCol w="186039">
                  <a:extLst>
                    <a:ext uri="{9D8B030D-6E8A-4147-A177-3AD203B41FA5}">
                      <a16:colId xmlns:a16="http://schemas.microsoft.com/office/drawing/2014/main" val="2585444683"/>
                    </a:ext>
                  </a:extLst>
                </a:gridCol>
                <a:gridCol w="222481">
                  <a:extLst>
                    <a:ext uri="{9D8B030D-6E8A-4147-A177-3AD203B41FA5}">
                      <a16:colId xmlns:a16="http://schemas.microsoft.com/office/drawing/2014/main" val="2265573180"/>
                    </a:ext>
                  </a:extLst>
                </a:gridCol>
                <a:gridCol w="197548">
                  <a:extLst>
                    <a:ext uri="{9D8B030D-6E8A-4147-A177-3AD203B41FA5}">
                      <a16:colId xmlns:a16="http://schemas.microsoft.com/office/drawing/2014/main" val="3907826867"/>
                    </a:ext>
                  </a:extLst>
                </a:gridCol>
                <a:gridCol w="116643">
                  <a:extLst>
                    <a:ext uri="{9D8B030D-6E8A-4147-A177-3AD203B41FA5}">
                      <a16:colId xmlns:a16="http://schemas.microsoft.com/office/drawing/2014/main" val="4246955958"/>
                    </a:ext>
                  </a:extLst>
                </a:gridCol>
                <a:gridCol w="136524">
                  <a:extLst>
                    <a:ext uri="{9D8B030D-6E8A-4147-A177-3AD203B41FA5}">
                      <a16:colId xmlns:a16="http://schemas.microsoft.com/office/drawing/2014/main" val="1849674887"/>
                    </a:ext>
                  </a:extLst>
                </a:gridCol>
                <a:gridCol w="168778">
                  <a:extLst>
                    <a:ext uri="{9D8B030D-6E8A-4147-A177-3AD203B41FA5}">
                      <a16:colId xmlns:a16="http://schemas.microsoft.com/office/drawing/2014/main" val="3525689326"/>
                    </a:ext>
                  </a:extLst>
                </a:gridCol>
                <a:gridCol w="205220">
                  <a:extLst>
                    <a:ext uri="{9D8B030D-6E8A-4147-A177-3AD203B41FA5}">
                      <a16:colId xmlns:a16="http://schemas.microsoft.com/office/drawing/2014/main" val="3390053574"/>
                    </a:ext>
                  </a:extLst>
                </a:gridCol>
                <a:gridCol w="182203">
                  <a:extLst>
                    <a:ext uri="{9D8B030D-6E8A-4147-A177-3AD203B41FA5}">
                      <a16:colId xmlns:a16="http://schemas.microsoft.com/office/drawing/2014/main" val="3417208981"/>
                    </a:ext>
                  </a:extLst>
                </a:gridCol>
                <a:gridCol w="264676">
                  <a:extLst>
                    <a:ext uri="{9D8B030D-6E8A-4147-A177-3AD203B41FA5}">
                      <a16:colId xmlns:a16="http://schemas.microsoft.com/office/drawing/2014/main" val="3983145286"/>
                    </a:ext>
                  </a:extLst>
                </a:gridCol>
              </a:tblGrid>
              <a:tr h="340406">
                <a:tc>
                  <a:txBody>
                    <a:bodyPr/>
                    <a:lstStyle/>
                    <a:p>
                      <a:pPr algn="l" fontAlgn="b"/>
                      <a:r>
                        <a:rPr lang="en-US" sz="800" u="none" strike="noStrike" dirty="0" err="1">
                          <a:effectLst/>
                        </a:rPr>
                        <a:t>SiteID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Lat</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Longi</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Elev</a:t>
                      </a:r>
                      <a:r>
                        <a:rPr lang="en-US" sz="800" u="none" strike="noStrike" dirty="0">
                          <a:effectLst/>
                        </a:rPr>
                        <a:t>(m)</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Genus</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Species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Common_Name</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0165275"/>
                  </a:ext>
                </a:extLst>
              </a:tr>
              <a:tr h="293096">
                <a:tc>
                  <a:txBody>
                    <a:bodyPr/>
                    <a:lstStyle/>
                    <a:p>
                      <a:pPr algn="r" fontAlgn="b"/>
                      <a:r>
                        <a:rPr lang="en-US" sz="800" u="none" strike="noStrike" dirty="0">
                          <a:effectLst/>
                        </a:rPr>
                        <a:t>1668</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05994714"/>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09231038"/>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66338756"/>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022499"/>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American beech</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63049699"/>
                  </a:ext>
                </a:extLst>
              </a:tr>
            </a:tbl>
          </a:graphicData>
        </a:graphic>
      </p:graphicFrame>
      <p:graphicFrame>
        <p:nvGraphicFramePr>
          <p:cNvPr id="4" name="Content Placeholder 7">
            <a:extLst>
              <a:ext uri="{FF2B5EF4-FFF2-40B4-BE49-F238E27FC236}">
                <a16:creationId xmlns:a16="http://schemas.microsoft.com/office/drawing/2014/main" id="{6C3CC049-F19A-1CD8-7322-50C26A332DC2}"/>
              </a:ext>
            </a:extLst>
          </p:cNvPr>
          <p:cNvGraphicFramePr>
            <a:graphicFrameLocks/>
          </p:cNvGraphicFramePr>
          <p:nvPr>
            <p:extLst>
              <p:ext uri="{D42A27DB-BD31-4B8C-83A1-F6EECF244321}">
                <p14:modId xmlns:p14="http://schemas.microsoft.com/office/powerpoint/2010/main" val="3237615381"/>
              </p:ext>
            </p:extLst>
          </p:nvPr>
        </p:nvGraphicFramePr>
        <p:xfrm>
          <a:off x="3570536" y="545634"/>
          <a:ext cx="2359570" cy="2973827"/>
        </p:xfrm>
        <a:graphic>
          <a:graphicData uri="http://schemas.openxmlformats.org/drawingml/2006/table">
            <a:tbl>
              <a:tblPr firstRow="1">
                <a:tableStyleId>{5C22544A-7EE6-4342-B048-85BDC9FD1C3A}</a:tableStyleId>
              </a:tblPr>
              <a:tblGrid>
                <a:gridCol w="706265">
                  <a:extLst>
                    <a:ext uri="{9D8B030D-6E8A-4147-A177-3AD203B41FA5}">
                      <a16:colId xmlns:a16="http://schemas.microsoft.com/office/drawing/2014/main" val="4197940613"/>
                    </a:ext>
                  </a:extLst>
                </a:gridCol>
                <a:gridCol w="1653305">
                  <a:extLst>
                    <a:ext uri="{9D8B030D-6E8A-4147-A177-3AD203B41FA5}">
                      <a16:colId xmlns:a16="http://schemas.microsoft.com/office/drawing/2014/main" val="3219368478"/>
                    </a:ext>
                  </a:extLst>
                </a:gridCol>
              </a:tblGrid>
              <a:tr h="147974">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600" u="none" strike="noStrike" dirty="0">
                          <a:solidFill>
                            <a:schemeClr val="bg1"/>
                          </a:solidFill>
                          <a:effectLst/>
                        </a:rPr>
                        <a:t>Field name</a:t>
                      </a:r>
                      <a:endParaRPr lang="en-US" sz="600" b="1" i="0" u="none" strike="noStrike" dirty="0">
                        <a:solidFill>
                          <a:schemeClr val="bg1"/>
                        </a:solidFill>
                        <a:effectLst/>
                        <a:latin typeface="Calibri" panose="020F0502020204030204" pitchFamily="34" charset="0"/>
                      </a:endParaRPr>
                    </a:p>
                    <a:p>
                      <a:pPr algn="ctr" fontAlgn="t"/>
                      <a:endParaRPr lang="en-US" sz="600" b="1" i="0" u="none" strike="noStrike" dirty="0">
                        <a:solidFill>
                          <a:schemeClr val="bg1"/>
                        </a:solidFill>
                        <a:effectLst/>
                        <a:latin typeface="Calibri" panose="020F0502020204030204" pitchFamily="34" charset="0"/>
                      </a:endParaRPr>
                    </a:p>
                  </a:txBody>
                  <a:tcPr marL="6821" marR="6821" marT="6821" marB="0"/>
                </a:tc>
                <a:tc>
                  <a:txBody>
                    <a:bodyPr/>
                    <a:lstStyle/>
                    <a:p>
                      <a:pPr algn="ctr" fontAlgn="t"/>
                      <a:r>
                        <a:rPr lang="en-US" sz="600" u="none" strike="noStrike" dirty="0">
                          <a:solidFill>
                            <a:schemeClr val="bg1"/>
                          </a:solidFill>
                          <a:effectLst/>
                        </a:rPr>
                        <a:t>Field description</a:t>
                      </a:r>
                      <a:endParaRPr lang="en-US" sz="600" b="1" i="0" u="none" strike="noStrike" dirty="0">
                        <a:solidFill>
                          <a:schemeClr val="bg1"/>
                        </a:solidFill>
                        <a:effectLst/>
                        <a:latin typeface="Calibri" panose="020F0502020204030204" pitchFamily="34" charset="0"/>
                      </a:endParaRPr>
                    </a:p>
                  </a:txBody>
                  <a:tcPr marL="6821" marR="6821" marT="6821" marB="0"/>
                </a:tc>
                <a:extLst>
                  <a:ext uri="{0D108BD9-81ED-4DB2-BD59-A6C34878D82A}">
                    <a16:rowId xmlns:a16="http://schemas.microsoft.com/office/drawing/2014/main" val="2678318784"/>
                  </a:ext>
                </a:extLst>
              </a:tr>
              <a:tr h="504608">
                <a:tc>
                  <a:txBody>
                    <a:bodyPr/>
                    <a:lstStyle/>
                    <a:p>
                      <a:pPr algn="l" fontAlgn="b"/>
                      <a:r>
                        <a:rPr lang="en-US" sz="600" u="none" strike="noStrike" dirty="0" err="1">
                          <a:effectLst/>
                        </a:rPr>
                        <a:t>Dataset_ID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dataset(s) (separated by commas) to which the status records that constitute the series belong. More information can be found in the ancillary data file for "Dataset". A value of "-9999" indicates one or more status records were submitted via the online Nature's Notebook application.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97061911"/>
                  </a:ext>
                </a:extLst>
              </a:tr>
              <a:tr h="433281">
                <a:tc>
                  <a:txBody>
                    <a:bodyPr/>
                    <a:lstStyle/>
                    <a:p>
                      <a:pPr algn="l" fontAlgn="b"/>
                      <a:r>
                        <a:rPr lang="en-US" sz="600" u="none" strike="noStrike" dirty="0" err="1">
                          <a:effectLst/>
                        </a:rPr>
                        <a:t>ObservedBy_Person_ID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person(s) (separated by commas) who made the status observations that constitute the series. More information can be found in the ancillary data file for "Person". A value of "-1" indicates the identity of the observer is unknown.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348679269"/>
                  </a:ext>
                </a:extLst>
              </a:tr>
              <a:tr h="290628">
                <a:tc>
                  <a:txBody>
                    <a:bodyPr/>
                    <a:lstStyle/>
                    <a:p>
                      <a:pPr algn="l" fontAlgn="b"/>
                      <a:r>
                        <a:rPr lang="en-US" sz="600" u="none" strike="noStrike">
                          <a:effectLst/>
                        </a:rPr>
                        <a:t>Partner_Group</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name of the partner group with which the series is associated.  A value of "-9999" indicates the organism being monitored is not associated with a partner group. </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824599390"/>
                  </a:ext>
                </a:extLst>
              </a:tr>
              <a:tr h="219301">
                <a:tc>
                  <a:txBody>
                    <a:bodyPr/>
                    <a:lstStyle/>
                    <a:p>
                      <a:pPr algn="l" fontAlgn="b"/>
                      <a:r>
                        <a:rPr lang="en-US" sz="600" u="none" strike="noStrike">
                          <a:effectLst/>
                        </a:rPr>
                        <a:t>Site_ID</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unique identifier of the site at which the series was recorded. More information can be found in the ancillary data file for "Site".</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89631152"/>
                  </a:ext>
                </a:extLst>
              </a:tr>
              <a:tr h="147974">
                <a:tc>
                  <a:txBody>
                    <a:bodyPr/>
                    <a:lstStyle/>
                    <a:p>
                      <a:pPr algn="l" fontAlgn="b"/>
                      <a:r>
                        <a:rPr lang="en-US" sz="600" u="none" strike="noStrike">
                          <a:effectLst/>
                        </a:rPr>
                        <a:t>Site_Name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user-defined name of the site at which the series was recorded.</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13018628"/>
                  </a:ext>
                </a:extLst>
              </a:tr>
              <a:tr h="575935">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latitude of the site at which the series was recorded. Generally </a:t>
                      </a:r>
                      <a:r>
                        <a:rPr lang="en-US" sz="600" u="none" strike="noStrike" dirty="0" err="1">
                          <a:effectLst/>
                        </a:rPr>
                        <a:t>lat</a:t>
                      </a:r>
                      <a:r>
                        <a:rPr lang="en-US" sz="600" u="none" strike="noStrike" dirty="0">
                          <a:effectLst/>
                        </a:rPr>
                        <a:t>/long is calculated from the Google Maps API with a datum of WGS84 (https://</a:t>
                      </a:r>
                      <a:r>
                        <a:rPr lang="en-US" sz="600" u="none" strike="noStrike" dirty="0" err="1">
                          <a:effectLst/>
                        </a:rPr>
                        <a:t>developers.google.com</a:t>
                      </a:r>
                      <a:r>
                        <a:rPr lang="en-US" sz="600" u="none" strike="noStrike" dirty="0">
                          <a:effectLst/>
                        </a:rPr>
                        <a:t>/maps), unless a plausible user-defined </a:t>
                      </a:r>
                      <a:r>
                        <a:rPr lang="en-US" sz="600" u="none" strike="noStrike" dirty="0" err="1">
                          <a:effectLst/>
                        </a:rPr>
                        <a:t>lat</a:t>
                      </a:r>
                      <a:r>
                        <a:rPr lang="en-US" sz="600" u="none" strike="noStrike" dirty="0">
                          <a:effectLst/>
                        </a:rPr>
                        <a:t>/long was submitted. Information about the datum and source of the </a:t>
                      </a:r>
                      <a:r>
                        <a:rPr lang="en-US" sz="600" u="none" strike="noStrike" dirty="0" err="1">
                          <a:effectLst/>
                        </a:rPr>
                        <a:t>lat</a:t>
                      </a:r>
                      <a:r>
                        <a:rPr lang="en-US" sz="600" u="none" strike="noStrike" dirty="0">
                          <a:effectLst/>
                        </a:rPr>
                        <a:t>/long value can be found in the "Site" ancillary data file.</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4129315865"/>
                  </a:ext>
                </a:extLst>
              </a:tr>
            </a:tbl>
          </a:graphicData>
        </a:graphic>
      </p:graphicFrame>
      <p:sp>
        <p:nvSpPr>
          <p:cNvPr id="6" name="TextBox 5">
            <a:extLst>
              <a:ext uri="{FF2B5EF4-FFF2-40B4-BE49-F238E27FC236}">
                <a16:creationId xmlns:a16="http://schemas.microsoft.com/office/drawing/2014/main" id="{793B58F1-602A-D61B-8FCE-4D210239D365}"/>
              </a:ext>
            </a:extLst>
          </p:cNvPr>
          <p:cNvSpPr txBox="1"/>
          <p:nvPr/>
        </p:nvSpPr>
        <p:spPr>
          <a:xfrm>
            <a:off x="252919" y="2947975"/>
            <a:ext cx="2947482" cy="3693319"/>
          </a:xfrm>
          <a:prstGeom prst="rect">
            <a:avLst/>
          </a:prstGeom>
          <a:noFill/>
        </p:spPr>
        <p:txBody>
          <a:bodyPr wrap="square" rtlCol="0">
            <a:spAutoFit/>
          </a:bodyPr>
          <a:lstStyle/>
          <a:p>
            <a:r>
              <a:rPr lang="en-US" dirty="0">
                <a:solidFill>
                  <a:schemeClr val="bg1"/>
                </a:solidFill>
              </a:rPr>
              <a:t>Features of interest in this dataset:</a:t>
            </a:r>
          </a:p>
          <a:p>
            <a:pPr marL="285750" indent="-285750">
              <a:buFont typeface="Arial" panose="020B0604020202020204" pitchFamily="34" charset="0"/>
              <a:buChar char="•"/>
            </a:pPr>
            <a:r>
              <a:rPr lang="en-US" dirty="0">
                <a:solidFill>
                  <a:schemeClr val="bg1"/>
                </a:solidFill>
              </a:rPr>
              <a:t>Positional/Geographic data</a:t>
            </a:r>
          </a:p>
          <a:p>
            <a:pPr marL="285750"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r>
              <a:rPr lang="en-US" dirty="0">
                <a:solidFill>
                  <a:schemeClr val="bg1"/>
                </a:solidFill>
              </a:rPr>
              <a:t>Date of Observation</a:t>
            </a:r>
          </a:p>
          <a:p>
            <a:pPr marL="285750" indent="-285750">
              <a:buFont typeface="Arial" panose="020B0604020202020204" pitchFamily="34" charset="0"/>
              <a:buChar char="•"/>
            </a:pPr>
            <a:r>
              <a:rPr lang="en-US" dirty="0" err="1">
                <a:solidFill>
                  <a:schemeClr val="bg1"/>
                </a:solidFill>
              </a:rPr>
              <a:t>Phenophase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Kingdom, Genus, Species</a:t>
            </a:r>
          </a:p>
          <a:p>
            <a:pPr marL="285750" indent="-285750">
              <a:buFont typeface="Arial" panose="020B0604020202020204" pitchFamily="34" charset="0"/>
              <a:buChar char="•"/>
            </a:pPr>
            <a:r>
              <a:rPr lang="en-US" dirty="0">
                <a:solidFill>
                  <a:schemeClr val="bg1"/>
                </a:solidFill>
              </a:rPr>
              <a:t>Temperature Conditions</a:t>
            </a:r>
          </a:p>
          <a:p>
            <a:pPr marL="285750" indent="-285750">
              <a:buFont typeface="Arial" panose="020B0604020202020204" pitchFamily="34" charset="0"/>
              <a:buChar char="•"/>
            </a:pPr>
            <a:r>
              <a:rPr lang="en-US" dirty="0">
                <a:solidFill>
                  <a:schemeClr val="bg1"/>
                </a:solidFill>
              </a:rPr>
              <a:t>Precipitation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325A8613-48A5-478B-0357-2DD4114DE9E1}"/>
              </a:ext>
            </a:extLst>
          </p:cNvPr>
          <p:cNvSpPr txBox="1"/>
          <p:nvPr/>
        </p:nvSpPr>
        <p:spPr>
          <a:xfrm>
            <a:off x="6117014" y="138078"/>
            <a:ext cx="1713186" cy="276999"/>
          </a:xfrm>
          <a:prstGeom prst="rect">
            <a:avLst/>
          </a:prstGeom>
          <a:noFill/>
        </p:spPr>
        <p:txBody>
          <a:bodyPr wrap="square" rtlCol="0">
            <a:spAutoFit/>
          </a:bodyPr>
          <a:lstStyle/>
          <a:p>
            <a:pPr algn="ctr"/>
            <a:r>
              <a:rPr lang="en-US" sz="1200" dirty="0"/>
              <a:t>snippet of Data</a:t>
            </a:r>
          </a:p>
        </p:txBody>
      </p:sp>
      <p:sp>
        <p:nvSpPr>
          <p:cNvPr id="9" name="TextBox 8">
            <a:extLst>
              <a:ext uri="{FF2B5EF4-FFF2-40B4-BE49-F238E27FC236}">
                <a16:creationId xmlns:a16="http://schemas.microsoft.com/office/drawing/2014/main" id="{1F08781A-DFF4-8CE5-CFC0-A3E15045D436}"/>
              </a:ext>
            </a:extLst>
          </p:cNvPr>
          <p:cNvSpPr txBox="1"/>
          <p:nvPr/>
        </p:nvSpPr>
        <p:spPr>
          <a:xfrm>
            <a:off x="3903510" y="138078"/>
            <a:ext cx="2003304" cy="276999"/>
          </a:xfrm>
          <a:prstGeom prst="rect">
            <a:avLst/>
          </a:prstGeom>
          <a:noFill/>
        </p:spPr>
        <p:txBody>
          <a:bodyPr wrap="square" rtlCol="0">
            <a:spAutoFit/>
          </a:bodyPr>
          <a:lstStyle/>
          <a:p>
            <a:pPr algn="ctr"/>
            <a:r>
              <a:rPr lang="en-US" sz="1200" dirty="0"/>
              <a:t>Snippet of Data Dictionary</a:t>
            </a:r>
          </a:p>
        </p:txBody>
      </p:sp>
      <p:sp>
        <p:nvSpPr>
          <p:cNvPr id="10" name="TextBox 9">
            <a:extLst>
              <a:ext uri="{FF2B5EF4-FFF2-40B4-BE49-F238E27FC236}">
                <a16:creationId xmlns:a16="http://schemas.microsoft.com/office/drawing/2014/main" id="{1BAD0B22-2931-BD35-1C28-30B48ABBB598}"/>
              </a:ext>
            </a:extLst>
          </p:cNvPr>
          <p:cNvSpPr txBox="1"/>
          <p:nvPr/>
        </p:nvSpPr>
        <p:spPr>
          <a:xfrm>
            <a:off x="8250616" y="462455"/>
            <a:ext cx="2900855" cy="369332"/>
          </a:xfrm>
          <a:prstGeom prst="rect">
            <a:avLst/>
          </a:prstGeom>
          <a:noFill/>
        </p:spPr>
        <p:txBody>
          <a:bodyPr wrap="square" rtlCol="0">
            <a:spAutoFit/>
          </a:bodyPr>
          <a:lstStyle/>
          <a:p>
            <a:r>
              <a:rPr lang="en-US" dirty="0"/>
              <a:t>Perceived value of dataset</a:t>
            </a:r>
          </a:p>
        </p:txBody>
      </p:sp>
      <p:sp>
        <p:nvSpPr>
          <p:cNvPr id="11" name="Content Placeholder 2">
            <a:extLst>
              <a:ext uri="{FF2B5EF4-FFF2-40B4-BE49-F238E27FC236}">
                <a16:creationId xmlns:a16="http://schemas.microsoft.com/office/drawing/2014/main" id="{A93139D1-DC76-D432-3880-54D9744957FA}"/>
              </a:ext>
            </a:extLst>
          </p:cNvPr>
          <p:cNvSpPr txBox="1">
            <a:spLocks/>
          </p:cNvSpPr>
          <p:nvPr/>
        </p:nvSpPr>
        <p:spPr>
          <a:xfrm>
            <a:off x="7981869" y="987973"/>
            <a:ext cx="3564468" cy="5150068"/>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 NPN A dataset may be useful in forecasting the ability of different species’ survival rates in various microclimates within the New York Botanical Garden.</a:t>
            </a:r>
          </a:p>
          <a:p>
            <a:r>
              <a:rPr lang="en-US" dirty="0"/>
              <a:t>The ability to forecast the relevant information could be used to decide which species would be most likely to survive in a given area within the Garden.</a:t>
            </a:r>
          </a:p>
          <a:p>
            <a:r>
              <a:rPr lang="en-US" dirty="0"/>
              <a:t>This should also provide data that could inform a decision maker on which species would be best suited for preservation activities </a:t>
            </a:r>
          </a:p>
          <a:p>
            <a:r>
              <a:rPr lang="en-US" dirty="0"/>
              <a:t>The longitudinal data collected should show how the change in weather over time has affected the </a:t>
            </a:r>
            <a:r>
              <a:rPr lang="en-US" dirty="0" err="1"/>
              <a:t>phenophase</a:t>
            </a:r>
            <a:r>
              <a:rPr lang="en-US" dirty="0"/>
              <a:t> presentation of each specimen.</a:t>
            </a:r>
          </a:p>
        </p:txBody>
      </p:sp>
      <p:sp>
        <p:nvSpPr>
          <p:cNvPr id="3" name="TextBox 2">
            <a:extLst>
              <a:ext uri="{FF2B5EF4-FFF2-40B4-BE49-F238E27FC236}">
                <a16:creationId xmlns:a16="http://schemas.microsoft.com/office/drawing/2014/main" id="{81C2D790-3DD7-BA14-AE34-A24D14BBBA2E}"/>
              </a:ext>
            </a:extLst>
          </p:cNvPr>
          <p:cNvSpPr txBox="1"/>
          <p:nvPr/>
        </p:nvSpPr>
        <p:spPr>
          <a:xfrm>
            <a:off x="3570536" y="3592153"/>
            <a:ext cx="4511919" cy="3293209"/>
          </a:xfrm>
          <a:prstGeom prst="rect">
            <a:avLst/>
          </a:prstGeom>
          <a:noFill/>
        </p:spPr>
        <p:txBody>
          <a:bodyPr wrap="square" rtlCol="0">
            <a:spAutoFit/>
          </a:bodyPr>
          <a:lstStyle/>
          <a:p>
            <a:r>
              <a:rPr lang="en-US" dirty="0"/>
              <a:t>Some questions that could be answered using this dataset are:</a:t>
            </a:r>
          </a:p>
          <a:p>
            <a:pPr marL="285750" indent="-285750">
              <a:buFont typeface="Arial" panose="020B0604020202020204" pitchFamily="34" charset="0"/>
              <a:buChar char="•"/>
            </a:pPr>
            <a:r>
              <a:rPr lang="en-US" sz="1400" dirty="0"/>
              <a:t>Has there been a change of when a specific </a:t>
            </a:r>
            <a:r>
              <a:rPr lang="en-US" sz="1400" dirty="0" err="1"/>
              <a:t>phenophase</a:t>
            </a:r>
            <a:r>
              <a:rPr lang="en-US" sz="1400" dirty="0"/>
              <a:t> is manifests by date? </a:t>
            </a:r>
          </a:p>
          <a:p>
            <a:pPr marL="285750" indent="-285750">
              <a:buFont typeface="Arial" panose="020B0604020202020204" pitchFamily="34" charset="0"/>
              <a:buChar char="•"/>
            </a:pPr>
            <a:r>
              <a:rPr lang="en-US" sz="1400" dirty="0"/>
              <a:t>Which specimens do best in this environment? </a:t>
            </a:r>
          </a:p>
          <a:p>
            <a:pPr marL="285750" indent="-285750">
              <a:buFont typeface="Arial" panose="020B0604020202020204" pitchFamily="34" charset="0"/>
              <a:buChar char="•"/>
            </a:pPr>
            <a:r>
              <a:rPr lang="en-US" sz="1400" dirty="0"/>
              <a:t>How is the climate affecting the manifestation of each </a:t>
            </a:r>
            <a:r>
              <a:rPr lang="en-US" sz="1400" dirty="0" err="1"/>
              <a:t>phenophase</a:t>
            </a:r>
            <a:r>
              <a:rPr lang="en-US" sz="1400" dirty="0"/>
              <a:t>? </a:t>
            </a:r>
          </a:p>
          <a:p>
            <a:pPr marL="285750" indent="-285750">
              <a:buFont typeface="Arial" panose="020B0604020202020204" pitchFamily="34" charset="0"/>
              <a:buChar char="•"/>
            </a:pPr>
            <a:r>
              <a:rPr lang="en-US" sz="1400" dirty="0"/>
              <a:t>What types of weather have shown to have the most benefit for each of the different species represented? </a:t>
            </a:r>
          </a:p>
          <a:p>
            <a:pPr marL="285750" indent="-285750">
              <a:buFont typeface="Arial" panose="020B0604020202020204" pitchFamily="34" charset="0"/>
              <a:buChar char="•"/>
            </a:pPr>
            <a:r>
              <a:rPr lang="en-US" sz="1400" dirty="0"/>
              <a:t>Which type of specimen is hit the hardest (by genus/species)? </a:t>
            </a:r>
          </a:p>
          <a:p>
            <a:pPr marL="285750" indent="-285750">
              <a:buFont typeface="Arial" panose="020B0604020202020204" pitchFamily="34" charset="0"/>
              <a:buChar char="•"/>
            </a:pPr>
            <a:r>
              <a:rPr lang="en-US" sz="1400" dirty="0"/>
              <a:t>Do these specimens grow better in urban environments(see BU website)?</a:t>
            </a:r>
          </a:p>
          <a:p>
            <a:endParaRPr lang="en-US" dirty="0"/>
          </a:p>
        </p:txBody>
      </p:sp>
    </p:spTree>
    <p:extLst>
      <p:ext uri="{BB962C8B-B14F-4D97-AF65-F5344CB8AC3E}">
        <p14:creationId xmlns:p14="http://schemas.microsoft.com/office/powerpoint/2010/main" val="41218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C2EC-350F-A679-57DE-FCEE468F5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6313F-0A23-8524-2DE1-DC1F8613A19C}"/>
              </a:ext>
            </a:extLst>
          </p:cNvPr>
          <p:cNvSpPr>
            <a:spLocks noGrp="1"/>
          </p:cNvSpPr>
          <p:nvPr>
            <p:ph type="title"/>
          </p:nvPr>
        </p:nvSpPr>
        <p:spPr>
          <a:xfrm>
            <a:off x="252919" y="1123837"/>
            <a:ext cx="2947482" cy="1545791"/>
          </a:xfrm>
        </p:spPr>
        <p:txBody>
          <a:bodyPr>
            <a:normAutofit/>
          </a:bodyPr>
          <a:lstStyle/>
          <a:p>
            <a:r>
              <a:rPr lang="en-US" sz="4000" b="1" dirty="0"/>
              <a:t>The NPN B dataset</a:t>
            </a:r>
          </a:p>
        </p:txBody>
      </p:sp>
      <p:graphicFrame>
        <p:nvGraphicFramePr>
          <p:cNvPr id="6" name="Content Placeholder 5">
            <a:extLst>
              <a:ext uri="{FF2B5EF4-FFF2-40B4-BE49-F238E27FC236}">
                <a16:creationId xmlns:a16="http://schemas.microsoft.com/office/drawing/2014/main" id="{FB51B656-1697-7CA4-B06D-BB7314A306DB}"/>
              </a:ext>
            </a:extLst>
          </p:cNvPr>
          <p:cNvGraphicFramePr>
            <a:graphicFrameLocks noGrp="1"/>
          </p:cNvGraphicFramePr>
          <p:nvPr>
            <p:ph idx="1"/>
            <p:extLst>
              <p:ext uri="{D42A27DB-BD31-4B8C-83A1-F6EECF244321}">
                <p14:modId xmlns:p14="http://schemas.microsoft.com/office/powerpoint/2010/main" val="3965716335"/>
              </p:ext>
            </p:extLst>
          </p:nvPr>
        </p:nvGraphicFramePr>
        <p:xfrm>
          <a:off x="3645241" y="778477"/>
          <a:ext cx="2198512" cy="2876584"/>
        </p:xfrm>
        <a:graphic>
          <a:graphicData uri="http://schemas.openxmlformats.org/drawingml/2006/table">
            <a:tbl>
              <a:tblPr firstRow="1">
                <a:tableStyleId>{5C22544A-7EE6-4342-B048-85BDC9FD1C3A}</a:tableStyleId>
              </a:tblPr>
              <a:tblGrid>
                <a:gridCol w="217384">
                  <a:extLst>
                    <a:ext uri="{9D8B030D-6E8A-4147-A177-3AD203B41FA5}">
                      <a16:colId xmlns:a16="http://schemas.microsoft.com/office/drawing/2014/main" val="1111472192"/>
                    </a:ext>
                  </a:extLst>
                </a:gridCol>
                <a:gridCol w="315728">
                  <a:extLst>
                    <a:ext uri="{9D8B030D-6E8A-4147-A177-3AD203B41FA5}">
                      <a16:colId xmlns:a16="http://schemas.microsoft.com/office/drawing/2014/main" val="3908365579"/>
                    </a:ext>
                  </a:extLst>
                </a:gridCol>
                <a:gridCol w="337724">
                  <a:extLst>
                    <a:ext uri="{9D8B030D-6E8A-4147-A177-3AD203B41FA5}">
                      <a16:colId xmlns:a16="http://schemas.microsoft.com/office/drawing/2014/main" val="3846930528"/>
                    </a:ext>
                  </a:extLst>
                </a:gridCol>
                <a:gridCol w="292803">
                  <a:extLst>
                    <a:ext uri="{9D8B030D-6E8A-4147-A177-3AD203B41FA5}">
                      <a16:colId xmlns:a16="http://schemas.microsoft.com/office/drawing/2014/main" val="968210273"/>
                    </a:ext>
                  </a:extLst>
                </a:gridCol>
                <a:gridCol w="206974">
                  <a:extLst>
                    <a:ext uri="{9D8B030D-6E8A-4147-A177-3AD203B41FA5}">
                      <a16:colId xmlns:a16="http://schemas.microsoft.com/office/drawing/2014/main" val="3718089469"/>
                    </a:ext>
                  </a:extLst>
                </a:gridCol>
                <a:gridCol w="318423">
                  <a:extLst>
                    <a:ext uri="{9D8B030D-6E8A-4147-A177-3AD203B41FA5}">
                      <a16:colId xmlns:a16="http://schemas.microsoft.com/office/drawing/2014/main" val="3365716679"/>
                    </a:ext>
                  </a:extLst>
                </a:gridCol>
                <a:gridCol w="509476">
                  <a:extLst>
                    <a:ext uri="{9D8B030D-6E8A-4147-A177-3AD203B41FA5}">
                      <a16:colId xmlns:a16="http://schemas.microsoft.com/office/drawing/2014/main" val="1064229214"/>
                    </a:ext>
                  </a:extLst>
                </a:gridCol>
              </a:tblGrid>
              <a:tr h="134406">
                <a:tc>
                  <a:txBody>
                    <a:bodyPr/>
                    <a:lstStyle/>
                    <a:p>
                      <a:pPr algn="l" fontAlgn="b"/>
                      <a:r>
                        <a:rPr lang="en-US" sz="800" u="none" strike="noStrike">
                          <a:effectLst/>
                        </a:rPr>
                        <a:t>Site_ID</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Latitude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Longitude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Elev</a:t>
                      </a:r>
                      <a:r>
                        <a:rPr lang="en-US" sz="800" u="none" strike="noStrike" dirty="0">
                          <a:effectLst/>
                        </a:rPr>
                        <a:t> (m)</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Genus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97536906"/>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dirty="0">
                          <a:effectLst/>
                        </a:rPr>
                        <a:t>185</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NY</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Erythronium</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110656062"/>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185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Erythronium</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449204282"/>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Prunus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59862908"/>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Prunus</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284941241"/>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024817403"/>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57151396"/>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Syringa</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954327551"/>
                  </a:ext>
                </a:extLst>
              </a:tr>
            </a:tbl>
          </a:graphicData>
        </a:graphic>
      </p:graphicFrame>
      <p:sp>
        <p:nvSpPr>
          <p:cNvPr id="3" name="Content Placeholder 2">
            <a:extLst>
              <a:ext uri="{FF2B5EF4-FFF2-40B4-BE49-F238E27FC236}">
                <a16:creationId xmlns:a16="http://schemas.microsoft.com/office/drawing/2014/main" id="{A84575C8-72DC-7CEF-9B5C-D7CBDD89DE4E}"/>
              </a:ext>
            </a:extLst>
          </p:cNvPr>
          <p:cNvSpPr txBox="1">
            <a:spLocks/>
          </p:cNvSpPr>
          <p:nvPr/>
        </p:nvSpPr>
        <p:spPr>
          <a:xfrm>
            <a:off x="8323807" y="868680"/>
            <a:ext cx="3248083" cy="334596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The NPN B dataset may be useful in forecasting the ability of different species’ survival rates in microclimates other than the New York Botanical Garden, since the data encompasses sites through out the state of New York</a:t>
            </a:r>
          </a:p>
          <a:p>
            <a:r>
              <a:rPr lang="en-US" sz="1400" dirty="0"/>
              <a:t>Since the dataset covers areas within the state of New York, it could inform a decision maker on the best places in the state to situate each specimen.</a:t>
            </a:r>
          </a:p>
          <a:p>
            <a:r>
              <a:rPr lang="en-US" sz="1400" dirty="0"/>
              <a:t>A comparison of survival rates in different areas could provide important feedback regarding the ability of a species to survive in a given microclimate. </a:t>
            </a:r>
          </a:p>
        </p:txBody>
      </p:sp>
      <p:sp>
        <p:nvSpPr>
          <p:cNvPr id="4" name="TextBox 3">
            <a:extLst>
              <a:ext uri="{FF2B5EF4-FFF2-40B4-BE49-F238E27FC236}">
                <a16:creationId xmlns:a16="http://schemas.microsoft.com/office/drawing/2014/main" id="{50DC074C-DF49-ED9D-0FC3-FE5A0AC0D877}"/>
              </a:ext>
            </a:extLst>
          </p:cNvPr>
          <p:cNvSpPr txBox="1"/>
          <p:nvPr/>
        </p:nvSpPr>
        <p:spPr>
          <a:xfrm>
            <a:off x="367862" y="3058510"/>
            <a:ext cx="268013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Dictionary</a:t>
            </a:r>
          </a:p>
          <a:p>
            <a:pPr marL="285750" indent="-285750">
              <a:buFont typeface="Arial" panose="020B0604020202020204" pitchFamily="34" charset="0"/>
              <a:buChar char="•"/>
            </a:pPr>
            <a:r>
              <a:rPr lang="en-US" dirty="0">
                <a:solidFill>
                  <a:schemeClr val="bg1"/>
                </a:solidFill>
              </a:rPr>
              <a:t>Features</a:t>
            </a:r>
          </a:p>
          <a:p>
            <a:pPr marL="742950" lvl="1" indent="-285750">
              <a:buFont typeface="Arial" panose="020B0604020202020204" pitchFamily="34" charset="0"/>
              <a:buChar char="•"/>
            </a:pPr>
            <a:r>
              <a:rPr lang="en-US" dirty="0" err="1">
                <a:solidFill>
                  <a:schemeClr val="bg1"/>
                </a:solidFill>
              </a:rPr>
              <a:t>Geospacial</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Species</a:t>
            </a:r>
          </a:p>
          <a:p>
            <a:pPr marL="742950" lvl="1" indent="-285750">
              <a:buFont typeface="Arial" panose="020B0604020202020204" pitchFamily="34" charset="0"/>
              <a:buChar char="•"/>
            </a:pPr>
            <a:r>
              <a:rPr lang="en-US" dirty="0">
                <a:solidFill>
                  <a:schemeClr val="bg1"/>
                </a:solidFill>
              </a:rPr>
              <a:t>Precipitation</a:t>
            </a:r>
          </a:p>
          <a:p>
            <a:pPr marL="742950" lvl="1"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B9871C9E-B430-29A6-E4A7-F75D9740D07E}"/>
              </a:ext>
            </a:extLst>
          </p:cNvPr>
          <p:cNvSpPr txBox="1"/>
          <p:nvPr/>
        </p:nvSpPr>
        <p:spPr>
          <a:xfrm>
            <a:off x="8470755" y="368948"/>
            <a:ext cx="2900855" cy="369332"/>
          </a:xfrm>
          <a:prstGeom prst="rect">
            <a:avLst/>
          </a:prstGeom>
          <a:noFill/>
        </p:spPr>
        <p:txBody>
          <a:bodyPr wrap="square" rtlCol="0">
            <a:spAutoFit/>
          </a:bodyPr>
          <a:lstStyle/>
          <a:p>
            <a:r>
              <a:rPr lang="en-US" dirty="0"/>
              <a:t>Perceived value of dataset</a:t>
            </a:r>
          </a:p>
        </p:txBody>
      </p:sp>
      <p:pic>
        <p:nvPicPr>
          <p:cNvPr id="9" name="Picture 8">
            <a:extLst>
              <a:ext uri="{FF2B5EF4-FFF2-40B4-BE49-F238E27FC236}">
                <a16:creationId xmlns:a16="http://schemas.microsoft.com/office/drawing/2014/main" id="{902ED9F5-8CC4-8463-12EB-A5BD9DFA958F}"/>
              </a:ext>
            </a:extLst>
          </p:cNvPr>
          <p:cNvPicPr>
            <a:picLocks noChangeAspect="1"/>
          </p:cNvPicPr>
          <p:nvPr/>
        </p:nvPicPr>
        <p:blipFill>
          <a:blip r:embed="rId2"/>
          <a:stretch>
            <a:fillRect/>
          </a:stretch>
        </p:blipFill>
        <p:spPr>
          <a:xfrm>
            <a:off x="5928260" y="778477"/>
            <a:ext cx="2395547" cy="2876584"/>
          </a:xfrm>
          <a:prstGeom prst="rect">
            <a:avLst/>
          </a:prstGeom>
        </p:spPr>
      </p:pic>
      <p:sp>
        <p:nvSpPr>
          <p:cNvPr id="10" name="TextBox 9">
            <a:extLst>
              <a:ext uri="{FF2B5EF4-FFF2-40B4-BE49-F238E27FC236}">
                <a16:creationId xmlns:a16="http://schemas.microsoft.com/office/drawing/2014/main" id="{0E286366-627F-33E2-9AF7-8858E6D7C226}"/>
              </a:ext>
            </a:extLst>
          </p:cNvPr>
          <p:cNvSpPr txBox="1"/>
          <p:nvPr/>
        </p:nvSpPr>
        <p:spPr>
          <a:xfrm>
            <a:off x="3857297" y="368948"/>
            <a:ext cx="4544001" cy="369332"/>
          </a:xfrm>
          <a:prstGeom prst="rect">
            <a:avLst/>
          </a:prstGeom>
          <a:noFill/>
        </p:spPr>
        <p:txBody>
          <a:bodyPr wrap="none" rtlCol="0">
            <a:spAutoFit/>
          </a:bodyPr>
          <a:lstStyle/>
          <a:p>
            <a:r>
              <a:rPr lang="en-US" dirty="0"/>
              <a:t>Dataset Snippet	     Data Dictionary Snippet</a:t>
            </a:r>
          </a:p>
        </p:txBody>
      </p:sp>
      <p:sp>
        <p:nvSpPr>
          <p:cNvPr id="11" name="TextBox 10">
            <a:extLst>
              <a:ext uri="{FF2B5EF4-FFF2-40B4-BE49-F238E27FC236}">
                <a16:creationId xmlns:a16="http://schemas.microsoft.com/office/drawing/2014/main" id="{EC45F6DA-FF25-0BE4-E99A-FA321D4B27FE}"/>
              </a:ext>
            </a:extLst>
          </p:cNvPr>
          <p:cNvSpPr txBox="1"/>
          <p:nvPr/>
        </p:nvSpPr>
        <p:spPr>
          <a:xfrm>
            <a:off x="3765571" y="4375033"/>
            <a:ext cx="4705184" cy="1169551"/>
          </a:xfrm>
          <a:prstGeom prst="rect">
            <a:avLst/>
          </a:prstGeom>
          <a:noFill/>
        </p:spPr>
        <p:txBody>
          <a:bodyPr wrap="square" rtlCol="0">
            <a:spAutoFit/>
          </a:bodyPr>
          <a:lstStyle/>
          <a:p>
            <a:r>
              <a:rPr lang="en-US" sz="1400" dirty="0"/>
              <a:t>Questions that may be answered using this dataset:</a:t>
            </a:r>
          </a:p>
          <a:p>
            <a:pPr marL="285750" indent="-285750">
              <a:buFont typeface="Arial" panose="020B0604020202020204" pitchFamily="34" charset="0"/>
              <a:buChar char="•"/>
            </a:pPr>
            <a:r>
              <a:rPr lang="en-US" sz="1400" dirty="0"/>
              <a:t>What affects the species survival rate in terms of the amount of precipitation?</a:t>
            </a:r>
          </a:p>
          <a:p>
            <a:pPr marL="285750" indent="-285750">
              <a:buFont typeface="Arial" panose="020B0604020202020204" pitchFamily="34" charset="0"/>
              <a:buChar char="•"/>
            </a:pPr>
            <a:r>
              <a:rPr lang="en-US" sz="1400" dirty="0"/>
              <a:t>Is a certain species more likely to survive in one microclimate over another?</a:t>
            </a:r>
          </a:p>
        </p:txBody>
      </p:sp>
    </p:spTree>
    <p:extLst>
      <p:ext uri="{BB962C8B-B14F-4D97-AF65-F5344CB8AC3E}">
        <p14:creationId xmlns:p14="http://schemas.microsoft.com/office/powerpoint/2010/main" val="92233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8D6-4399-5071-A5F8-584D2577B455}"/>
              </a:ext>
            </a:extLst>
          </p:cNvPr>
          <p:cNvSpPr>
            <a:spLocks noGrp="1"/>
          </p:cNvSpPr>
          <p:nvPr>
            <p:ph type="title"/>
          </p:nvPr>
        </p:nvSpPr>
        <p:spPr>
          <a:xfrm>
            <a:off x="252919" y="1123838"/>
            <a:ext cx="2947482" cy="1114866"/>
          </a:xfrm>
        </p:spPr>
        <p:txBody>
          <a:bodyPr>
            <a:normAutofit fontScale="90000"/>
          </a:bodyPr>
          <a:lstStyle/>
          <a:p>
            <a:r>
              <a:rPr lang="en-US" sz="4000" b="1" dirty="0"/>
              <a:t>The NPN C dataset</a:t>
            </a:r>
          </a:p>
        </p:txBody>
      </p:sp>
      <p:sp>
        <p:nvSpPr>
          <p:cNvPr id="4" name="Title 1">
            <a:extLst>
              <a:ext uri="{FF2B5EF4-FFF2-40B4-BE49-F238E27FC236}">
                <a16:creationId xmlns:a16="http://schemas.microsoft.com/office/drawing/2014/main" id="{A8125B9F-A8DD-DED6-8553-AAE1EC16DE21}"/>
              </a:ext>
            </a:extLst>
          </p:cNvPr>
          <p:cNvSpPr txBox="1">
            <a:spLocks/>
          </p:cNvSpPr>
          <p:nvPr/>
        </p:nvSpPr>
        <p:spPr>
          <a:xfrm>
            <a:off x="252919" y="1966953"/>
            <a:ext cx="2947482" cy="47596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r>
              <a:rPr lang="en-US" sz="1800" dirty="0"/>
              <a:t>Snippet of Dataset</a:t>
            </a:r>
          </a:p>
          <a:p>
            <a:pPr marL="285750" indent="-285750">
              <a:buFont typeface="Arial" panose="020B0604020202020204" pitchFamily="34" charset="0"/>
              <a:buChar char="•"/>
            </a:pPr>
            <a:r>
              <a:rPr lang="en-US" sz="1800" dirty="0"/>
              <a:t>Data Dictionary</a:t>
            </a:r>
          </a:p>
          <a:p>
            <a:pPr marL="285750" indent="-285750">
              <a:buFont typeface="Arial" panose="020B0604020202020204" pitchFamily="34" charset="0"/>
              <a:buChar char="•"/>
            </a:pPr>
            <a:r>
              <a:rPr lang="en-US" sz="1800" dirty="0"/>
              <a:t>Perceived Value</a:t>
            </a:r>
          </a:p>
          <a:p>
            <a:pPr marL="285750" indent="-285750">
              <a:buFont typeface="Arial" panose="020B0604020202020204" pitchFamily="34" charset="0"/>
              <a:buChar char="•"/>
            </a:pPr>
            <a:r>
              <a:rPr lang="en-US" sz="1800" dirty="0"/>
              <a:t>Features of Interest</a:t>
            </a:r>
          </a:p>
          <a:p>
            <a:pPr marL="742950" lvl="1" indent="-285750">
              <a:buFont typeface="Arial" panose="020B0604020202020204" pitchFamily="34" charset="0"/>
              <a:buChar char="•"/>
            </a:pPr>
            <a:r>
              <a:rPr lang="en-US" sz="1600" dirty="0"/>
              <a:t>Sites</a:t>
            </a:r>
          </a:p>
          <a:p>
            <a:pPr marL="742950" lvl="1" indent="-285750">
              <a:buFont typeface="Arial" panose="020B0604020202020204" pitchFamily="34" charset="0"/>
              <a:buChar char="•"/>
            </a:pPr>
            <a:r>
              <a:rPr lang="en-US" sz="1600" dirty="0"/>
              <a:t>Observers</a:t>
            </a:r>
          </a:p>
          <a:p>
            <a:pPr marL="742950" lvl="1" indent="-285750">
              <a:buFont typeface="Arial" panose="020B0604020202020204" pitchFamily="34" charset="0"/>
              <a:buChar char="•"/>
            </a:pPr>
            <a:r>
              <a:rPr lang="en-US" sz="1600" dirty="0"/>
              <a:t>Training (inferred from other data)</a:t>
            </a:r>
          </a:p>
          <a:p>
            <a:pPr marL="742950" lvl="1" indent="-285750">
              <a:buFont typeface="Arial" panose="020B0604020202020204" pitchFamily="34" charset="0"/>
              <a:buChar char="•"/>
            </a:pPr>
            <a:r>
              <a:rPr lang="en-US" sz="1600" dirty="0" err="1"/>
              <a:t>Geospacial</a:t>
            </a:r>
            <a:r>
              <a:rPr lang="en-US" sz="1600" dirty="0"/>
              <a:t> information</a:t>
            </a:r>
          </a:p>
          <a:p>
            <a:pPr marL="1200150" lvl="2" indent="-285750">
              <a:buFont typeface="Arial" panose="020B0604020202020204" pitchFamily="34" charset="0"/>
              <a:buChar char="•"/>
            </a:pPr>
            <a:r>
              <a:rPr lang="en-US" sz="1600" dirty="0" err="1"/>
              <a:t>Latitutde</a:t>
            </a:r>
            <a:endParaRPr lang="en-US" sz="1600" dirty="0"/>
          </a:p>
          <a:p>
            <a:pPr marL="1200150" lvl="2" indent="-285750">
              <a:buFont typeface="Arial" panose="020B0604020202020204" pitchFamily="34" charset="0"/>
              <a:buChar char="•"/>
            </a:pPr>
            <a:r>
              <a:rPr lang="en-US" sz="1600" dirty="0"/>
              <a:t>Longitude</a:t>
            </a:r>
          </a:p>
          <a:p>
            <a:pPr marL="1200150" lvl="2" indent="-285750">
              <a:buFont typeface="Arial" panose="020B0604020202020204" pitchFamily="34" charset="0"/>
              <a:buChar char="•"/>
            </a:pPr>
            <a:r>
              <a:rPr lang="en-US" sz="1600" dirty="0"/>
              <a:t>Altitude</a:t>
            </a:r>
          </a:p>
          <a:p>
            <a:pPr marL="1200150" lvl="2" indent="-285750">
              <a:buFont typeface="Arial" panose="020B0604020202020204" pitchFamily="34" charset="0"/>
              <a:buChar char="•"/>
            </a:pPr>
            <a:r>
              <a:rPr lang="en-US" sz="1600" dirty="0"/>
              <a:t>Etc.</a:t>
            </a:r>
          </a:p>
          <a:p>
            <a:pPr marL="742950" lvl="1" indent="-285750">
              <a:buFont typeface="Arial" panose="020B0604020202020204" pitchFamily="34" charset="0"/>
              <a:buChar char="•"/>
            </a:pPr>
            <a:r>
              <a:rPr lang="en-US" sz="1600" dirty="0"/>
              <a:t>Weather conditions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sz="100" dirty="0"/>
          </a:p>
          <a:p>
            <a:pPr marL="742950" lvl="1" indent="-285750">
              <a:buFont typeface="Arial" panose="020B0604020202020204" pitchFamily="34" charset="0"/>
              <a:buChar char="•"/>
            </a:pPr>
            <a:r>
              <a:rPr lang="en-US" sz="100" dirty="0"/>
              <a:t>Site ID</a:t>
            </a:r>
          </a:p>
          <a:p>
            <a:pPr marL="742950" lvl="1" indent="-285750">
              <a:buFont typeface="Arial" panose="020B0604020202020204" pitchFamily="34" charset="0"/>
              <a:buChar char="•"/>
            </a:pPr>
            <a:endParaRPr lang="en-US" sz="100" dirty="0"/>
          </a:p>
        </p:txBody>
      </p:sp>
      <p:sp>
        <p:nvSpPr>
          <p:cNvPr id="6" name="TextBox 5">
            <a:extLst>
              <a:ext uri="{FF2B5EF4-FFF2-40B4-BE49-F238E27FC236}">
                <a16:creationId xmlns:a16="http://schemas.microsoft.com/office/drawing/2014/main" id="{046D993D-2339-1F78-630A-883E1C292519}"/>
              </a:ext>
            </a:extLst>
          </p:cNvPr>
          <p:cNvSpPr txBox="1"/>
          <p:nvPr/>
        </p:nvSpPr>
        <p:spPr>
          <a:xfrm>
            <a:off x="8796576" y="421500"/>
            <a:ext cx="2900855" cy="369332"/>
          </a:xfrm>
          <a:prstGeom prst="rect">
            <a:avLst/>
          </a:prstGeom>
          <a:noFill/>
        </p:spPr>
        <p:txBody>
          <a:bodyPr wrap="square" rtlCol="0">
            <a:spAutoFit/>
          </a:bodyPr>
          <a:lstStyle/>
          <a:p>
            <a:r>
              <a:rPr lang="en-US" dirty="0"/>
              <a:t>Perceived value of dataset</a:t>
            </a:r>
          </a:p>
        </p:txBody>
      </p:sp>
      <p:sp>
        <p:nvSpPr>
          <p:cNvPr id="7" name="Content Placeholder 2">
            <a:extLst>
              <a:ext uri="{FF2B5EF4-FFF2-40B4-BE49-F238E27FC236}">
                <a16:creationId xmlns:a16="http://schemas.microsoft.com/office/drawing/2014/main" id="{031A6B93-7659-9C83-B6BE-39401D6B60F0}"/>
              </a:ext>
            </a:extLst>
          </p:cNvPr>
          <p:cNvSpPr txBox="1">
            <a:spLocks/>
          </p:cNvSpPr>
          <p:nvPr/>
        </p:nvSpPr>
        <p:spPr>
          <a:xfrm>
            <a:off x="8527829" y="947018"/>
            <a:ext cx="2991509" cy="2481982"/>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This dataset contains similar data to the NPN A dataset but covers a wider area (all of NY State rather than just NYBG). This is important as this can help us answer other questions that pertain to comparisons between areas.</a:t>
            </a:r>
          </a:p>
          <a:p>
            <a:r>
              <a:rPr lang="en-US" sz="1400" dirty="0"/>
              <a:t>The strength of the dataset is the breadth of the area it covers.</a:t>
            </a:r>
          </a:p>
          <a:p>
            <a:r>
              <a:rPr lang="en-US" sz="1400" dirty="0"/>
              <a:t>I believe this data may be used to find the best microclimates for a particular species to survive.</a:t>
            </a:r>
          </a:p>
        </p:txBody>
      </p:sp>
      <p:sp>
        <p:nvSpPr>
          <p:cNvPr id="8" name="TextBox 7">
            <a:extLst>
              <a:ext uri="{FF2B5EF4-FFF2-40B4-BE49-F238E27FC236}">
                <a16:creationId xmlns:a16="http://schemas.microsoft.com/office/drawing/2014/main" id="{932A143D-981F-4FDC-2B6F-E7CFF89E293A}"/>
              </a:ext>
            </a:extLst>
          </p:cNvPr>
          <p:cNvSpPr txBox="1"/>
          <p:nvPr/>
        </p:nvSpPr>
        <p:spPr>
          <a:xfrm>
            <a:off x="3777153" y="4054268"/>
            <a:ext cx="4750676" cy="2154436"/>
          </a:xfrm>
          <a:prstGeom prst="rect">
            <a:avLst/>
          </a:prstGeom>
          <a:noFill/>
        </p:spPr>
        <p:txBody>
          <a:bodyPr wrap="square" rtlCol="0">
            <a:spAutoFit/>
          </a:bodyPr>
          <a:lstStyle/>
          <a:p>
            <a:r>
              <a:rPr lang="en-US" dirty="0"/>
              <a:t>Questions that could be answered with this dataset are:</a:t>
            </a:r>
          </a:p>
          <a:p>
            <a:pPr marL="285750" indent="-285750">
              <a:buFont typeface="Arial" panose="020B0604020202020204" pitchFamily="34" charset="0"/>
              <a:buChar char="•"/>
            </a:pPr>
            <a:r>
              <a:rPr lang="en-US" sz="1400" dirty="0"/>
              <a:t>What is the best microclimate for a particular species?</a:t>
            </a:r>
          </a:p>
          <a:p>
            <a:pPr marL="285750" indent="-285750">
              <a:buFont typeface="Arial" panose="020B0604020202020204" pitchFamily="34" charset="0"/>
              <a:buChar char="•"/>
            </a:pPr>
            <a:r>
              <a:rPr lang="en-US" sz="1400" dirty="0"/>
              <a:t>How is a species’ health affected by the type of microclimate (urban vs. suburban for instance)?</a:t>
            </a:r>
          </a:p>
          <a:p>
            <a:pPr marL="285750" indent="-285750">
              <a:buFont typeface="Arial" panose="020B0604020202020204" pitchFamily="34" charset="0"/>
              <a:buChar char="•"/>
            </a:pPr>
            <a:r>
              <a:rPr lang="en-US" sz="1400" dirty="0"/>
              <a:t>Is there a correlation between how many and how specific an observation is and the area in which it is observed?</a:t>
            </a:r>
          </a:p>
          <a:p>
            <a:pPr marL="285750" indent="-285750">
              <a:buFont typeface="Arial" panose="020B0604020202020204" pitchFamily="34" charset="0"/>
              <a:buChar char="•"/>
            </a:pPr>
            <a:r>
              <a:rPr lang="en-US" sz="1400" dirty="0"/>
              <a:t>How many of these observations are done by someone who has been trained to look for certain data?</a:t>
            </a:r>
          </a:p>
        </p:txBody>
      </p:sp>
      <p:sp>
        <p:nvSpPr>
          <p:cNvPr id="9" name="TextBox 8">
            <a:extLst>
              <a:ext uri="{FF2B5EF4-FFF2-40B4-BE49-F238E27FC236}">
                <a16:creationId xmlns:a16="http://schemas.microsoft.com/office/drawing/2014/main" id="{A0080EA7-3393-7179-247D-58E4EC256A86}"/>
              </a:ext>
            </a:extLst>
          </p:cNvPr>
          <p:cNvSpPr txBox="1"/>
          <p:nvPr/>
        </p:nvSpPr>
        <p:spPr>
          <a:xfrm>
            <a:off x="3584028" y="374575"/>
            <a:ext cx="4444615" cy="369332"/>
          </a:xfrm>
          <a:prstGeom prst="rect">
            <a:avLst/>
          </a:prstGeom>
          <a:noFill/>
        </p:spPr>
        <p:txBody>
          <a:bodyPr wrap="none" rtlCol="0">
            <a:spAutoFit/>
          </a:bodyPr>
          <a:lstStyle/>
          <a:p>
            <a:r>
              <a:rPr lang="en-US" dirty="0"/>
              <a:t>Data Dictionary Snippet	         Dataset Snippet</a:t>
            </a:r>
          </a:p>
        </p:txBody>
      </p:sp>
      <p:pic>
        <p:nvPicPr>
          <p:cNvPr id="10" name="Picture 9" descr="A screenshot of a computer&#10;&#10;Description automatically generated">
            <a:extLst>
              <a:ext uri="{FF2B5EF4-FFF2-40B4-BE49-F238E27FC236}">
                <a16:creationId xmlns:a16="http://schemas.microsoft.com/office/drawing/2014/main" id="{D2B41D08-17CB-4B69-B532-FDF567E32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2491" y="802861"/>
            <a:ext cx="2227883" cy="2902621"/>
          </a:xfrm>
          <a:prstGeom prst="rect">
            <a:avLst/>
          </a:prstGeom>
        </p:spPr>
      </p:pic>
      <p:pic>
        <p:nvPicPr>
          <p:cNvPr id="13" name="Picture 12">
            <a:extLst>
              <a:ext uri="{FF2B5EF4-FFF2-40B4-BE49-F238E27FC236}">
                <a16:creationId xmlns:a16="http://schemas.microsoft.com/office/drawing/2014/main" id="{AA43AF20-FC4E-50F4-5BDE-D803FC55A13C}"/>
              </a:ext>
            </a:extLst>
          </p:cNvPr>
          <p:cNvPicPr>
            <a:picLocks noChangeAspect="1"/>
          </p:cNvPicPr>
          <p:nvPr/>
        </p:nvPicPr>
        <p:blipFill>
          <a:blip r:embed="rId3"/>
          <a:stretch>
            <a:fillRect/>
          </a:stretch>
        </p:blipFill>
        <p:spPr>
          <a:xfrm>
            <a:off x="3612400" y="864108"/>
            <a:ext cx="2427110" cy="2841374"/>
          </a:xfrm>
          <a:prstGeom prst="rect">
            <a:avLst/>
          </a:prstGeom>
        </p:spPr>
      </p:pic>
    </p:spTree>
    <p:extLst>
      <p:ext uri="{BB962C8B-B14F-4D97-AF65-F5344CB8AC3E}">
        <p14:creationId xmlns:p14="http://schemas.microsoft.com/office/powerpoint/2010/main" val="213662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A06-598F-DDA9-4100-364C69C69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69727-C89C-2429-6747-B92FEC205229}"/>
              </a:ext>
            </a:extLst>
          </p:cNvPr>
          <p:cNvSpPr>
            <a:spLocks noGrp="1"/>
          </p:cNvSpPr>
          <p:nvPr>
            <p:ph type="title"/>
          </p:nvPr>
        </p:nvSpPr>
        <p:spPr>
          <a:xfrm>
            <a:off x="252919" y="1123837"/>
            <a:ext cx="2947482" cy="2305163"/>
          </a:xfrm>
        </p:spPr>
        <p:txBody>
          <a:bodyPr/>
          <a:lstStyle/>
          <a:p>
            <a:r>
              <a:rPr lang="en-US" dirty="0"/>
              <a:t>Higher education administration dataset</a:t>
            </a:r>
          </a:p>
        </p:txBody>
      </p:sp>
      <p:graphicFrame>
        <p:nvGraphicFramePr>
          <p:cNvPr id="3" name="Content Placeholder 2">
            <a:extLst>
              <a:ext uri="{FF2B5EF4-FFF2-40B4-BE49-F238E27FC236}">
                <a16:creationId xmlns:a16="http://schemas.microsoft.com/office/drawing/2014/main" id="{2246DDAD-16E7-D944-8F37-F288EC19FCAC}"/>
              </a:ext>
            </a:extLst>
          </p:cNvPr>
          <p:cNvGraphicFramePr>
            <a:graphicFrameLocks noGrp="1"/>
          </p:cNvGraphicFramePr>
          <p:nvPr>
            <p:ph idx="1"/>
            <p:extLst>
              <p:ext uri="{D42A27DB-BD31-4B8C-83A1-F6EECF244321}">
                <p14:modId xmlns:p14="http://schemas.microsoft.com/office/powerpoint/2010/main" val="4081165286"/>
              </p:ext>
            </p:extLst>
          </p:nvPr>
        </p:nvGraphicFramePr>
        <p:xfrm>
          <a:off x="3719384" y="815546"/>
          <a:ext cx="2754987" cy="2789504"/>
        </p:xfrm>
        <a:graphic>
          <a:graphicData uri="http://schemas.openxmlformats.org/drawingml/2006/table">
            <a:tbl>
              <a:tblPr firstRow="1">
                <a:tableStyleId>{5C22544A-7EE6-4342-B048-85BDC9FD1C3A}</a:tableStyleId>
              </a:tblPr>
              <a:tblGrid>
                <a:gridCol w="763129">
                  <a:extLst>
                    <a:ext uri="{9D8B030D-6E8A-4147-A177-3AD203B41FA5}">
                      <a16:colId xmlns:a16="http://schemas.microsoft.com/office/drawing/2014/main" val="3289948711"/>
                    </a:ext>
                  </a:extLst>
                </a:gridCol>
                <a:gridCol w="558720">
                  <a:extLst>
                    <a:ext uri="{9D8B030D-6E8A-4147-A177-3AD203B41FA5}">
                      <a16:colId xmlns:a16="http://schemas.microsoft.com/office/drawing/2014/main" val="1325516929"/>
                    </a:ext>
                  </a:extLst>
                </a:gridCol>
                <a:gridCol w="204410">
                  <a:extLst>
                    <a:ext uri="{9D8B030D-6E8A-4147-A177-3AD203B41FA5}">
                      <a16:colId xmlns:a16="http://schemas.microsoft.com/office/drawing/2014/main" val="386196529"/>
                    </a:ext>
                  </a:extLst>
                </a:gridCol>
                <a:gridCol w="296393">
                  <a:extLst>
                    <a:ext uri="{9D8B030D-6E8A-4147-A177-3AD203B41FA5}">
                      <a16:colId xmlns:a16="http://schemas.microsoft.com/office/drawing/2014/main" val="3090462418"/>
                    </a:ext>
                  </a:extLst>
                </a:gridCol>
                <a:gridCol w="127188">
                  <a:extLst>
                    <a:ext uri="{9D8B030D-6E8A-4147-A177-3AD203B41FA5}">
                      <a16:colId xmlns:a16="http://schemas.microsoft.com/office/drawing/2014/main" val="930602645"/>
                    </a:ext>
                  </a:extLst>
                </a:gridCol>
                <a:gridCol w="222579">
                  <a:extLst>
                    <a:ext uri="{9D8B030D-6E8A-4147-A177-3AD203B41FA5}">
                      <a16:colId xmlns:a16="http://schemas.microsoft.com/office/drawing/2014/main" val="3653617715"/>
                    </a:ext>
                  </a:extLst>
                </a:gridCol>
                <a:gridCol w="582568">
                  <a:extLst>
                    <a:ext uri="{9D8B030D-6E8A-4147-A177-3AD203B41FA5}">
                      <a16:colId xmlns:a16="http://schemas.microsoft.com/office/drawing/2014/main" val="592640669"/>
                    </a:ext>
                  </a:extLst>
                </a:gridCol>
              </a:tblGrid>
              <a:tr h="214882">
                <a:tc>
                  <a:txBody>
                    <a:bodyPr/>
                    <a:lstStyle/>
                    <a:p>
                      <a:pPr algn="l" fontAlgn="b"/>
                      <a:r>
                        <a:rPr lang="en-US" sz="600" u="none" strike="noStrike">
                          <a:effectLst/>
                        </a:rPr>
                        <a:t>ADDR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STABBR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ZIP</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FIPS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OBEREG</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CHFNM</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662236654"/>
                  </a:ext>
                </a:extLst>
              </a:tr>
              <a:tr h="214882">
                <a:tc>
                  <a:txBody>
                    <a:bodyPr/>
                    <a:lstStyle/>
                    <a:p>
                      <a:pPr algn="l" fontAlgn="b"/>
                      <a:r>
                        <a:rPr lang="en-US" sz="600" u="none" strike="noStrike">
                          <a:effectLst/>
                        </a:rPr>
                        <a:t>4900 Meridian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Normal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35762</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Daniel K. Wims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151125112"/>
                  </a:ext>
                </a:extLst>
              </a:tr>
              <a:tr h="214882">
                <a:tc>
                  <a:txBody>
                    <a:bodyPr/>
                    <a:lstStyle/>
                    <a:p>
                      <a:pPr algn="l" fontAlgn="b"/>
                      <a:r>
                        <a:rPr lang="en-US" sz="600" u="none" strike="noStrike" dirty="0">
                          <a:effectLst/>
                        </a:rPr>
                        <a:t>Administration </a:t>
                      </a:r>
                      <a:r>
                        <a:rPr lang="en-US" sz="600" u="none" strike="noStrike" dirty="0" err="1">
                          <a:effectLst/>
                        </a:rPr>
                        <a:t>Bldg</a:t>
                      </a:r>
                      <a:r>
                        <a:rPr lang="en-US" sz="600" u="none" strike="noStrike" dirty="0">
                          <a:effectLst/>
                        </a:rPr>
                        <a:t> Suite 1070</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35294-0110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Ray L. Watts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535244910"/>
                  </a:ext>
                </a:extLst>
              </a:tr>
              <a:tr h="214882">
                <a:tc>
                  <a:txBody>
                    <a:bodyPr/>
                    <a:lstStyle/>
                    <a:p>
                      <a:pPr algn="l" fontAlgn="b"/>
                      <a:r>
                        <a:rPr lang="en-US" sz="600" u="none" strike="noStrike">
                          <a:effectLst/>
                        </a:rPr>
                        <a:t>1200 Taylor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36117-3553</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Michael C.Turner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35291432"/>
                  </a:ext>
                </a:extLst>
              </a:tr>
              <a:tr h="160171">
                <a:tc>
                  <a:txBody>
                    <a:bodyPr/>
                    <a:lstStyle/>
                    <a:p>
                      <a:pPr algn="l" fontAlgn="b"/>
                      <a:r>
                        <a:rPr lang="en-US" sz="600" u="none" strike="noStrike">
                          <a:effectLst/>
                        </a:rPr>
                        <a:t>301 Sparkman 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Huntsville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35899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Chuck Karr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330589786"/>
                  </a:ext>
                </a:extLst>
              </a:tr>
              <a:tr h="214882">
                <a:tc>
                  <a:txBody>
                    <a:bodyPr/>
                    <a:lstStyle/>
                    <a:p>
                      <a:pPr algn="l" fontAlgn="b"/>
                      <a:r>
                        <a:rPr lang="en-US" sz="600" u="none" strike="noStrike">
                          <a:effectLst/>
                        </a:rPr>
                        <a:t>915 S Jackson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36104-0271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Quinton T. Ross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794503688"/>
                  </a:ext>
                </a:extLst>
              </a:tr>
              <a:tr h="214882">
                <a:tc>
                  <a:txBody>
                    <a:bodyPr/>
                    <a:lstStyle/>
                    <a:p>
                      <a:pPr algn="l" fontAlgn="b"/>
                      <a:r>
                        <a:rPr lang="en-US" sz="600" u="none" strike="noStrike">
                          <a:effectLst/>
                        </a:rPr>
                        <a:t>500 University Blvd. East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Tuscaloosa</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35401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Finis St. John IV</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43934004"/>
                  </a:ext>
                </a:extLst>
              </a:tr>
              <a:tr h="214882">
                <a:tc>
                  <a:txBody>
                    <a:bodyPr/>
                    <a:lstStyle/>
                    <a:p>
                      <a:pPr algn="l" fontAlgn="b"/>
                      <a:r>
                        <a:rPr lang="en-US" sz="600" u="none" strike="noStrike">
                          <a:effectLst/>
                        </a:rPr>
                        <a:t>739 University Blvd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Tuscaloosa</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35487-0100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Stuart R. Bell</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12703503"/>
                  </a:ext>
                </a:extLst>
              </a:tr>
              <a:tr h="160171">
                <a:tc>
                  <a:txBody>
                    <a:bodyPr/>
                    <a:lstStyle/>
                    <a:p>
                      <a:pPr algn="l" fontAlgn="b"/>
                      <a:r>
                        <a:rPr lang="en-US" sz="600" u="none" strike="noStrike">
                          <a:effectLst/>
                        </a:rPr>
                        <a:t>1675 Cherokee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Alexander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35010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Jeff Lynn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574401"/>
                  </a:ext>
                </a:extLst>
              </a:tr>
              <a:tr h="214882">
                <a:tc>
                  <a:txBody>
                    <a:bodyPr/>
                    <a:lstStyle/>
                    <a:p>
                      <a:pPr algn="l" fontAlgn="b"/>
                      <a:r>
                        <a:rPr lang="en-US" sz="600" u="none" strike="noStrike">
                          <a:effectLst/>
                        </a:rPr>
                        <a:t>300 N Beaty 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Athens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35611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Catherine Wehlburg</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498597651"/>
                  </a:ext>
                </a:extLst>
              </a:tr>
              <a:tr h="214882">
                <a:tc>
                  <a:txBody>
                    <a:bodyPr/>
                    <a:lstStyle/>
                    <a:p>
                      <a:pPr algn="l" fontAlgn="b"/>
                      <a:r>
                        <a:rPr lang="en-US" sz="600" u="none" strike="noStrike">
                          <a:effectLst/>
                        </a:rPr>
                        <a:t>7440 East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36117-3596</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Carl A. Stockton</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60079075"/>
                  </a:ext>
                </a:extLst>
              </a:tr>
              <a:tr h="160171">
                <a:tc>
                  <a:txBody>
                    <a:bodyPr/>
                    <a:lstStyle/>
                    <a:p>
                      <a:pPr algn="l" fontAlgn="b"/>
                      <a:r>
                        <a:rPr lang="en-US" sz="600" u="none" strike="noStrike">
                          <a:effectLst/>
                        </a:rPr>
                        <a:t> </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Auburn</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36849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Chris Roberts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66043170"/>
                  </a:ext>
                </a:extLst>
              </a:tr>
              <a:tr h="214882">
                <a:tc>
                  <a:txBody>
                    <a:bodyPr/>
                    <a:lstStyle/>
                    <a:p>
                      <a:pPr algn="l" fontAlgn="b"/>
                      <a:r>
                        <a:rPr lang="en-US" sz="600" u="none" strike="noStrike">
                          <a:effectLst/>
                        </a:rPr>
                        <a:t>900 Arkadelphia Road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35254</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Mr. Daniel Coleman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99409049"/>
                  </a:ext>
                </a:extLst>
              </a:tr>
              <a:tr h="160171">
                <a:tc>
                  <a:txBody>
                    <a:bodyPr/>
                    <a:lstStyle/>
                    <a:p>
                      <a:pPr algn="l" fontAlgn="b"/>
                      <a:r>
                        <a:rPr lang="en-US" sz="600" u="none" strike="noStrike">
                          <a:effectLst/>
                        </a:rPr>
                        <a:t>2602 College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Phenix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36869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Jacqueline Screws</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975161440"/>
                  </a:ext>
                </a:extLst>
              </a:tr>
            </a:tbl>
          </a:graphicData>
        </a:graphic>
      </p:graphicFrame>
      <p:sp>
        <p:nvSpPr>
          <p:cNvPr id="4" name="TextBox 3">
            <a:extLst>
              <a:ext uri="{FF2B5EF4-FFF2-40B4-BE49-F238E27FC236}">
                <a16:creationId xmlns:a16="http://schemas.microsoft.com/office/drawing/2014/main" id="{F6BA5A89-429F-AE3D-B773-2840DD030FE6}"/>
              </a:ext>
            </a:extLst>
          </p:cNvPr>
          <p:cNvSpPr txBox="1"/>
          <p:nvPr/>
        </p:nvSpPr>
        <p:spPr>
          <a:xfrm>
            <a:off x="252248" y="3605048"/>
            <a:ext cx="29323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Features</a:t>
            </a:r>
          </a:p>
          <a:p>
            <a:pPr marL="285750" indent="-285750">
              <a:buFont typeface="Arial" panose="020B0604020202020204" pitchFamily="34" charset="0"/>
              <a:buChar char="•"/>
            </a:pPr>
            <a:r>
              <a:rPr lang="en-US" dirty="0">
                <a:solidFill>
                  <a:schemeClr val="bg1"/>
                </a:solidFill>
              </a:rPr>
              <a:t>Dictionary</a:t>
            </a:r>
          </a:p>
        </p:txBody>
      </p:sp>
      <p:sp>
        <p:nvSpPr>
          <p:cNvPr id="5" name="TextBox 4">
            <a:extLst>
              <a:ext uri="{FF2B5EF4-FFF2-40B4-BE49-F238E27FC236}">
                <a16:creationId xmlns:a16="http://schemas.microsoft.com/office/drawing/2014/main" id="{D9CFBA0E-BE43-496C-5D19-70E8314BFE19}"/>
              </a:ext>
            </a:extLst>
          </p:cNvPr>
          <p:cNvSpPr txBox="1"/>
          <p:nvPr/>
        </p:nvSpPr>
        <p:spPr>
          <a:xfrm>
            <a:off x="8964742" y="405438"/>
            <a:ext cx="2291838" cy="307777"/>
          </a:xfrm>
          <a:prstGeom prst="rect">
            <a:avLst/>
          </a:prstGeom>
          <a:noFill/>
        </p:spPr>
        <p:txBody>
          <a:bodyPr wrap="square" rtlCol="0">
            <a:spAutoFit/>
          </a:bodyPr>
          <a:lstStyle/>
          <a:p>
            <a:r>
              <a:rPr lang="en-US" sz="1400" dirty="0"/>
              <a:t>Perceived value of dataset</a:t>
            </a:r>
          </a:p>
        </p:txBody>
      </p:sp>
      <p:sp>
        <p:nvSpPr>
          <p:cNvPr id="6" name="Content Placeholder 2">
            <a:extLst>
              <a:ext uri="{FF2B5EF4-FFF2-40B4-BE49-F238E27FC236}">
                <a16:creationId xmlns:a16="http://schemas.microsoft.com/office/drawing/2014/main" id="{A92681C4-B889-4934-242F-805AF22267E7}"/>
              </a:ext>
            </a:extLst>
          </p:cNvPr>
          <p:cNvSpPr txBox="1">
            <a:spLocks/>
          </p:cNvSpPr>
          <p:nvPr/>
        </p:nvSpPr>
        <p:spPr>
          <a:xfrm>
            <a:off x="8527829" y="947018"/>
            <a:ext cx="2991509" cy="248198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sz="1400" dirty="0"/>
          </a:p>
        </p:txBody>
      </p:sp>
      <p:sp>
        <p:nvSpPr>
          <p:cNvPr id="7" name="TextBox 6">
            <a:extLst>
              <a:ext uri="{FF2B5EF4-FFF2-40B4-BE49-F238E27FC236}">
                <a16:creationId xmlns:a16="http://schemas.microsoft.com/office/drawing/2014/main" id="{CF339610-B854-042D-4307-7C123DD0A0A8}"/>
              </a:ext>
            </a:extLst>
          </p:cNvPr>
          <p:cNvSpPr txBox="1"/>
          <p:nvPr/>
        </p:nvSpPr>
        <p:spPr>
          <a:xfrm>
            <a:off x="9044245" y="947017"/>
            <a:ext cx="240011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may be highly useful in predicting/finding the institutions in any one area given certain preferences (i.e., 2 year versus 4 year institution, geographic area).</a:t>
            </a:r>
          </a:p>
        </p:txBody>
      </p:sp>
      <p:pic>
        <p:nvPicPr>
          <p:cNvPr id="8" name="Picture 7">
            <a:extLst>
              <a:ext uri="{FF2B5EF4-FFF2-40B4-BE49-F238E27FC236}">
                <a16:creationId xmlns:a16="http://schemas.microsoft.com/office/drawing/2014/main" id="{37F87E0B-1DDE-E975-A1A9-AE203FCF5A56}"/>
              </a:ext>
            </a:extLst>
          </p:cNvPr>
          <p:cNvPicPr>
            <a:picLocks noChangeAspect="1"/>
          </p:cNvPicPr>
          <p:nvPr/>
        </p:nvPicPr>
        <p:blipFill>
          <a:blip r:embed="rId2"/>
          <a:stretch>
            <a:fillRect/>
          </a:stretch>
        </p:blipFill>
        <p:spPr>
          <a:xfrm>
            <a:off x="6474371" y="787189"/>
            <a:ext cx="2400113" cy="2817859"/>
          </a:xfrm>
          <a:prstGeom prst="rect">
            <a:avLst/>
          </a:prstGeom>
        </p:spPr>
      </p:pic>
      <p:sp>
        <p:nvSpPr>
          <p:cNvPr id="9" name="TextBox 8">
            <a:extLst>
              <a:ext uri="{FF2B5EF4-FFF2-40B4-BE49-F238E27FC236}">
                <a16:creationId xmlns:a16="http://schemas.microsoft.com/office/drawing/2014/main" id="{55B8761B-2CE5-B450-EFCE-4A5826719126}"/>
              </a:ext>
            </a:extLst>
          </p:cNvPr>
          <p:cNvSpPr txBox="1"/>
          <p:nvPr/>
        </p:nvSpPr>
        <p:spPr>
          <a:xfrm>
            <a:off x="4202370" y="366300"/>
            <a:ext cx="4683462" cy="369332"/>
          </a:xfrm>
          <a:prstGeom prst="rect">
            <a:avLst/>
          </a:prstGeom>
          <a:noFill/>
        </p:spPr>
        <p:txBody>
          <a:bodyPr wrap="none" rtlCol="0">
            <a:spAutoFit/>
          </a:bodyPr>
          <a:lstStyle/>
          <a:p>
            <a:r>
              <a:rPr lang="en-US" dirty="0"/>
              <a:t>    Dataset Snippet	        Data Dictionary Snippet</a:t>
            </a:r>
          </a:p>
        </p:txBody>
      </p:sp>
      <p:sp>
        <p:nvSpPr>
          <p:cNvPr id="10" name="TextBox 9">
            <a:extLst>
              <a:ext uri="{FF2B5EF4-FFF2-40B4-BE49-F238E27FC236}">
                <a16:creationId xmlns:a16="http://schemas.microsoft.com/office/drawing/2014/main" id="{24EEB783-A368-9954-5094-E268F86E5448}"/>
              </a:ext>
            </a:extLst>
          </p:cNvPr>
          <p:cNvSpPr txBox="1"/>
          <p:nvPr/>
        </p:nvSpPr>
        <p:spPr>
          <a:xfrm>
            <a:off x="3719384" y="3912825"/>
            <a:ext cx="5324860" cy="1231106"/>
          </a:xfrm>
          <a:prstGeom prst="rect">
            <a:avLst/>
          </a:prstGeom>
          <a:noFill/>
        </p:spPr>
        <p:txBody>
          <a:bodyPr wrap="square" rtlCol="0">
            <a:spAutoFit/>
          </a:bodyPr>
          <a:lstStyle/>
          <a:p>
            <a:r>
              <a:rPr lang="en-US" dirty="0"/>
              <a:t>Questions that may be answered using this dataset:</a:t>
            </a:r>
          </a:p>
          <a:p>
            <a:pPr marL="285750" indent="-285750">
              <a:buFont typeface="Arial" panose="020B0604020202020204" pitchFamily="34" charset="0"/>
              <a:buChar char="•"/>
            </a:pPr>
            <a:r>
              <a:rPr lang="en-US" sz="1400" dirty="0">
                <a:solidFill>
                  <a:srgbClr val="000000"/>
                </a:solidFill>
                <a:effectLst/>
                <a:latin typeface="Arial" panose="020B0604020202020204" pitchFamily="34" charset="0"/>
                <a:ea typeface="Arial" panose="020B0604020202020204" pitchFamily="34" charset="0"/>
              </a:rPr>
              <a:t>What the population is in a given geographic area, using the number of institutions as an indicator?</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Is an institution more likely to be a 2 vs a 4 year one given the geographic area?</a:t>
            </a:r>
            <a:endParaRPr lang="en-US" sz="1400" dirty="0"/>
          </a:p>
        </p:txBody>
      </p:sp>
    </p:spTree>
    <p:extLst>
      <p:ext uri="{BB962C8B-B14F-4D97-AF65-F5344CB8AC3E}">
        <p14:creationId xmlns:p14="http://schemas.microsoft.com/office/powerpoint/2010/main" val="1304776074"/>
      </p:ext>
    </p:extLst>
  </p:cSld>
  <p:clrMapOvr>
    <a:masterClrMapping/>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7273C-63BF-F7DF-E2A6-7596621A9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18AF5-DAF7-7B4E-0426-8E056FF4DBCE}"/>
              </a:ext>
            </a:extLst>
          </p:cNvPr>
          <p:cNvSpPr>
            <a:spLocks noGrp="1"/>
          </p:cNvSpPr>
          <p:nvPr>
            <p:ph type="title"/>
          </p:nvPr>
        </p:nvSpPr>
        <p:spPr>
          <a:xfrm>
            <a:off x="252919" y="1123838"/>
            <a:ext cx="2947482" cy="1346094"/>
          </a:xfrm>
        </p:spPr>
        <p:txBody>
          <a:bodyPr/>
          <a:lstStyle/>
          <a:p>
            <a:r>
              <a:rPr lang="en-US" dirty="0"/>
              <a:t>The Student tuition dataset</a:t>
            </a:r>
          </a:p>
        </p:txBody>
      </p:sp>
      <p:graphicFrame>
        <p:nvGraphicFramePr>
          <p:cNvPr id="3" name="Content Placeholder 2">
            <a:extLst>
              <a:ext uri="{FF2B5EF4-FFF2-40B4-BE49-F238E27FC236}">
                <a16:creationId xmlns:a16="http://schemas.microsoft.com/office/drawing/2014/main" id="{A1774874-80EA-1F57-6848-576274D1D405}"/>
              </a:ext>
            </a:extLst>
          </p:cNvPr>
          <p:cNvGraphicFramePr>
            <a:graphicFrameLocks noGrp="1"/>
          </p:cNvGraphicFramePr>
          <p:nvPr>
            <p:ph idx="1"/>
            <p:extLst>
              <p:ext uri="{D42A27DB-BD31-4B8C-83A1-F6EECF244321}">
                <p14:modId xmlns:p14="http://schemas.microsoft.com/office/powerpoint/2010/main" val="3869761599"/>
              </p:ext>
            </p:extLst>
          </p:nvPr>
        </p:nvGraphicFramePr>
        <p:xfrm>
          <a:off x="3694672" y="815547"/>
          <a:ext cx="2558984" cy="3002280"/>
        </p:xfrm>
        <a:graphic>
          <a:graphicData uri="http://schemas.openxmlformats.org/drawingml/2006/table">
            <a:tbl>
              <a:tblPr firstRow="1">
                <a:tableStyleId>{5C22544A-7EE6-4342-B048-85BDC9FD1C3A}</a:tableStyleId>
              </a:tblPr>
              <a:tblGrid>
                <a:gridCol w="423216">
                  <a:extLst>
                    <a:ext uri="{9D8B030D-6E8A-4147-A177-3AD203B41FA5}">
                      <a16:colId xmlns:a16="http://schemas.microsoft.com/office/drawing/2014/main" val="1672089401"/>
                    </a:ext>
                  </a:extLst>
                </a:gridCol>
                <a:gridCol w="383848">
                  <a:extLst>
                    <a:ext uri="{9D8B030D-6E8A-4147-A177-3AD203B41FA5}">
                      <a16:colId xmlns:a16="http://schemas.microsoft.com/office/drawing/2014/main" val="2261025183"/>
                    </a:ext>
                  </a:extLst>
                </a:gridCol>
                <a:gridCol w="511796">
                  <a:extLst>
                    <a:ext uri="{9D8B030D-6E8A-4147-A177-3AD203B41FA5}">
                      <a16:colId xmlns:a16="http://schemas.microsoft.com/office/drawing/2014/main" val="819346911"/>
                    </a:ext>
                  </a:extLst>
                </a:gridCol>
                <a:gridCol w="364164">
                  <a:extLst>
                    <a:ext uri="{9D8B030D-6E8A-4147-A177-3AD203B41FA5}">
                      <a16:colId xmlns:a16="http://schemas.microsoft.com/office/drawing/2014/main" val="2191760207"/>
                    </a:ext>
                  </a:extLst>
                </a:gridCol>
                <a:gridCol w="305110">
                  <a:extLst>
                    <a:ext uri="{9D8B030D-6E8A-4147-A177-3AD203B41FA5}">
                      <a16:colId xmlns:a16="http://schemas.microsoft.com/office/drawing/2014/main" val="123856365"/>
                    </a:ext>
                  </a:extLst>
                </a:gridCol>
                <a:gridCol w="570850">
                  <a:extLst>
                    <a:ext uri="{9D8B030D-6E8A-4147-A177-3AD203B41FA5}">
                      <a16:colId xmlns:a16="http://schemas.microsoft.com/office/drawing/2014/main" val="2947599218"/>
                    </a:ext>
                  </a:extLst>
                </a:gridCol>
              </a:tblGrid>
              <a:tr h="185056">
                <a:tc>
                  <a:txBody>
                    <a:bodyPr/>
                    <a:lstStyle/>
                    <a:p>
                      <a:pPr algn="l" fontAlgn="b"/>
                      <a:r>
                        <a:rPr lang="en-US" sz="1200" u="none" strike="noStrike">
                          <a:effectLst/>
                        </a:rPr>
                        <a:t>UNITID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XTUIT1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TUITION1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XHRCHG1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88182893"/>
                  </a:ext>
                </a:extLst>
              </a:tr>
              <a:tr h="180455">
                <a:tc>
                  <a:txBody>
                    <a:bodyPr/>
                    <a:lstStyle/>
                    <a:p>
                      <a:pPr algn="r" fontAlgn="b"/>
                      <a:r>
                        <a:rPr lang="en-US" sz="1200" u="none" strike="noStrike">
                          <a:effectLst/>
                        </a:rPr>
                        <a:t>100654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8610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1414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38964152"/>
                  </a:ext>
                </a:extLst>
              </a:tr>
              <a:tr h="180455">
                <a:tc>
                  <a:txBody>
                    <a:bodyPr/>
                    <a:lstStyle/>
                    <a:p>
                      <a:pPr algn="r" fontAlgn="b"/>
                      <a:r>
                        <a:rPr lang="en-US" sz="1200" u="none" strike="noStrike">
                          <a:effectLst/>
                        </a:rPr>
                        <a:t>100663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8832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719095"/>
                  </a:ext>
                </a:extLst>
              </a:tr>
              <a:tr h="180455">
                <a:tc>
                  <a:txBody>
                    <a:bodyPr/>
                    <a:lstStyle/>
                    <a:p>
                      <a:pPr algn="r" fontAlgn="b"/>
                      <a:r>
                        <a:rPr lang="en-US" sz="1200" u="none" strike="noStrike">
                          <a:effectLst/>
                        </a:rPr>
                        <a:t>100690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9480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21660726"/>
                  </a:ext>
                </a:extLst>
              </a:tr>
              <a:tr h="180455">
                <a:tc>
                  <a:txBody>
                    <a:bodyPr/>
                    <a:lstStyle/>
                    <a:p>
                      <a:pPr algn="r" fontAlgn="b"/>
                      <a:r>
                        <a:rPr lang="en-US" sz="1200" u="none" strike="noStrike">
                          <a:effectLst/>
                        </a:rPr>
                        <a:t>100706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1758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6108922"/>
                  </a:ext>
                </a:extLst>
              </a:tr>
              <a:tr h="180455">
                <a:tc>
                  <a:txBody>
                    <a:bodyPr/>
                    <a:lstStyle/>
                    <a:p>
                      <a:pPr algn="r" fontAlgn="b"/>
                      <a:r>
                        <a:rPr lang="en-US" sz="1200" u="none" strike="noStrike">
                          <a:effectLst/>
                        </a:rPr>
                        <a:t>100724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13651543"/>
                  </a:ext>
                </a:extLst>
              </a:tr>
              <a:tr h="180455">
                <a:tc>
                  <a:txBody>
                    <a:bodyPr/>
                    <a:lstStyle/>
                    <a:p>
                      <a:pPr algn="r" fontAlgn="b"/>
                      <a:r>
                        <a:rPr lang="en-US" sz="1200" u="none" strike="noStrike">
                          <a:effectLst/>
                        </a:rPr>
                        <a:t>100751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10197142"/>
                  </a:ext>
                </a:extLst>
              </a:tr>
              <a:tr h="180455">
                <a:tc>
                  <a:txBody>
                    <a:bodyPr/>
                    <a:lstStyle/>
                    <a:p>
                      <a:pPr algn="r" fontAlgn="b"/>
                      <a:r>
                        <a:rPr lang="en-US" sz="1200" u="none" strike="noStrike">
                          <a:effectLst/>
                        </a:rPr>
                        <a:t>100760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R</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280354"/>
                  </a:ext>
                </a:extLst>
              </a:tr>
            </a:tbl>
          </a:graphicData>
        </a:graphic>
      </p:graphicFrame>
      <p:sp>
        <p:nvSpPr>
          <p:cNvPr id="4" name="Title 1">
            <a:extLst>
              <a:ext uri="{FF2B5EF4-FFF2-40B4-BE49-F238E27FC236}">
                <a16:creationId xmlns:a16="http://schemas.microsoft.com/office/drawing/2014/main" id="{70A91B4D-BCC0-6FDF-B156-67166967289E}"/>
              </a:ext>
            </a:extLst>
          </p:cNvPr>
          <p:cNvSpPr txBox="1">
            <a:spLocks/>
          </p:cNvSpPr>
          <p:nvPr/>
        </p:nvSpPr>
        <p:spPr>
          <a:xfrm>
            <a:off x="252919" y="2433147"/>
            <a:ext cx="2947482" cy="1346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Features</a:t>
            </a:r>
          </a:p>
          <a:p>
            <a:pPr marL="342900" indent="-342900">
              <a:buFont typeface="Arial" panose="020B0604020202020204" pitchFamily="34" charset="0"/>
              <a:buChar char="•"/>
            </a:pPr>
            <a:r>
              <a:rPr lang="en-US" sz="2000" dirty="0"/>
              <a:t>Dictionary</a:t>
            </a:r>
          </a:p>
        </p:txBody>
      </p:sp>
      <p:sp>
        <p:nvSpPr>
          <p:cNvPr id="5" name="TextBox 4">
            <a:extLst>
              <a:ext uri="{FF2B5EF4-FFF2-40B4-BE49-F238E27FC236}">
                <a16:creationId xmlns:a16="http://schemas.microsoft.com/office/drawing/2014/main" id="{9E02BACF-A09E-886C-688C-1CDF196ABDC1}"/>
              </a:ext>
            </a:extLst>
          </p:cNvPr>
          <p:cNvSpPr txBox="1"/>
          <p:nvPr/>
        </p:nvSpPr>
        <p:spPr>
          <a:xfrm>
            <a:off x="8596880" y="432010"/>
            <a:ext cx="2900855" cy="307777"/>
          </a:xfrm>
          <a:prstGeom prst="rect">
            <a:avLst/>
          </a:prstGeom>
          <a:noFill/>
        </p:spPr>
        <p:txBody>
          <a:bodyPr wrap="square" rtlCol="0">
            <a:spAutoFit/>
          </a:bodyPr>
          <a:lstStyle/>
          <a:p>
            <a:r>
              <a:rPr lang="en-US" sz="1400" dirty="0"/>
              <a:t>Perceived value of dataset</a:t>
            </a:r>
          </a:p>
        </p:txBody>
      </p:sp>
      <p:sp>
        <p:nvSpPr>
          <p:cNvPr id="6" name="TextBox 5">
            <a:extLst>
              <a:ext uri="{FF2B5EF4-FFF2-40B4-BE49-F238E27FC236}">
                <a16:creationId xmlns:a16="http://schemas.microsoft.com/office/drawing/2014/main" id="{E632CE3E-0260-E887-ED0C-45EAE6B60E88}"/>
              </a:ext>
            </a:extLst>
          </p:cNvPr>
          <p:cNvSpPr txBox="1"/>
          <p:nvPr/>
        </p:nvSpPr>
        <p:spPr>
          <a:xfrm>
            <a:off x="8929086" y="992604"/>
            <a:ext cx="223644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can inform us about the cost of various institutions (historically)</a:t>
            </a:r>
          </a:p>
          <a:p>
            <a:pPr marL="285750" indent="-285750">
              <a:buFont typeface="Arial" panose="020B0604020202020204" pitchFamily="34" charset="0"/>
              <a:buChar char="•"/>
            </a:pPr>
            <a:r>
              <a:rPr lang="en-US" dirty="0"/>
              <a:t>This dataset might also be used to ascertain which the best institution is to attend given a stated major.</a:t>
            </a:r>
          </a:p>
        </p:txBody>
      </p:sp>
      <p:pic>
        <p:nvPicPr>
          <p:cNvPr id="7" name="Picture 6">
            <a:extLst>
              <a:ext uri="{FF2B5EF4-FFF2-40B4-BE49-F238E27FC236}">
                <a16:creationId xmlns:a16="http://schemas.microsoft.com/office/drawing/2014/main" id="{E0789CAA-8DD9-145A-3AC4-6B363E1EE00C}"/>
              </a:ext>
            </a:extLst>
          </p:cNvPr>
          <p:cNvPicPr>
            <a:picLocks noChangeAspect="1"/>
          </p:cNvPicPr>
          <p:nvPr/>
        </p:nvPicPr>
        <p:blipFill>
          <a:blip r:embed="rId2"/>
          <a:stretch>
            <a:fillRect/>
          </a:stretch>
        </p:blipFill>
        <p:spPr>
          <a:xfrm>
            <a:off x="6360438" y="815547"/>
            <a:ext cx="2236442" cy="3002280"/>
          </a:xfrm>
          <a:prstGeom prst="rect">
            <a:avLst/>
          </a:prstGeom>
        </p:spPr>
      </p:pic>
      <p:sp>
        <p:nvSpPr>
          <p:cNvPr id="8" name="TextBox 7">
            <a:extLst>
              <a:ext uri="{FF2B5EF4-FFF2-40B4-BE49-F238E27FC236}">
                <a16:creationId xmlns:a16="http://schemas.microsoft.com/office/drawing/2014/main" id="{B6B53D0F-584C-4932-834F-57447C4DBAF0}"/>
              </a:ext>
            </a:extLst>
          </p:cNvPr>
          <p:cNvSpPr txBox="1"/>
          <p:nvPr/>
        </p:nvSpPr>
        <p:spPr>
          <a:xfrm>
            <a:off x="4018707" y="370455"/>
            <a:ext cx="4683462" cy="369332"/>
          </a:xfrm>
          <a:prstGeom prst="rect">
            <a:avLst/>
          </a:prstGeom>
          <a:noFill/>
        </p:spPr>
        <p:txBody>
          <a:bodyPr wrap="none" rtlCol="0">
            <a:spAutoFit/>
          </a:bodyPr>
          <a:lstStyle/>
          <a:p>
            <a:r>
              <a:rPr lang="en-US" dirty="0"/>
              <a:t>    Dataset Snippet	        Data Dictionary Snippet</a:t>
            </a:r>
          </a:p>
        </p:txBody>
      </p:sp>
      <p:sp>
        <p:nvSpPr>
          <p:cNvPr id="9" name="TextBox 8">
            <a:extLst>
              <a:ext uri="{FF2B5EF4-FFF2-40B4-BE49-F238E27FC236}">
                <a16:creationId xmlns:a16="http://schemas.microsoft.com/office/drawing/2014/main" id="{C0FC7870-AD76-567A-6667-E09E04970B6B}"/>
              </a:ext>
            </a:extLst>
          </p:cNvPr>
          <p:cNvSpPr txBox="1"/>
          <p:nvPr/>
        </p:nvSpPr>
        <p:spPr>
          <a:xfrm>
            <a:off x="3694672" y="4157484"/>
            <a:ext cx="5104944" cy="1339277"/>
          </a:xfrm>
          <a:prstGeom prst="rect">
            <a:avLst/>
          </a:prstGeom>
          <a:noFill/>
        </p:spPr>
        <p:txBody>
          <a:bodyPr wrap="square" rtlCol="0">
            <a:spAutoFit/>
          </a:bodyPr>
          <a:lstStyle/>
          <a:p>
            <a:r>
              <a:rPr lang="en-US" dirty="0"/>
              <a:t>Questions that may be answered using this dataset:</a:t>
            </a:r>
          </a:p>
          <a:p>
            <a:pPr marL="342900" marR="0" lvl="0" indent="-342900">
              <a:lnSpc>
                <a:spcPct val="115000"/>
              </a:lnSpc>
              <a:spcBef>
                <a:spcPts val="0"/>
              </a:spcBef>
              <a:spcAft>
                <a:spcPts val="0"/>
              </a:spcAft>
              <a:buFont typeface="Symbol" pitchFamily="2" charset="2"/>
              <a:buChar char=""/>
            </a:pPr>
            <a:r>
              <a:rPr lang="en-US" sz="1400" dirty="0">
                <a:solidFill>
                  <a:srgbClr val="000000"/>
                </a:solidFill>
                <a:effectLst/>
                <a:latin typeface="Arial" panose="020B0604020202020204" pitchFamily="34" charset="0"/>
                <a:ea typeface="Arial" panose="020B0604020202020204" pitchFamily="34" charset="0"/>
              </a:rPr>
              <a:t>What the average cost of a 4-year education is</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What the average cost of a 2-year education runs.</a:t>
            </a: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Is it better to start at a 2-year institution and transfer to a 4-year one, in terms of the cost of a 4-year education?</a:t>
            </a:r>
          </a:p>
        </p:txBody>
      </p:sp>
    </p:spTree>
    <p:extLst>
      <p:ext uri="{BB962C8B-B14F-4D97-AF65-F5344CB8AC3E}">
        <p14:creationId xmlns:p14="http://schemas.microsoft.com/office/powerpoint/2010/main" val="2400193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A5CF-6398-173D-C61D-451305B52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96C95-A482-7181-D2DA-40F988E7C87F}"/>
              </a:ext>
            </a:extLst>
          </p:cNvPr>
          <p:cNvSpPr>
            <a:spLocks noGrp="1"/>
          </p:cNvSpPr>
          <p:nvPr>
            <p:ph type="title"/>
          </p:nvPr>
        </p:nvSpPr>
        <p:spPr>
          <a:xfrm>
            <a:off x="252919" y="1123837"/>
            <a:ext cx="2947482" cy="1755997"/>
          </a:xfrm>
        </p:spPr>
        <p:txBody>
          <a:bodyPr/>
          <a:lstStyle/>
          <a:p>
            <a:r>
              <a:rPr lang="en-US" dirty="0"/>
              <a:t>The Zip Codes dataset</a:t>
            </a:r>
          </a:p>
        </p:txBody>
      </p:sp>
      <p:sp>
        <p:nvSpPr>
          <p:cNvPr id="5" name="Title 1">
            <a:extLst>
              <a:ext uri="{FF2B5EF4-FFF2-40B4-BE49-F238E27FC236}">
                <a16:creationId xmlns:a16="http://schemas.microsoft.com/office/drawing/2014/main" id="{F99C919F-498C-799F-87E5-D90FE00D2927}"/>
              </a:ext>
            </a:extLst>
          </p:cNvPr>
          <p:cNvSpPr txBox="1">
            <a:spLocks/>
          </p:cNvSpPr>
          <p:nvPr/>
        </p:nvSpPr>
        <p:spPr>
          <a:xfrm>
            <a:off x="252919" y="2879833"/>
            <a:ext cx="2947482" cy="28543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Questions</a:t>
            </a:r>
          </a:p>
          <a:p>
            <a:pPr marL="342900" indent="-342900">
              <a:buFont typeface="Arial" panose="020B0604020202020204" pitchFamily="34" charset="0"/>
              <a:buChar char="•"/>
            </a:pPr>
            <a:r>
              <a:rPr lang="en-US" sz="2000" dirty="0"/>
              <a:t>Features</a:t>
            </a:r>
          </a:p>
          <a:p>
            <a:pPr marL="800100" lvl="1" indent="-342900">
              <a:buFont typeface="Arial" panose="020B0604020202020204" pitchFamily="34" charset="0"/>
              <a:buChar char="•"/>
            </a:pPr>
            <a:r>
              <a:rPr lang="en-US" dirty="0"/>
              <a:t>Zip code</a:t>
            </a:r>
          </a:p>
          <a:p>
            <a:pPr marL="800100" lvl="1" indent="-342900">
              <a:buFont typeface="Arial" panose="020B0604020202020204" pitchFamily="34" charset="0"/>
              <a:buChar char="•"/>
            </a:pPr>
            <a:r>
              <a:rPr lang="en-US" dirty="0"/>
              <a:t>Area description</a:t>
            </a:r>
          </a:p>
          <a:p>
            <a:pPr marL="800100" lvl="1" indent="-342900">
              <a:buFont typeface="Arial" panose="020B0604020202020204" pitchFamily="34" charset="0"/>
              <a:buChar char="•"/>
            </a:pPr>
            <a:r>
              <a:rPr lang="en-US" dirty="0"/>
              <a:t>Age grouping data</a:t>
            </a:r>
          </a:p>
          <a:p>
            <a:pPr marL="800100" lvl="1" indent="-342900">
              <a:buFont typeface="Arial" panose="020B0604020202020204" pitchFamily="34" charset="0"/>
              <a:buChar char="•"/>
            </a:pPr>
            <a:endParaRPr lang="en-US" sz="200" dirty="0"/>
          </a:p>
        </p:txBody>
      </p:sp>
      <p:sp>
        <p:nvSpPr>
          <p:cNvPr id="6" name="TextBox 5">
            <a:extLst>
              <a:ext uri="{FF2B5EF4-FFF2-40B4-BE49-F238E27FC236}">
                <a16:creationId xmlns:a16="http://schemas.microsoft.com/office/drawing/2014/main" id="{9A9D8130-5A23-0E54-47F2-418326A486D8}"/>
              </a:ext>
            </a:extLst>
          </p:cNvPr>
          <p:cNvSpPr txBox="1"/>
          <p:nvPr/>
        </p:nvSpPr>
        <p:spPr>
          <a:xfrm>
            <a:off x="8796576" y="421500"/>
            <a:ext cx="2900855" cy="307777"/>
          </a:xfrm>
          <a:prstGeom prst="rect">
            <a:avLst/>
          </a:prstGeom>
          <a:noFill/>
        </p:spPr>
        <p:txBody>
          <a:bodyPr wrap="square" rtlCol="0">
            <a:spAutoFit/>
          </a:bodyPr>
          <a:lstStyle/>
          <a:p>
            <a:r>
              <a:rPr lang="en-US" sz="1400" dirty="0"/>
              <a:t>Perceived value of dataset</a:t>
            </a:r>
          </a:p>
        </p:txBody>
      </p:sp>
      <p:sp>
        <p:nvSpPr>
          <p:cNvPr id="7" name="TextBox 6">
            <a:extLst>
              <a:ext uri="{FF2B5EF4-FFF2-40B4-BE49-F238E27FC236}">
                <a16:creationId xmlns:a16="http://schemas.microsoft.com/office/drawing/2014/main" id="{6244AA68-F294-2731-81D0-1250B6249DF7}"/>
              </a:ext>
            </a:extLst>
          </p:cNvPr>
          <p:cNvSpPr txBox="1"/>
          <p:nvPr/>
        </p:nvSpPr>
        <p:spPr>
          <a:xfrm>
            <a:off x="8922418" y="764871"/>
            <a:ext cx="228501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is most useful when combined with other datasets.</a:t>
            </a:r>
          </a:p>
          <a:p>
            <a:pPr marL="285750" indent="-285750">
              <a:buFont typeface="Arial" panose="020B0604020202020204" pitchFamily="34" charset="0"/>
              <a:buChar char="•"/>
            </a:pPr>
            <a:r>
              <a:rPr lang="en-US" dirty="0"/>
              <a:t>Using this data could better prepare emergency units, assuming that anyone over a certain age might need help to evacuate.</a:t>
            </a:r>
          </a:p>
          <a:p>
            <a:pPr marL="285750" indent="-285750">
              <a:buFont typeface="Arial" panose="020B0604020202020204" pitchFamily="34" charset="0"/>
              <a:buChar char="•"/>
            </a:pPr>
            <a:r>
              <a:rPr lang="en-US" dirty="0"/>
              <a:t>This dataset also has dependent information in it which might be useful.</a:t>
            </a:r>
          </a:p>
        </p:txBody>
      </p:sp>
      <p:sp>
        <p:nvSpPr>
          <p:cNvPr id="8" name="TextBox 7">
            <a:extLst>
              <a:ext uri="{FF2B5EF4-FFF2-40B4-BE49-F238E27FC236}">
                <a16:creationId xmlns:a16="http://schemas.microsoft.com/office/drawing/2014/main" id="{DAF72D49-59A6-85DF-97F2-DF28D8606417}"/>
              </a:ext>
            </a:extLst>
          </p:cNvPr>
          <p:cNvSpPr txBox="1"/>
          <p:nvPr/>
        </p:nvSpPr>
        <p:spPr>
          <a:xfrm>
            <a:off x="4186873" y="395539"/>
            <a:ext cx="1903855" cy="369332"/>
          </a:xfrm>
          <a:prstGeom prst="rect">
            <a:avLst/>
          </a:prstGeom>
          <a:noFill/>
        </p:spPr>
        <p:txBody>
          <a:bodyPr wrap="none" rtlCol="0">
            <a:spAutoFit/>
          </a:bodyPr>
          <a:lstStyle/>
          <a:p>
            <a:r>
              <a:rPr lang="en-US" dirty="0"/>
              <a:t>    Dataset Snippet</a:t>
            </a:r>
          </a:p>
        </p:txBody>
      </p:sp>
      <p:pic>
        <p:nvPicPr>
          <p:cNvPr id="11" name="Picture 10" descr="A table with numbers and text&#10;&#10;Description automatically generated">
            <a:extLst>
              <a:ext uri="{FF2B5EF4-FFF2-40B4-BE49-F238E27FC236}">
                <a16:creationId xmlns:a16="http://schemas.microsoft.com/office/drawing/2014/main" id="{BBF35252-7E90-2C96-C7A6-62D4A915DB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9770" y="873252"/>
            <a:ext cx="4401361" cy="3133659"/>
          </a:xfrm>
          <a:prstGeom prst="rect">
            <a:avLst/>
          </a:prstGeom>
        </p:spPr>
      </p:pic>
      <p:sp>
        <p:nvSpPr>
          <p:cNvPr id="12" name="TextBox 11">
            <a:extLst>
              <a:ext uri="{FF2B5EF4-FFF2-40B4-BE49-F238E27FC236}">
                <a16:creationId xmlns:a16="http://schemas.microsoft.com/office/drawing/2014/main" id="{38F609E2-55AE-556A-EDD3-67FB7D1A0645}"/>
              </a:ext>
            </a:extLst>
          </p:cNvPr>
          <p:cNvSpPr txBox="1"/>
          <p:nvPr/>
        </p:nvSpPr>
        <p:spPr>
          <a:xfrm>
            <a:off x="3859770" y="4550979"/>
            <a:ext cx="5202065" cy="1200329"/>
          </a:xfrm>
          <a:prstGeom prst="rect">
            <a:avLst/>
          </a:prstGeom>
          <a:noFill/>
        </p:spPr>
        <p:txBody>
          <a:bodyPr wrap="none" rtlCol="0">
            <a:spAutoFit/>
          </a:bodyPr>
          <a:lstStyle/>
          <a:p>
            <a:r>
              <a:rPr lang="en-US" dirty="0"/>
              <a:t>Questions that could be answered using this dataset:</a:t>
            </a:r>
          </a:p>
          <a:p>
            <a:pPr marL="285750" indent="-285750">
              <a:buFont typeface="Arial" panose="020B0604020202020204" pitchFamily="34" charset="0"/>
              <a:buChar char="•"/>
            </a:pPr>
            <a:r>
              <a:rPr lang="en-US" dirty="0"/>
              <a:t>What is the average age in a given </a:t>
            </a:r>
            <a:r>
              <a:rPr lang="en-US" dirty="0" err="1"/>
              <a:t>zipcode</a:t>
            </a:r>
            <a:r>
              <a:rPr lang="en-US" dirty="0"/>
              <a:t>?</a:t>
            </a:r>
          </a:p>
          <a:p>
            <a:pPr marL="285750" indent="-285750">
              <a:buFont typeface="Arial" panose="020B0604020202020204" pitchFamily="34" charset="0"/>
              <a:buChar char="•"/>
            </a:pPr>
            <a:r>
              <a:rPr lang="en-US" dirty="0"/>
              <a:t>Where do the most people over 65 live?</a:t>
            </a:r>
          </a:p>
          <a:p>
            <a:pPr marL="285750" indent="-285750">
              <a:buFont typeface="Arial" panose="020B0604020202020204" pitchFamily="34" charset="0"/>
              <a:buChar char="•"/>
            </a:pPr>
            <a:r>
              <a:rPr lang="en-US" dirty="0"/>
              <a:t>Where do the most people under 30 live?</a:t>
            </a:r>
          </a:p>
        </p:txBody>
      </p:sp>
    </p:spTree>
    <p:extLst>
      <p:ext uri="{BB962C8B-B14F-4D97-AF65-F5344CB8AC3E}">
        <p14:creationId xmlns:p14="http://schemas.microsoft.com/office/powerpoint/2010/main" val="1577629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BDD12-DA44-835F-D0ED-4170530F9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07BAB-2E1F-118B-2685-4022B7BC35F9}"/>
              </a:ext>
            </a:extLst>
          </p:cNvPr>
          <p:cNvSpPr>
            <a:spLocks noGrp="1"/>
          </p:cNvSpPr>
          <p:nvPr>
            <p:ph type="title"/>
          </p:nvPr>
        </p:nvSpPr>
        <p:spPr>
          <a:xfrm>
            <a:off x="252919" y="1123837"/>
            <a:ext cx="2947482" cy="1755997"/>
          </a:xfrm>
        </p:spPr>
        <p:txBody>
          <a:bodyPr>
            <a:normAutofit fontScale="90000"/>
          </a:bodyPr>
          <a:lstStyle/>
          <a:p>
            <a:r>
              <a:rPr lang="en-US" dirty="0"/>
              <a:t>The Health care procedures dataset</a:t>
            </a:r>
          </a:p>
        </p:txBody>
      </p:sp>
      <p:sp>
        <p:nvSpPr>
          <p:cNvPr id="5" name="Title 1">
            <a:extLst>
              <a:ext uri="{FF2B5EF4-FFF2-40B4-BE49-F238E27FC236}">
                <a16:creationId xmlns:a16="http://schemas.microsoft.com/office/drawing/2014/main" id="{E0088346-3193-A64A-5372-DB0D6AE8E638}"/>
              </a:ext>
            </a:extLst>
          </p:cNvPr>
          <p:cNvSpPr txBox="1">
            <a:spLocks/>
          </p:cNvSpPr>
          <p:nvPr/>
        </p:nvSpPr>
        <p:spPr>
          <a:xfrm>
            <a:off x="252919" y="2879833"/>
            <a:ext cx="2947482" cy="28543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Questions</a:t>
            </a:r>
          </a:p>
          <a:p>
            <a:pPr marL="342900" indent="-342900">
              <a:buFont typeface="Arial" panose="020B0604020202020204" pitchFamily="34" charset="0"/>
              <a:buChar char="•"/>
            </a:pPr>
            <a:r>
              <a:rPr lang="en-US" sz="2000" dirty="0"/>
              <a:t>Features</a:t>
            </a:r>
          </a:p>
          <a:p>
            <a:pPr marL="800100" lvl="1" indent="-342900">
              <a:buFont typeface="Arial" panose="020B0604020202020204" pitchFamily="34" charset="0"/>
              <a:buChar char="•"/>
            </a:pPr>
            <a:r>
              <a:rPr lang="en-US" sz="1400" dirty="0"/>
              <a:t>Procedure Type</a:t>
            </a:r>
          </a:p>
          <a:p>
            <a:pPr marL="800100" lvl="1" indent="-342900">
              <a:buFont typeface="Arial" panose="020B0604020202020204" pitchFamily="34" charset="0"/>
              <a:buChar char="•"/>
            </a:pPr>
            <a:r>
              <a:rPr lang="en-US" sz="1400" dirty="0"/>
              <a:t>Facility Type</a:t>
            </a:r>
          </a:p>
          <a:p>
            <a:pPr marL="800100" lvl="1" indent="-342900">
              <a:buFont typeface="Arial" panose="020B0604020202020204" pitchFamily="34" charset="0"/>
              <a:buChar char="•"/>
            </a:pPr>
            <a:r>
              <a:rPr lang="en-US" sz="1400" dirty="0"/>
              <a:t>Facility location</a:t>
            </a:r>
          </a:p>
          <a:p>
            <a:pPr marL="800100" lvl="1" indent="-342900">
              <a:buFont typeface="Arial" panose="020B0604020202020204" pitchFamily="34" charset="0"/>
              <a:buChar char="•"/>
            </a:pPr>
            <a:r>
              <a:rPr lang="en-US" sz="1400" dirty="0"/>
              <a:t>Type of plan</a:t>
            </a:r>
          </a:p>
          <a:p>
            <a:pPr marL="800100" lvl="1" indent="-342900">
              <a:buFont typeface="Arial" panose="020B0604020202020204" pitchFamily="34" charset="0"/>
              <a:buChar char="•"/>
            </a:pPr>
            <a:r>
              <a:rPr lang="en-US" sz="1400" dirty="0"/>
              <a:t>State</a:t>
            </a:r>
          </a:p>
          <a:p>
            <a:pPr marL="800100" lvl="1" indent="-342900">
              <a:buFont typeface="Arial" panose="020B0604020202020204" pitchFamily="34" charset="0"/>
              <a:buChar char="•"/>
            </a:pPr>
            <a:r>
              <a:rPr lang="en-US" sz="1400" dirty="0"/>
              <a:t>Year</a:t>
            </a:r>
          </a:p>
          <a:p>
            <a:pPr marL="800100" lvl="1" indent="-342900">
              <a:buFont typeface="Arial" panose="020B0604020202020204" pitchFamily="34" charset="0"/>
              <a:buChar char="•"/>
            </a:pPr>
            <a:endParaRPr lang="en-US" sz="200" dirty="0"/>
          </a:p>
        </p:txBody>
      </p:sp>
      <p:sp>
        <p:nvSpPr>
          <p:cNvPr id="6" name="TextBox 5">
            <a:extLst>
              <a:ext uri="{FF2B5EF4-FFF2-40B4-BE49-F238E27FC236}">
                <a16:creationId xmlns:a16="http://schemas.microsoft.com/office/drawing/2014/main" id="{393432A3-3D05-4FDD-5069-C169F8B9C0D4}"/>
              </a:ext>
            </a:extLst>
          </p:cNvPr>
          <p:cNvSpPr txBox="1"/>
          <p:nvPr/>
        </p:nvSpPr>
        <p:spPr>
          <a:xfrm>
            <a:off x="8796576" y="421500"/>
            <a:ext cx="2900855" cy="307777"/>
          </a:xfrm>
          <a:prstGeom prst="rect">
            <a:avLst/>
          </a:prstGeom>
          <a:noFill/>
        </p:spPr>
        <p:txBody>
          <a:bodyPr wrap="square" rtlCol="0">
            <a:spAutoFit/>
          </a:bodyPr>
          <a:lstStyle/>
          <a:p>
            <a:r>
              <a:rPr lang="en-US" sz="1400" dirty="0"/>
              <a:t>Perceived value of dataset</a:t>
            </a:r>
          </a:p>
        </p:txBody>
      </p:sp>
      <p:sp>
        <p:nvSpPr>
          <p:cNvPr id="7" name="TextBox 6">
            <a:extLst>
              <a:ext uri="{FF2B5EF4-FFF2-40B4-BE49-F238E27FC236}">
                <a16:creationId xmlns:a16="http://schemas.microsoft.com/office/drawing/2014/main" id="{2D2C8447-9D68-8C75-3F85-E43720EFB2D7}"/>
              </a:ext>
            </a:extLst>
          </p:cNvPr>
          <p:cNvSpPr txBox="1"/>
          <p:nvPr/>
        </p:nvSpPr>
        <p:spPr>
          <a:xfrm>
            <a:off x="8922418" y="764871"/>
            <a:ext cx="265998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is valuable in the type of information contained in it.</a:t>
            </a:r>
          </a:p>
          <a:p>
            <a:pPr marL="285750" indent="-285750">
              <a:buFont typeface="Arial" panose="020B0604020202020204" pitchFamily="34" charset="0"/>
              <a:buChar char="•"/>
            </a:pPr>
            <a:r>
              <a:rPr lang="en-US" dirty="0"/>
              <a:t>One can ascertain from the data various attributes that may make a procedure more likely to be covered by insurance and in so doing define the best procedures to get at any given time.</a:t>
            </a:r>
          </a:p>
          <a:p>
            <a:pPr marL="285750" indent="-285750">
              <a:buFont typeface="Arial" panose="020B0604020202020204" pitchFamily="34" charset="0"/>
              <a:buChar char="•"/>
            </a:pPr>
            <a:r>
              <a:rPr lang="en-US" dirty="0"/>
              <a:t>This would also be valuable to an institution because it speaks to which insurance would pay the most for which procedures.</a:t>
            </a:r>
          </a:p>
        </p:txBody>
      </p:sp>
      <p:sp>
        <p:nvSpPr>
          <p:cNvPr id="8" name="TextBox 7">
            <a:extLst>
              <a:ext uri="{FF2B5EF4-FFF2-40B4-BE49-F238E27FC236}">
                <a16:creationId xmlns:a16="http://schemas.microsoft.com/office/drawing/2014/main" id="{6406670C-FDF6-9A3E-97D3-F6A338C2F409}"/>
              </a:ext>
            </a:extLst>
          </p:cNvPr>
          <p:cNvSpPr txBox="1"/>
          <p:nvPr/>
        </p:nvSpPr>
        <p:spPr>
          <a:xfrm>
            <a:off x="4186873" y="395539"/>
            <a:ext cx="1903855" cy="369332"/>
          </a:xfrm>
          <a:prstGeom prst="rect">
            <a:avLst/>
          </a:prstGeom>
          <a:noFill/>
        </p:spPr>
        <p:txBody>
          <a:bodyPr wrap="none" rtlCol="0">
            <a:spAutoFit/>
          </a:bodyPr>
          <a:lstStyle/>
          <a:p>
            <a:r>
              <a:rPr lang="en-US" dirty="0"/>
              <a:t>    Dataset Snippet</a:t>
            </a:r>
          </a:p>
        </p:txBody>
      </p:sp>
      <p:sp>
        <p:nvSpPr>
          <p:cNvPr id="12" name="TextBox 11">
            <a:extLst>
              <a:ext uri="{FF2B5EF4-FFF2-40B4-BE49-F238E27FC236}">
                <a16:creationId xmlns:a16="http://schemas.microsoft.com/office/drawing/2014/main" id="{0E80D810-74B9-4815-464D-5836D1ED0977}"/>
              </a:ext>
            </a:extLst>
          </p:cNvPr>
          <p:cNvSpPr txBox="1"/>
          <p:nvPr/>
        </p:nvSpPr>
        <p:spPr>
          <a:xfrm>
            <a:off x="3592172" y="3988531"/>
            <a:ext cx="5515040" cy="2862322"/>
          </a:xfrm>
          <a:prstGeom prst="rect">
            <a:avLst/>
          </a:prstGeom>
          <a:noFill/>
        </p:spPr>
        <p:txBody>
          <a:bodyPr wrap="square" rtlCol="0">
            <a:spAutoFit/>
          </a:bodyPr>
          <a:lstStyle/>
          <a:p>
            <a:r>
              <a:rPr lang="en-US" dirty="0"/>
              <a:t>Questions that could be answered using this dataset:</a:t>
            </a:r>
          </a:p>
          <a:p>
            <a:pPr marL="285750" indent="-285750">
              <a:buFont typeface="Arial" panose="020B0604020202020204" pitchFamily="34" charset="0"/>
              <a:buChar char="•"/>
            </a:pPr>
            <a:r>
              <a:rPr lang="en-US" dirty="0"/>
              <a:t>How likely is a procedure going to be covered, if performed in a certain type of facility?</a:t>
            </a:r>
          </a:p>
          <a:p>
            <a:pPr marL="285750" indent="-285750">
              <a:buFont typeface="Arial" panose="020B0604020202020204" pitchFamily="34" charset="0"/>
              <a:buChar char="•"/>
            </a:pPr>
            <a:r>
              <a:rPr lang="en-US" dirty="0"/>
              <a:t>Which types of plan are most likely to cover which procedures?</a:t>
            </a:r>
          </a:p>
          <a:p>
            <a:pPr marL="285750" indent="-285750">
              <a:buFont typeface="Arial" panose="020B0604020202020204" pitchFamily="34" charset="0"/>
              <a:buChar char="•"/>
            </a:pPr>
            <a:r>
              <a:rPr lang="en-US" dirty="0"/>
              <a:t>Do some states/locales have better coverage than others?</a:t>
            </a:r>
          </a:p>
          <a:p>
            <a:pPr marL="285750" indent="-285750">
              <a:buFont typeface="Arial" panose="020B0604020202020204" pitchFamily="34" charset="0"/>
              <a:buChar char="•"/>
            </a:pPr>
            <a:r>
              <a:rPr lang="en-US" dirty="0"/>
              <a:t>Does the date have any impact on the coverage amount?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6866A2-E7C4-E074-2F41-F89D20EDFD0C}"/>
              </a:ext>
            </a:extLst>
          </p:cNvPr>
          <p:cNvPicPr>
            <a:picLocks noChangeAspect="1"/>
          </p:cNvPicPr>
          <p:nvPr/>
        </p:nvPicPr>
        <p:blipFill>
          <a:blip r:embed="rId2"/>
          <a:stretch>
            <a:fillRect/>
          </a:stretch>
        </p:blipFill>
        <p:spPr>
          <a:xfrm>
            <a:off x="3859770" y="764871"/>
            <a:ext cx="4786488" cy="2854328"/>
          </a:xfrm>
          <a:prstGeom prst="rect">
            <a:avLst/>
          </a:prstGeom>
        </p:spPr>
      </p:pic>
    </p:spTree>
    <p:extLst>
      <p:ext uri="{BB962C8B-B14F-4D97-AF65-F5344CB8AC3E}">
        <p14:creationId xmlns:p14="http://schemas.microsoft.com/office/powerpoint/2010/main" val="2854817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E7638-1E94-A115-7799-DDC962145E59}"/>
              </a:ext>
            </a:extLst>
          </p:cNvPr>
          <p:cNvSpPr>
            <a:spLocks noGrp="1"/>
          </p:cNvSpPr>
          <p:nvPr>
            <p:ph idx="1"/>
          </p:nvPr>
        </p:nvSpPr>
        <p:spPr>
          <a:xfrm>
            <a:off x="3869268" y="864108"/>
            <a:ext cx="7315200" cy="933161"/>
          </a:xfrm>
        </p:spPr>
        <p:txBody>
          <a:bodyPr>
            <a:normAutofit/>
          </a:bodyPr>
          <a:lstStyle/>
          <a:p>
            <a:pPr marL="0" indent="0">
              <a:buNone/>
            </a:pPr>
            <a:r>
              <a:rPr lang="en-US" dirty="0"/>
              <a:t>With the assumption that the coordinate pairs of Latitude and Longitude match, the following needs to be investigated:</a:t>
            </a:r>
          </a:p>
          <a:p>
            <a:pPr marL="0" indent="0">
              <a:buNone/>
            </a:pPr>
            <a:endParaRPr lang="en-US" dirty="0"/>
          </a:p>
        </p:txBody>
      </p:sp>
      <p:sp>
        <p:nvSpPr>
          <p:cNvPr id="6" name="Title 1">
            <a:extLst>
              <a:ext uri="{FF2B5EF4-FFF2-40B4-BE49-F238E27FC236}">
                <a16:creationId xmlns:a16="http://schemas.microsoft.com/office/drawing/2014/main" id="{871AC10D-7146-CE93-FD8A-720C6C7A0EF9}"/>
              </a:ext>
            </a:extLst>
          </p:cNvPr>
          <p:cNvSpPr txBox="1">
            <a:spLocks/>
          </p:cNvSpPr>
          <p:nvPr/>
        </p:nvSpPr>
        <p:spPr>
          <a:xfrm>
            <a:off x="256032" y="955127"/>
            <a:ext cx="2834640" cy="1684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Decision tree for USA NPN A dataset</a:t>
            </a:r>
          </a:p>
        </p:txBody>
      </p:sp>
      <p:sp>
        <p:nvSpPr>
          <p:cNvPr id="7" name="Text Placeholder 3">
            <a:extLst>
              <a:ext uri="{FF2B5EF4-FFF2-40B4-BE49-F238E27FC236}">
                <a16:creationId xmlns:a16="http://schemas.microsoft.com/office/drawing/2014/main" id="{6DCA1882-EF8C-73C2-91F0-E1CD375B8B32}"/>
              </a:ext>
            </a:extLst>
          </p:cNvPr>
          <p:cNvSpPr txBox="1">
            <a:spLocks/>
          </p:cNvSpPr>
          <p:nvPr/>
        </p:nvSpPr>
        <p:spPr>
          <a:xfrm>
            <a:off x="256032" y="2733748"/>
            <a:ext cx="3044216" cy="2969686"/>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solidFill>
                  <a:schemeClr val="bg1"/>
                </a:solidFill>
              </a:rPr>
              <a:t>Based on the following feature set:</a:t>
            </a:r>
          </a:p>
          <a:p>
            <a:r>
              <a:rPr lang="en-US" sz="1600" dirty="0" err="1">
                <a:solidFill>
                  <a:schemeClr val="bg1"/>
                </a:solidFill>
              </a:rPr>
              <a:t>SpeciesID</a:t>
            </a:r>
            <a:r>
              <a:rPr lang="en-US" sz="1600" dirty="0">
                <a:solidFill>
                  <a:schemeClr val="bg1"/>
                </a:solidFill>
              </a:rPr>
              <a:t>  (level 1)</a:t>
            </a:r>
          </a:p>
          <a:p>
            <a:r>
              <a:rPr lang="en-US" sz="1600" dirty="0" err="1">
                <a:solidFill>
                  <a:schemeClr val="bg1"/>
                </a:solidFill>
              </a:rPr>
              <a:t>Individual_ID</a:t>
            </a:r>
            <a:r>
              <a:rPr lang="en-US" sz="1600" dirty="0">
                <a:solidFill>
                  <a:schemeClr val="bg1"/>
                </a:solidFill>
              </a:rPr>
              <a:t> (level 2)</a:t>
            </a:r>
          </a:p>
          <a:p>
            <a:r>
              <a:rPr lang="en-US" sz="1600" dirty="0" err="1">
                <a:solidFill>
                  <a:schemeClr val="bg1"/>
                </a:solidFill>
              </a:rPr>
              <a:t>Phenophase</a:t>
            </a:r>
            <a:r>
              <a:rPr lang="en-US" sz="1600" dirty="0">
                <a:solidFill>
                  <a:schemeClr val="bg1"/>
                </a:solidFill>
              </a:rPr>
              <a:t> Category (level 3)</a:t>
            </a:r>
          </a:p>
          <a:p>
            <a:r>
              <a:rPr lang="en-US" sz="1600" dirty="0">
                <a:solidFill>
                  <a:schemeClr val="bg1"/>
                </a:solidFill>
              </a:rPr>
              <a:t>Temperature (level 4)</a:t>
            </a:r>
          </a:p>
          <a:p>
            <a:r>
              <a:rPr lang="en-US" sz="1600" dirty="0">
                <a:solidFill>
                  <a:schemeClr val="bg1"/>
                </a:solidFill>
              </a:rPr>
              <a:t>Precipitation (level 5)</a:t>
            </a:r>
          </a:p>
        </p:txBody>
      </p:sp>
      <p:graphicFrame>
        <p:nvGraphicFramePr>
          <p:cNvPr id="2" name="Table 1">
            <a:extLst>
              <a:ext uri="{FF2B5EF4-FFF2-40B4-BE49-F238E27FC236}">
                <a16:creationId xmlns:a16="http://schemas.microsoft.com/office/drawing/2014/main" id="{6813999B-D10D-D393-042C-79568B656131}"/>
              </a:ext>
            </a:extLst>
          </p:cNvPr>
          <p:cNvGraphicFramePr>
            <a:graphicFrameLocks noGrp="1"/>
          </p:cNvGraphicFramePr>
          <p:nvPr>
            <p:extLst>
              <p:ext uri="{D42A27DB-BD31-4B8C-83A1-F6EECF244321}">
                <p14:modId xmlns:p14="http://schemas.microsoft.com/office/powerpoint/2010/main" val="3417151253"/>
              </p:ext>
            </p:extLst>
          </p:nvPr>
        </p:nvGraphicFramePr>
        <p:xfrm>
          <a:off x="3899877" y="1736307"/>
          <a:ext cx="7411859" cy="3911738"/>
        </p:xfrm>
        <a:graphic>
          <a:graphicData uri="http://schemas.openxmlformats.org/drawingml/2006/table">
            <a:tbl>
              <a:tblPr>
                <a:tableStyleId>{5C22544A-7EE6-4342-B048-85BDC9FD1C3A}</a:tableStyleId>
              </a:tblPr>
              <a:tblGrid>
                <a:gridCol w="384243">
                  <a:extLst>
                    <a:ext uri="{9D8B030D-6E8A-4147-A177-3AD203B41FA5}">
                      <a16:colId xmlns:a16="http://schemas.microsoft.com/office/drawing/2014/main" val="2280841531"/>
                    </a:ext>
                  </a:extLst>
                </a:gridCol>
                <a:gridCol w="414851">
                  <a:extLst>
                    <a:ext uri="{9D8B030D-6E8A-4147-A177-3AD203B41FA5}">
                      <a16:colId xmlns:a16="http://schemas.microsoft.com/office/drawing/2014/main" val="3687531881"/>
                    </a:ext>
                  </a:extLst>
                </a:gridCol>
                <a:gridCol w="414851">
                  <a:extLst>
                    <a:ext uri="{9D8B030D-6E8A-4147-A177-3AD203B41FA5}">
                      <a16:colId xmlns:a16="http://schemas.microsoft.com/office/drawing/2014/main" val="3591342760"/>
                    </a:ext>
                  </a:extLst>
                </a:gridCol>
                <a:gridCol w="414851">
                  <a:extLst>
                    <a:ext uri="{9D8B030D-6E8A-4147-A177-3AD203B41FA5}">
                      <a16:colId xmlns:a16="http://schemas.microsoft.com/office/drawing/2014/main" val="332046941"/>
                    </a:ext>
                  </a:extLst>
                </a:gridCol>
                <a:gridCol w="190737">
                  <a:extLst>
                    <a:ext uri="{9D8B030D-6E8A-4147-A177-3AD203B41FA5}">
                      <a16:colId xmlns:a16="http://schemas.microsoft.com/office/drawing/2014/main" val="1294908721"/>
                    </a:ext>
                  </a:extLst>
                </a:gridCol>
                <a:gridCol w="32491">
                  <a:extLst>
                    <a:ext uri="{9D8B030D-6E8A-4147-A177-3AD203B41FA5}">
                      <a16:colId xmlns:a16="http://schemas.microsoft.com/office/drawing/2014/main" val="1703081859"/>
                    </a:ext>
                  </a:extLst>
                </a:gridCol>
                <a:gridCol w="586390">
                  <a:extLst>
                    <a:ext uri="{9D8B030D-6E8A-4147-A177-3AD203B41FA5}">
                      <a16:colId xmlns:a16="http://schemas.microsoft.com/office/drawing/2014/main" val="3056120492"/>
                    </a:ext>
                  </a:extLst>
                </a:gridCol>
                <a:gridCol w="414851">
                  <a:extLst>
                    <a:ext uri="{9D8B030D-6E8A-4147-A177-3AD203B41FA5}">
                      <a16:colId xmlns:a16="http://schemas.microsoft.com/office/drawing/2014/main" val="2816956469"/>
                    </a:ext>
                  </a:extLst>
                </a:gridCol>
                <a:gridCol w="650327">
                  <a:extLst>
                    <a:ext uri="{9D8B030D-6E8A-4147-A177-3AD203B41FA5}">
                      <a16:colId xmlns:a16="http://schemas.microsoft.com/office/drawing/2014/main" val="1607541859"/>
                    </a:ext>
                  </a:extLst>
                </a:gridCol>
                <a:gridCol w="589459">
                  <a:extLst>
                    <a:ext uri="{9D8B030D-6E8A-4147-A177-3AD203B41FA5}">
                      <a16:colId xmlns:a16="http://schemas.microsoft.com/office/drawing/2014/main" val="15198529"/>
                    </a:ext>
                  </a:extLst>
                </a:gridCol>
                <a:gridCol w="414851">
                  <a:extLst>
                    <a:ext uri="{9D8B030D-6E8A-4147-A177-3AD203B41FA5}">
                      <a16:colId xmlns:a16="http://schemas.microsoft.com/office/drawing/2014/main" val="1508563370"/>
                    </a:ext>
                  </a:extLst>
                </a:gridCol>
                <a:gridCol w="414851">
                  <a:extLst>
                    <a:ext uri="{9D8B030D-6E8A-4147-A177-3AD203B41FA5}">
                      <a16:colId xmlns:a16="http://schemas.microsoft.com/office/drawing/2014/main" val="2519705067"/>
                    </a:ext>
                  </a:extLst>
                </a:gridCol>
                <a:gridCol w="134849">
                  <a:extLst>
                    <a:ext uri="{9D8B030D-6E8A-4147-A177-3AD203B41FA5}">
                      <a16:colId xmlns:a16="http://schemas.microsoft.com/office/drawing/2014/main" val="277064990"/>
                    </a:ext>
                  </a:extLst>
                </a:gridCol>
                <a:gridCol w="280001">
                  <a:extLst>
                    <a:ext uri="{9D8B030D-6E8A-4147-A177-3AD203B41FA5}">
                      <a16:colId xmlns:a16="http://schemas.microsoft.com/office/drawing/2014/main" val="14287332"/>
                    </a:ext>
                  </a:extLst>
                </a:gridCol>
                <a:gridCol w="171933">
                  <a:extLst>
                    <a:ext uri="{9D8B030D-6E8A-4147-A177-3AD203B41FA5}">
                      <a16:colId xmlns:a16="http://schemas.microsoft.com/office/drawing/2014/main" val="787449955"/>
                    </a:ext>
                  </a:extLst>
                </a:gridCol>
                <a:gridCol w="599076">
                  <a:extLst>
                    <a:ext uri="{9D8B030D-6E8A-4147-A177-3AD203B41FA5}">
                      <a16:colId xmlns:a16="http://schemas.microsoft.com/office/drawing/2014/main" val="3731188834"/>
                    </a:ext>
                  </a:extLst>
                </a:gridCol>
                <a:gridCol w="58694">
                  <a:extLst>
                    <a:ext uri="{9D8B030D-6E8A-4147-A177-3AD203B41FA5}">
                      <a16:colId xmlns:a16="http://schemas.microsoft.com/office/drawing/2014/main" val="423177955"/>
                    </a:ext>
                  </a:extLst>
                </a:gridCol>
                <a:gridCol w="414851">
                  <a:extLst>
                    <a:ext uri="{9D8B030D-6E8A-4147-A177-3AD203B41FA5}">
                      <a16:colId xmlns:a16="http://schemas.microsoft.com/office/drawing/2014/main" val="1073193312"/>
                    </a:ext>
                  </a:extLst>
                </a:gridCol>
                <a:gridCol w="414851">
                  <a:extLst>
                    <a:ext uri="{9D8B030D-6E8A-4147-A177-3AD203B41FA5}">
                      <a16:colId xmlns:a16="http://schemas.microsoft.com/office/drawing/2014/main" val="2406004741"/>
                    </a:ext>
                  </a:extLst>
                </a:gridCol>
                <a:gridCol w="414851">
                  <a:extLst>
                    <a:ext uri="{9D8B030D-6E8A-4147-A177-3AD203B41FA5}">
                      <a16:colId xmlns:a16="http://schemas.microsoft.com/office/drawing/2014/main" val="1774063913"/>
                    </a:ext>
                  </a:extLst>
                </a:gridCol>
              </a:tblGrid>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12">
                  <a:txBody>
                    <a:bodyPr/>
                    <a:lstStyle/>
                    <a:p>
                      <a:pPr algn="ctr" fontAlgn="b"/>
                      <a:r>
                        <a:rPr lang="en-US" sz="1200" u="none" strike="noStrike" dirty="0">
                          <a:effectLst/>
                        </a:rPr>
                        <a:t>Same Species (species ID same)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349295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ctr" fontAlgn="b"/>
                      <a:r>
                        <a:rPr lang="en-US" sz="1200" u="none" strike="noStrike">
                          <a:effectLst/>
                        </a:rPr>
                        <a:t>Same individual (individual ID same)</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dirty="0">
                          <a:effectLst/>
                        </a:rPr>
                        <a:t>Different individual - start again</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4995251"/>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7">
                  <a:txBody>
                    <a:bodyPr/>
                    <a:lstStyle/>
                    <a:p>
                      <a:pPr algn="l" fontAlgn="b"/>
                      <a:r>
                        <a:rPr lang="en-US" sz="1200" u="none" strike="noStrike" dirty="0" err="1">
                          <a:effectLst/>
                        </a:rPr>
                        <a:t>Phenophase</a:t>
                      </a:r>
                      <a:r>
                        <a:rPr lang="en-US" sz="1200" u="none" strike="noStrike" dirty="0">
                          <a:effectLst/>
                        </a:rPr>
                        <a:t> category indicates flowering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b"/>
                      <a:r>
                        <a:rPr lang="en-US" sz="1200" u="none" strike="noStrike" dirty="0">
                          <a:effectLst/>
                        </a:rPr>
                        <a:t>Does </a:t>
                      </a:r>
                      <a:r>
                        <a:rPr lang="en-US" sz="1200" u="none" strike="noStrike" dirty="0" err="1">
                          <a:effectLst/>
                        </a:rPr>
                        <a:t>phenophase</a:t>
                      </a:r>
                      <a:r>
                        <a:rPr lang="en-US" sz="1200" u="none" strike="noStrike" dirty="0">
                          <a:effectLst/>
                        </a:rPr>
                        <a:t> category indicate flowers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236197072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l" fontAlgn="b"/>
                      <a:r>
                        <a:rPr lang="en-US" sz="1200" b="0" i="0" u="none" strike="noStrike" dirty="0">
                          <a:solidFill>
                            <a:srgbClr val="000000"/>
                          </a:solidFill>
                          <a:effectLst/>
                          <a:latin typeface="Aptos Narrow" panose="020B0004020202020204" pitchFamily="34" charset="0"/>
                        </a:rPr>
                        <a:t>up</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ctr"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ctr" fontAlgn="b"/>
                      <a:r>
                        <a:rPr lang="en-US" sz="1200" b="0" i="0" u="none" strike="noStrike" dirty="0">
                          <a:solidFill>
                            <a:srgbClr val="000000"/>
                          </a:solidFill>
                          <a:effectLst/>
                          <a:latin typeface="Aptos Narrow" panose="020B0004020202020204" pitchFamily="34" charset="0"/>
                        </a:rPr>
                        <a:t>down</a:t>
                      </a:r>
                    </a:p>
                  </a:txBody>
                  <a:tcPr marL="4709" marR="4709" marT="4709" marB="0" anchor="b"/>
                </a:tc>
                <a:tc hMerge="1">
                  <a:txBody>
                    <a:bodyPr/>
                    <a:lstStyle/>
                    <a:p>
                      <a:pPr algn="ctr"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5">
                  <a:txBody>
                    <a:bodyPr/>
                    <a:lstStyle/>
                    <a:p>
                      <a:pPr algn="ctr" fontAlgn="b"/>
                      <a:r>
                        <a:rPr lang="en-US" sz="1200" b="0" i="0" u="none" strike="noStrike" dirty="0">
                          <a:solidFill>
                            <a:srgbClr val="000000"/>
                          </a:solidFill>
                          <a:effectLst/>
                          <a:latin typeface="Aptos Narrow" panose="020B0004020202020204" pitchFamily="34" charset="0"/>
                        </a:rPr>
                        <a:t>Is there a next observation</a:t>
                      </a: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100" b="0" i="0" u="none" strike="noStrike">
                        <a:solidFill>
                          <a:schemeClr val="tx1"/>
                        </a:solidFill>
                        <a:effectLst/>
                        <a:latin typeface="Aptos Narrow" panose="020B0004020202020204" pitchFamily="34" charset="0"/>
                      </a:endParaRPr>
                    </a:p>
                  </a:txBody>
                  <a:tcPr marL="4709" marR="4709" marT="4709" marB="0" anchor="b"/>
                </a:tc>
                <a:tc gridSpan="3">
                  <a:txBody>
                    <a:bodyPr/>
                    <a:lstStyle/>
                    <a:p>
                      <a:pPr algn="l" fontAlgn="b"/>
                      <a:r>
                        <a:rPr lang="en-US" sz="1100" b="0" i="0" u="none" strike="noStrike" baseline="0" dirty="0">
                          <a:solidFill>
                            <a:schemeClr val="tx1"/>
                          </a:solidFill>
                          <a:effectLst/>
                          <a:latin typeface="Aptos Narrow" panose="020B0004020202020204" pitchFamily="34" charset="0"/>
                        </a:rPr>
                        <a:t>Individual has died</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1729864270"/>
                  </a:ext>
                </a:extLst>
              </a:tr>
              <a:tr h="302107">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algn="l" fontAlgn="b"/>
                      <a:r>
                        <a:rPr lang="en-US" sz="1200" u="none" strike="noStrike" dirty="0">
                          <a:effectLst/>
                        </a:rPr>
                        <a:t>individual is still alive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pPr algn="l" fontAlgn="b"/>
                      <a:r>
                        <a:rPr lang="en-US" sz="1200" u="none" strike="noStrike">
                          <a:effectLst/>
                        </a:rPr>
                        <a:t>individual has died</a:t>
                      </a:r>
                      <a:endParaRPr lang="en-US" sz="1200" b="0" i="0" u="none" strike="noStrike">
                        <a:solidFill>
                          <a:srgbClr val="000000"/>
                        </a:solidFill>
                        <a:effectLst/>
                        <a:latin typeface="Aptos Narrow" panose="020B0004020202020204" pitchFamily="34" charset="0"/>
                      </a:endParaRPr>
                    </a:p>
                  </a:txBody>
                  <a:tcPr marL="4709" marR="4709" marT="4709" marB="0" anchor="b"/>
                </a:tc>
                <a:tc gridSpan="5">
                  <a:txBody>
                    <a:bodyPr/>
                    <a:lstStyle/>
                    <a:p>
                      <a:r>
                        <a:rPr lang="en-US" sz="1200" u="none" strike="noStrike" dirty="0">
                          <a:effectLst/>
                        </a:rPr>
                        <a:t>individual has died</a:t>
                      </a:r>
                      <a:endParaRPr lang="en-US" dirty="0"/>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929250644"/>
                  </a:ext>
                </a:extLst>
              </a:tr>
              <a:tr h="327492">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up</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r" fontAlgn="b"/>
                      <a:r>
                        <a:rPr lang="en-US" sz="600" u="none" strike="noStrike">
                          <a:effectLst/>
                        </a:rPr>
                        <a:t>precip up</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u="none" strike="noStrike" dirty="0" err="1">
                          <a:effectLst/>
                        </a:rPr>
                        <a:t>precip</a:t>
                      </a:r>
                      <a:r>
                        <a:rPr lang="en-US" sz="1200" u="none" strike="noStrike" dirty="0">
                          <a:effectLst/>
                        </a:rPr>
                        <a:t> up</a:t>
                      </a:r>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1" i="0" u="none" strike="noStrike" baseline="0" dirty="0">
                        <a:solidFill>
                          <a:srgbClr val="C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85543896"/>
                  </a:ext>
                </a:extLst>
              </a:tr>
              <a:tr h="861130">
                <a:tc gridSpan="3">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gridSpan="3">
                  <a:txBody>
                    <a:bodyPr/>
                    <a:lstStyle/>
                    <a:p>
                      <a:pPr algn="l"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hMerge="1">
                  <a:txBody>
                    <a:bodyPr/>
                    <a:lstStyle/>
                    <a:p>
                      <a:pPr algn="r" fontAlgn="b"/>
                      <a:r>
                        <a:rPr lang="en-US" sz="600" u="none" strike="noStrike">
                          <a:effectLst/>
                        </a:rPr>
                        <a:t>will not survive</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9">
                  <a:txBody>
                    <a:bodyPr/>
                    <a:lstStyle/>
                    <a:p>
                      <a:pPr algn="l" fontAlgn="b"/>
                      <a:r>
                        <a:rPr lang="en-US" sz="4800" b="0" i="0" u="none" strike="noStrike" baseline="0" dirty="0">
                          <a:solidFill>
                            <a:srgbClr val="C00000"/>
                          </a:solidFill>
                          <a:effectLst/>
                          <a:latin typeface="+mj-lt"/>
                        </a:rPr>
                        <a:t> </a:t>
                      </a:r>
                      <a:r>
                        <a:rPr lang="en-US" sz="4800" b="0" i="0" u="none" strike="noStrike" baseline="0" dirty="0">
                          <a:solidFill>
                            <a:srgbClr val="C00000"/>
                          </a:solidFill>
                          <a:effectLst/>
                          <a:latin typeface="+mj-lt"/>
                          <a:sym typeface="Wingdings" pitchFamily="2" charset="2"/>
                        </a:rPr>
                        <a:t> </a:t>
                      </a:r>
                      <a:r>
                        <a:rPr lang="en-US" sz="4800" b="0" i="0" u="none" strike="noStrike" baseline="0" dirty="0">
                          <a:solidFill>
                            <a:srgbClr val="C00000"/>
                          </a:solidFill>
                          <a:effectLst/>
                          <a:latin typeface="+mj-lt"/>
                        </a:rPr>
                        <a:t>Target</a:t>
                      </a: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3193961563"/>
                  </a:ext>
                </a:extLst>
              </a:tr>
            </a:tbl>
          </a:graphicData>
        </a:graphic>
      </p:graphicFrame>
      <p:grpSp>
        <p:nvGrpSpPr>
          <p:cNvPr id="51" name="Group 50">
            <a:extLst>
              <a:ext uri="{FF2B5EF4-FFF2-40B4-BE49-F238E27FC236}">
                <a16:creationId xmlns:a16="http://schemas.microsoft.com/office/drawing/2014/main" id="{B0836DCA-EE35-46C7-DDB8-F3B70B4850CA}"/>
              </a:ext>
            </a:extLst>
          </p:cNvPr>
          <p:cNvGrpSpPr/>
          <p:nvPr/>
        </p:nvGrpSpPr>
        <p:grpSpPr>
          <a:xfrm>
            <a:off x="4078845" y="2259723"/>
            <a:ext cx="6536602" cy="3063148"/>
            <a:chOff x="4078845" y="2259723"/>
            <a:chExt cx="6536602" cy="3063148"/>
          </a:xfrm>
        </p:grpSpPr>
        <p:cxnSp>
          <p:nvCxnSpPr>
            <p:cNvPr id="5" name="Elbow Connector 4">
              <a:extLst>
                <a:ext uri="{FF2B5EF4-FFF2-40B4-BE49-F238E27FC236}">
                  <a16:creationId xmlns:a16="http://schemas.microsoft.com/office/drawing/2014/main" id="{800571EE-09A5-6322-684E-959F9B578F56}"/>
                </a:ext>
              </a:extLst>
            </p:cNvPr>
            <p:cNvCxnSpPr/>
            <p:nvPr/>
          </p:nvCxnSpPr>
          <p:spPr>
            <a:xfrm rot="10800000" flipV="1">
              <a:off x="7178566" y="2259723"/>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8E4E92-F367-4230-59A7-FA8184F8136B}"/>
                </a:ext>
              </a:extLst>
            </p:cNvPr>
            <p:cNvCxnSpPr/>
            <p:nvPr/>
          </p:nvCxnSpPr>
          <p:spPr>
            <a:xfrm rot="10800000" flipV="1">
              <a:off x="5661655" y="2773630"/>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78637CC-B7AC-59A2-DD5D-30B0D267C79F}"/>
                </a:ext>
              </a:extLst>
            </p:cNvPr>
            <p:cNvCxnSpPr>
              <a:cxnSpLocks/>
            </p:cNvCxnSpPr>
            <p:nvPr/>
          </p:nvCxnSpPr>
          <p:spPr>
            <a:xfrm rot="10800000" flipV="1">
              <a:off x="4376058" y="3317064"/>
              <a:ext cx="334099" cy="220718"/>
            </a:xfrm>
            <a:prstGeom prst="bentConnector3">
              <a:avLst>
                <a:gd name="adj1" fmla="val 9812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130379B4-24BB-A022-E62D-DDC1A801D975}"/>
                </a:ext>
              </a:extLst>
            </p:cNvPr>
            <p:cNvCxnSpPr>
              <a:cxnSpLocks/>
            </p:cNvCxnSpPr>
            <p:nvPr/>
          </p:nvCxnSpPr>
          <p:spPr>
            <a:xfrm rot="5400000">
              <a:off x="4252616" y="4176812"/>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F5F65ABA-28CD-5AA9-3700-DE14EC5813A7}"/>
                </a:ext>
              </a:extLst>
            </p:cNvPr>
            <p:cNvCxnSpPr>
              <a:cxnSpLocks/>
            </p:cNvCxnSpPr>
            <p:nvPr/>
          </p:nvCxnSpPr>
          <p:spPr>
            <a:xfrm rot="5400000">
              <a:off x="5731764" y="4176811"/>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B293F1E8-BA85-C774-741B-B6EBE14BA629}"/>
                </a:ext>
              </a:extLst>
            </p:cNvPr>
            <p:cNvCxnSpPr>
              <a:cxnSpLocks/>
            </p:cNvCxnSpPr>
            <p:nvPr/>
          </p:nvCxnSpPr>
          <p:spPr>
            <a:xfrm rot="5400000">
              <a:off x="7564902" y="3971360"/>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0E2AE5E-AD8E-B6C8-4CFE-195FC9F6F08F}"/>
                </a:ext>
              </a:extLst>
            </p:cNvPr>
            <p:cNvCxnSpPr>
              <a:cxnSpLocks/>
            </p:cNvCxnSpPr>
            <p:nvPr/>
          </p:nvCxnSpPr>
          <p:spPr>
            <a:xfrm>
              <a:off x="7861738" y="2773631"/>
              <a:ext cx="569340" cy="223836"/>
            </a:xfrm>
            <a:prstGeom prst="bentConnector3">
              <a:avLst>
                <a:gd name="adj1" fmla="val 9853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B9D73892-3653-9F5D-6683-A2D506E2AE37}"/>
                </a:ext>
              </a:extLst>
            </p:cNvPr>
            <p:cNvCxnSpPr>
              <a:cxnSpLocks/>
            </p:cNvCxnSpPr>
            <p:nvPr/>
          </p:nvCxnSpPr>
          <p:spPr>
            <a:xfrm rot="16200000" flipH="1">
              <a:off x="6065500" y="3372666"/>
              <a:ext cx="264599" cy="234929"/>
            </a:xfrm>
            <a:prstGeom prst="bentConnector3">
              <a:avLst>
                <a:gd name="adj1" fmla="val 632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81D4F4-8EE2-B6ED-E84C-1AC6456EA46D}"/>
                </a:ext>
              </a:extLst>
            </p:cNvPr>
            <p:cNvCxnSpPr>
              <a:cxnSpLocks/>
            </p:cNvCxnSpPr>
            <p:nvPr/>
          </p:nvCxnSpPr>
          <p:spPr>
            <a:xfrm rot="16200000" flipH="1">
              <a:off x="9240823" y="3935070"/>
              <a:ext cx="358033" cy="185317"/>
            </a:xfrm>
            <a:prstGeom prst="bentConnector3">
              <a:avLst>
                <a:gd name="adj1" fmla="val 369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978C323-4C56-77B7-C8A5-37A39A8F952E}"/>
                </a:ext>
              </a:extLst>
            </p:cNvPr>
            <p:cNvCxnSpPr>
              <a:cxnSpLocks/>
            </p:cNvCxnSpPr>
            <p:nvPr/>
          </p:nvCxnSpPr>
          <p:spPr>
            <a:xfrm>
              <a:off x="10028255" y="2259723"/>
              <a:ext cx="587192" cy="220716"/>
            </a:xfrm>
            <a:prstGeom prst="bentConnector3">
              <a:avLst>
                <a:gd name="adj1" fmla="val 9962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CE7AF6CB-EDE6-4322-8558-4BCAA60E5CC1}"/>
                </a:ext>
              </a:extLst>
            </p:cNvPr>
            <p:cNvCxnSpPr>
              <a:cxnSpLocks/>
            </p:cNvCxnSpPr>
            <p:nvPr/>
          </p:nvCxnSpPr>
          <p:spPr>
            <a:xfrm rot="16200000" flipH="1">
              <a:off x="5015599" y="4151751"/>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AEF8B94-4874-B822-90E1-F54A80FE6BF9}"/>
                </a:ext>
              </a:extLst>
            </p:cNvPr>
            <p:cNvCxnSpPr>
              <a:cxnSpLocks/>
            </p:cNvCxnSpPr>
            <p:nvPr/>
          </p:nvCxnSpPr>
          <p:spPr>
            <a:xfrm rot="16200000" flipH="1">
              <a:off x="6627283" y="4151750"/>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B913C076-0BA7-8EDF-9A1C-5AED7A29A626}"/>
                </a:ext>
              </a:extLst>
            </p:cNvPr>
            <p:cNvCxnSpPr>
              <a:cxnSpLocks/>
            </p:cNvCxnSpPr>
            <p:nvPr/>
          </p:nvCxnSpPr>
          <p:spPr>
            <a:xfrm rot="5400000">
              <a:off x="3915608" y="4961827"/>
              <a:ext cx="524281" cy="19780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421511D-E817-4B62-D3E0-FADB1BAB91CB}"/>
                </a:ext>
              </a:extLst>
            </p:cNvPr>
            <p:cNvCxnSpPr>
              <a:cxnSpLocks/>
            </p:cNvCxnSpPr>
            <p:nvPr/>
          </p:nvCxnSpPr>
          <p:spPr>
            <a:xfrm rot="16200000" flipH="1">
              <a:off x="5100652" y="4960398"/>
              <a:ext cx="521130" cy="18084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B31BE641-27A6-4726-9867-3DC3B390F455}"/>
                </a:ext>
              </a:extLst>
            </p:cNvPr>
            <p:cNvCxnSpPr>
              <a:cxnSpLocks/>
            </p:cNvCxnSpPr>
            <p:nvPr/>
          </p:nvCxnSpPr>
          <p:spPr>
            <a:xfrm rot="5400000">
              <a:off x="5822524" y="4971883"/>
              <a:ext cx="457489" cy="20957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7DF6342-079E-4DED-F62F-3807A26D17A2}"/>
                </a:ext>
              </a:extLst>
            </p:cNvPr>
            <p:cNvCxnSpPr>
              <a:cxnSpLocks/>
            </p:cNvCxnSpPr>
            <p:nvPr/>
          </p:nvCxnSpPr>
          <p:spPr>
            <a:xfrm rot="16200000" flipH="1">
              <a:off x="6883111" y="4966990"/>
              <a:ext cx="457490" cy="1874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Predefined Process 49">
              <a:extLst>
                <a:ext uri="{FF2B5EF4-FFF2-40B4-BE49-F238E27FC236}">
                  <a16:creationId xmlns:a16="http://schemas.microsoft.com/office/drawing/2014/main" id="{91DBB20E-FC5A-E607-35D0-7E6B71632DAA}"/>
                </a:ext>
              </a:extLst>
            </p:cNvPr>
            <p:cNvSpPr/>
            <p:nvPr/>
          </p:nvSpPr>
          <p:spPr>
            <a:xfrm>
              <a:off x="7433162" y="4425312"/>
              <a:ext cx="2719023" cy="220717"/>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grpSp>
      <p:cxnSp>
        <p:nvCxnSpPr>
          <p:cNvPr id="4" name="Elbow Connector 3">
            <a:extLst>
              <a:ext uri="{FF2B5EF4-FFF2-40B4-BE49-F238E27FC236}">
                <a16:creationId xmlns:a16="http://schemas.microsoft.com/office/drawing/2014/main" id="{0F3365E9-0183-353A-6CC2-B15D2373ED02}"/>
              </a:ext>
            </a:extLst>
          </p:cNvPr>
          <p:cNvCxnSpPr>
            <a:cxnSpLocks/>
          </p:cNvCxnSpPr>
          <p:nvPr/>
        </p:nvCxnSpPr>
        <p:spPr>
          <a:xfrm>
            <a:off x="9743090" y="3352638"/>
            <a:ext cx="760581" cy="553476"/>
          </a:xfrm>
          <a:prstGeom prst="bentConnector3">
            <a:avLst>
              <a:gd name="adj1" fmla="val 9836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A5C825E7-8F53-7BCC-50E8-CAAC4418DECE}"/>
              </a:ext>
            </a:extLst>
          </p:cNvPr>
          <p:cNvCxnSpPr>
            <a:cxnSpLocks/>
          </p:cNvCxnSpPr>
          <p:nvPr/>
        </p:nvCxnSpPr>
        <p:spPr>
          <a:xfrm rot="5400000">
            <a:off x="8336787" y="3604864"/>
            <a:ext cx="363132" cy="127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7918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1806</TotalTime>
  <Words>2072</Words>
  <Application>Microsoft Macintosh PowerPoint</Application>
  <PresentationFormat>Widescreen</PresentationFormat>
  <Paragraphs>462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Narrow</vt:lpstr>
      <vt:lpstr>Arial</vt:lpstr>
      <vt:lpstr>Calibri</vt:lpstr>
      <vt:lpstr>Corbel</vt:lpstr>
      <vt:lpstr>Symbol</vt:lpstr>
      <vt:lpstr>Wingdings 2</vt:lpstr>
      <vt:lpstr>Frame</vt:lpstr>
      <vt:lpstr>Data collected for DX699 AI for Leaders course:  Includes:</vt:lpstr>
      <vt:lpstr>USANPN A dataset            </vt:lpstr>
      <vt:lpstr>The NPN B dataset</vt:lpstr>
      <vt:lpstr>The NPN C dataset</vt:lpstr>
      <vt:lpstr>Higher education administration dataset</vt:lpstr>
      <vt:lpstr>The Student tuition dataset</vt:lpstr>
      <vt:lpstr>The Zip Codes dataset</vt:lpstr>
      <vt:lpstr>The Health care procedures dataset</vt:lpstr>
      <vt:lpstr>PowerPoint Presentation</vt:lpstr>
      <vt:lpstr>USA NPN A dataset decision tree pseudo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collected from the New York Botanical Garden using the Nature’s Noetbook App</dc:title>
  <dc:creator>Zucker-Scharff, Thomas Charles</dc:creator>
  <cp:lastModifiedBy>Thomas Zucker-Scharff</cp:lastModifiedBy>
  <cp:revision>46</cp:revision>
  <dcterms:created xsi:type="dcterms:W3CDTF">2025-02-10T04:49:51Z</dcterms:created>
  <dcterms:modified xsi:type="dcterms:W3CDTF">2025-03-09T16:07:29Z</dcterms:modified>
</cp:coreProperties>
</file>