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5" r:id="rId4"/>
    <p:sldId id="264" r:id="rId5"/>
    <p:sldId id="271" r:id="rId6"/>
    <p:sldId id="270" r:id="rId7"/>
    <p:sldId id="272" r:id="rId8"/>
    <p:sldId id="273" r:id="rId9"/>
    <p:sldId id="274" r:id="rId10"/>
    <p:sldId id="275" r:id="rId11"/>
    <p:sldId id="261" r:id="rId12"/>
    <p:sldId id="262" r:id="rId13"/>
    <p:sldId id="263" r:id="rId14"/>
    <p:sldId id="258" r:id="rId15"/>
    <p:sldId id="266"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2569ECA-0D18-EA40-ADF2-7D6742BD8DA2}">
          <p14:sldIdLst>
            <p14:sldId id="256"/>
          </p14:sldIdLst>
        </p14:section>
        <p14:section name="USA NPN A dataset" id="{C9A9E080-4B8C-9A4F-8648-089E8C00D432}">
          <p14:sldIdLst>
            <p14:sldId id="257"/>
            <p14:sldId id="265"/>
            <p14:sldId id="264"/>
          </p14:sldIdLst>
        </p14:section>
        <p14:section name="Weather dataset from visualcrossing.com" id="{A41A5473-0FCD-6A4C-8ED9-8B4CFBB2AA43}">
          <p14:sldIdLst>
            <p14:sldId id="271"/>
            <p14:sldId id="270"/>
          </p14:sldIdLst>
        </p14:section>
        <p14:section name="Other dataset snippets" id="{4E4A3326-3796-FE4D-A018-3EE274C50214}">
          <p14:sldIdLst>
            <p14:sldId id="272"/>
            <p14:sldId id="273"/>
            <p14:sldId id="274"/>
            <p14:sldId id="275"/>
          </p14:sldIdLst>
        </p14:section>
        <p14:section name="Features and questions" id="{4B4EC57A-1A7C-A04B-B804-E9978CB10003}">
          <p14:sldIdLst>
            <p14:sldId id="261"/>
            <p14:sldId id="262"/>
          </p14:sldIdLst>
        </p14:section>
        <p14:section name="What else might be needed" id="{C885B02B-5F9C-C34A-9CA4-FFAFBD621379}">
          <p14:sldIdLst>
            <p14:sldId id="263"/>
            <p14:sldId id="258"/>
          </p14:sldIdLst>
        </p14:section>
        <p14:section name="How might information be derived" id="{C1A76181-883B-8E40-95EA-5283487F8C36}">
          <p14:sldIdLst>
            <p14:sldId id="266"/>
          </p14:sldIdLst>
        </p14:section>
        <p14:section name="The Latitude longitude problem" id="{9DB16A25-4C3A-2F42-9646-1AC37FC8D87F}">
          <p14:sldIdLst>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2/16/25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2/16/25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2/16/25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2/16/25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2/16/25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2/16/25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2/16/25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2/16/25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2/16/25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2/16/25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2/16/25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2/16/25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eather.visualcrossing.com/VisualCrossingWebServices/rest/services/retrievebulkdataset?&amp;key=9VXKAZFRA7YUVYMY6U2Y7M3Q4&amp;taskId=d401e29c007dd7c5b00642e904eb17a5&amp;zip=fals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20A70-0273-2CC0-2888-8BD74CAE0AE2}"/>
              </a:ext>
            </a:extLst>
          </p:cNvPr>
          <p:cNvSpPr>
            <a:spLocks noGrp="1"/>
          </p:cNvSpPr>
          <p:nvPr>
            <p:ph type="ctrTitle"/>
          </p:nvPr>
        </p:nvSpPr>
        <p:spPr>
          <a:xfrm>
            <a:off x="679602" y="1081750"/>
            <a:ext cx="8156026" cy="2212007"/>
          </a:xfrm>
        </p:spPr>
        <p:txBody>
          <a:bodyPr>
            <a:normAutofit fontScale="90000"/>
          </a:bodyPr>
          <a:lstStyle/>
          <a:p>
            <a:r>
              <a:rPr lang="en-US" dirty="0"/>
              <a:t>Data collected for DX699 AI for Leaders course: </a:t>
            </a:r>
            <a:br>
              <a:rPr lang="en-US" dirty="0"/>
            </a:br>
            <a:r>
              <a:rPr lang="en-US" dirty="0"/>
              <a:t>Includes:</a:t>
            </a:r>
          </a:p>
        </p:txBody>
      </p:sp>
      <p:sp>
        <p:nvSpPr>
          <p:cNvPr id="3" name="Subtitle 2">
            <a:extLst>
              <a:ext uri="{FF2B5EF4-FFF2-40B4-BE49-F238E27FC236}">
                <a16:creationId xmlns:a16="http://schemas.microsoft.com/office/drawing/2014/main" id="{B91B5862-5039-258A-16C9-91D70C79A01A}"/>
              </a:ext>
            </a:extLst>
          </p:cNvPr>
          <p:cNvSpPr>
            <a:spLocks noGrp="1"/>
          </p:cNvSpPr>
          <p:nvPr>
            <p:ph type="subTitle" idx="1"/>
          </p:nvPr>
        </p:nvSpPr>
        <p:spPr>
          <a:xfrm>
            <a:off x="1100015" y="4827896"/>
            <a:ext cx="7315200" cy="914400"/>
          </a:xfrm>
        </p:spPr>
        <p:txBody>
          <a:bodyPr>
            <a:normAutofit fontScale="70000" lnSpcReduction="20000"/>
          </a:bodyPr>
          <a:lstStyle/>
          <a:p>
            <a:r>
              <a:rPr lang="en-US" b="1" dirty="0"/>
              <a:t>Primary data source: </a:t>
            </a:r>
            <a:r>
              <a:rPr lang="en-US" b="1" dirty="0" err="1"/>
              <a:t>usanpn.org</a:t>
            </a:r>
            <a:r>
              <a:rPr lang="en-US" b="1" dirty="0"/>
              <a:t> </a:t>
            </a:r>
            <a:r>
              <a:rPr lang="en-US" sz="2000" i="1" dirty="0"/>
              <a:t>observational </a:t>
            </a:r>
            <a:r>
              <a:rPr lang="en-US" sz="2000" i="1" dirty="0" err="1"/>
              <a:t>phenophase</a:t>
            </a:r>
            <a:r>
              <a:rPr lang="en-US" sz="2000" i="1" dirty="0"/>
              <a:t> data</a:t>
            </a:r>
            <a:endParaRPr lang="en-US" i="1" dirty="0"/>
          </a:p>
          <a:p>
            <a:r>
              <a:rPr lang="en-US" b="1" dirty="0"/>
              <a:t>Se</a:t>
            </a:r>
            <a:r>
              <a:rPr lang="en-US" sz="2100" b="1" dirty="0"/>
              <a:t>condary data source: </a:t>
            </a:r>
            <a:r>
              <a:rPr lang="en-US" sz="2100" b="1" dirty="0" err="1"/>
              <a:t>visualcrossing.com</a:t>
            </a:r>
            <a:r>
              <a:rPr lang="en-US" sz="2100" b="1" dirty="0"/>
              <a:t> </a:t>
            </a:r>
            <a:r>
              <a:rPr lang="en-US" sz="2000" i="1" dirty="0"/>
              <a:t>weather data for same geographic area</a:t>
            </a:r>
            <a:br>
              <a:rPr lang="en-US" b="1" dirty="0"/>
            </a:br>
            <a:br>
              <a:rPr lang="en-US" dirty="0"/>
            </a:br>
            <a:r>
              <a:rPr lang="en-US" sz="1800" b="1" dirty="0"/>
              <a:t>Presenter: Thomas Zucker-Scharff</a:t>
            </a:r>
            <a:endParaRPr lang="en-US" b="1" dirty="0"/>
          </a:p>
        </p:txBody>
      </p:sp>
      <p:sp>
        <p:nvSpPr>
          <p:cNvPr id="4" name="TextBox 3">
            <a:extLst>
              <a:ext uri="{FF2B5EF4-FFF2-40B4-BE49-F238E27FC236}">
                <a16:creationId xmlns:a16="http://schemas.microsoft.com/office/drawing/2014/main" id="{34493E9E-BBDF-E4FD-5EB6-A6A5DEA1885A}"/>
              </a:ext>
            </a:extLst>
          </p:cNvPr>
          <p:cNvSpPr txBox="1"/>
          <p:nvPr/>
        </p:nvSpPr>
        <p:spPr>
          <a:xfrm>
            <a:off x="1100015" y="3195546"/>
            <a:ext cx="7334508" cy="1477328"/>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bg1"/>
                </a:solidFill>
              </a:rPr>
              <a:t>Data from New York Botanical Garden from the NPN website (2 datasets)</a:t>
            </a:r>
          </a:p>
          <a:p>
            <a:pPr marL="285750" indent="-285750">
              <a:buFont typeface="Arial" panose="020B0604020202020204" pitchFamily="34" charset="0"/>
              <a:buChar char="•"/>
            </a:pPr>
            <a:r>
              <a:rPr lang="en-US" dirty="0">
                <a:solidFill>
                  <a:schemeClr val="bg1"/>
                </a:solidFill>
              </a:rPr>
              <a:t>A weather dataset from </a:t>
            </a:r>
            <a:r>
              <a:rPr lang="en-US" dirty="0" err="1">
                <a:solidFill>
                  <a:schemeClr val="bg1"/>
                </a:solidFill>
              </a:rPr>
              <a:t>visualcrossing.com</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Higher education administration dataset</a:t>
            </a:r>
          </a:p>
          <a:p>
            <a:pPr marL="285750" indent="-285750">
              <a:buFont typeface="Arial" panose="020B0604020202020204" pitchFamily="34" charset="0"/>
              <a:buChar char="•"/>
            </a:pPr>
            <a:r>
              <a:rPr lang="en-US" dirty="0">
                <a:solidFill>
                  <a:schemeClr val="bg1"/>
                </a:solidFill>
              </a:rPr>
              <a:t>Student tuition dataset</a:t>
            </a:r>
          </a:p>
          <a:p>
            <a:pPr marL="285750" indent="-285750">
              <a:buFont typeface="Arial" panose="020B0604020202020204" pitchFamily="34" charset="0"/>
              <a:buChar char="•"/>
            </a:pPr>
            <a:r>
              <a:rPr lang="en-US" dirty="0" err="1">
                <a:solidFill>
                  <a:schemeClr val="bg1"/>
                </a:solidFill>
              </a:rPr>
              <a:t>Greenstreets</a:t>
            </a:r>
            <a:r>
              <a:rPr lang="en-US" dirty="0">
                <a:solidFill>
                  <a:schemeClr val="bg1"/>
                </a:solidFill>
              </a:rPr>
              <a:t> dataset</a:t>
            </a:r>
          </a:p>
        </p:txBody>
      </p:sp>
    </p:spTree>
    <p:extLst>
      <p:ext uri="{BB962C8B-B14F-4D97-AF65-F5344CB8AC3E}">
        <p14:creationId xmlns:p14="http://schemas.microsoft.com/office/powerpoint/2010/main" val="1132289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8A5CF-6398-173D-C61D-451305B522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A96C95-A482-7181-D2DA-40F988E7C87F}"/>
              </a:ext>
            </a:extLst>
          </p:cNvPr>
          <p:cNvSpPr>
            <a:spLocks noGrp="1"/>
          </p:cNvSpPr>
          <p:nvPr>
            <p:ph type="title"/>
          </p:nvPr>
        </p:nvSpPr>
        <p:spPr/>
        <p:txBody>
          <a:bodyPr/>
          <a:lstStyle/>
          <a:p>
            <a:r>
              <a:rPr lang="en-US" dirty="0"/>
              <a:t>A snippet of the data in the </a:t>
            </a:r>
            <a:r>
              <a:rPr lang="en-US" dirty="0" err="1"/>
              <a:t>Greenstreets</a:t>
            </a:r>
            <a:r>
              <a:rPr lang="en-US" dirty="0"/>
              <a:t> dataset</a:t>
            </a:r>
          </a:p>
        </p:txBody>
      </p:sp>
      <p:graphicFrame>
        <p:nvGraphicFramePr>
          <p:cNvPr id="3" name="Content Placeholder 2">
            <a:extLst>
              <a:ext uri="{FF2B5EF4-FFF2-40B4-BE49-F238E27FC236}">
                <a16:creationId xmlns:a16="http://schemas.microsoft.com/office/drawing/2014/main" id="{181E1949-FF8A-9E81-7559-950DB207DF1A}"/>
              </a:ext>
            </a:extLst>
          </p:cNvPr>
          <p:cNvGraphicFramePr>
            <a:graphicFrameLocks noGrp="1"/>
          </p:cNvGraphicFramePr>
          <p:nvPr>
            <p:ph idx="1"/>
            <p:extLst>
              <p:ext uri="{D42A27DB-BD31-4B8C-83A1-F6EECF244321}">
                <p14:modId xmlns:p14="http://schemas.microsoft.com/office/powerpoint/2010/main" val="74331376"/>
              </p:ext>
            </p:extLst>
          </p:nvPr>
        </p:nvGraphicFramePr>
        <p:xfrm>
          <a:off x="3669958" y="827904"/>
          <a:ext cx="7834184" cy="5239260"/>
        </p:xfrm>
        <a:graphic>
          <a:graphicData uri="http://schemas.openxmlformats.org/drawingml/2006/table">
            <a:tbl>
              <a:tblPr/>
              <a:tblGrid>
                <a:gridCol w="1004883">
                  <a:extLst>
                    <a:ext uri="{9D8B030D-6E8A-4147-A177-3AD203B41FA5}">
                      <a16:colId xmlns:a16="http://schemas.microsoft.com/office/drawing/2014/main" val="2217702140"/>
                    </a:ext>
                  </a:extLst>
                </a:gridCol>
                <a:gridCol w="731711">
                  <a:extLst>
                    <a:ext uri="{9D8B030D-6E8A-4147-A177-3AD203B41FA5}">
                      <a16:colId xmlns:a16="http://schemas.microsoft.com/office/drawing/2014/main" val="3173708685"/>
                    </a:ext>
                  </a:extLst>
                </a:gridCol>
                <a:gridCol w="1356104">
                  <a:extLst>
                    <a:ext uri="{9D8B030D-6E8A-4147-A177-3AD203B41FA5}">
                      <a16:colId xmlns:a16="http://schemas.microsoft.com/office/drawing/2014/main" val="1821365729"/>
                    </a:ext>
                  </a:extLst>
                </a:gridCol>
                <a:gridCol w="1356104">
                  <a:extLst>
                    <a:ext uri="{9D8B030D-6E8A-4147-A177-3AD203B41FA5}">
                      <a16:colId xmlns:a16="http://schemas.microsoft.com/office/drawing/2014/main" val="2769142827"/>
                    </a:ext>
                  </a:extLst>
                </a:gridCol>
                <a:gridCol w="1356104">
                  <a:extLst>
                    <a:ext uri="{9D8B030D-6E8A-4147-A177-3AD203B41FA5}">
                      <a16:colId xmlns:a16="http://schemas.microsoft.com/office/drawing/2014/main" val="3994401088"/>
                    </a:ext>
                  </a:extLst>
                </a:gridCol>
                <a:gridCol w="936590">
                  <a:extLst>
                    <a:ext uri="{9D8B030D-6E8A-4147-A177-3AD203B41FA5}">
                      <a16:colId xmlns:a16="http://schemas.microsoft.com/office/drawing/2014/main" val="1689027808"/>
                    </a:ext>
                  </a:extLst>
                </a:gridCol>
                <a:gridCol w="1092688">
                  <a:extLst>
                    <a:ext uri="{9D8B030D-6E8A-4147-A177-3AD203B41FA5}">
                      <a16:colId xmlns:a16="http://schemas.microsoft.com/office/drawing/2014/main" val="1874607356"/>
                    </a:ext>
                  </a:extLst>
                </a:gridCol>
              </a:tblGrid>
              <a:tr h="403020">
                <a:tc>
                  <a:txBody>
                    <a:bodyPr/>
                    <a:lstStyle/>
                    <a:p>
                      <a:pPr algn="l" fontAlgn="b"/>
                      <a:r>
                        <a:rPr lang="en-US" sz="1200" b="0" i="0" u="none" strike="noStrike">
                          <a:solidFill>
                            <a:srgbClr val="000000"/>
                          </a:solidFill>
                          <a:effectLst/>
                          <a:latin typeface="Aptos Narrow" panose="020B0004020202020204" pitchFamily="34" charset="0"/>
                        </a:rPr>
                        <a:t>ACRES</a:t>
                      </a:r>
                    </a:p>
                  </a:txBody>
                  <a:tcPr marL="9129" marR="9129" marT="9129" marB="0" anchor="b">
                    <a:lnL>
                      <a:noFill/>
                    </a:lnL>
                    <a:lnR>
                      <a:noFill/>
                    </a:lnR>
                    <a:lnT>
                      <a:noFill/>
                    </a:lnT>
                    <a:lnB>
                      <a:noFill/>
                    </a:lnB>
                    <a:noFill/>
                  </a:tcPr>
                </a:tc>
                <a:tc>
                  <a:txBody>
                    <a:bodyPr/>
                    <a:lstStyle/>
                    <a:p>
                      <a:pPr algn="l" fontAlgn="b"/>
                      <a:r>
                        <a:rPr lang="en-US" sz="1200" b="0" i="0" u="none" strike="noStrike">
                          <a:solidFill>
                            <a:srgbClr val="000000"/>
                          </a:solidFill>
                          <a:effectLst/>
                          <a:latin typeface="Aptos Narrow" panose="020B0004020202020204" pitchFamily="34" charset="0"/>
                        </a:rPr>
                        <a:t>BOROUGH</a:t>
                      </a:r>
                    </a:p>
                  </a:txBody>
                  <a:tcPr marL="9129" marR="9129" marT="9129" marB="0" anchor="b">
                    <a:lnL>
                      <a:noFill/>
                    </a:lnL>
                    <a:lnR>
                      <a:noFill/>
                    </a:lnR>
                    <a:lnT>
                      <a:noFill/>
                    </a:lnT>
                    <a:lnB>
                      <a:noFill/>
                    </a:lnB>
                    <a:noFill/>
                  </a:tcPr>
                </a:tc>
                <a:tc>
                  <a:txBody>
                    <a:bodyPr/>
                    <a:lstStyle/>
                    <a:p>
                      <a:pPr algn="l" fontAlgn="b"/>
                      <a:r>
                        <a:rPr lang="en-US" sz="1200" b="0" i="0" u="none" strike="noStrike">
                          <a:solidFill>
                            <a:srgbClr val="000000"/>
                          </a:solidFill>
                          <a:effectLst/>
                          <a:latin typeface="Aptos Narrow" panose="020B0004020202020204" pitchFamily="34" charset="0"/>
                        </a:rPr>
                        <a:t>COMMISSIONDATE</a:t>
                      </a:r>
                    </a:p>
                  </a:txBody>
                  <a:tcPr marL="9129" marR="9129" marT="9129" marB="0" anchor="b">
                    <a:lnL>
                      <a:noFill/>
                    </a:lnL>
                    <a:lnR>
                      <a:noFill/>
                    </a:lnR>
                    <a:lnT>
                      <a:noFill/>
                    </a:lnT>
                    <a:lnB>
                      <a:noFill/>
                    </a:lnB>
                    <a:noFill/>
                  </a:tcPr>
                </a:tc>
                <a:tc>
                  <a:txBody>
                    <a:bodyPr/>
                    <a:lstStyle/>
                    <a:p>
                      <a:pPr algn="l" fontAlgn="b"/>
                      <a:r>
                        <a:rPr lang="en-US" sz="1200" b="0" i="0" u="none" strike="noStrike">
                          <a:solidFill>
                            <a:srgbClr val="000000"/>
                          </a:solidFill>
                          <a:effectLst/>
                          <a:latin typeface="Aptos Narrow" panose="020B0004020202020204" pitchFamily="34" charset="0"/>
                        </a:rPr>
                        <a:t>COMMUNITYBOARD</a:t>
                      </a:r>
                    </a:p>
                  </a:txBody>
                  <a:tcPr marL="9129" marR="9129" marT="9129" marB="0" anchor="b">
                    <a:lnL>
                      <a:noFill/>
                    </a:lnL>
                    <a:lnR>
                      <a:noFill/>
                    </a:lnR>
                    <a:lnT>
                      <a:noFill/>
                    </a:lnT>
                    <a:lnB>
                      <a:noFill/>
                    </a:lnB>
                    <a:noFill/>
                  </a:tcPr>
                </a:tc>
                <a:tc>
                  <a:txBody>
                    <a:bodyPr/>
                    <a:lstStyle/>
                    <a:p>
                      <a:pPr algn="l" fontAlgn="b"/>
                      <a:r>
                        <a:rPr lang="en-US" sz="1200" b="0" i="0" u="none" strike="noStrike">
                          <a:solidFill>
                            <a:srgbClr val="000000"/>
                          </a:solidFill>
                          <a:effectLst/>
                          <a:latin typeface="Aptos Narrow" panose="020B0004020202020204" pitchFamily="34" charset="0"/>
                        </a:rPr>
                        <a:t>COUNCILDISTRICT</a:t>
                      </a:r>
                    </a:p>
                  </a:txBody>
                  <a:tcPr marL="9129" marR="9129" marT="9129" marB="0" anchor="b">
                    <a:lnL>
                      <a:noFill/>
                    </a:lnL>
                    <a:lnR>
                      <a:noFill/>
                    </a:lnR>
                    <a:lnT>
                      <a:noFill/>
                    </a:lnT>
                    <a:lnB>
                      <a:noFill/>
                    </a:lnB>
                    <a:noFill/>
                  </a:tcPr>
                </a:tc>
                <a:tc>
                  <a:txBody>
                    <a:bodyPr/>
                    <a:lstStyle/>
                    <a:p>
                      <a:pPr algn="l" fontAlgn="b"/>
                      <a:r>
                        <a:rPr lang="en-US" sz="1200" b="0" i="0" u="none" strike="noStrike">
                          <a:solidFill>
                            <a:srgbClr val="000000"/>
                          </a:solidFill>
                          <a:effectLst/>
                          <a:latin typeface="Aptos Narrow" panose="020B0004020202020204" pitchFamily="34" charset="0"/>
                        </a:rPr>
                        <a:t>DEPARTMENT</a:t>
                      </a:r>
                    </a:p>
                  </a:txBody>
                  <a:tcPr marL="9129" marR="9129" marT="9129" marB="0" anchor="b">
                    <a:lnL>
                      <a:noFill/>
                    </a:lnL>
                    <a:lnR>
                      <a:noFill/>
                    </a:lnR>
                    <a:lnT>
                      <a:noFill/>
                    </a:lnT>
                    <a:lnB>
                      <a:noFill/>
                    </a:lnB>
                    <a:noFill/>
                  </a:tcPr>
                </a:tc>
                <a:tc>
                  <a:txBody>
                    <a:bodyPr/>
                    <a:lstStyle/>
                    <a:p>
                      <a:pPr algn="l" fontAlgn="b"/>
                      <a:r>
                        <a:rPr lang="en-US" sz="1200" b="0" i="0" u="none" strike="noStrike">
                          <a:solidFill>
                            <a:srgbClr val="000000"/>
                          </a:solidFill>
                          <a:effectLst/>
                          <a:latin typeface="Aptos Narrow" panose="020B0004020202020204" pitchFamily="34" charset="0"/>
                        </a:rPr>
                        <a:t>DESCRIPTION</a:t>
                      </a:r>
                    </a:p>
                  </a:txBody>
                  <a:tcPr marL="9129" marR="9129" marT="9129" marB="0" anchor="b">
                    <a:lnL>
                      <a:noFill/>
                    </a:lnL>
                    <a:lnR>
                      <a:noFill/>
                    </a:lnR>
                    <a:lnT>
                      <a:noFill/>
                    </a:lnT>
                    <a:lnB>
                      <a:noFill/>
                    </a:lnB>
                    <a:noFill/>
                  </a:tcPr>
                </a:tc>
                <a:extLst>
                  <a:ext uri="{0D108BD9-81ED-4DB2-BD59-A6C34878D82A}">
                    <a16:rowId xmlns:a16="http://schemas.microsoft.com/office/drawing/2014/main" val="2582345872"/>
                  </a:ext>
                </a:extLst>
              </a:tr>
              <a:tr h="403020">
                <a:tc>
                  <a:txBody>
                    <a:bodyPr/>
                    <a:lstStyle/>
                    <a:p>
                      <a:pPr algn="r" fontAlgn="b"/>
                      <a:r>
                        <a:rPr lang="en-US" sz="1200" b="0" i="0" u="none" strike="noStrike">
                          <a:solidFill>
                            <a:srgbClr val="000000"/>
                          </a:solidFill>
                          <a:effectLst/>
                          <a:latin typeface="Aptos Narrow" panose="020B0004020202020204" pitchFamily="34" charset="0"/>
                        </a:rPr>
                        <a:t>0.07027865</a:t>
                      </a:r>
                    </a:p>
                  </a:txBody>
                  <a:tcPr marL="9129" marR="9129" marT="9129" marB="0" anchor="b">
                    <a:lnL>
                      <a:noFill/>
                    </a:lnL>
                    <a:lnR>
                      <a:noFill/>
                    </a:lnR>
                    <a:lnT>
                      <a:noFill/>
                    </a:lnT>
                    <a:lnB>
                      <a:noFill/>
                    </a:lnB>
                    <a:noFill/>
                  </a:tcPr>
                </a:tc>
                <a:tc>
                  <a:txBody>
                    <a:bodyPr/>
                    <a:lstStyle/>
                    <a:p>
                      <a:pPr algn="l" fontAlgn="b"/>
                      <a:r>
                        <a:rPr lang="en-US" sz="1200" b="0" i="0" u="none" strike="noStrike">
                          <a:solidFill>
                            <a:srgbClr val="000000"/>
                          </a:solidFill>
                          <a:effectLst/>
                          <a:latin typeface="Aptos Narrow" panose="020B0004020202020204" pitchFamily="34" charset="0"/>
                        </a:rPr>
                        <a:t>Q</a:t>
                      </a:r>
                    </a:p>
                  </a:txBody>
                  <a:tcPr marL="9129" marR="9129" marT="9129" marB="0" anchor="b">
                    <a:lnL>
                      <a:noFill/>
                    </a:lnL>
                    <a:lnR>
                      <a:noFill/>
                    </a:lnR>
                    <a:lnT>
                      <a:noFill/>
                    </a:lnT>
                    <a:lnB>
                      <a:noFill/>
                    </a:lnB>
                    <a:noFill/>
                  </a:tcPr>
                </a:tc>
                <a:tc>
                  <a:txBody>
                    <a:bodyPr/>
                    <a:lstStyle/>
                    <a:p>
                      <a:pPr algn="r" fontAlgn="b"/>
                      <a:r>
                        <a:rPr lang="en-US" sz="1200" b="0" i="0" u="none" strike="noStrike">
                          <a:solidFill>
                            <a:srgbClr val="000000"/>
                          </a:solidFill>
                          <a:effectLst/>
                          <a:latin typeface="Aptos Narrow" panose="020B0004020202020204" pitchFamily="34" charset="0"/>
                        </a:rPr>
                        <a:t>12/1/03 0:00</a:t>
                      </a:r>
                    </a:p>
                  </a:txBody>
                  <a:tcPr marL="9129" marR="9129" marT="9129" marB="0" anchor="b">
                    <a:lnL>
                      <a:noFill/>
                    </a:lnL>
                    <a:lnR>
                      <a:noFill/>
                    </a:lnR>
                    <a:lnT>
                      <a:noFill/>
                    </a:lnT>
                    <a:lnB>
                      <a:noFill/>
                    </a:lnB>
                    <a:noFill/>
                  </a:tcPr>
                </a:tc>
                <a:tc>
                  <a:txBody>
                    <a:bodyPr/>
                    <a:lstStyle/>
                    <a:p>
                      <a:pPr algn="r" fontAlgn="b"/>
                      <a:r>
                        <a:rPr lang="en-US" sz="1200" b="0" i="0" u="none" strike="noStrike">
                          <a:solidFill>
                            <a:srgbClr val="000000"/>
                          </a:solidFill>
                          <a:effectLst/>
                          <a:latin typeface="Aptos Narrow" panose="020B0004020202020204" pitchFamily="34" charset="0"/>
                        </a:rPr>
                        <a:t>414</a:t>
                      </a:r>
                    </a:p>
                  </a:txBody>
                  <a:tcPr marL="9129" marR="9129" marT="9129" marB="0" anchor="b">
                    <a:lnL>
                      <a:noFill/>
                    </a:lnL>
                    <a:lnR>
                      <a:noFill/>
                    </a:lnR>
                    <a:lnT>
                      <a:noFill/>
                    </a:lnT>
                    <a:lnB>
                      <a:noFill/>
                    </a:lnB>
                    <a:noFill/>
                  </a:tcPr>
                </a:tc>
                <a:tc>
                  <a:txBody>
                    <a:bodyPr/>
                    <a:lstStyle/>
                    <a:p>
                      <a:pPr algn="r" fontAlgn="b"/>
                      <a:r>
                        <a:rPr lang="en-US" sz="1200" b="0" i="0" u="none" strike="noStrike">
                          <a:solidFill>
                            <a:srgbClr val="000000"/>
                          </a:solidFill>
                          <a:effectLst/>
                          <a:latin typeface="Aptos Narrow" panose="020B0004020202020204" pitchFamily="34" charset="0"/>
                        </a:rPr>
                        <a:t>32</a:t>
                      </a:r>
                    </a:p>
                  </a:txBody>
                  <a:tcPr marL="9129" marR="9129" marT="9129" marB="0" anchor="b">
                    <a:lnL>
                      <a:noFill/>
                    </a:lnL>
                    <a:lnR>
                      <a:noFill/>
                    </a:lnR>
                    <a:lnT>
                      <a:noFill/>
                    </a:lnT>
                    <a:lnB>
                      <a:noFill/>
                    </a:lnB>
                    <a:noFill/>
                  </a:tcPr>
                </a:tc>
                <a:tc>
                  <a:txBody>
                    <a:bodyPr/>
                    <a:lstStyle/>
                    <a:p>
                      <a:pPr algn="l" fontAlgn="b"/>
                      <a:r>
                        <a:rPr lang="en-US" sz="1200" b="0" i="0" u="none" strike="noStrike">
                          <a:solidFill>
                            <a:srgbClr val="000000"/>
                          </a:solidFill>
                          <a:effectLst/>
                          <a:latin typeface="Aptos Narrow" panose="020B0004020202020204" pitchFamily="34" charset="0"/>
                        </a:rPr>
                        <a:t>Q-14</a:t>
                      </a:r>
                    </a:p>
                  </a:txBody>
                  <a:tcPr marL="9129" marR="9129" marT="9129" marB="0" anchor="b">
                    <a:lnL>
                      <a:noFill/>
                    </a:lnL>
                    <a:lnR>
                      <a:noFill/>
                    </a:lnR>
                    <a:lnT>
                      <a:noFill/>
                    </a:lnT>
                    <a:lnB>
                      <a:noFill/>
                    </a:lnB>
                    <a:noFill/>
                  </a:tcPr>
                </a:tc>
                <a:tc>
                  <a:txBody>
                    <a:bodyPr/>
                    <a:lstStyle/>
                    <a:p>
                      <a:pPr algn="l" fontAlgn="b"/>
                      <a:r>
                        <a:rPr lang="en-US" sz="1200" b="0" i="0" u="none" strike="noStrike">
                          <a:solidFill>
                            <a:srgbClr val="000000"/>
                          </a:solidFill>
                          <a:effectLst/>
                          <a:latin typeface="Aptos Narrow" panose="020B0004020202020204" pitchFamily="34" charset="0"/>
                        </a:rPr>
                        <a:t>Greenstreet</a:t>
                      </a:r>
                    </a:p>
                  </a:txBody>
                  <a:tcPr marL="9129" marR="9129" marT="9129" marB="0" anchor="b">
                    <a:lnL>
                      <a:noFill/>
                    </a:lnL>
                    <a:lnR>
                      <a:noFill/>
                    </a:lnR>
                    <a:lnT>
                      <a:noFill/>
                    </a:lnT>
                    <a:lnB>
                      <a:noFill/>
                    </a:lnB>
                    <a:noFill/>
                  </a:tcPr>
                </a:tc>
                <a:extLst>
                  <a:ext uri="{0D108BD9-81ED-4DB2-BD59-A6C34878D82A}">
                    <a16:rowId xmlns:a16="http://schemas.microsoft.com/office/drawing/2014/main" val="1691006804"/>
                  </a:ext>
                </a:extLst>
              </a:tr>
              <a:tr h="403020">
                <a:tc>
                  <a:txBody>
                    <a:bodyPr/>
                    <a:lstStyle/>
                    <a:p>
                      <a:pPr algn="r" fontAlgn="b"/>
                      <a:r>
                        <a:rPr lang="en-US" sz="1200" b="0" i="0" u="none" strike="noStrike">
                          <a:solidFill>
                            <a:srgbClr val="000000"/>
                          </a:solidFill>
                          <a:effectLst/>
                          <a:latin typeface="Aptos Narrow" panose="020B0004020202020204" pitchFamily="34" charset="0"/>
                        </a:rPr>
                        <a:t>0.07027767</a:t>
                      </a:r>
                    </a:p>
                  </a:txBody>
                  <a:tcPr marL="9129" marR="9129" marT="9129" marB="0" anchor="b">
                    <a:lnL>
                      <a:noFill/>
                    </a:lnL>
                    <a:lnR>
                      <a:noFill/>
                    </a:lnR>
                    <a:lnT>
                      <a:noFill/>
                    </a:lnT>
                    <a:lnB>
                      <a:noFill/>
                    </a:lnB>
                    <a:noFill/>
                  </a:tcPr>
                </a:tc>
                <a:tc>
                  <a:txBody>
                    <a:bodyPr/>
                    <a:lstStyle/>
                    <a:p>
                      <a:pPr algn="l" fontAlgn="b"/>
                      <a:r>
                        <a:rPr lang="en-US" sz="1200" b="0" i="0" u="none" strike="noStrike">
                          <a:solidFill>
                            <a:srgbClr val="000000"/>
                          </a:solidFill>
                          <a:effectLst/>
                          <a:latin typeface="Aptos Narrow" panose="020B0004020202020204" pitchFamily="34" charset="0"/>
                        </a:rPr>
                        <a:t>Q</a:t>
                      </a:r>
                    </a:p>
                  </a:txBody>
                  <a:tcPr marL="9129" marR="9129" marT="9129" marB="0" anchor="b">
                    <a:lnL>
                      <a:noFill/>
                    </a:lnL>
                    <a:lnR>
                      <a:noFill/>
                    </a:lnR>
                    <a:lnT>
                      <a:noFill/>
                    </a:lnT>
                    <a:lnB>
                      <a:noFill/>
                    </a:lnB>
                    <a:noFill/>
                  </a:tcPr>
                </a:tc>
                <a:tc>
                  <a:txBody>
                    <a:bodyPr/>
                    <a:lstStyle/>
                    <a:p>
                      <a:pPr algn="r" fontAlgn="b"/>
                      <a:r>
                        <a:rPr lang="en-US" sz="1200" b="0" i="0" u="none" strike="noStrike">
                          <a:solidFill>
                            <a:srgbClr val="000000"/>
                          </a:solidFill>
                          <a:effectLst/>
                          <a:latin typeface="Aptos Narrow" panose="020B0004020202020204" pitchFamily="34" charset="0"/>
                        </a:rPr>
                        <a:t>12/1/03 0:00</a:t>
                      </a:r>
                    </a:p>
                  </a:txBody>
                  <a:tcPr marL="9129" marR="9129" marT="9129" marB="0" anchor="b">
                    <a:lnL>
                      <a:noFill/>
                    </a:lnL>
                    <a:lnR>
                      <a:noFill/>
                    </a:lnR>
                    <a:lnT>
                      <a:noFill/>
                    </a:lnT>
                    <a:lnB>
                      <a:noFill/>
                    </a:lnB>
                    <a:noFill/>
                  </a:tcPr>
                </a:tc>
                <a:tc>
                  <a:txBody>
                    <a:bodyPr/>
                    <a:lstStyle/>
                    <a:p>
                      <a:pPr algn="r" fontAlgn="b"/>
                      <a:r>
                        <a:rPr lang="en-US" sz="1200" b="0" i="0" u="none" strike="noStrike">
                          <a:solidFill>
                            <a:srgbClr val="000000"/>
                          </a:solidFill>
                          <a:effectLst/>
                          <a:latin typeface="Aptos Narrow" panose="020B0004020202020204" pitchFamily="34" charset="0"/>
                        </a:rPr>
                        <a:t>414</a:t>
                      </a:r>
                    </a:p>
                  </a:txBody>
                  <a:tcPr marL="9129" marR="9129" marT="9129" marB="0" anchor="b">
                    <a:lnL>
                      <a:noFill/>
                    </a:lnL>
                    <a:lnR>
                      <a:noFill/>
                    </a:lnR>
                    <a:lnT>
                      <a:noFill/>
                    </a:lnT>
                    <a:lnB>
                      <a:noFill/>
                    </a:lnB>
                    <a:noFill/>
                  </a:tcPr>
                </a:tc>
                <a:tc>
                  <a:txBody>
                    <a:bodyPr/>
                    <a:lstStyle/>
                    <a:p>
                      <a:pPr algn="r" fontAlgn="b"/>
                      <a:r>
                        <a:rPr lang="en-US" sz="1200" b="0" i="0" u="none" strike="noStrike">
                          <a:solidFill>
                            <a:srgbClr val="000000"/>
                          </a:solidFill>
                          <a:effectLst/>
                          <a:latin typeface="Aptos Narrow" panose="020B0004020202020204" pitchFamily="34" charset="0"/>
                        </a:rPr>
                        <a:t>32</a:t>
                      </a:r>
                    </a:p>
                  </a:txBody>
                  <a:tcPr marL="9129" marR="9129" marT="9129" marB="0" anchor="b">
                    <a:lnL>
                      <a:noFill/>
                    </a:lnL>
                    <a:lnR>
                      <a:noFill/>
                    </a:lnR>
                    <a:lnT>
                      <a:noFill/>
                    </a:lnT>
                    <a:lnB>
                      <a:noFill/>
                    </a:lnB>
                    <a:noFill/>
                  </a:tcPr>
                </a:tc>
                <a:tc>
                  <a:txBody>
                    <a:bodyPr/>
                    <a:lstStyle/>
                    <a:p>
                      <a:pPr algn="l" fontAlgn="b"/>
                      <a:r>
                        <a:rPr lang="en-US" sz="1200" b="0" i="0" u="none" strike="noStrike">
                          <a:solidFill>
                            <a:srgbClr val="000000"/>
                          </a:solidFill>
                          <a:effectLst/>
                          <a:latin typeface="Aptos Narrow" panose="020B0004020202020204" pitchFamily="34" charset="0"/>
                        </a:rPr>
                        <a:t>Q-14</a:t>
                      </a:r>
                    </a:p>
                  </a:txBody>
                  <a:tcPr marL="9129" marR="9129" marT="9129" marB="0" anchor="b">
                    <a:lnL>
                      <a:noFill/>
                    </a:lnL>
                    <a:lnR>
                      <a:noFill/>
                    </a:lnR>
                    <a:lnT>
                      <a:noFill/>
                    </a:lnT>
                    <a:lnB>
                      <a:noFill/>
                    </a:lnB>
                    <a:noFill/>
                  </a:tcPr>
                </a:tc>
                <a:tc>
                  <a:txBody>
                    <a:bodyPr/>
                    <a:lstStyle/>
                    <a:p>
                      <a:pPr algn="l" fontAlgn="b"/>
                      <a:r>
                        <a:rPr lang="en-US" sz="1200" b="0" i="0" u="none" strike="noStrike">
                          <a:solidFill>
                            <a:srgbClr val="000000"/>
                          </a:solidFill>
                          <a:effectLst/>
                          <a:latin typeface="Aptos Narrow" panose="020B0004020202020204" pitchFamily="34" charset="0"/>
                        </a:rPr>
                        <a:t>Greenstreet</a:t>
                      </a:r>
                    </a:p>
                  </a:txBody>
                  <a:tcPr marL="9129" marR="9129" marT="9129" marB="0" anchor="b">
                    <a:lnL>
                      <a:noFill/>
                    </a:lnL>
                    <a:lnR>
                      <a:noFill/>
                    </a:lnR>
                    <a:lnT>
                      <a:noFill/>
                    </a:lnT>
                    <a:lnB>
                      <a:noFill/>
                    </a:lnB>
                    <a:noFill/>
                  </a:tcPr>
                </a:tc>
                <a:extLst>
                  <a:ext uri="{0D108BD9-81ED-4DB2-BD59-A6C34878D82A}">
                    <a16:rowId xmlns:a16="http://schemas.microsoft.com/office/drawing/2014/main" val="1811908632"/>
                  </a:ext>
                </a:extLst>
              </a:tr>
              <a:tr h="403020">
                <a:tc>
                  <a:txBody>
                    <a:bodyPr/>
                    <a:lstStyle/>
                    <a:p>
                      <a:pPr algn="r" fontAlgn="b"/>
                      <a:r>
                        <a:rPr lang="en-US" sz="1200" b="0" i="0" u="none" strike="noStrike">
                          <a:solidFill>
                            <a:srgbClr val="000000"/>
                          </a:solidFill>
                          <a:effectLst/>
                          <a:latin typeface="Aptos Narrow" panose="020B0004020202020204" pitchFamily="34" charset="0"/>
                        </a:rPr>
                        <a:t>0.07027871</a:t>
                      </a:r>
                    </a:p>
                  </a:txBody>
                  <a:tcPr marL="9129" marR="9129" marT="9129" marB="0" anchor="b">
                    <a:lnL>
                      <a:noFill/>
                    </a:lnL>
                    <a:lnR>
                      <a:noFill/>
                    </a:lnR>
                    <a:lnT>
                      <a:noFill/>
                    </a:lnT>
                    <a:lnB>
                      <a:noFill/>
                    </a:lnB>
                    <a:noFill/>
                  </a:tcPr>
                </a:tc>
                <a:tc>
                  <a:txBody>
                    <a:bodyPr/>
                    <a:lstStyle/>
                    <a:p>
                      <a:pPr algn="l" fontAlgn="b"/>
                      <a:r>
                        <a:rPr lang="en-US" sz="1200" b="0" i="0" u="none" strike="noStrike">
                          <a:solidFill>
                            <a:srgbClr val="000000"/>
                          </a:solidFill>
                          <a:effectLst/>
                          <a:latin typeface="Aptos Narrow" panose="020B0004020202020204" pitchFamily="34" charset="0"/>
                        </a:rPr>
                        <a:t>Q</a:t>
                      </a:r>
                    </a:p>
                  </a:txBody>
                  <a:tcPr marL="9129" marR="9129" marT="9129" marB="0" anchor="b">
                    <a:lnL>
                      <a:noFill/>
                    </a:lnL>
                    <a:lnR>
                      <a:noFill/>
                    </a:lnR>
                    <a:lnT>
                      <a:noFill/>
                    </a:lnT>
                    <a:lnB>
                      <a:noFill/>
                    </a:lnB>
                    <a:noFill/>
                  </a:tcPr>
                </a:tc>
                <a:tc>
                  <a:txBody>
                    <a:bodyPr/>
                    <a:lstStyle/>
                    <a:p>
                      <a:pPr algn="r" fontAlgn="b"/>
                      <a:r>
                        <a:rPr lang="en-US" sz="1200" b="0" i="0" u="none" strike="noStrike">
                          <a:solidFill>
                            <a:srgbClr val="000000"/>
                          </a:solidFill>
                          <a:effectLst/>
                          <a:latin typeface="Aptos Narrow" panose="020B0004020202020204" pitchFamily="34" charset="0"/>
                        </a:rPr>
                        <a:t>12/1/03 0:00</a:t>
                      </a:r>
                    </a:p>
                  </a:txBody>
                  <a:tcPr marL="9129" marR="9129" marT="9129" marB="0" anchor="b">
                    <a:lnL>
                      <a:noFill/>
                    </a:lnL>
                    <a:lnR>
                      <a:noFill/>
                    </a:lnR>
                    <a:lnT>
                      <a:noFill/>
                    </a:lnT>
                    <a:lnB>
                      <a:noFill/>
                    </a:lnB>
                    <a:noFill/>
                  </a:tcPr>
                </a:tc>
                <a:tc>
                  <a:txBody>
                    <a:bodyPr/>
                    <a:lstStyle/>
                    <a:p>
                      <a:pPr algn="r" fontAlgn="b"/>
                      <a:r>
                        <a:rPr lang="en-US" sz="1200" b="0" i="0" u="none" strike="noStrike">
                          <a:solidFill>
                            <a:srgbClr val="000000"/>
                          </a:solidFill>
                          <a:effectLst/>
                          <a:latin typeface="Aptos Narrow" panose="020B0004020202020204" pitchFamily="34" charset="0"/>
                        </a:rPr>
                        <a:t>414</a:t>
                      </a:r>
                    </a:p>
                  </a:txBody>
                  <a:tcPr marL="9129" marR="9129" marT="9129" marB="0" anchor="b">
                    <a:lnL>
                      <a:noFill/>
                    </a:lnL>
                    <a:lnR>
                      <a:noFill/>
                    </a:lnR>
                    <a:lnT>
                      <a:noFill/>
                    </a:lnT>
                    <a:lnB>
                      <a:noFill/>
                    </a:lnB>
                    <a:noFill/>
                  </a:tcPr>
                </a:tc>
                <a:tc>
                  <a:txBody>
                    <a:bodyPr/>
                    <a:lstStyle/>
                    <a:p>
                      <a:pPr algn="r" fontAlgn="b"/>
                      <a:r>
                        <a:rPr lang="en-US" sz="1200" b="0" i="0" u="none" strike="noStrike">
                          <a:solidFill>
                            <a:srgbClr val="000000"/>
                          </a:solidFill>
                          <a:effectLst/>
                          <a:latin typeface="Aptos Narrow" panose="020B0004020202020204" pitchFamily="34" charset="0"/>
                        </a:rPr>
                        <a:t>32</a:t>
                      </a:r>
                    </a:p>
                  </a:txBody>
                  <a:tcPr marL="9129" marR="9129" marT="9129" marB="0" anchor="b">
                    <a:lnL>
                      <a:noFill/>
                    </a:lnL>
                    <a:lnR>
                      <a:noFill/>
                    </a:lnR>
                    <a:lnT>
                      <a:noFill/>
                    </a:lnT>
                    <a:lnB>
                      <a:noFill/>
                    </a:lnB>
                    <a:noFill/>
                  </a:tcPr>
                </a:tc>
                <a:tc>
                  <a:txBody>
                    <a:bodyPr/>
                    <a:lstStyle/>
                    <a:p>
                      <a:pPr algn="l" fontAlgn="b"/>
                      <a:r>
                        <a:rPr lang="en-US" sz="1200" b="0" i="0" u="none" strike="noStrike">
                          <a:solidFill>
                            <a:srgbClr val="000000"/>
                          </a:solidFill>
                          <a:effectLst/>
                          <a:latin typeface="Aptos Narrow" panose="020B0004020202020204" pitchFamily="34" charset="0"/>
                        </a:rPr>
                        <a:t>Q-14</a:t>
                      </a:r>
                    </a:p>
                  </a:txBody>
                  <a:tcPr marL="9129" marR="9129" marT="9129" marB="0" anchor="b">
                    <a:lnL>
                      <a:noFill/>
                    </a:lnL>
                    <a:lnR>
                      <a:noFill/>
                    </a:lnR>
                    <a:lnT>
                      <a:noFill/>
                    </a:lnT>
                    <a:lnB>
                      <a:noFill/>
                    </a:lnB>
                    <a:noFill/>
                  </a:tcPr>
                </a:tc>
                <a:tc>
                  <a:txBody>
                    <a:bodyPr/>
                    <a:lstStyle/>
                    <a:p>
                      <a:pPr algn="l" fontAlgn="b"/>
                      <a:r>
                        <a:rPr lang="en-US" sz="1200" b="0" i="0" u="none" strike="noStrike">
                          <a:solidFill>
                            <a:srgbClr val="000000"/>
                          </a:solidFill>
                          <a:effectLst/>
                          <a:latin typeface="Aptos Narrow" panose="020B0004020202020204" pitchFamily="34" charset="0"/>
                        </a:rPr>
                        <a:t>Greenstreet</a:t>
                      </a:r>
                    </a:p>
                  </a:txBody>
                  <a:tcPr marL="9129" marR="9129" marT="9129" marB="0" anchor="b">
                    <a:lnL>
                      <a:noFill/>
                    </a:lnL>
                    <a:lnR>
                      <a:noFill/>
                    </a:lnR>
                    <a:lnT>
                      <a:noFill/>
                    </a:lnT>
                    <a:lnB>
                      <a:noFill/>
                    </a:lnB>
                    <a:noFill/>
                  </a:tcPr>
                </a:tc>
                <a:extLst>
                  <a:ext uri="{0D108BD9-81ED-4DB2-BD59-A6C34878D82A}">
                    <a16:rowId xmlns:a16="http://schemas.microsoft.com/office/drawing/2014/main" val="997029100"/>
                  </a:ext>
                </a:extLst>
              </a:tr>
              <a:tr h="403020">
                <a:tc>
                  <a:txBody>
                    <a:bodyPr/>
                    <a:lstStyle/>
                    <a:p>
                      <a:pPr algn="r" fontAlgn="b"/>
                      <a:r>
                        <a:rPr lang="en-US" sz="1200" b="0" i="0" u="none" strike="noStrike">
                          <a:solidFill>
                            <a:srgbClr val="000000"/>
                          </a:solidFill>
                          <a:effectLst/>
                          <a:latin typeface="Aptos Narrow" panose="020B0004020202020204" pitchFamily="34" charset="0"/>
                        </a:rPr>
                        <a:t>0.07027801</a:t>
                      </a:r>
                    </a:p>
                  </a:txBody>
                  <a:tcPr marL="9129" marR="9129" marT="9129" marB="0" anchor="b">
                    <a:lnL>
                      <a:noFill/>
                    </a:lnL>
                    <a:lnR>
                      <a:noFill/>
                    </a:lnR>
                    <a:lnT>
                      <a:noFill/>
                    </a:lnT>
                    <a:lnB>
                      <a:noFill/>
                    </a:lnB>
                    <a:noFill/>
                  </a:tcPr>
                </a:tc>
                <a:tc>
                  <a:txBody>
                    <a:bodyPr/>
                    <a:lstStyle/>
                    <a:p>
                      <a:pPr algn="l" fontAlgn="b"/>
                      <a:r>
                        <a:rPr lang="en-US" sz="1200" b="0" i="0" u="none" strike="noStrike">
                          <a:solidFill>
                            <a:srgbClr val="000000"/>
                          </a:solidFill>
                          <a:effectLst/>
                          <a:latin typeface="Aptos Narrow" panose="020B0004020202020204" pitchFamily="34" charset="0"/>
                        </a:rPr>
                        <a:t>Q</a:t>
                      </a:r>
                    </a:p>
                  </a:txBody>
                  <a:tcPr marL="9129" marR="9129" marT="9129" marB="0" anchor="b">
                    <a:lnL>
                      <a:noFill/>
                    </a:lnL>
                    <a:lnR>
                      <a:noFill/>
                    </a:lnR>
                    <a:lnT>
                      <a:noFill/>
                    </a:lnT>
                    <a:lnB>
                      <a:noFill/>
                    </a:lnB>
                    <a:noFill/>
                  </a:tcPr>
                </a:tc>
                <a:tc>
                  <a:txBody>
                    <a:bodyPr/>
                    <a:lstStyle/>
                    <a:p>
                      <a:pPr algn="r" fontAlgn="b"/>
                      <a:r>
                        <a:rPr lang="en-US" sz="1200" b="0" i="0" u="none" strike="noStrike">
                          <a:solidFill>
                            <a:srgbClr val="000000"/>
                          </a:solidFill>
                          <a:effectLst/>
                          <a:latin typeface="Aptos Narrow" panose="020B0004020202020204" pitchFamily="34" charset="0"/>
                        </a:rPr>
                        <a:t>12/1/03 0:00</a:t>
                      </a:r>
                    </a:p>
                  </a:txBody>
                  <a:tcPr marL="9129" marR="9129" marT="9129" marB="0" anchor="b">
                    <a:lnL>
                      <a:noFill/>
                    </a:lnL>
                    <a:lnR>
                      <a:noFill/>
                    </a:lnR>
                    <a:lnT>
                      <a:noFill/>
                    </a:lnT>
                    <a:lnB>
                      <a:noFill/>
                    </a:lnB>
                    <a:noFill/>
                  </a:tcPr>
                </a:tc>
                <a:tc>
                  <a:txBody>
                    <a:bodyPr/>
                    <a:lstStyle/>
                    <a:p>
                      <a:pPr algn="r" fontAlgn="b"/>
                      <a:r>
                        <a:rPr lang="en-US" sz="1200" b="0" i="0" u="none" strike="noStrike">
                          <a:solidFill>
                            <a:srgbClr val="000000"/>
                          </a:solidFill>
                          <a:effectLst/>
                          <a:latin typeface="Aptos Narrow" panose="020B0004020202020204" pitchFamily="34" charset="0"/>
                        </a:rPr>
                        <a:t>414</a:t>
                      </a:r>
                    </a:p>
                  </a:txBody>
                  <a:tcPr marL="9129" marR="9129" marT="9129" marB="0" anchor="b">
                    <a:lnL>
                      <a:noFill/>
                    </a:lnL>
                    <a:lnR>
                      <a:noFill/>
                    </a:lnR>
                    <a:lnT>
                      <a:noFill/>
                    </a:lnT>
                    <a:lnB>
                      <a:noFill/>
                    </a:lnB>
                    <a:noFill/>
                  </a:tcPr>
                </a:tc>
                <a:tc>
                  <a:txBody>
                    <a:bodyPr/>
                    <a:lstStyle/>
                    <a:p>
                      <a:pPr algn="r" fontAlgn="b"/>
                      <a:r>
                        <a:rPr lang="en-US" sz="1200" b="0" i="0" u="none" strike="noStrike">
                          <a:solidFill>
                            <a:srgbClr val="000000"/>
                          </a:solidFill>
                          <a:effectLst/>
                          <a:latin typeface="Aptos Narrow" panose="020B0004020202020204" pitchFamily="34" charset="0"/>
                        </a:rPr>
                        <a:t>32</a:t>
                      </a:r>
                    </a:p>
                  </a:txBody>
                  <a:tcPr marL="9129" marR="9129" marT="9129" marB="0" anchor="b">
                    <a:lnL>
                      <a:noFill/>
                    </a:lnL>
                    <a:lnR>
                      <a:noFill/>
                    </a:lnR>
                    <a:lnT>
                      <a:noFill/>
                    </a:lnT>
                    <a:lnB>
                      <a:noFill/>
                    </a:lnB>
                    <a:noFill/>
                  </a:tcPr>
                </a:tc>
                <a:tc>
                  <a:txBody>
                    <a:bodyPr/>
                    <a:lstStyle/>
                    <a:p>
                      <a:pPr algn="l" fontAlgn="b"/>
                      <a:r>
                        <a:rPr lang="en-US" sz="1200" b="0" i="0" u="none" strike="noStrike">
                          <a:solidFill>
                            <a:srgbClr val="000000"/>
                          </a:solidFill>
                          <a:effectLst/>
                          <a:latin typeface="Aptos Narrow" panose="020B0004020202020204" pitchFamily="34" charset="0"/>
                        </a:rPr>
                        <a:t>Q-14</a:t>
                      </a:r>
                    </a:p>
                  </a:txBody>
                  <a:tcPr marL="9129" marR="9129" marT="9129" marB="0" anchor="b">
                    <a:lnL>
                      <a:noFill/>
                    </a:lnL>
                    <a:lnR>
                      <a:noFill/>
                    </a:lnR>
                    <a:lnT>
                      <a:noFill/>
                    </a:lnT>
                    <a:lnB>
                      <a:noFill/>
                    </a:lnB>
                    <a:noFill/>
                  </a:tcPr>
                </a:tc>
                <a:tc>
                  <a:txBody>
                    <a:bodyPr/>
                    <a:lstStyle/>
                    <a:p>
                      <a:pPr algn="l" fontAlgn="b"/>
                      <a:r>
                        <a:rPr lang="en-US" sz="1200" b="0" i="0" u="none" strike="noStrike">
                          <a:solidFill>
                            <a:srgbClr val="000000"/>
                          </a:solidFill>
                          <a:effectLst/>
                          <a:latin typeface="Aptos Narrow" panose="020B0004020202020204" pitchFamily="34" charset="0"/>
                        </a:rPr>
                        <a:t>Greenstreet</a:t>
                      </a:r>
                    </a:p>
                  </a:txBody>
                  <a:tcPr marL="9129" marR="9129" marT="9129" marB="0" anchor="b">
                    <a:lnL>
                      <a:noFill/>
                    </a:lnL>
                    <a:lnR>
                      <a:noFill/>
                    </a:lnR>
                    <a:lnT>
                      <a:noFill/>
                    </a:lnT>
                    <a:lnB>
                      <a:noFill/>
                    </a:lnB>
                    <a:noFill/>
                  </a:tcPr>
                </a:tc>
                <a:extLst>
                  <a:ext uri="{0D108BD9-81ED-4DB2-BD59-A6C34878D82A}">
                    <a16:rowId xmlns:a16="http://schemas.microsoft.com/office/drawing/2014/main" val="3152965171"/>
                  </a:ext>
                </a:extLst>
              </a:tr>
              <a:tr h="403020">
                <a:tc>
                  <a:txBody>
                    <a:bodyPr/>
                    <a:lstStyle/>
                    <a:p>
                      <a:pPr algn="r" fontAlgn="b"/>
                      <a:r>
                        <a:rPr lang="en-US" sz="1200" b="0" i="0" u="none" strike="noStrike">
                          <a:solidFill>
                            <a:srgbClr val="000000"/>
                          </a:solidFill>
                          <a:effectLst/>
                          <a:latin typeface="Aptos Narrow" panose="020B0004020202020204" pitchFamily="34" charset="0"/>
                        </a:rPr>
                        <a:t>0.07027864</a:t>
                      </a:r>
                    </a:p>
                  </a:txBody>
                  <a:tcPr marL="9129" marR="9129" marT="9129" marB="0" anchor="b">
                    <a:lnL>
                      <a:noFill/>
                    </a:lnL>
                    <a:lnR>
                      <a:noFill/>
                    </a:lnR>
                    <a:lnT>
                      <a:noFill/>
                    </a:lnT>
                    <a:lnB>
                      <a:noFill/>
                    </a:lnB>
                    <a:noFill/>
                  </a:tcPr>
                </a:tc>
                <a:tc>
                  <a:txBody>
                    <a:bodyPr/>
                    <a:lstStyle/>
                    <a:p>
                      <a:pPr algn="l" fontAlgn="b"/>
                      <a:r>
                        <a:rPr lang="en-US" sz="1200" b="0" i="0" u="none" strike="noStrike">
                          <a:solidFill>
                            <a:srgbClr val="000000"/>
                          </a:solidFill>
                          <a:effectLst/>
                          <a:latin typeface="Aptos Narrow" panose="020B0004020202020204" pitchFamily="34" charset="0"/>
                        </a:rPr>
                        <a:t>Q</a:t>
                      </a:r>
                    </a:p>
                  </a:txBody>
                  <a:tcPr marL="9129" marR="9129" marT="9129" marB="0" anchor="b">
                    <a:lnL>
                      <a:noFill/>
                    </a:lnL>
                    <a:lnR>
                      <a:noFill/>
                    </a:lnR>
                    <a:lnT>
                      <a:noFill/>
                    </a:lnT>
                    <a:lnB>
                      <a:noFill/>
                    </a:lnB>
                    <a:noFill/>
                  </a:tcPr>
                </a:tc>
                <a:tc>
                  <a:txBody>
                    <a:bodyPr/>
                    <a:lstStyle/>
                    <a:p>
                      <a:pPr algn="r" fontAlgn="b"/>
                      <a:r>
                        <a:rPr lang="en-US" sz="1200" b="0" i="0" u="none" strike="noStrike">
                          <a:solidFill>
                            <a:srgbClr val="000000"/>
                          </a:solidFill>
                          <a:effectLst/>
                          <a:latin typeface="Aptos Narrow" panose="020B0004020202020204" pitchFamily="34" charset="0"/>
                        </a:rPr>
                        <a:t>12/1/03 0:00</a:t>
                      </a:r>
                    </a:p>
                  </a:txBody>
                  <a:tcPr marL="9129" marR="9129" marT="9129" marB="0" anchor="b">
                    <a:lnL>
                      <a:noFill/>
                    </a:lnL>
                    <a:lnR>
                      <a:noFill/>
                    </a:lnR>
                    <a:lnT>
                      <a:noFill/>
                    </a:lnT>
                    <a:lnB>
                      <a:noFill/>
                    </a:lnB>
                    <a:noFill/>
                  </a:tcPr>
                </a:tc>
                <a:tc>
                  <a:txBody>
                    <a:bodyPr/>
                    <a:lstStyle/>
                    <a:p>
                      <a:pPr algn="r" fontAlgn="b"/>
                      <a:r>
                        <a:rPr lang="en-US" sz="1200" b="0" i="0" u="none" strike="noStrike">
                          <a:solidFill>
                            <a:srgbClr val="000000"/>
                          </a:solidFill>
                          <a:effectLst/>
                          <a:latin typeface="Aptos Narrow" panose="020B0004020202020204" pitchFamily="34" charset="0"/>
                        </a:rPr>
                        <a:t>414</a:t>
                      </a:r>
                    </a:p>
                  </a:txBody>
                  <a:tcPr marL="9129" marR="9129" marT="9129" marB="0" anchor="b">
                    <a:lnL>
                      <a:noFill/>
                    </a:lnL>
                    <a:lnR>
                      <a:noFill/>
                    </a:lnR>
                    <a:lnT>
                      <a:noFill/>
                    </a:lnT>
                    <a:lnB>
                      <a:noFill/>
                    </a:lnB>
                    <a:noFill/>
                  </a:tcPr>
                </a:tc>
                <a:tc>
                  <a:txBody>
                    <a:bodyPr/>
                    <a:lstStyle/>
                    <a:p>
                      <a:pPr algn="r" fontAlgn="b"/>
                      <a:r>
                        <a:rPr lang="en-US" sz="1200" b="0" i="0" u="none" strike="noStrike">
                          <a:solidFill>
                            <a:srgbClr val="000000"/>
                          </a:solidFill>
                          <a:effectLst/>
                          <a:latin typeface="Aptos Narrow" panose="020B0004020202020204" pitchFamily="34" charset="0"/>
                        </a:rPr>
                        <a:t>32</a:t>
                      </a:r>
                    </a:p>
                  </a:txBody>
                  <a:tcPr marL="9129" marR="9129" marT="9129" marB="0" anchor="b">
                    <a:lnL>
                      <a:noFill/>
                    </a:lnL>
                    <a:lnR>
                      <a:noFill/>
                    </a:lnR>
                    <a:lnT>
                      <a:noFill/>
                    </a:lnT>
                    <a:lnB>
                      <a:noFill/>
                    </a:lnB>
                    <a:noFill/>
                  </a:tcPr>
                </a:tc>
                <a:tc>
                  <a:txBody>
                    <a:bodyPr/>
                    <a:lstStyle/>
                    <a:p>
                      <a:pPr algn="l" fontAlgn="b"/>
                      <a:r>
                        <a:rPr lang="en-US" sz="1200" b="0" i="0" u="none" strike="noStrike">
                          <a:solidFill>
                            <a:srgbClr val="000000"/>
                          </a:solidFill>
                          <a:effectLst/>
                          <a:latin typeface="Aptos Narrow" panose="020B0004020202020204" pitchFamily="34" charset="0"/>
                        </a:rPr>
                        <a:t>Q-14</a:t>
                      </a:r>
                    </a:p>
                  </a:txBody>
                  <a:tcPr marL="9129" marR="9129" marT="9129" marB="0" anchor="b">
                    <a:lnL>
                      <a:noFill/>
                    </a:lnL>
                    <a:lnR>
                      <a:noFill/>
                    </a:lnR>
                    <a:lnT>
                      <a:noFill/>
                    </a:lnT>
                    <a:lnB>
                      <a:noFill/>
                    </a:lnB>
                    <a:noFill/>
                  </a:tcPr>
                </a:tc>
                <a:tc>
                  <a:txBody>
                    <a:bodyPr/>
                    <a:lstStyle/>
                    <a:p>
                      <a:pPr algn="l" fontAlgn="b"/>
                      <a:r>
                        <a:rPr lang="en-US" sz="1200" b="0" i="0" u="none" strike="noStrike">
                          <a:solidFill>
                            <a:srgbClr val="000000"/>
                          </a:solidFill>
                          <a:effectLst/>
                          <a:latin typeface="Aptos Narrow" panose="020B0004020202020204" pitchFamily="34" charset="0"/>
                        </a:rPr>
                        <a:t>Greenstreet</a:t>
                      </a:r>
                    </a:p>
                  </a:txBody>
                  <a:tcPr marL="9129" marR="9129" marT="9129" marB="0" anchor="b">
                    <a:lnL>
                      <a:noFill/>
                    </a:lnL>
                    <a:lnR>
                      <a:noFill/>
                    </a:lnR>
                    <a:lnT>
                      <a:noFill/>
                    </a:lnT>
                    <a:lnB>
                      <a:noFill/>
                    </a:lnB>
                    <a:noFill/>
                  </a:tcPr>
                </a:tc>
                <a:extLst>
                  <a:ext uri="{0D108BD9-81ED-4DB2-BD59-A6C34878D82A}">
                    <a16:rowId xmlns:a16="http://schemas.microsoft.com/office/drawing/2014/main" val="2296110085"/>
                  </a:ext>
                </a:extLst>
              </a:tr>
              <a:tr h="403020">
                <a:tc>
                  <a:txBody>
                    <a:bodyPr/>
                    <a:lstStyle/>
                    <a:p>
                      <a:pPr algn="r" fontAlgn="b"/>
                      <a:r>
                        <a:rPr lang="en-US" sz="1200" b="0" i="0" u="none" strike="noStrike">
                          <a:solidFill>
                            <a:srgbClr val="000000"/>
                          </a:solidFill>
                          <a:effectLst/>
                          <a:latin typeface="Aptos Narrow" panose="020B0004020202020204" pitchFamily="34" charset="0"/>
                        </a:rPr>
                        <a:t>0.07027918</a:t>
                      </a:r>
                    </a:p>
                  </a:txBody>
                  <a:tcPr marL="9129" marR="9129" marT="9129" marB="0" anchor="b">
                    <a:lnL>
                      <a:noFill/>
                    </a:lnL>
                    <a:lnR>
                      <a:noFill/>
                    </a:lnR>
                    <a:lnT>
                      <a:noFill/>
                    </a:lnT>
                    <a:lnB>
                      <a:noFill/>
                    </a:lnB>
                    <a:noFill/>
                  </a:tcPr>
                </a:tc>
                <a:tc>
                  <a:txBody>
                    <a:bodyPr/>
                    <a:lstStyle/>
                    <a:p>
                      <a:pPr algn="l" fontAlgn="b"/>
                      <a:r>
                        <a:rPr lang="en-US" sz="1200" b="0" i="0" u="none" strike="noStrike">
                          <a:solidFill>
                            <a:srgbClr val="000000"/>
                          </a:solidFill>
                          <a:effectLst/>
                          <a:latin typeface="Aptos Narrow" panose="020B0004020202020204" pitchFamily="34" charset="0"/>
                        </a:rPr>
                        <a:t>Q</a:t>
                      </a:r>
                    </a:p>
                  </a:txBody>
                  <a:tcPr marL="9129" marR="9129" marT="9129" marB="0" anchor="b">
                    <a:lnL>
                      <a:noFill/>
                    </a:lnL>
                    <a:lnR>
                      <a:noFill/>
                    </a:lnR>
                    <a:lnT>
                      <a:noFill/>
                    </a:lnT>
                    <a:lnB>
                      <a:noFill/>
                    </a:lnB>
                    <a:noFill/>
                  </a:tcPr>
                </a:tc>
                <a:tc>
                  <a:txBody>
                    <a:bodyPr/>
                    <a:lstStyle/>
                    <a:p>
                      <a:pPr algn="r" fontAlgn="b"/>
                      <a:r>
                        <a:rPr lang="en-US" sz="1200" b="0" i="0" u="none" strike="noStrike">
                          <a:solidFill>
                            <a:srgbClr val="000000"/>
                          </a:solidFill>
                          <a:effectLst/>
                          <a:latin typeface="Aptos Narrow" panose="020B0004020202020204" pitchFamily="34" charset="0"/>
                        </a:rPr>
                        <a:t>12/1/03 0:00</a:t>
                      </a:r>
                    </a:p>
                  </a:txBody>
                  <a:tcPr marL="9129" marR="9129" marT="9129" marB="0" anchor="b">
                    <a:lnL>
                      <a:noFill/>
                    </a:lnL>
                    <a:lnR>
                      <a:noFill/>
                    </a:lnR>
                    <a:lnT>
                      <a:noFill/>
                    </a:lnT>
                    <a:lnB>
                      <a:noFill/>
                    </a:lnB>
                    <a:noFill/>
                  </a:tcPr>
                </a:tc>
                <a:tc>
                  <a:txBody>
                    <a:bodyPr/>
                    <a:lstStyle/>
                    <a:p>
                      <a:pPr algn="r" fontAlgn="b"/>
                      <a:r>
                        <a:rPr lang="en-US" sz="1200" b="0" i="0" u="none" strike="noStrike">
                          <a:solidFill>
                            <a:srgbClr val="000000"/>
                          </a:solidFill>
                          <a:effectLst/>
                          <a:latin typeface="Aptos Narrow" panose="020B0004020202020204" pitchFamily="34" charset="0"/>
                        </a:rPr>
                        <a:t>414</a:t>
                      </a:r>
                    </a:p>
                  </a:txBody>
                  <a:tcPr marL="9129" marR="9129" marT="9129" marB="0" anchor="b">
                    <a:lnL>
                      <a:noFill/>
                    </a:lnL>
                    <a:lnR>
                      <a:noFill/>
                    </a:lnR>
                    <a:lnT>
                      <a:noFill/>
                    </a:lnT>
                    <a:lnB>
                      <a:noFill/>
                    </a:lnB>
                    <a:noFill/>
                  </a:tcPr>
                </a:tc>
                <a:tc>
                  <a:txBody>
                    <a:bodyPr/>
                    <a:lstStyle/>
                    <a:p>
                      <a:pPr algn="r" fontAlgn="b"/>
                      <a:r>
                        <a:rPr lang="en-US" sz="1200" b="0" i="0" u="none" strike="noStrike">
                          <a:solidFill>
                            <a:srgbClr val="000000"/>
                          </a:solidFill>
                          <a:effectLst/>
                          <a:latin typeface="Aptos Narrow" panose="020B0004020202020204" pitchFamily="34" charset="0"/>
                        </a:rPr>
                        <a:t>32</a:t>
                      </a:r>
                    </a:p>
                  </a:txBody>
                  <a:tcPr marL="9129" marR="9129" marT="9129" marB="0" anchor="b">
                    <a:lnL>
                      <a:noFill/>
                    </a:lnL>
                    <a:lnR>
                      <a:noFill/>
                    </a:lnR>
                    <a:lnT>
                      <a:noFill/>
                    </a:lnT>
                    <a:lnB>
                      <a:noFill/>
                    </a:lnB>
                    <a:noFill/>
                  </a:tcPr>
                </a:tc>
                <a:tc>
                  <a:txBody>
                    <a:bodyPr/>
                    <a:lstStyle/>
                    <a:p>
                      <a:pPr algn="l" fontAlgn="b"/>
                      <a:r>
                        <a:rPr lang="en-US" sz="1200" b="0" i="0" u="none" strike="noStrike">
                          <a:solidFill>
                            <a:srgbClr val="000000"/>
                          </a:solidFill>
                          <a:effectLst/>
                          <a:latin typeface="Aptos Narrow" panose="020B0004020202020204" pitchFamily="34" charset="0"/>
                        </a:rPr>
                        <a:t>Q-14</a:t>
                      </a:r>
                    </a:p>
                  </a:txBody>
                  <a:tcPr marL="9129" marR="9129" marT="9129" marB="0" anchor="b">
                    <a:lnL>
                      <a:noFill/>
                    </a:lnL>
                    <a:lnR>
                      <a:noFill/>
                    </a:lnR>
                    <a:lnT>
                      <a:noFill/>
                    </a:lnT>
                    <a:lnB>
                      <a:noFill/>
                    </a:lnB>
                    <a:noFill/>
                  </a:tcPr>
                </a:tc>
                <a:tc>
                  <a:txBody>
                    <a:bodyPr/>
                    <a:lstStyle/>
                    <a:p>
                      <a:pPr algn="l" fontAlgn="b"/>
                      <a:r>
                        <a:rPr lang="en-US" sz="1200" b="0" i="0" u="none" strike="noStrike">
                          <a:solidFill>
                            <a:srgbClr val="000000"/>
                          </a:solidFill>
                          <a:effectLst/>
                          <a:latin typeface="Aptos Narrow" panose="020B0004020202020204" pitchFamily="34" charset="0"/>
                        </a:rPr>
                        <a:t>Greenstreet</a:t>
                      </a:r>
                    </a:p>
                  </a:txBody>
                  <a:tcPr marL="9129" marR="9129" marT="9129" marB="0" anchor="b">
                    <a:lnL>
                      <a:noFill/>
                    </a:lnL>
                    <a:lnR>
                      <a:noFill/>
                    </a:lnR>
                    <a:lnT>
                      <a:noFill/>
                    </a:lnT>
                    <a:lnB>
                      <a:noFill/>
                    </a:lnB>
                    <a:noFill/>
                  </a:tcPr>
                </a:tc>
                <a:extLst>
                  <a:ext uri="{0D108BD9-81ED-4DB2-BD59-A6C34878D82A}">
                    <a16:rowId xmlns:a16="http://schemas.microsoft.com/office/drawing/2014/main" val="1414747636"/>
                  </a:ext>
                </a:extLst>
              </a:tr>
              <a:tr h="403020">
                <a:tc>
                  <a:txBody>
                    <a:bodyPr/>
                    <a:lstStyle/>
                    <a:p>
                      <a:pPr algn="r" fontAlgn="b"/>
                      <a:r>
                        <a:rPr lang="en-US" sz="1200" b="0" i="0" u="none" strike="noStrike">
                          <a:solidFill>
                            <a:srgbClr val="000000"/>
                          </a:solidFill>
                          <a:effectLst/>
                          <a:latin typeface="Aptos Narrow" panose="020B0004020202020204" pitchFamily="34" charset="0"/>
                        </a:rPr>
                        <a:t>0.0702793</a:t>
                      </a:r>
                    </a:p>
                  </a:txBody>
                  <a:tcPr marL="9129" marR="9129" marT="9129" marB="0" anchor="b">
                    <a:lnL>
                      <a:noFill/>
                    </a:lnL>
                    <a:lnR>
                      <a:noFill/>
                    </a:lnR>
                    <a:lnT>
                      <a:noFill/>
                    </a:lnT>
                    <a:lnB>
                      <a:noFill/>
                    </a:lnB>
                    <a:noFill/>
                  </a:tcPr>
                </a:tc>
                <a:tc>
                  <a:txBody>
                    <a:bodyPr/>
                    <a:lstStyle/>
                    <a:p>
                      <a:pPr algn="l" fontAlgn="b"/>
                      <a:r>
                        <a:rPr lang="en-US" sz="1200" b="0" i="0" u="none" strike="noStrike">
                          <a:solidFill>
                            <a:srgbClr val="000000"/>
                          </a:solidFill>
                          <a:effectLst/>
                          <a:latin typeface="Aptos Narrow" panose="020B0004020202020204" pitchFamily="34" charset="0"/>
                        </a:rPr>
                        <a:t>Q</a:t>
                      </a:r>
                    </a:p>
                  </a:txBody>
                  <a:tcPr marL="9129" marR="9129" marT="9129" marB="0" anchor="b">
                    <a:lnL>
                      <a:noFill/>
                    </a:lnL>
                    <a:lnR>
                      <a:noFill/>
                    </a:lnR>
                    <a:lnT>
                      <a:noFill/>
                    </a:lnT>
                    <a:lnB>
                      <a:noFill/>
                    </a:lnB>
                    <a:noFill/>
                  </a:tcPr>
                </a:tc>
                <a:tc>
                  <a:txBody>
                    <a:bodyPr/>
                    <a:lstStyle/>
                    <a:p>
                      <a:pPr algn="r" fontAlgn="b"/>
                      <a:r>
                        <a:rPr lang="en-US" sz="1200" b="0" i="0" u="none" strike="noStrike">
                          <a:solidFill>
                            <a:srgbClr val="000000"/>
                          </a:solidFill>
                          <a:effectLst/>
                          <a:latin typeface="Aptos Narrow" panose="020B0004020202020204" pitchFamily="34" charset="0"/>
                        </a:rPr>
                        <a:t>12/1/03 0:00</a:t>
                      </a:r>
                    </a:p>
                  </a:txBody>
                  <a:tcPr marL="9129" marR="9129" marT="9129" marB="0" anchor="b">
                    <a:lnL>
                      <a:noFill/>
                    </a:lnL>
                    <a:lnR>
                      <a:noFill/>
                    </a:lnR>
                    <a:lnT>
                      <a:noFill/>
                    </a:lnT>
                    <a:lnB>
                      <a:noFill/>
                    </a:lnB>
                    <a:noFill/>
                  </a:tcPr>
                </a:tc>
                <a:tc>
                  <a:txBody>
                    <a:bodyPr/>
                    <a:lstStyle/>
                    <a:p>
                      <a:pPr algn="r" fontAlgn="b"/>
                      <a:r>
                        <a:rPr lang="en-US" sz="1200" b="0" i="0" u="none" strike="noStrike">
                          <a:solidFill>
                            <a:srgbClr val="000000"/>
                          </a:solidFill>
                          <a:effectLst/>
                          <a:latin typeface="Aptos Narrow" panose="020B0004020202020204" pitchFamily="34" charset="0"/>
                        </a:rPr>
                        <a:t>414</a:t>
                      </a:r>
                    </a:p>
                  </a:txBody>
                  <a:tcPr marL="9129" marR="9129" marT="9129" marB="0" anchor="b">
                    <a:lnL>
                      <a:noFill/>
                    </a:lnL>
                    <a:lnR>
                      <a:noFill/>
                    </a:lnR>
                    <a:lnT>
                      <a:noFill/>
                    </a:lnT>
                    <a:lnB>
                      <a:noFill/>
                    </a:lnB>
                    <a:noFill/>
                  </a:tcPr>
                </a:tc>
                <a:tc>
                  <a:txBody>
                    <a:bodyPr/>
                    <a:lstStyle/>
                    <a:p>
                      <a:pPr algn="r" fontAlgn="b"/>
                      <a:r>
                        <a:rPr lang="en-US" sz="1200" b="0" i="0" u="none" strike="noStrike">
                          <a:solidFill>
                            <a:srgbClr val="000000"/>
                          </a:solidFill>
                          <a:effectLst/>
                          <a:latin typeface="Aptos Narrow" panose="020B0004020202020204" pitchFamily="34" charset="0"/>
                        </a:rPr>
                        <a:t>32</a:t>
                      </a:r>
                    </a:p>
                  </a:txBody>
                  <a:tcPr marL="9129" marR="9129" marT="9129" marB="0" anchor="b">
                    <a:lnL>
                      <a:noFill/>
                    </a:lnL>
                    <a:lnR>
                      <a:noFill/>
                    </a:lnR>
                    <a:lnT>
                      <a:noFill/>
                    </a:lnT>
                    <a:lnB>
                      <a:noFill/>
                    </a:lnB>
                    <a:noFill/>
                  </a:tcPr>
                </a:tc>
                <a:tc>
                  <a:txBody>
                    <a:bodyPr/>
                    <a:lstStyle/>
                    <a:p>
                      <a:pPr algn="l" fontAlgn="b"/>
                      <a:r>
                        <a:rPr lang="en-US" sz="1200" b="0" i="0" u="none" strike="noStrike">
                          <a:solidFill>
                            <a:srgbClr val="000000"/>
                          </a:solidFill>
                          <a:effectLst/>
                          <a:latin typeface="Aptos Narrow" panose="020B0004020202020204" pitchFamily="34" charset="0"/>
                        </a:rPr>
                        <a:t>Q-14</a:t>
                      </a:r>
                    </a:p>
                  </a:txBody>
                  <a:tcPr marL="9129" marR="9129" marT="9129" marB="0" anchor="b">
                    <a:lnL>
                      <a:noFill/>
                    </a:lnL>
                    <a:lnR>
                      <a:noFill/>
                    </a:lnR>
                    <a:lnT>
                      <a:noFill/>
                    </a:lnT>
                    <a:lnB>
                      <a:noFill/>
                    </a:lnB>
                    <a:noFill/>
                  </a:tcPr>
                </a:tc>
                <a:tc>
                  <a:txBody>
                    <a:bodyPr/>
                    <a:lstStyle/>
                    <a:p>
                      <a:pPr algn="l" fontAlgn="b"/>
                      <a:r>
                        <a:rPr lang="en-US" sz="1200" b="0" i="0" u="none" strike="noStrike">
                          <a:solidFill>
                            <a:srgbClr val="000000"/>
                          </a:solidFill>
                          <a:effectLst/>
                          <a:latin typeface="Aptos Narrow" panose="020B0004020202020204" pitchFamily="34" charset="0"/>
                        </a:rPr>
                        <a:t>Greenstreet</a:t>
                      </a:r>
                    </a:p>
                  </a:txBody>
                  <a:tcPr marL="9129" marR="9129" marT="9129" marB="0" anchor="b">
                    <a:lnL>
                      <a:noFill/>
                    </a:lnL>
                    <a:lnR>
                      <a:noFill/>
                    </a:lnR>
                    <a:lnT>
                      <a:noFill/>
                    </a:lnT>
                    <a:lnB>
                      <a:noFill/>
                    </a:lnB>
                    <a:noFill/>
                  </a:tcPr>
                </a:tc>
                <a:extLst>
                  <a:ext uri="{0D108BD9-81ED-4DB2-BD59-A6C34878D82A}">
                    <a16:rowId xmlns:a16="http://schemas.microsoft.com/office/drawing/2014/main" val="1658321175"/>
                  </a:ext>
                </a:extLst>
              </a:tr>
              <a:tr h="403020">
                <a:tc>
                  <a:txBody>
                    <a:bodyPr/>
                    <a:lstStyle/>
                    <a:p>
                      <a:pPr algn="r" fontAlgn="b"/>
                      <a:r>
                        <a:rPr lang="en-US" sz="1200" b="0" i="0" u="none" strike="noStrike">
                          <a:solidFill>
                            <a:srgbClr val="000000"/>
                          </a:solidFill>
                          <a:effectLst/>
                          <a:latin typeface="Aptos Narrow" panose="020B0004020202020204" pitchFamily="34" charset="0"/>
                        </a:rPr>
                        <a:t>0.07027868</a:t>
                      </a:r>
                    </a:p>
                  </a:txBody>
                  <a:tcPr marL="9129" marR="9129" marT="9129" marB="0" anchor="b">
                    <a:lnL>
                      <a:noFill/>
                    </a:lnL>
                    <a:lnR>
                      <a:noFill/>
                    </a:lnR>
                    <a:lnT>
                      <a:noFill/>
                    </a:lnT>
                    <a:lnB>
                      <a:noFill/>
                    </a:lnB>
                    <a:noFill/>
                  </a:tcPr>
                </a:tc>
                <a:tc>
                  <a:txBody>
                    <a:bodyPr/>
                    <a:lstStyle/>
                    <a:p>
                      <a:pPr algn="l" fontAlgn="b"/>
                      <a:r>
                        <a:rPr lang="en-US" sz="1200" b="0" i="0" u="none" strike="noStrike">
                          <a:solidFill>
                            <a:srgbClr val="000000"/>
                          </a:solidFill>
                          <a:effectLst/>
                          <a:latin typeface="Aptos Narrow" panose="020B0004020202020204" pitchFamily="34" charset="0"/>
                        </a:rPr>
                        <a:t>Q</a:t>
                      </a:r>
                    </a:p>
                  </a:txBody>
                  <a:tcPr marL="9129" marR="9129" marT="9129" marB="0" anchor="b">
                    <a:lnL>
                      <a:noFill/>
                    </a:lnL>
                    <a:lnR>
                      <a:noFill/>
                    </a:lnR>
                    <a:lnT>
                      <a:noFill/>
                    </a:lnT>
                    <a:lnB>
                      <a:noFill/>
                    </a:lnB>
                    <a:noFill/>
                  </a:tcPr>
                </a:tc>
                <a:tc>
                  <a:txBody>
                    <a:bodyPr/>
                    <a:lstStyle/>
                    <a:p>
                      <a:pPr algn="r" fontAlgn="b"/>
                      <a:r>
                        <a:rPr lang="en-US" sz="1200" b="0" i="0" u="none" strike="noStrike">
                          <a:solidFill>
                            <a:srgbClr val="000000"/>
                          </a:solidFill>
                          <a:effectLst/>
                          <a:latin typeface="Aptos Narrow" panose="020B0004020202020204" pitchFamily="34" charset="0"/>
                        </a:rPr>
                        <a:t>12/1/03 0:00</a:t>
                      </a:r>
                    </a:p>
                  </a:txBody>
                  <a:tcPr marL="9129" marR="9129" marT="9129" marB="0" anchor="b">
                    <a:lnL>
                      <a:noFill/>
                    </a:lnL>
                    <a:lnR>
                      <a:noFill/>
                    </a:lnR>
                    <a:lnT>
                      <a:noFill/>
                    </a:lnT>
                    <a:lnB>
                      <a:noFill/>
                    </a:lnB>
                    <a:noFill/>
                  </a:tcPr>
                </a:tc>
                <a:tc>
                  <a:txBody>
                    <a:bodyPr/>
                    <a:lstStyle/>
                    <a:p>
                      <a:pPr algn="r" fontAlgn="b"/>
                      <a:r>
                        <a:rPr lang="en-US" sz="1200" b="0" i="0" u="none" strike="noStrike">
                          <a:solidFill>
                            <a:srgbClr val="000000"/>
                          </a:solidFill>
                          <a:effectLst/>
                          <a:latin typeface="Aptos Narrow" panose="020B0004020202020204" pitchFamily="34" charset="0"/>
                        </a:rPr>
                        <a:t>414</a:t>
                      </a:r>
                    </a:p>
                  </a:txBody>
                  <a:tcPr marL="9129" marR="9129" marT="9129" marB="0" anchor="b">
                    <a:lnL>
                      <a:noFill/>
                    </a:lnL>
                    <a:lnR>
                      <a:noFill/>
                    </a:lnR>
                    <a:lnT>
                      <a:noFill/>
                    </a:lnT>
                    <a:lnB>
                      <a:noFill/>
                    </a:lnB>
                    <a:noFill/>
                  </a:tcPr>
                </a:tc>
                <a:tc>
                  <a:txBody>
                    <a:bodyPr/>
                    <a:lstStyle/>
                    <a:p>
                      <a:pPr algn="r" fontAlgn="b"/>
                      <a:r>
                        <a:rPr lang="en-US" sz="1200" b="0" i="0" u="none" strike="noStrike">
                          <a:solidFill>
                            <a:srgbClr val="000000"/>
                          </a:solidFill>
                          <a:effectLst/>
                          <a:latin typeface="Aptos Narrow" panose="020B0004020202020204" pitchFamily="34" charset="0"/>
                        </a:rPr>
                        <a:t>32</a:t>
                      </a:r>
                    </a:p>
                  </a:txBody>
                  <a:tcPr marL="9129" marR="9129" marT="9129" marB="0" anchor="b">
                    <a:lnL>
                      <a:noFill/>
                    </a:lnL>
                    <a:lnR>
                      <a:noFill/>
                    </a:lnR>
                    <a:lnT>
                      <a:noFill/>
                    </a:lnT>
                    <a:lnB>
                      <a:noFill/>
                    </a:lnB>
                    <a:noFill/>
                  </a:tcPr>
                </a:tc>
                <a:tc>
                  <a:txBody>
                    <a:bodyPr/>
                    <a:lstStyle/>
                    <a:p>
                      <a:pPr algn="l" fontAlgn="b"/>
                      <a:r>
                        <a:rPr lang="en-US" sz="1200" b="0" i="0" u="none" strike="noStrike">
                          <a:solidFill>
                            <a:srgbClr val="000000"/>
                          </a:solidFill>
                          <a:effectLst/>
                          <a:latin typeface="Aptos Narrow" panose="020B0004020202020204" pitchFamily="34" charset="0"/>
                        </a:rPr>
                        <a:t>Q-14</a:t>
                      </a:r>
                    </a:p>
                  </a:txBody>
                  <a:tcPr marL="9129" marR="9129" marT="9129" marB="0" anchor="b">
                    <a:lnL>
                      <a:noFill/>
                    </a:lnL>
                    <a:lnR>
                      <a:noFill/>
                    </a:lnR>
                    <a:lnT>
                      <a:noFill/>
                    </a:lnT>
                    <a:lnB>
                      <a:noFill/>
                    </a:lnB>
                    <a:noFill/>
                  </a:tcPr>
                </a:tc>
                <a:tc>
                  <a:txBody>
                    <a:bodyPr/>
                    <a:lstStyle/>
                    <a:p>
                      <a:pPr algn="l" fontAlgn="b"/>
                      <a:r>
                        <a:rPr lang="en-US" sz="1200" b="0" i="0" u="none" strike="noStrike">
                          <a:solidFill>
                            <a:srgbClr val="000000"/>
                          </a:solidFill>
                          <a:effectLst/>
                          <a:latin typeface="Aptos Narrow" panose="020B0004020202020204" pitchFamily="34" charset="0"/>
                        </a:rPr>
                        <a:t>Greenstreet</a:t>
                      </a:r>
                    </a:p>
                  </a:txBody>
                  <a:tcPr marL="9129" marR="9129" marT="9129" marB="0" anchor="b">
                    <a:lnL>
                      <a:noFill/>
                    </a:lnL>
                    <a:lnR>
                      <a:noFill/>
                    </a:lnR>
                    <a:lnT>
                      <a:noFill/>
                    </a:lnT>
                    <a:lnB>
                      <a:noFill/>
                    </a:lnB>
                    <a:noFill/>
                  </a:tcPr>
                </a:tc>
                <a:extLst>
                  <a:ext uri="{0D108BD9-81ED-4DB2-BD59-A6C34878D82A}">
                    <a16:rowId xmlns:a16="http://schemas.microsoft.com/office/drawing/2014/main" val="1418930757"/>
                  </a:ext>
                </a:extLst>
              </a:tr>
              <a:tr h="403020">
                <a:tc>
                  <a:txBody>
                    <a:bodyPr/>
                    <a:lstStyle/>
                    <a:p>
                      <a:pPr algn="r" fontAlgn="b"/>
                      <a:r>
                        <a:rPr lang="en-US" sz="1200" b="0" i="0" u="none" strike="noStrike">
                          <a:solidFill>
                            <a:srgbClr val="000000"/>
                          </a:solidFill>
                          <a:effectLst/>
                          <a:latin typeface="Aptos Narrow" panose="020B0004020202020204" pitchFamily="34" charset="0"/>
                        </a:rPr>
                        <a:t>0.07027872</a:t>
                      </a:r>
                    </a:p>
                  </a:txBody>
                  <a:tcPr marL="9129" marR="9129" marT="9129" marB="0" anchor="b">
                    <a:lnL>
                      <a:noFill/>
                    </a:lnL>
                    <a:lnR>
                      <a:noFill/>
                    </a:lnR>
                    <a:lnT>
                      <a:noFill/>
                    </a:lnT>
                    <a:lnB>
                      <a:noFill/>
                    </a:lnB>
                    <a:noFill/>
                  </a:tcPr>
                </a:tc>
                <a:tc>
                  <a:txBody>
                    <a:bodyPr/>
                    <a:lstStyle/>
                    <a:p>
                      <a:pPr algn="l" fontAlgn="b"/>
                      <a:r>
                        <a:rPr lang="en-US" sz="1200" b="0" i="0" u="none" strike="noStrike">
                          <a:solidFill>
                            <a:srgbClr val="000000"/>
                          </a:solidFill>
                          <a:effectLst/>
                          <a:latin typeface="Aptos Narrow" panose="020B0004020202020204" pitchFamily="34" charset="0"/>
                        </a:rPr>
                        <a:t>Q</a:t>
                      </a:r>
                    </a:p>
                  </a:txBody>
                  <a:tcPr marL="9129" marR="9129" marT="9129" marB="0" anchor="b">
                    <a:lnL>
                      <a:noFill/>
                    </a:lnL>
                    <a:lnR>
                      <a:noFill/>
                    </a:lnR>
                    <a:lnT>
                      <a:noFill/>
                    </a:lnT>
                    <a:lnB>
                      <a:noFill/>
                    </a:lnB>
                    <a:noFill/>
                  </a:tcPr>
                </a:tc>
                <a:tc>
                  <a:txBody>
                    <a:bodyPr/>
                    <a:lstStyle/>
                    <a:p>
                      <a:pPr algn="r" fontAlgn="b"/>
                      <a:r>
                        <a:rPr lang="en-US" sz="1200" b="0" i="0" u="none" strike="noStrike">
                          <a:solidFill>
                            <a:srgbClr val="000000"/>
                          </a:solidFill>
                          <a:effectLst/>
                          <a:latin typeface="Aptos Narrow" panose="020B0004020202020204" pitchFamily="34" charset="0"/>
                        </a:rPr>
                        <a:t>12/1/03 0:00</a:t>
                      </a:r>
                    </a:p>
                  </a:txBody>
                  <a:tcPr marL="9129" marR="9129" marT="9129" marB="0" anchor="b">
                    <a:lnL>
                      <a:noFill/>
                    </a:lnL>
                    <a:lnR>
                      <a:noFill/>
                    </a:lnR>
                    <a:lnT>
                      <a:noFill/>
                    </a:lnT>
                    <a:lnB>
                      <a:noFill/>
                    </a:lnB>
                    <a:noFill/>
                  </a:tcPr>
                </a:tc>
                <a:tc>
                  <a:txBody>
                    <a:bodyPr/>
                    <a:lstStyle/>
                    <a:p>
                      <a:pPr algn="r" fontAlgn="b"/>
                      <a:r>
                        <a:rPr lang="en-US" sz="1200" b="0" i="0" u="none" strike="noStrike">
                          <a:solidFill>
                            <a:srgbClr val="000000"/>
                          </a:solidFill>
                          <a:effectLst/>
                          <a:latin typeface="Aptos Narrow" panose="020B0004020202020204" pitchFamily="34" charset="0"/>
                        </a:rPr>
                        <a:t>414</a:t>
                      </a:r>
                    </a:p>
                  </a:txBody>
                  <a:tcPr marL="9129" marR="9129" marT="9129" marB="0" anchor="b">
                    <a:lnL>
                      <a:noFill/>
                    </a:lnL>
                    <a:lnR>
                      <a:noFill/>
                    </a:lnR>
                    <a:lnT>
                      <a:noFill/>
                    </a:lnT>
                    <a:lnB>
                      <a:noFill/>
                    </a:lnB>
                    <a:noFill/>
                  </a:tcPr>
                </a:tc>
                <a:tc>
                  <a:txBody>
                    <a:bodyPr/>
                    <a:lstStyle/>
                    <a:p>
                      <a:pPr algn="r" fontAlgn="b"/>
                      <a:r>
                        <a:rPr lang="en-US" sz="1200" b="0" i="0" u="none" strike="noStrike">
                          <a:solidFill>
                            <a:srgbClr val="000000"/>
                          </a:solidFill>
                          <a:effectLst/>
                          <a:latin typeface="Aptos Narrow" panose="020B0004020202020204" pitchFamily="34" charset="0"/>
                        </a:rPr>
                        <a:t>32</a:t>
                      </a:r>
                    </a:p>
                  </a:txBody>
                  <a:tcPr marL="9129" marR="9129" marT="9129" marB="0" anchor="b">
                    <a:lnL>
                      <a:noFill/>
                    </a:lnL>
                    <a:lnR>
                      <a:noFill/>
                    </a:lnR>
                    <a:lnT>
                      <a:noFill/>
                    </a:lnT>
                    <a:lnB>
                      <a:noFill/>
                    </a:lnB>
                    <a:noFill/>
                  </a:tcPr>
                </a:tc>
                <a:tc>
                  <a:txBody>
                    <a:bodyPr/>
                    <a:lstStyle/>
                    <a:p>
                      <a:pPr algn="l" fontAlgn="b"/>
                      <a:r>
                        <a:rPr lang="en-US" sz="1200" b="0" i="0" u="none" strike="noStrike">
                          <a:solidFill>
                            <a:srgbClr val="000000"/>
                          </a:solidFill>
                          <a:effectLst/>
                          <a:latin typeface="Aptos Narrow" panose="020B0004020202020204" pitchFamily="34" charset="0"/>
                        </a:rPr>
                        <a:t>Q-14</a:t>
                      </a:r>
                    </a:p>
                  </a:txBody>
                  <a:tcPr marL="9129" marR="9129" marT="9129" marB="0" anchor="b">
                    <a:lnL>
                      <a:noFill/>
                    </a:lnL>
                    <a:lnR>
                      <a:noFill/>
                    </a:lnR>
                    <a:lnT>
                      <a:noFill/>
                    </a:lnT>
                    <a:lnB>
                      <a:noFill/>
                    </a:lnB>
                    <a:noFill/>
                  </a:tcPr>
                </a:tc>
                <a:tc>
                  <a:txBody>
                    <a:bodyPr/>
                    <a:lstStyle/>
                    <a:p>
                      <a:pPr algn="l" fontAlgn="b"/>
                      <a:r>
                        <a:rPr lang="en-US" sz="1200" b="0" i="0" u="none" strike="noStrike">
                          <a:solidFill>
                            <a:srgbClr val="000000"/>
                          </a:solidFill>
                          <a:effectLst/>
                          <a:latin typeface="Aptos Narrow" panose="020B0004020202020204" pitchFamily="34" charset="0"/>
                        </a:rPr>
                        <a:t>Greenstreet</a:t>
                      </a:r>
                    </a:p>
                  </a:txBody>
                  <a:tcPr marL="9129" marR="9129" marT="9129" marB="0" anchor="b">
                    <a:lnL>
                      <a:noFill/>
                    </a:lnL>
                    <a:lnR>
                      <a:noFill/>
                    </a:lnR>
                    <a:lnT>
                      <a:noFill/>
                    </a:lnT>
                    <a:lnB>
                      <a:noFill/>
                    </a:lnB>
                    <a:noFill/>
                  </a:tcPr>
                </a:tc>
                <a:extLst>
                  <a:ext uri="{0D108BD9-81ED-4DB2-BD59-A6C34878D82A}">
                    <a16:rowId xmlns:a16="http://schemas.microsoft.com/office/drawing/2014/main" val="1055767590"/>
                  </a:ext>
                </a:extLst>
              </a:tr>
              <a:tr h="403020">
                <a:tc>
                  <a:txBody>
                    <a:bodyPr/>
                    <a:lstStyle/>
                    <a:p>
                      <a:pPr algn="r" fontAlgn="b"/>
                      <a:r>
                        <a:rPr lang="en-US" sz="1200" b="0" i="0" u="none" strike="noStrike">
                          <a:solidFill>
                            <a:srgbClr val="000000"/>
                          </a:solidFill>
                          <a:effectLst/>
                          <a:latin typeface="Aptos Narrow" panose="020B0004020202020204" pitchFamily="34" charset="0"/>
                        </a:rPr>
                        <a:t>0.07027851</a:t>
                      </a:r>
                    </a:p>
                  </a:txBody>
                  <a:tcPr marL="9129" marR="9129" marT="9129" marB="0" anchor="b">
                    <a:lnL>
                      <a:noFill/>
                    </a:lnL>
                    <a:lnR>
                      <a:noFill/>
                    </a:lnR>
                    <a:lnT>
                      <a:noFill/>
                    </a:lnT>
                    <a:lnB>
                      <a:noFill/>
                    </a:lnB>
                    <a:noFill/>
                  </a:tcPr>
                </a:tc>
                <a:tc>
                  <a:txBody>
                    <a:bodyPr/>
                    <a:lstStyle/>
                    <a:p>
                      <a:pPr algn="l" fontAlgn="b"/>
                      <a:r>
                        <a:rPr lang="en-US" sz="1200" b="0" i="0" u="none" strike="noStrike">
                          <a:solidFill>
                            <a:srgbClr val="000000"/>
                          </a:solidFill>
                          <a:effectLst/>
                          <a:latin typeface="Aptos Narrow" panose="020B0004020202020204" pitchFamily="34" charset="0"/>
                        </a:rPr>
                        <a:t>Q</a:t>
                      </a:r>
                    </a:p>
                  </a:txBody>
                  <a:tcPr marL="9129" marR="9129" marT="9129" marB="0" anchor="b">
                    <a:lnL>
                      <a:noFill/>
                    </a:lnL>
                    <a:lnR>
                      <a:noFill/>
                    </a:lnR>
                    <a:lnT>
                      <a:noFill/>
                    </a:lnT>
                    <a:lnB>
                      <a:noFill/>
                    </a:lnB>
                    <a:noFill/>
                  </a:tcPr>
                </a:tc>
                <a:tc>
                  <a:txBody>
                    <a:bodyPr/>
                    <a:lstStyle/>
                    <a:p>
                      <a:pPr algn="r" fontAlgn="b"/>
                      <a:r>
                        <a:rPr lang="en-US" sz="1200" b="0" i="0" u="none" strike="noStrike">
                          <a:solidFill>
                            <a:srgbClr val="000000"/>
                          </a:solidFill>
                          <a:effectLst/>
                          <a:latin typeface="Aptos Narrow" panose="020B0004020202020204" pitchFamily="34" charset="0"/>
                        </a:rPr>
                        <a:t>12/1/03 0:00</a:t>
                      </a:r>
                    </a:p>
                  </a:txBody>
                  <a:tcPr marL="9129" marR="9129" marT="9129" marB="0" anchor="b">
                    <a:lnL>
                      <a:noFill/>
                    </a:lnL>
                    <a:lnR>
                      <a:noFill/>
                    </a:lnR>
                    <a:lnT>
                      <a:noFill/>
                    </a:lnT>
                    <a:lnB>
                      <a:noFill/>
                    </a:lnB>
                    <a:noFill/>
                  </a:tcPr>
                </a:tc>
                <a:tc>
                  <a:txBody>
                    <a:bodyPr/>
                    <a:lstStyle/>
                    <a:p>
                      <a:pPr algn="r" fontAlgn="b"/>
                      <a:r>
                        <a:rPr lang="en-US" sz="1200" b="0" i="0" u="none" strike="noStrike">
                          <a:solidFill>
                            <a:srgbClr val="000000"/>
                          </a:solidFill>
                          <a:effectLst/>
                          <a:latin typeface="Aptos Narrow" panose="020B0004020202020204" pitchFamily="34" charset="0"/>
                        </a:rPr>
                        <a:t>414</a:t>
                      </a:r>
                    </a:p>
                  </a:txBody>
                  <a:tcPr marL="9129" marR="9129" marT="9129" marB="0" anchor="b">
                    <a:lnL>
                      <a:noFill/>
                    </a:lnL>
                    <a:lnR>
                      <a:noFill/>
                    </a:lnR>
                    <a:lnT>
                      <a:noFill/>
                    </a:lnT>
                    <a:lnB>
                      <a:noFill/>
                    </a:lnB>
                    <a:noFill/>
                  </a:tcPr>
                </a:tc>
                <a:tc>
                  <a:txBody>
                    <a:bodyPr/>
                    <a:lstStyle/>
                    <a:p>
                      <a:pPr algn="r" fontAlgn="b"/>
                      <a:r>
                        <a:rPr lang="en-US" sz="1200" b="0" i="0" u="none" strike="noStrike">
                          <a:solidFill>
                            <a:srgbClr val="000000"/>
                          </a:solidFill>
                          <a:effectLst/>
                          <a:latin typeface="Aptos Narrow" panose="020B0004020202020204" pitchFamily="34" charset="0"/>
                        </a:rPr>
                        <a:t>32</a:t>
                      </a:r>
                    </a:p>
                  </a:txBody>
                  <a:tcPr marL="9129" marR="9129" marT="9129" marB="0" anchor="b">
                    <a:lnL>
                      <a:noFill/>
                    </a:lnL>
                    <a:lnR>
                      <a:noFill/>
                    </a:lnR>
                    <a:lnT>
                      <a:noFill/>
                    </a:lnT>
                    <a:lnB>
                      <a:noFill/>
                    </a:lnB>
                    <a:noFill/>
                  </a:tcPr>
                </a:tc>
                <a:tc>
                  <a:txBody>
                    <a:bodyPr/>
                    <a:lstStyle/>
                    <a:p>
                      <a:pPr algn="l" fontAlgn="b"/>
                      <a:r>
                        <a:rPr lang="en-US" sz="1200" b="0" i="0" u="none" strike="noStrike">
                          <a:solidFill>
                            <a:srgbClr val="000000"/>
                          </a:solidFill>
                          <a:effectLst/>
                          <a:latin typeface="Aptos Narrow" panose="020B0004020202020204" pitchFamily="34" charset="0"/>
                        </a:rPr>
                        <a:t>Q-14</a:t>
                      </a:r>
                    </a:p>
                  </a:txBody>
                  <a:tcPr marL="9129" marR="9129" marT="9129" marB="0" anchor="b">
                    <a:lnL>
                      <a:noFill/>
                    </a:lnL>
                    <a:lnR>
                      <a:noFill/>
                    </a:lnR>
                    <a:lnT>
                      <a:noFill/>
                    </a:lnT>
                    <a:lnB>
                      <a:noFill/>
                    </a:lnB>
                    <a:noFill/>
                  </a:tcPr>
                </a:tc>
                <a:tc>
                  <a:txBody>
                    <a:bodyPr/>
                    <a:lstStyle/>
                    <a:p>
                      <a:pPr algn="l" fontAlgn="b"/>
                      <a:r>
                        <a:rPr lang="en-US" sz="1200" b="0" i="0" u="none" strike="noStrike">
                          <a:solidFill>
                            <a:srgbClr val="000000"/>
                          </a:solidFill>
                          <a:effectLst/>
                          <a:latin typeface="Aptos Narrow" panose="020B0004020202020204" pitchFamily="34" charset="0"/>
                        </a:rPr>
                        <a:t>Greenstreet</a:t>
                      </a:r>
                    </a:p>
                  </a:txBody>
                  <a:tcPr marL="9129" marR="9129" marT="9129" marB="0" anchor="b">
                    <a:lnL>
                      <a:noFill/>
                    </a:lnL>
                    <a:lnR>
                      <a:noFill/>
                    </a:lnR>
                    <a:lnT>
                      <a:noFill/>
                    </a:lnT>
                    <a:lnB>
                      <a:noFill/>
                    </a:lnB>
                    <a:noFill/>
                  </a:tcPr>
                </a:tc>
                <a:extLst>
                  <a:ext uri="{0D108BD9-81ED-4DB2-BD59-A6C34878D82A}">
                    <a16:rowId xmlns:a16="http://schemas.microsoft.com/office/drawing/2014/main" val="992679411"/>
                  </a:ext>
                </a:extLst>
              </a:tr>
              <a:tr h="403020">
                <a:tc>
                  <a:txBody>
                    <a:bodyPr/>
                    <a:lstStyle/>
                    <a:p>
                      <a:pPr algn="r" fontAlgn="b"/>
                      <a:r>
                        <a:rPr lang="en-US" sz="1200" b="0" i="0" u="none" strike="noStrike">
                          <a:solidFill>
                            <a:srgbClr val="000000"/>
                          </a:solidFill>
                          <a:effectLst/>
                          <a:latin typeface="Aptos Narrow" panose="020B0004020202020204" pitchFamily="34" charset="0"/>
                        </a:rPr>
                        <a:t>0.03023182</a:t>
                      </a:r>
                    </a:p>
                  </a:txBody>
                  <a:tcPr marL="9129" marR="9129" marT="9129" marB="0" anchor="b">
                    <a:lnL>
                      <a:noFill/>
                    </a:lnL>
                    <a:lnR>
                      <a:noFill/>
                    </a:lnR>
                    <a:lnT>
                      <a:noFill/>
                    </a:lnT>
                    <a:lnB>
                      <a:noFill/>
                    </a:lnB>
                    <a:noFill/>
                  </a:tcPr>
                </a:tc>
                <a:tc>
                  <a:txBody>
                    <a:bodyPr/>
                    <a:lstStyle/>
                    <a:p>
                      <a:pPr algn="l" fontAlgn="b"/>
                      <a:r>
                        <a:rPr lang="en-US" sz="1200" b="0" i="0" u="none" strike="noStrike">
                          <a:solidFill>
                            <a:srgbClr val="000000"/>
                          </a:solidFill>
                          <a:effectLst/>
                          <a:latin typeface="Aptos Narrow" panose="020B0004020202020204" pitchFamily="34" charset="0"/>
                        </a:rPr>
                        <a:t>Q</a:t>
                      </a:r>
                    </a:p>
                  </a:txBody>
                  <a:tcPr marL="9129" marR="9129" marT="9129" marB="0" anchor="b">
                    <a:lnL>
                      <a:noFill/>
                    </a:lnL>
                    <a:lnR>
                      <a:noFill/>
                    </a:lnR>
                    <a:lnT>
                      <a:noFill/>
                    </a:lnT>
                    <a:lnB>
                      <a:noFill/>
                    </a:lnB>
                    <a:noFill/>
                  </a:tcPr>
                </a:tc>
                <a:tc>
                  <a:txBody>
                    <a:bodyPr/>
                    <a:lstStyle/>
                    <a:p>
                      <a:pPr algn="r" fontAlgn="b"/>
                      <a:r>
                        <a:rPr lang="en-US" sz="1200" b="0" i="0" u="none" strike="noStrike">
                          <a:solidFill>
                            <a:srgbClr val="000000"/>
                          </a:solidFill>
                          <a:effectLst/>
                          <a:latin typeface="Aptos Narrow" panose="020B0004020202020204" pitchFamily="34" charset="0"/>
                        </a:rPr>
                        <a:t>12/1/00 0:00</a:t>
                      </a:r>
                    </a:p>
                  </a:txBody>
                  <a:tcPr marL="9129" marR="9129" marT="9129" marB="0" anchor="b">
                    <a:lnL>
                      <a:noFill/>
                    </a:lnL>
                    <a:lnR>
                      <a:noFill/>
                    </a:lnR>
                    <a:lnT>
                      <a:noFill/>
                    </a:lnT>
                    <a:lnB>
                      <a:noFill/>
                    </a:lnB>
                    <a:noFill/>
                  </a:tcPr>
                </a:tc>
                <a:tc>
                  <a:txBody>
                    <a:bodyPr/>
                    <a:lstStyle/>
                    <a:p>
                      <a:pPr algn="r" fontAlgn="b"/>
                      <a:r>
                        <a:rPr lang="en-US" sz="1200" b="0" i="0" u="none" strike="noStrike">
                          <a:solidFill>
                            <a:srgbClr val="000000"/>
                          </a:solidFill>
                          <a:effectLst/>
                          <a:latin typeface="Aptos Narrow" panose="020B0004020202020204" pitchFamily="34" charset="0"/>
                        </a:rPr>
                        <a:t>414</a:t>
                      </a:r>
                    </a:p>
                  </a:txBody>
                  <a:tcPr marL="9129" marR="9129" marT="9129" marB="0" anchor="b">
                    <a:lnL>
                      <a:noFill/>
                    </a:lnL>
                    <a:lnR>
                      <a:noFill/>
                    </a:lnR>
                    <a:lnT>
                      <a:noFill/>
                    </a:lnT>
                    <a:lnB>
                      <a:noFill/>
                    </a:lnB>
                    <a:noFill/>
                  </a:tcPr>
                </a:tc>
                <a:tc>
                  <a:txBody>
                    <a:bodyPr/>
                    <a:lstStyle/>
                    <a:p>
                      <a:pPr algn="r" fontAlgn="b"/>
                      <a:r>
                        <a:rPr lang="en-US" sz="1200" b="0" i="0" u="none" strike="noStrike">
                          <a:solidFill>
                            <a:srgbClr val="000000"/>
                          </a:solidFill>
                          <a:effectLst/>
                          <a:latin typeface="Aptos Narrow" panose="020B0004020202020204" pitchFamily="34" charset="0"/>
                        </a:rPr>
                        <a:t>31</a:t>
                      </a:r>
                    </a:p>
                  </a:txBody>
                  <a:tcPr marL="9129" marR="9129" marT="9129" marB="0" anchor="b">
                    <a:lnL>
                      <a:noFill/>
                    </a:lnL>
                    <a:lnR>
                      <a:noFill/>
                    </a:lnR>
                    <a:lnT>
                      <a:noFill/>
                    </a:lnT>
                    <a:lnB>
                      <a:noFill/>
                    </a:lnB>
                    <a:noFill/>
                  </a:tcPr>
                </a:tc>
                <a:tc>
                  <a:txBody>
                    <a:bodyPr/>
                    <a:lstStyle/>
                    <a:p>
                      <a:pPr algn="l" fontAlgn="b"/>
                      <a:r>
                        <a:rPr lang="en-US" sz="1200" b="0" i="0" u="none" strike="noStrike">
                          <a:solidFill>
                            <a:srgbClr val="000000"/>
                          </a:solidFill>
                          <a:effectLst/>
                          <a:latin typeface="Aptos Narrow" panose="020B0004020202020204" pitchFamily="34" charset="0"/>
                        </a:rPr>
                        <a:t>Q-14</a:t>
                      </a:r>
                    </a:p>
                  </a:txBody>
                  <a:tcPr marL="9129" marR="9129" marT="9129" marB="0" anchor="b">
                    <a:lnL>
                      <a:noFill/>
                    </a:lnL>
                    <a:lnR>
                      <a:noFill/>
                    </a:lnR>
                    <a:lnT>
                      <a:noFill/>
                    </a:lnT>
                    <a:lnB>
                      <a:noFill/>
                    </a:lnB>
                    <a:noFill/>
                  </a:tcPr>
                </a:tc>
                <a:tc>
                  <a:txBody>
                    <a:bodyPr/>
                    <a:lstStyle/>
                    <a:p>
                      <a:pPr algn="l" fontAlgn="b"/>
                      <a:r>
                        <a:rPr lang="en-US" sz="1200" b="0" i="0" u="none" strike="noStrike">
                          <a:solidFill>
                            <a:srgbClr val="000000"/>
                          </a:solidFill>
                          <a:effectLst/>
                          <a:latin typeface="Aptos Narrow" panose="020B0004020202020204" pitchFamily="34" charset="0"/>
                        </a:rPr>
                        <a:t>Greenstreet</a:t>
                      </a:r>
                    </a:p>
                  </a:txBody>
                  <a:tcPr marL="9129" marR="9129" marT="9129" marB="0" anchor="b">
                    <a:lnL>
                      <a:noFill/>
                    </a:lnL>
                    <a:lnR>
                      <a:noFill/>
                    </a:lnR>
                    <a:lnT>
                      <a:noFill/>
                    </a:lnT>
                    <a:lnB>
                      <a:noFill/>
                    </a:lnB>
                    <a:noFill/>
                  </a:tcPr>
                </a:tc>
                <a:extLst>
                  <a:ext uri="{0D108BD9-81ED-4DB2-BD59-A6C34878D82A}">
                    <a16:rowId xmlns:a16="http://schemas.microsoft.com/office/drawing/2014/main" val="3093281554"/>
                  </a:ext>
                </a:extLst>
              </a:tr>
              <a:tr h="403020">
                <a:tc>
                  <a:txBody>
                    <a:bodyPr/>
                    <a:lstStyle/>
                    <a:p>
                      <a:pPr algn="r" fontAlgn="b"/>
                      <a:r>
                        <a:rPr lang="en-US" sz="1200" b="0" i="0" u="none" strike="noStrike">
                          <a:solidFill>
                            <a:srgbClr val="000000"/>
                          </a:solidFill>
                          <a:effectLst/>
                          <a:latin typeface="Aptos Narrow" panose="020B0004020202020204" pitchFamily="34" charset="0"/>
                        </a:rPr>
                        <a:t>0.01696707</a:t>
                      </a:r>
                    </a:p>
                  </a:txBody>
                  <a:tcPr marL="9129" marR="9129" marT="9129" marB="0" anchor="b">
                    <a:lnL>
                      <a:noFill/>
                    </a:lnL>
                    <a:lnR>
                      <a:noFill/>
                    </a:lnR>
                    <a:lnT>
                      <a:noFill/>
                    </a:lnT>
                    <a:lnB>
                      <a:noFill/>
                    </a:lnB>
                    <a:noFill/>
                  </a:tcPr>
                </a:tc>
                <a:tc>
                  <a:txBody>
                    <a:bodyPr/>
                    <a:lstStyle/>
                    <a:p>
                      <a:pPr algn="l" fontAlgn="b"/>
                      <a:r>
                        <a:rPr lang="en-US" sz="1200" b="0" i="0" u="none" strike="noStrike">
                          <a:solidFill>
                            <a:srgbClr val="000000"/>
                          </a:solidFill>
                          <a:effectLst/>
                          <a:latin typeface="Aptos Narrow" panose="020B0004020202020204" pitchFamily="34" charset="0"/>
                        </a:rPr>
                        <a:t>Q</a:t>
                      </a:r>
                    </a:p>
                  </a:txBody>
                  <a:tcPr marL="9129" marR="9129" marT="9129" marB="0" anchor="b">
                    <a:lnL>
                      <a:noFill/>
                    </a:lnL>
                    <a:lnR>
                      <a:noFill/>
                    </a:lnR>
                    <a:lnT>
                      <a:noFill/>
                    </a:lnT>
                    <a:lnB>
                      <a:noFill/>
                    </a:lnB>
                    <a:noFill/>
                  </a:tcPr>
                </a:tc>
                <a:tc>
                  <a:txBody>
                    <a:bodyPr/>
                    <a:lstStyle/>
                    <a:p>
                      <a:pPr algn="r" fontAlgn="b"/>
                      <a:r>
                        <a:rPr lang="en-US" sz="1200" b="0" i="0" u="none" strike="noStrike">
                          <a:solidFill>
                            <a:srgbClr val="000000"/>
                          </a:solidFill>
                          <a:effectLst/>
                          <a:latin typeface="Aptos Narrow" panose="020B0004020202020204" pitchFamily="34" charset="0"/>
                        </a:rPr>
                        <a:t>12/1/00 0:00</a:t>
                      </a:r>
                    </a:p>
                  </a:txBody>
                  <a:tcPr marL="9129" marR="9129" marT="9129" marB="0" anchor="b">
                    <a:lnL>
                      <a:noFill/>
                    </a:lnL>
                    <a:lnR>
                      <a:noFill/>
                    </a:lnR>
                    <a:lnT>
                      <a:noFill/>
                    </a:lnT>
                    <a:lnB>
                      <a:noFill/>
                    </a:lnB>
                    <a:noFill/>
                  </a:tcPr>
                </a:tc>
                <a:tc>
                  <a:txBody>
                    <a:bodyPr/>
                    <a:lstStyle/>
                    <a:p>
                      <a:pPr algn="r" fontAlgn="b"/>
                      <a:r>
                        <a:rPr lang="en-US" sz="1200" b="0" i="0" u="none" strike="noStrike">
                          <a:solidFill>
                            <a:srgbClr val="000000"/>
                          </a:solidFill>
                          <a:effectLst/>
                          <a:latin typeface="Aptos Narrow" panose="020B0004020202020204" pitchFamily="34" charset="0"/>
                        </a:rPr>
                        <a:t>414</a:t>
                      </a:r>
                    </a:p>
                  </a:txBody>
                  <a:tcPr marL="9129" marR="9129" marT="9129" marB="0" anchor="b">
                    <a:lnL>
                      <a:noFill/>
                    </a:lnL>
                    <a:lnR>
                      <a:noFill/>
                    </a:lnR>
                    <a:lnT>
                      <a:noFill/>
                    </a:lnT>
                    <a:lnB>
                      <a:noFill/>
                    </a:lnB>
                    <a:noFill/>
                  </a:tcPr>
                </a:tc>
                <a:tc>
                  <a:txBody>
                    <a:bodyPr/>
                    <a:lstStyle/>
                    <a:p>
                      <a:pPr algn="r" fontAlgn="b"/>
                      <a:r>
                        <a:rPr lang="en-US" sz="1200" b="0" i="0" u="none" strike="noStrike">
                          <a:solidFill>
                            <a:srgbClr val="000000"/>
                          </a:solidFill>
                          <a:effectLst/>
                          <a:latin typeface="Aptos Narrow" panose="020B0004020202020204" pitchFamily="34" charset="0"/>
                        </a:rPr>
                        <a:t>31</a:t>
                      </a:r>
                    </a:p>
                  </a:txBody>
                  <a:tcPr marL="9129" marR="9129" marT="9129" marB="0" anchor="b">
                    <a:lnL>
                      <a:noFill/>
                    </a:lnL>
                    <a:lnR>
                      <a:noFill/>
                    </a:lnR>
                    <a:lnT>
                      <a:noFill/>
                    </a:lnT>
                    <a:lnB>
                      <a:noFill/>
                    </a:lnB>
                    <a:noFill/>
                  </a:tcPr>
                </a:tc>
                <a:tc>
                  <a:txBody>
                    <a:bodyPr/>
                    <a:lstStyle/>
                    <a:p>
                      <a:pPr algn="l" fontAlgn="b"/>
                      <a:r>
                        <a:rPr lang="en-US" sz="1200" b="0" i="0" u="none" strike="noStrike">
                          <a:solidFill>
                            <a:srgbClr val="000000"/>
                          </a:solidFill>
                          <a:effectLst/>
                          <a:latin typeface="Aptos Narrow" panose="020B0004020202020204" pitchFamily="34" charset="0"/>
                        </a:rPr>
                        <a:t>Q-14</a:t>
                      </a:r>
                    </a:p>
                  </a:txBody>
                  <a:tcPr marL="9129" marR="9129" marT="9129" marB="0" anchor="b">
                    <a:lnL>
                      <a:noFill/>
                    </a:lnL>
                    <a:lnR>
                      <a:noFill/>
                    </a:lnR>
                    <a:lnT>
                      <a:noFill/>
                    </a:lnT>
                    <a:lnB>
                      <a:noFill/>
                    </a:lnB>
                    <a:noFill/>
                  </a:tcPr>
                </a:tc>
                <a:tc>
                  <a:txBody>
                    <a:bodyPr/>
                    <a:lstStyle/>
                    <a:p>
                      <a:pPr algn="l" fontAlgn="b"/>
                      <a:r>
                        <a:rPr lang="en-US" sz="1200" b="0" i="0" u="none" strike="noStrike" dirty="0">
                          <a:solidFill>
                            <a:srgbClr val="000000"/>
                          </a:solidFill>
                          <a:effectLst/>
                          <a:latin typeface="Aptos Narrow" panose="020B0004020202020204" pitchFamily="34" charset="0"/>
                        </a:rPr>
                        <a:t>Greenstreet</a:t>
                      </a:r>
                    </a:p>
                  </a:txBody>
                  <a:tcPr marL="9129" marR="9129" marT="9129" marB="0" anchor="b">
                    <a:lnL>
                      <a:noFill/>
                    </a:lnL>
                    <a:lnR>
                      <a:noFill/>
                    </a:lnR>
                    <a:lnT>
                      <a:noFill/>
                    </a:lnT>
                    <a:lnB>
                      <a:noFill/>
                    </a:lnB>
                    <a:noFill/>
                  </a:tcPr>
                </a:tc>
                <a:extLst>
                  <a:ext uri="{0D108BD9-81ED-4DB2-BD59-A6C34878D82A}">
                    <a16:rowId xmlns:a16="http://schemas.microsoft.com/office/drawing/2014/main" val="2431705564"/>
                  </a:ext>
                </a:extLst>
              </a:tr>
            </a:tbl>
          </a:graphicData>
        </a:graphic>
      </p:graphicFrame>
    </p:spTree>
    <p:extLst>
      <p:ext uri="{BB962C8B-B14F-4D97-AF65-F5344CB8AC3E}">
        <p14:creationId xmlns:p14="http://schemas.microsoft.com/office/powerpoint/2010/main" val="1577629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EEF50-441A-6668-08E7-B639BEE70EA8}"/>
              </a:ext>
            </a:extLst>
          </p:cNvPr>
          <p:cNvSpPr>
            <a:spLocks noGrp="1"/>
          </p:cNvSpPr>
          <p:nvPr>
            <p:ph type="title"/>
          </p:nvPr>
        </p:nvSpPr>
        <p:spPr/>
        <p:txBody>
          <a:bodyPr/>
          <a:lstStyle/>
          <a:p>
            <a:r>
              <a:rPr lang="en-US" dirty="0"/>
              <a:t>Some interesting features found in the NPN A dataset</a:t>
            </a:r>
          </a:p>
        </p:txBody>
      </p:sp>
      <p:sp>
        <p:nvSpPr>
          <p:cNvPr id="3" name="Content Placeholder 2">
            <a:extLst>
              <a:ext uri="{FF2B5EF4-FFF2-40B4-BE49-F238E27FC236}">
                <a16:creationId xmlns:a16="http://schemas.microsoft.com/office/drawing/2014/main" id="{17C61252-62E7-AA00-1B67-1F882074BA40}"/>
              </a:ext>
            </a:extLst>
          </p:cNvPr>
          <p:cNvSpPr>
            <a:spLocks noGrp="1"/>
          </p:cNvSpPr>
          <p:nvPr>
            <p:ph idx="1"/>
          </p:nvPr>
        </p:nvSpPr>
        <p:spPr/>
        <p:txBody>
          <a:bodyPr>
            <a:normAutofit lnSpcReduction="10000"/>
          </a:bodyPr>
          <a:lstStyle/>
          <a:p>
            <a:r>
              <a:rPr lang="en-US" b="1" dirty="0"/>
              <a:t>Positional / geographic data </a:t>
            </a:r>
            <a:br>
              <a:rPr lang="en-US" dirty="0"/>
            </a:br>
            <a:r>
              <a:rPr lang="en-US" dirty="0"/>
              <a:t>(</a:t>
            </a:r>
            <a:r>
              <a:rPr lang="en-US" dirty="0" err="1"/>
              <a:t>longitutde</a:t>
            </a:r>
            <a:r>
              <a:rPr lang="en-US" dirty="0"/>
              <a:t> and Latitude of each specimen)</a:t>
            </a:r>
          </a:p>
          <a:p>
            <a:r>
              <a:rPr lang="en-US" b="1" dirty="0"/>
              <a:t>Elevation</a:t>
            </a:r>
            <a:r>
              <a:rPr lang="en-US" dirty="0"/>
              <a:t> (in meters) of each specimen at the time of the observation (this might be very interesting if the elevation changes)</a:t>
            </a:r>
          </a:p>
          <a:p>
            <a:r>
              <a:rPr lang="en-US" b="1" dirty="0"/>
              <a:t>Date of observation</a:t>
            </a:r>
          </a:p>
          <a:p>
            <a:r>
              <a:rPr lang="en-US" b="1" dirty="0"/>
              <a:t>Phenophase</a:t>
            </a:r>
            <a:r>
              <a:rPr lang="en-US" dirty="0"/>
              <a:t> (i.e, whether the specimen is in flower) both in numerical and text format</a:t>
            </a:r>
          </a:p>
          <a:p>
            <a:r>
              <a:rPr lang="en-US" b="1" dirty="0"/>
              <a:t>Latitude </a:t>
            </a:r>
            <a:r>
              <a:rPr lang="en-US" dirty="0"/>
              <a:t>and</a:t>
            </a:r>
            <a:r>
              <a:rPr lang="en-US" b="1" dirty="0"/>
              <a:t> Longitude </a:t>
            </a:r>
            <a:r>
              <a:rPr lang="en-US" dirty="0"/>
              <a:t>pairs, denoting the absolute positioning of the specimen</a:t>
            </a:r>
          </a:p>
          <a:p>
            <a:r>
              <a:rPr lang="en-US" dirty="0"/>
              <a:t>Species ID with </a:t>
            </a:r>
            <a:r>
              <a:rPr lang="en-US" b="1" dirty="0"/>
              <a:t>Kingdom</a:t>
            </a:r>
            <a:r>
              <a:rPr lang="en-US" dirty="0"/>
              <a:t>, </a:t>
            </a:r>
            <a:r>
              <a:rPr lang="en-US" b="1" dirty="0"/>
              <a:t>Genus, Species</a:t>
            </a:r>
            <a:r>
              <a:rPr lang="en-US" dirty="0"/>
              <a:t> and </a:t>
            </a:r>
            <a:r>
              <a:rPr lang="en-US" b="1" dirty="0"/>
              <a:t>Common Name</a:t>
            </a:r>
          </a:p>
          <a:p>
            <a:endParaRPr lang="en-US" dirty="0"/>
          </a:p>
          <a:p>
            <a:pPr marL="0" indent="0">
              <a:buNone/>
            </a:pPr>
            <a:r>
              <a:rPr lang="en-US" dirty="0"/>
              <a:t>(the first four features may be of the most interest, the fifth item may be used to relate the two datasets)</a:t>
            </a:r>
          </a:p>
          <a:p>
            <a:pPr marL="0" indent="0">
              <a:buNone/>
            </a:pPr>
            <a:r>
              <a:rPr lang="en-US" dirty="0"/>
              <a:t>* </a:t>
            </a:r>
            <a:r>
              <a:rPr lang="en-US" b="1" dirty="0"/>
              <a:t>Bolded </a:t>
            </a:r>
            <a:r>
              <a:rPr lang="en-US" dirty="0"/>
              <a:t>items are feature names</a:t>
            </a:r>
          </a:p>
        </p:txBody>
      </p:sp>
    </p:spTree>
    <p:extLst>
      <p:ext uri="{BB962C8B-B14F-4D97-AF65-F5344CB8AC3E}">
        <p14:creationId xmlns:p14="http://schemas.microsoft.com/office/powerpoint/2010/main" val="2552805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06ADB-E4B5-507B-1A45-2D781394C0AD}"/>
              </a:ext>
            </a:extLst>
          </p:cNvPr>
          <p:cNvSpPr>
            <a:spLocks noGrp="1"/>
          </p:cNvSpPr>
          <p:nvPr>
            <p:ph type="title"/>
          </p:nvPr>
        </p:nvSpPr>
        <p:spPr>
          <a:xfrm>
            <a:off x="252918" y="1123837"/>
            <a:ext cx="3026309" cy="4601183"/>
          </a:xfrm>
        </p:spPr>
        <p:txBody>
          <a:bodyPr>
            <a:normAutofit/>
          </a:bodyPr>
          <a:lstStyle/>
          <a:p>
            <a:r>
              <a:rPr lang="en-US" sz="3200" dirty="0"/>
              <a:t>Some questions we could answer using the NPN A dataset</a:t>
            </a:r>
          </a:p>
        </p:txBody>
      </p:sp>
      <p:sp>
        <p:nvSpPr>
          <p:cNvPr id="3" name="Content Placeholder 2">
            <a:extLst>
              <a:ext uri="{FF2B5EF4-FFF2-40B4-BE49-F238E27FC236}">
                <a16:creationId xmlns:a16="http://schemas.microsoft.com/office/drawing/2014/main" id="{4A3B8AAA-94E6-1E99-0A54-33AB27889198}"/>
              </a:ext>
            </a:extLst>
          </p:cNvPr>
          <p:cNvSpPr>
            <a:spLocks noGrp="1"/>
          </p:cNvSpPr>
          <p:nvPr>
            <p:ph idx="1"/>
          </p:nvPr>
        </p:nvSpPr>
        <p:spPr/>
        <p:txBody>
          <a:bodyPr/>
          <a:lstStyle/>
          <a:p>
            <a:r>
              <a:rPr lang="en-US" dirty="0"/>
              <a:t>Has there been a change of when a specific phenophase is manifests by date?</a:t>
            </a:r>
          </a:p>
          <a:p>
            <a:r>
              <a:rPr lang="en-US" dirty="0"/>
              <a:t>Which specimens do best in this environment?</a:t>
            </a:r>
          </a:p>
          <a:p>
            <a:r>
              <a:rPr lang="en-US" dirty="0"/>
              <a:t>How is the climate affecting the manifestation of each phenophase?</a:t>
            </a:r>
          </a:p>
          <a:p>
            <a:r>
              <a:rPr lang="en-US" dirty="0"/>
              <a:t>What types of weather have shown to have the most benefit for each of the different species represented? (another dataset with weather information including dates would be needed for this).</a:t>
            </a:r>
          </a:p>
          <a:p>
            <a:r>
              <a:rPr lang="en-US" dirty="0"/>
              <a:t>Which type of specimen is hit the hardest (by genus/species)?</a:t>
            </a:r>
          </a:p>
          <a:p>
            <a:r>
              <a:rPr lang="en-US" dirty="0"/>
              <a:t>Do these specimens grow better in urban environments(see BU website)?</a:t>
            </a:r>
          </a:p>
          <a:p>
            <a:endParaRPr lang="en-US" dirty="0"/>
          </a:p>
        </p:txBody>
      </p:sp>
    </p:spTree>
    <p:extLst>
      <p:ext uri="{BB962C8B-B14F-4D97-AF65-F5344CB8AC3E}">
        <p14:creationId xmlns:p14="http://schemas.microsoft.com/office/powerpoint/2010/main" val="3175279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B3F7F-49BA-39D7-AC3E-B6929B7DC92B}"/>
              </a:ext>
            </a:extLst>
          </p:cNvPr>
          <p:cNvSpPr>
            <a:spLocks noGrp="1"/>
          </p:cNvSpPr>
          <p:nvPr>
            <p:ph type="title"/>
          </p:nvPr>
        </p:nvSpPr>
        <p:spPr/>
        <p:txBody>
          <a:bodyPr/>
          <a:lstStyle/>
          <a:p>
            <a:r>
              <a:rPr lang="en-US" dirty="0"/>
              <a:t>What other datasets, or information,  might be needed to answer these and other questions?</a:t>
            </a:r>
          </a:p>
        </p:txBody>
      </p:sp>
      <p:sp>
        <p:nvSpPr>
          <p:cNvPr id="3" name="Content Placeholder 2">
            <a:extLst>
              <a:ext uri="{FF2B5EF4-FFF2-40B4-BE49-F238E27FC236}">
                <a16:creationId xmlns:a16="http://schemas.microsoft.com/office/drawing/2014/main" id="{12362CBA-895A-7310-A152-B06117C2E1D5}"/>
              </a:ext>
            </a:extLst>
          </p:cNvPr>
          <p:cNvSpPr>
            <a:spLocks noGrp="1"/>
          </p:cNvSpPr>
          <p:nvPr>
            <p:ph idx="1"/>
          </p:nvPr>
        </p:nvSpPr>
        <p:spPr/>
        <p:txBody>
          <a:bodyPr/>
          <a:lstStyle/>
          <a:p>
            <a:r>
              <a:rPr lang="en-US" dirty="0"/>
              <a:t>Weather dataset with dates</a:t>
            </a:r>
          </a:p>
          <a:p>
            <a:r>
              <a:rPr lang="en-US" dirty="0"/>
              <a:t>Dataset covering a larger area with the same information to compare microclimates</a:t>
            </a:r>
          </a:p>
          <a:p>
            <a:r>
              <a:rPr lang="en-US" dirty="0"/>
              <a:t>Dataset to normalize for cataclysmic events and to ascertain what effect these events had on the specimens in question</a:t>
            </a:r>
          </a:p>
          <a:p>
            <a:r>
              <a:rPr lang="en-US" dirty="0"/>
              <a:t>Information about the manner in which the data was collected and the training, if any, those collecting the data had. (data from this site was mostly collected by citizen scientists)</a:t>
            </a:r>
          </a:p>
          <a:p>
            <a:endParaRPr lang="en-US" dirty="0"/>
          </a:p>
        </p:txBody>
      </p:sp>
    </p:spTree>
    <p:extLst>
      <p:ext uri="{BB962C8B-B14F-4D97-AF65-F5344CB8AC3E}">
        <p14:creationId xmlns:p14="http://schemas.microsoft.com/office/powerpoint/2010/main" val="1649418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F01956E-B8CB-C100-587C-CC07D8F9C190}"/>
              </a:ext>
            </a:extLst>
          </p:cNvPr>
          <p:cNvSpPr>
            <a:spLocks noGrp="1"/>
          </p:cNvSpPr>
          <p:nvPr>
            <p:ph type="title"/>
          </p:nvPr>
        </p:nvSpPr>
        <p:spPr/>
        <p:txBody>
          <a:bodyPr/>
          <a:lstStyle/>
          <a:p>
            <a:r>
              <a:rPr lang="en-US" dirty="0"/>
              <a:t>The following datasets were obtained independently of each other but are both needed.</a:t>
            </a:r>
          </a:p>
        </p:txBody>
      </p:sp>
      <p:sp>
        <p:nvSpPr>
          <p:cNvPr id="9" name="Text Placeholder 8">
            <a:extLst>
              <a:ext uri="{FF2B5EF4-FFF2-40B4-BE49-F238E27FC236}">
                <a16:creationId xmlns:a16="http://schemas.microsoft.com/office/drawing/2014/main" id="{C91ADB84-89FB-7C02-B6DB-FB28C8472515}"/>
              </a:ext>
            </a:extLst>
          </p:cNvPr>
          <p:cNvSpPr>
            <a:spLocks noGrp="1"/>
          </p:cNvSpPr>
          <p:nvPr>
            <p:ph type="body" idx="1"/>
          </p:nvPr>
        </p:nvSpPr>
        <p:spPr>
          <a:xfrm>
            <a:off x="3871609" y="1529824"/>
            <a:ext cx="3581833" cy="712920"/>
          </a:xfrm>
        </p:spPr>
        <p:txBody>
          <a:bodyPr/>
          <a:lstStyle/>
          <a:p>
            <a:r>
              <a:rPr lang="en-US" dirty="0"/>
              <a:t>USA NPN Dataset from NYBG</a:t>
            </a:r>
          </a:p>
        </p:txBody>
      </p:sp>
      <p:sp>
        <p:nvSpPr>
          <p:cNvPr id="10" name="Content Placeholder 9">
            <a:extLst>
              <a:ext uri="{FF2B5EF4-FFF2-40B4-BE49-F238E27FC236}">
                <a16:creationId xmlns:a16="http://schemas.microsoft.com/office/drawing/2014/main" id="{FE92D17F-9568-4685-1F77-3CA947BE547C}"/>
              </a:ext>
            </a:extLst>
          </p:cNvPr>
          <p:cNvSpPr>
            <a:spLocks noGrp="1"/>
          </p:cNvSpPr>
          <p:nvPr>
            <p:ph sz="half" idx="2"/>
          </p:nvPr>
        </p:nvSpPr>
        <p:spPr>
          <a:xfrm>
            <a:off x="3867912" y="2336923"/>
            <a:ext cx="3581832" cy="2066441"/>
          </a:xfrm>
        </p:spPr>
        <p:txBody>
          <a:bodyPr anchor="t"/>
          <a:lstStyle/>
          <a:p>
            <a:pPr marL="0" indent="0">
              <a:buNone/>
            </a:pPr>
            <a:r>
              <a:rPr lang="en-US" dirty="0"/>
              <a:t>This dataset represents observations of various </a:t>
            </a:r>
            <a:r>
              <a:rPr lang="en-US" dirty="0" err="1"/>
              <a:t>phenophases</a:t>
            </a:r>
            <a:r>
              <a:rPr lang="en-US" dirty="0"/>
              <a:t> of designated specimens from various observers.</a:t>
            </a:r>
          </a:p>
        </p:txBody>
      </p:sp>
      <p:sp>
        <p:nvSpPr>
          <p:cNvPr id="11" name="Text Placeholder 10">
            <a:extLst>
              <a:ext uri="{FF2B5EF4-FFF2-40B4-BE49-F238E27FC236}">
                <a16:creationId xmlns:a16="http://schemas.microsoft.com/office/drawing/2014/main" id="{B30F6848-B055-CBC8-246E-1716F5CFFCAF}"/>
              </a:ext>
            </a:extLst>
          </p:cNvPr>
          <p:cNvSpPr>
            <a:spLocks noGrp="1"/>
          </p:cNvSpPr>
          <p:nvPr>
            <p:ph type="body" sz="quarter" idx="3"/>
          </p:nvPr>
        </p:nvSpPr>
        <p:spPr>
          <a:xfrm>
            <a:off x="7818463" y="1429573"/>
            <a:ext cx="3474720" cy="813171"/>
          </a:xfrm>
        </p:spPr>
        <p:txBody>
          <a:bodyPr/>
          <a:lstStyle/>
          <a:p>
            <a:r>
              <a:rPr lang="en-US" dirty="0"/>
              <a:t>Weather Dataset from </a:t>
            </a:r>
            <a:r>
              <a:rPr lang="en-US" dirty="0" err="1"/>
              <a:t>visualcrossing.com</a:t>
            </a:r>
            <a:endParaRPr lang="en-US" dirty="0"/>
          </a:p>
        </p:txBody>
      </p:sp>
      <p:sp>
        <p:nvSpPr>
          <p:cNvPr id="12" name="Content Placeholder 11">
            <a:extLst>
              <a:ext uri="{FF2B5EF4-FFF2-40B4-BE49-F238E27FC236}">
                <a16:creationId xmlns:a16="http://schemas.microsoft.com/office/drawing/2014/main" id="{6D1F7BF2-5025-EBC2-7E76-0AB1B22D621A}"/>
              </a:ext>
            </a:extLst>
          </p:cNvPr>
          <p:cNvSpPr>
            <a:spLocks noGrp="1"/>
          </p:cNvSpPr>
          <p:nvPr>
            <p:ph sz="quarter" idx="4"/>
          </p:nvPr>
        </p:nvSpPr>
        <p:spPr>
          <a:xfrm>
            <a:off x="7818463" y="2336923"/>
            <a:ext cx="3474720" cy="1889474"/>
          </a:xfrm>
        </p:spPr>
        <p:txBody>
          <a:bodyPr anchor="t"/>
          <a:lstStyle/>
          <a:p>
            <a:pPr marL="0" indent="0">
              <a:buNone/>
            </a:pPr>
            <a:r>
              <a:rPr lang="en-US" dirty="0"/>
              <a:t>This dataset includes weather data and location data collected for the same area as the specimen data collected by citizen scientists in the NPN database.</a:t>
            </a:r>
          </a:p>
        </p:txBody>
      </p:sp>
      <p:sp>
        <p:nvSpPr>
          <p:cNvPr id="2" name="TextBox 1">
            <a:extLst>
              <a:ext uri="{FF2B5EF4-FFF2-40B4-BE49-F238E27FC236}">
                <a16:creationId xmlns:a16="http://schemas.microsoft.com/office/drawing/2014/main" id="{CDF6526A-6AD1-3761-CB6D-555B90D43BF0}"/>
              </a:ext>
            </a:extLst>
          </p:cNvPr>
          <p:cNvSpPr txBox="1"/>
          <p:nvPr/>
        </p:nvSpPr>
        <p:spPr>
          <a:xfrm>
            <a:off x="3867912" y="838920"/>
            <a:ext cx="662520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ln w="0"/>
                <a:effectLst>
                  <a:outerShdw blurRad="38100" dist="19050" dir="2700000" algn="tl" rotWithShape="0">
                    <a:schemeClr val="dk1">
                      <a:alpha val="40000"/>
                    </a:schemeClr>
                  </a:outerShdw>
                </a:effectLst>
                <a:highlight>
                  <a:srgbClr val="00FF00"/>
                </a:highlight>
              </a:rPr>
              <a:t>Datasets that could be used together</a:t>
            </a:r>
          </a:p>
        </p:txBody>
      </p:sp>
    </p:spTree>
    <p:extLst>
      <p:ext uri="{BB962C8B-B14F-4D97-AF65-F5344CB8AC3E}">
        <p14:creationId xmlns:p14="http://schemas.microsoft.com/office/powerpoint/2010/main" val="3407239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3CC9A-5D9F-FB18-66D0-3F424786206C}"/>
              </a:ext>
            </a:extLst>
          </p:cNvPr>
          <p:cNvSpPr>
            <a:spLocks noGrp="1"/>
          </p:cNvSpPr>
          <p:nvPr>
            <p:ph type="title"/>
          </p:nvPr>
        </p:nvSpPr>
        <p:spPr/>
        <p:txBody>
          <a:bodyPr/>
          <a:lstStyle/>
          <a:p>
            <a:r>
              <a:rPr lang="en-US" dirty="0"/>
              <a:t>How to derive features from the USA NPN A dataset</a:t>
            </a:r>
          </a:p>
        </p:txBody>
      </p:sp>
      <p:sp>
        <p:nvSpPr>
          <p:cNvPr id="3" name="Content Placeholder 2">
            <a:extLst>
              <a:ext uri="{FF2B5EF4-FFF2-40B4-BE49-F238E27FC236}">
                <a16:creationId xmlns:a16="http://schemas.microsoft.com/office/drawing/2014/main" id="{D2901DBB-BD97-DFC3-F802-C0F7E8D524DE}"/>
              </a:ext>
            </a:extLst>
          </p:cNvPr>
          <p:cNvSpPr>
            <a:spLocks noGrp="1"/>
          </p:cNvSpPr>
          <p:nvPr>
            <p:ph idx="1"/>
          </p:nvPr>
        </p:nvSpPr>
        <p:spPr/>
        <p:txBody>
          <a:bodyPr/>
          <a:lstStyle/>
          <a:p>
            <a:r>
              <a:rPr lang="en-US" dirty="0"/>
              <a:t>Features might be derived from this dataset using a decision tree, information gain, and entropy </a:t>
            </a:r>
          </a:p>
          <a:p>
            <a:r>
              <a:rPr lang="en-US" dirty="0"/>
              <a:t>This dataset includes longitude and latitude.  These could be used to relate the specimens to the coordinates (and therefore other data) listed in the similar features in the weather dataset.</a:t>
            </a:r>
          </a:p>
          <a:p>
            <a:endParaRPr lang="en-US" dirty="0"/>
          </a:p>
          <a:p>
            <a:endParaRPr lang="en-US" dirty="0"/>
          </a:p>
        </p:txBody>
      </p:sp>
    </p:spTree>
    <p:extLst>
      <p:ext uri="{BB962C8B-B14F-4D97-AF65-F5344CB8AC3E}">
        <p14:creationId xmlns:p14="http://schemas.microsoft.com/office/powerpoint/2010/main" val="1561846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08725-7853-A73A-0015-7D48F9685881}"/>
              </a:ext>
            </a:extLst>
          </p:cNvPr>
          <p:cNvSpPr>
            <a:spLocks noGrp="1"/>
          </p:cNvSpPr>
          <p:nvPr>
            <p:ph type="title"/>
          </p:nvPr>
        </p:nvSpPr>
        <p:spPr/>
        <p:txBody>
          <a:bodyPr/>
          <a:lstStyle/>
          <a:p>
            <a:r>
              <a:rPr lang="en-US" dirty="0"/>
              <a:t>Correcting for the differences in similarly named features in the NPN A and weather  datasets</a:t>
            </a:r>
          </a:p>
        </p:txBody>
      </p:sp>
      <p:sp>
        <p:nvSpPr>
          <p:cNvPr id="4" name="Text Placeholder 3">
            <a:extLst>
              <a:ext uri="{FF2B5EF4-FFF2-40B4-BE49-F238E27FC236}">
                <a16:creationId xmlns:a16="http://schemas.microsoft.com/office/drawing/2014/main" id="{B4F66B9C-7EED-475D-B3EC-F84065216991}"/>
              </a:ext>
            </a:extLst>
          </p:cNvPr>
          <p:cNvSpPr>
            <a:spLocks noGrp="1"/>
          </p:cNvSpPr>
          <p:nvPr>
            <p:ph type="body" idx="1"/>
          </p:nvPr>
        </p:nvSpPr>
        <p:spPr>
          <a:xfrm>
            <a:off x="3867912" y="723527"/>
            <a:ext cx="4636924" cy="1077881"/>
          </a:xfrm>
        </p:spPr>
        <p:txBody>
          <a:bodyPr/>
          <a:lstStyle/>
          <a:p>
            <a:r>
              <a:rPr lang="en-US" dirty="0"/>
              <a:t>Latitude and Longitude representations</a:t>
            </a:r>
          </a:p>
        </p:txBody>
      </p:sp>
      <p:sp>
        <p:nvSpPr>
          <p:cNvPr id="3" name="Content Placeholder 2">
            <a:extLst>
              <a:ext uri="{FF2B5EF4-FFF2-40B4-BE49-F238E27FC236}">
                <a16:creationId xmlns:a16="http://schemas.microsoft.com/office/drawing/2014/main" id="{CF2BA10D-7DF1-27E5-97FD-9EB124466F69}"/>
              </a:ext>
            </a:extLst>
          </p:cNvPr>
          <p:cNvSpPr>
            <a:spLocks noGrp="1"/>
          </p:cNvSpPr>
          <p:nvPr>
            <p:ph sz="half" idx="2"/>
          </p:nvPr>
        </p:nvSpPr>
        <p:spPr>
          <a:xfrm>
            <a:off x="3774223" y="1801408"/>
            <a:ext cx="6750121" cy="3923612"/>
          </a:xfrm>
        </p:spPr>
        <p:txBody>
          <a:bodyPr>
            <a:normAutofit/>
          </a:bodyPr>
          <a:lstStyle/>
          <a:p>
            <a:r>
              <a:rPr lang="en-US" dirty="0"/>
              <a:t>Latitude and Longitude are represented to a different degree in each dataset. </a:t>
            </a:r>
          </a:p>
          <a:p>
            <a:r>
              <a:rPr lang="en-US" dirty="0"/>
              <a:t>The NPN dataset represents the latitude and longitude to </a:t>
            </a:r>
            <a:r>
              <a:rPr lang="en-US" b="1" u="sng" dirty="0"/>
              <a:t>6</a:t>
            </a:r>
            <a:r>
              <a:rPr lang="en-US" dirty="0"/>
              <a:t> decimal places each</a:t>
            </a:r>
          </a:p>
          <a:p>
            <a:r>
              <a:rPr lang="en-US" dirty="0"/>
              <a:t>The weather dataset has features which represent the longitude and latitude to </a:t>
            </a:r>
            <a:r>
              <a:rPr lang="en-US" b="1" u="sng" dirty="0"/>
              <a:t>3</a:t>
            </a:r>
            <a:r>
              <a:rPr lang="en-US" dirty="0"/>
              <a:t> decimal places each.</a:t>
            </a:r>
          </a:p>
          <a:p>
            <a:r>
              <a:rPr lang="en-US" dirty="0"/>
              <a:t>This fact presents another problem which needs to be solved</a:t>
            </a:r>
          </a:p>
          <a:p>
            <a:endParaRPr lang="en-US" dirty="0"/>
          </a:p>
        </p:txBody>
      </p:sp>
    </p:spTree>
    <p:extLst>
      <p:ext uri="{BB962C8B-B14F-4D97-AF65-F5344CB8AC3E}">
        <p14:creationId xmlns:p14="http://schemas.microsoft.com/office/powerpoint/2010/main" val="596975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05678-6249-E6E2-FA8E-6C4679119B2F}"/>
              </a:ext>
            </a:extLst>
          </p:cNvPr>
          <p:cNvSpPr>
            <a:spLocks noGrp="1"/>
          </p:cNvSpPr>
          <p:nvPr>
            <p:ph type="title"/>
          </p:nvPr>
        </p:nvSpPr>
        <p:spPr>
          <a:xfrm>
            <a:off x="385164" y="1128408"/>
            <a:ext cx="2633688" cy="4601183"/>
          </a:xfrm>
        </p:spPr>
        <p:txBody>
          <a:bodyPr/>
          <a:lstStyle/>
          <a:p>
            <a:r>
              <a:rPr lang="en-US" dirty="0"/>
              <a:t>Questions that need to be solved for </a:t>
            </a:r>
            <a:r>
              <a:rPr lang="en-US"/>
              <a:t>the latitude / longitude </a:t>
            </a:r>
            <a:r>
              <a:rPr lang="en-US" dirty="0"/>
              <a:t>problem</a:t>
            </a:r>
          </a:p>
        </p:txBody>
      </p:sp>
      <p:sp>
        <p:nvSpPr>
          <p:cNvPr id="4" name="Content Placeholder 3">
            <a:extLst>
              <a:ext uri="{FF2B5EF4-FFF2-40B4-BE49-F238E27FC236}">
                <a16:creationId xmlns:a16="http://schemas.microsoft.com/office/drawing/2014/main" id="{7FAD32BB-27FF-A6A1-7E59-ED4181257715}"/>
              </a:ext>
            </a:extLst>
          </p:cNvPr>
          <p:cNvSpPr>
            <a:spLocks noGrp="1"/>
          </p:cNvSpPr>
          <p:nvPr>
            <p:ph sz="half" idx="2"/>
          </p:nvPr>
        </p:nvSpPr>
        <p:spPr>
          <a:xfrm>
            <a:off x="3867911" y="790135"/>
            <a:ext cx="6604384" cy="5308804"/>
          </a:xfrm>
        </p:spPr>
        <p:txBody>
          <a:bodyPr/>
          <a:lstStyle/>
          <a:p>
            <a:pPr marL="457200" indent="-457200">
              <a:buFont typeface="+mj-lt"/>
              <a:buAutoNum type="arabicPeriod"/>
            </a:pPr>
            <a:r>
              <a:rPr lang="en-US" dirty="0"/>
              <a:t>Determine if the weather dataset </a:t>
            </a:r>
            <a:r>
              <a:rPr lang="en-US" dirty="0" err="1"/>
              <a:t>geospacial</a:t>
            </a:r>
            <a:r>
              <a:rPr lang="en-US" dirty="0"/>
              <a:t> pairs are similar to the long/lat pairs in the NPN dataset</a:t>
            </a:r>
          </a:p>
          <a:p>
            <a:pPr marL="457200" indent="-457200">
              <a:buFont typeface="+mj-lt"/>
              <a:buAutoNum type="arabicPeriod"/>
            </a:pPr>
            <a:r>
              <a:rPr lang="en-US" dirty="0"/>
              <a:t>Combine the longitude/latitude pairs in each database to make a single geospatial identifier</a:t>
            </a:r>
          </a:p>
          <a:p>
            <a:pPr marL="457200" indent="-457200">
              <a:buFont typeface="+mj-lt"/>
              <a:buAutoNum type="arabicPeriod"/>
            </a:pPr>
            <a:r>
              <a:rPr lang="en-US" dirty="0"/>
              <a:t>Relate the two pairs of lat/long features from each dataset to the other fields in the datasets</a:t>
            </a:r>
          </a:p>
          <a:p>
            <a:pPr marL="457200" indent="-457200">
              <a:buFont typeface="+mj-lt"/>
              <a:buAutoNum type="arabicPeriod"/>
            </a:pPr>
            <a:r>
              <a:rPr lang="en-US" dirty="0"/>
              <a:t>Make sure that these datasets are related both by the latitude/longitude pair and the date feature</a:t>
            </a:r>
          </a:p>
          <a:p>
            <a:pPr marL="457200" indent="-457200">
              <a:buFont typeface="+mj-lt"/>
              <a:buAutoNum type="arabicPeriod"/>
            </a:pPr>
            <a:endParaRPr lang="en-US" dirty="0"/>
          </a:p>
        </p:txBody>
      </p:sp>
    </p:spTree>
    <p:extLst>
      <p:ext uri="{BB962C8B-B14F-4D97-AF65-F5344CB8AC3E}">
        <p14:creationId xmlns:p14="http://schemas.microsoft.com/office/powerpoint/2010/main" val="3350796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9E66-D394-E86D-1D0C-82C0E2510E6C}"/>
              </a:ext>
            </a:extLst>
          </p:cNvPr>
          <p:cNvSpPr>
            <a:spLocks noGrp="1"/>
          </p:cNvSpPr>
          <p:nvPr>
            <p:ph type="title"/>
          </p:nvPr>
        </p:nvSpPr>
        <p:spPr/>
        <p:txBody>
          <a:bodyPr/>
          <a:lstStyle/>
          <a:p>
            <a:r>
              <a:rPr lang="en-US" dirty="0"/>
              <a:t>The raw data from the </a:t>
            </a:r>
            <a:r>
              <a:rPr lang="en-US" dirty="0" err="1"/>
              <a:t>usanpn</a:t>
            </a:r>
            <a:r>
              <a:rPr lang="en-US" dirty="0"/>
              <a:t> website is comprised of these columns</a:t>
            </a:r>
            <a:br>
              <a:rPr lang="en-US" dirty="0"/>
            </a:br>
            <a:endParaRPr lang="en-US" dirty="0"/>
          </a:p>
        </p:txBody>
      </p:sp>
      <p:graphicFrame>
        <p:nvGraphicFramePr>
          <p:cNvPr id="9" name="Content Placeholder 8">
            <a:extLst>
              <a:ext uri="{FF2B5EF4-FFF2-40B4-BE49-F238E27FC236}">
                <a16:creationId xmlns:a16="http://schemas.microsoft.com/office/drawing/2014/main" id="{03C8DD5E-99F0-D35A-F9B7-85931BA21FE9}"/>
              </a:ext>
            </a:extLst>
          </p:cNvPr>
          <p:cNvGraphicFramePr>
            <a:graphicFrameLocks noGrp="1"/>
          </p:cNvGraphicFramePr>
          <p:nvPr>
            <p:ph idx="1"/>
            <p:extLst>
              <p:ext uri="{D42A27DB-BD31-4B8C-83A1-F6EECF244321}">
                <p14:modId xmlns:p14="http://schemas.microsoft.com/office/powerpoint/2010/main" val="3227603292"/>
              </p:ext>
            </p:extLst>
          </p:nvPr>
        </p:nvGraphicFramePr>
        <p:xfrm>
          <a:off x="3617724" y="758496"/>
          <a:ext cx="2478276" cy="5326984"/>
        </p:xfrm>
        <a:graphic>
          <a:graphicData uri="http://schemas.openxmlformats.org/drawingml/2006/table">
            <a:tbl>
              <a:tblPr>
                <a:tableStyleId>{5C22544A-7EE6-4342-B048-85BDC9FD1C3A}</a:tableStyleId>
              </a:tblPr>
              <a:tblGrid>
                <a:gridCol w="2478276">
                  <a:extLst>
                    <a:ext uri="{9D8B030D-6E8A-4147-A177-3AD203B41FA5}">
                      <a16:colId xmlns:a16="http://schemas.microsoft.com/office/drawing/2014/main" val="2941928927"/>
                    </a:ext>
                  </a:extLst>
                </a:gridCol>
              </a:tblGrid>
              <a:tr h="204884">
                <a:tc>
                  <a:txBody>
                    <a:bodyPr/>
                    <a:lstStyle/>
                    <a:p>
                      <a:pPr algn="l" fontAlgn="b"/>
                      <a:r>
                        <a:rPr lang="en-US" sz="1100" u="none" strike="noStrike">
                          <a:effectLst/>
                        </a:rPr>
                        <a:t>Partner_Group</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2293469256"/>
                  </a:ext>
                </a:extLst>
              </a:tr>
              <a:tr h="204884">
                <a:tc>
                  <a:txBody>
                    <a:bodyPr/>
                    <a:lstStyle/>
                    <a:p>
                      <a:pPr algn="l" fontAlgn="b"/>
                      <a:r>
                        <a:rPr lang="en-US" sz="1100" u="none" strike="noStrike">
                          <a:effectLst/>
                        </a:rPr>
                        <a:t>Site_ID</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3089127084"/>
                  </a:ext>
                </a:extLst>
              </a:tr>
              <a:tr h="204884">
                <a:tc>
                  <a:txBody>
                    <a:bodyPr/>
                    <a:lstStyle/>
                    <a:p>
                      <a:pPr algn="l" fontAlgn="b"/>
                      <a:r>
                        <a:rPr lang="en-US" sz="1100" u="none" strike="noStrike">
                          <a:effectLst/>
                        </a:rPr>
                        <a:t>Latitude</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3372901948"/>
                  </a:ext>
                </a:extLst>
              </a:tr>
              <a:tr h="204884">
                <a:tc>
                  <a:txBody>
                    <a:bodyPr/>
                    <a:lstStyle/>
                    <a:p>
                      <a:pPr algn="l" fontAlgn="b"/>
                      <a:r>
                        <a:rPr lang="en-US" sz="1100" u="none" strike="noStrike">
                          <a:effectLst/>
                        </a:rPr>
                        <a:t>Longitude</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2301190278"/>
                  </a:ext>
                </a:extLst>
              </a:tr>
              <a:tr h="204884">
                <a:tc>
                  <a:txBody>
                    <a:bodyPr/>
                    <a:lstStyle/>
                    <a:p>
                      <a:pPr algn="l" fontAlgn="b"/>
                      <a:r>
                        <a:rPr lang="en-US" sz="1100" u="none" strike="noStrike">
                          <a:effectLst/>
                        </a:rPr>
                        <a:t>Elevation_in_Meters</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4033372974"/>
                  </a:ext>
                </a:extLst>
              </a:tr>
              <a:tr h="204884">
                <a:tc>
                  <a:txBody>
                    <a:bodyPr/>
                    <a:lstStyle/>
                    <a:p>
                      <a:pPr algn="l" fontAlgn="b"/>
                      <a:r>
                        <a:rPr lang="en-US" sz="1100" u="none" strike="noStrike">
                          <a:effectLst/>
                        </a:rPr>
                        <a:t>State</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2155631154"/>
                  </a:ext>
                </a:extLst>
              </a:tr>
              <a:tr h="204884">
                <a:tc>
                  <a:txBody>
                    <a:bodyPr/>
                    <a:lstStyle/>
                    <a:p>
                      <a:pPr algn="l" fontAlgn="b"/>
                      <a:r>
                        <a:rPr lang="en-US" sz="1100" u="none" strike="noStrike">
                          <a:effectLst/>
                        </a:rPr>
                        <a:t>Species_ID</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655574807"/>
                  </a:ext>
                </a:extLst>
              </a:tr>
              <a:tr h="204884">
                <a:tc>
                  <a:txBody>
                    <a:bodyPr/>
                    <a:lstStyle/>
                    <a:p>
                      <a:pPr algn="l" fontAlgn="b"/>
                      <a:r>
                        <a:rPr lang="en-US" sz="1100" u="none" strike="noStrike">
                          <a:effectLst/>
                        </a:rPr>
                        <a:t>Genus</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338425018"/>
                  </a:ext>
                </a:extLst>
              </a:tr>
              <a:tr h="204884">
                <a:tc>
                  <a:txBody>
                    <a:bodyPr/>
                    <a:lstStyle/>
                    <a:p>
                      <a:pPr algn="l" fontAlgn="b"/>
                      <a:r>
                        <a:rPr lang="en-US" sz="1100" u="none" strike="noStrike">
                          <a:effectLst/>
                        </a:rPr>
                        <a:t>Species</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345821292"/>
                  </a:ext>
                </a:extLst>
              </a:tr>
              <a:tr h="204884">
                <a:tc>
                  <a:txBody>
                    <a:bodyPr/>
                    <a:lstStyle/>
                    <a:p>
                      <a:pPr algn="l" fontAlgn="b"/>
                      <a:r>
                        <a:rPr lang="en-US" sz="1100" u="none" strike="noStrike">
                          <a:effectLst/>
                        </a:rPr>
                        <a:t>Common_Name</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1159815153"/>
                  </a:ext>
                </a:extLst>
              </a:tr>
              <a:tr h="204884">
                <a:tc>
                  <a:txBody>
                    <a:bodyPr/>
                    <a:lstStyle/>
                    <a:p>
                      <a:pPr algn="l" fontAlgn="b"/>
                      <a:r>
                        <a:rPr lang="en-US" sz="1100" u="none" strike="noStrike">
                          <a:effectLst/>
                        </a:rPr>
                        <a:t>Kingdom</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3242411718"/>
                  </a:ext>
                </a:extLst>
              </a:tr>
              <a:tr h="204884">
                <a:tc>
                  <a:txBody>
                    <a:bodyPr/>
                    <a:lstStyle/>
                    <a:p>
                      <a:pPr algn="l" fontAlgn="b"/>
                      <a:r>
                        <a:rPr lang="en-US" sz="1100" u="none" strike="noStrike">
                          <a:effectLst/>
                        </a:rPr>
                        <a:t>Individual_ID</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704873465"/>
                  </a:ext>
                </a:extLst>
              </a:tr>
              <a:tr h="204884">
                <a:tc>
                  <a:txBody>
                    <a:bodyPr/>
                    <a:lstStyle/>
                    <a:p>
                      <a:pPr algn="l" fontAlgn="b"/>
                      <a:r>
                        <a:rPr lang="en-US" sz="1100" u="none" strike="noStrike">
                          <a:effectLst/>
                        </a:rPr>
                        <a:t>Phenophase_ID</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4043450860"/>
                  </a:ext>
                </a:extLst>
              </a:tr>
              <a:tr h="204884">
                <a:tc>
                  <a:txBody>
                    <a:bodyPr/>
                    <a:lstStyle/>
                    <a:p>
                      <a:pPr algn="l" fontAlgn="b"/>
                      <a:r>
                        <a:rPr lang="en-US" sz="1100" u="none" strike="noStrike">
                          <a:effectLst/>
                        </a:rPr>
                        <a:t>Phenophase_Description</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1092862264"/>
                  </a:ext>
                </a:extLst>
              </a:tr>
              <a:tr h="204884">
                <a:tc>
                  <a:txBody>
                    <a:bodyPr/>
                    <a:lstStyle/>
                    <a:p>
                      <a:pPr algn="l" fontAlgn="b"/>
                      <a:r>
                        <a:rPr lang="en-US" sz="1100" u="none" strike="noStrike">
                          <a:effectLst/>
                        </a:rPr>
                        <a:t>First_Yes_Year</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4031529098"/>
                  </a:ext>
                </a:extLst>
              </a:tr>
              <a:tr h="204884">
                <a:tc>
                  <a:txBody>
                    <a:bodyPr/>
                    <a:lstStyle/>
                    <a:p>
                      <a:pPr algn="l" fontAlgn="b"/>
                      <a:r>
                        <a:rPr lang="en-US" sz="1100" u="none" strike="noStrike">
                          <a:effectLst/>
                        </a:rPr>
                        <a:t>First_Yes_Month</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693868912"/>
                  </a:ext>
                </a:extLst>
              </a:tr>
              <a:tr h="204884">
                <a:tc>
                  <a:txBody>
                    <a:bodyPr/>
                    <a:lstStyle/>
                    <a:p>
                      <a:pPr algn="l" fontAlgn="b"/>
                      <a:r>
                        <a:rPr lang="en-US" sz="1100" u="none" strike="noStrike">
                          <a:effectLst/>
                        </a:rPr>
                        <a:t>First_Yes_Day</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1229740965"/>
                  </a:ext>
                </a:extLst>
              </a:tr>
              <a:tr h="204884">
                <a:tc>
                  <a:txBody>
                    <a:bodyPr/>
                    <a:lstStyle/>
                    <a:p>
                      <a:pPr algn="l" fontAlgn="b"/>
                      <a:r>
                        <a:rPr lang="en-US" sz="1100" u="none" strike="noStrike">
                          <a:effectLst/>
                        </a:rPr>
                        <a:t>First_Yes_DOY</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95808069"/>
                  </a:ext>
                </a:extLst>
              </a:tr>
              <a:tr h="204884">
                <a:tc>
                  <a:txBody>
                    <a:bodyPr/>
                    <a:lstStyle/>
                    <a:p>
                      <a:pPr algn="l" fontAlgn="b"/>
                      <a:r>
                        <a:rPr lang="en-US" sz="1100" u="none" strike="noStrike">
                          <a:effectLst/>
                        </a:rPr>
                        <a:t>First_Yes_Julian_Date</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736888154"/>
                  </a:ext>
                </a:extLst>
              </a:tr>
              <a:tr h="204884">
                <a:tc>
                  <a:txBody>
                    <a:bodyPr/>
                    <a:lstStyle/>
                    <a:p>
                      <a:pPr algn="l" fontAlgn="b"/>
                      <a:r>
                        <a:rPr lang="en-US" sz="1100" u="none" strike="noStrike">
                          <a:effectLst/>
                        </a:rPr>
                        <a:t>NumDays_Since_Prior_No</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4152324621"/>
                  </a:ext>
                </a:extLst>
              </a:tr>
              <a:tr h="204884">
                <a:tc>
                  <a:txBody>
                    <a:bodyPr/>
                    <a:lstStyle/>
                    <a:p>
                      <a:pPr algn="l" fontAlgn="b"/>
                      <a:r>
                        <a:rPr lang="en-US" sz="1100" u="none" strike="noStrike">
                          <a:effectLst/>
                        </a:rPr>
                        <a:t>Last_Yes_Year</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618938696"/>
                  </a:ext>
                </a:extLst>
              </a:tr>
              <a:tr h="204884">
                <a:tc>
                  <a:txBody>
                    <a:bodyPr/>
                    <a:lstStyle/>
                    <a:p>
                      <a:pPr algn="l" fontAlgn="b"/>
                      <a:r>
                        <a:rPr lang="en-US" sz="1100" u="none" strike="noStrike">
                          <a:effectLst/>
                        </a:rPr>
                        <a:t>Last_Yes_Month</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452807510"/>
                  </a:ext>
                </a:extLst>
              </a:tr>
              <a:tr h="204884">
                <a:tc>
                  <a:txBody>
                    <a:bodyPr/>
                    <a:lstStyle/>
                    <a:p>
                      <a:pPr algn="l" fontAlgn="b"/>
                      <a:r>
                        <a:rPr lang="en-US" sz="1100" u="none" strike="noStrike">
                          <a:effectLst/>
                        </a:rPr>
                        <a:t>Last_Yes_Day</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3483311390"/>
                  </a:ext>
                </a:extLst>
              </a:tr>
              <a:tr h="204884">
                <a:tc>
                  <a:txBody>
                    <a:bodyPr/>
                    <a:lstStyle/>
                    <a:p>
                      <a:pPr algn="l" fontAlgn="b"/>
                      <a:r>
                        <a:rPr lang="en-US" sz="1100" u="none" strike="noStrike">
                          <a:effectLst/>
                        </a:rPr>
                        <a:t>Last_Yes_DOY</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1137763457"/>
                  </a:ext>
                </a:extLst>
              </a:tr>
              <a:tr h="204884">
                <a:tc>
                  <a:txBody>
                    <a:bodyPr/>
                    <a:lstStyle/>
                    <a:p>
                      <a:pPr algn="l" fontAlgn="b"/>
                      <a:r>
                        <a:rPr lang="en-US" sz="1100" u="none" strike="noStrike">
                          <a:effectLst/>
                        </a:rPr>
                        <a:t>Last_Yes_Julian_Date</a:t>
                      </a:r>
                      <a:endParaRPr lang="en-US" sz="1100" b="1" i="0" u="none" strike="noStrike">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3798834981"/>
                  </a:ext>
                </a:extLst>
              </a:tr>
              <a:tr h="204884">
                <a:tc>
                  <a:txBody>
                    <a:bodyPr/>
                    <a:lstStyle/>
                    <a:p>
                      <a:pPr algn="l" fontAlgn="b"/>
                      <a:r>
                        <a:rPr lang="en-US" sz="1100" u="none" strike="noStrike" dirty="0" err="1">
                          <a:effectLst/>
                        </a:rPr>
                        <a:t>NumDays_Until_Next_No</a:t>
                      </a:r>
                      <a:endParaRPr lang="en-US" sz="1100" b="1" i="0" u="none" strike="noStrike" dirty="0">
                        <a:solidFill>
                          <a:srgbClr val="000000"/>
                        </a:solidFill>
                        <a:effectLst/>
                        <a:latin typeface="Aptos Narrow" panose="020B0004020202020204" pitchFamily="34" charset="0"/>
                      </a:endParaRPr>
                    </a:p>
                  </a:txBody>
                  <a:tcPr marL="7775" marR="7775" marT="7775" marB="0" anchor="b"/>
                </a:tc>
                <a:extLst>
                  <a:ext uri="{0D108BD9-81ED-4DB2-BD59-A6C34878D82A}">
                    <a16:rowId xmlns:a16="http://schemas.microsoft.com/office/drawing/2014/main" val="873877971"/>
                  </a:ext>
                </a:extLst>
              </a:tr>
            </a:tbl>
          </a:graphicData>
        </a:graphic>
      </p:graphicFrame>
      <p:sp>
        <p:nvSpPr>
          <p:cNvPr id="10" name="Rectangle 9">
            <a:extLst>
              <a:ext uri="{FF2B5EF4-FFF2-40B4-BE49-F238E27FC236}">
                <a16:creationId xmlns:a16="http://schemas.microsoft.com/office/drawing/2014/main" id="{A0B83A42-0229-D0E9-D66D-39B47B59E1C1}"/>
              </a:ext>
            </a:extLst>
          </p:cNvPr>
          <p:cNvSpPr/>
          <p:nvPr/>
        </p:nvSpPr>
        <p:spPr>
          <a:xfrm>
            <a:off x="6369269" y="758496"/>
            <a:ext cx="2690648" cy="53269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dirty="0"/>
          </a:p>
          <a:p>
            <a:pPr algn="ctr"/>
            <a:endParaRPr lang="en-US" sz="3600" dirty="0"/>
          </a:p>
          <a:p>
            <a:pPr algn="ctr"/>
            <a:endParaRPr lang="en-US" sz="3600" dirty="0"/>
          </a:p>
          <a:p>
            <a:pPr algn="ctr"/>
            <a:endParaRPr lang="en-US" sz="3600" dirty="0"/>
          </a:p>
          <a:p>
            <a:pPr algn="ctr"/>
            <a:endParaRPr lang="en-US" sz="3600" dirty="0"/>
          </a:p>
          <a:p>
            <a:pPr algn="ctr"/>
            <a:endParaRPr lang="en-US" sz="3600" dirty="0"/>
          </a:p>
          <a:p>
            <a:pPr algn="ctr"/>
            <a:endParaRPr lang="en-US" sz="3600" dirty="0"/>
          </a:p>
          <a:p>
            <a:pPr algn="ctr"/>
            <a:r>
              <a:rPr lang="en-US" sz="3600" dirty="0"/>
              <a:t>When using the following search Parameters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graphicFrame>
        <p:nvGraphicFramePr>
          <p:cNvPr id="11" name="Table 10">
            <a:extLst>
              <a:ext uri="{FF2B5EF4-FFF2-40B4-BE49-F238E27FC236}">
                <a16:creationId xmlns:a16="http://schemas.microsoft.com/office/drawing/2014/main" id="{A3FDC95E-B17D-EE7A-C9EE-A7473FEEA131}"/>
              </a:ext>
            </a:extLst>
          </p:cNvPr>
          <p:cNvGraphicFramePr>
            <a:graphicFrameLocks noGrp="1"/>
          </p:cNvGraphicFramePr>
          <p:nvPr>
            <p:extLst>
              <p:ext uri="{D42A27DB-BD31-4B8C-83A1-F6EECF244321}">
                <p14:modId xmlns:p14="http://schemas.microsoft.com/office/powerpoint/2010/main" val="242218727"/>
              </p:ext>
            </p:extLst>
          </p:nvPr>
        </p:nvGraphicFramePr>
        <p:xfrm>
          <a:off x="9333185" y="758495"/>
          <a:ext cx="1975946" cy="5326983"/>
        </p:xfrm>
        <a:graphic>
          <a:graphicData uri="http://schemas.openxmlformats.org/drawingml/2006/table">
            <a:tbl>
              <a:tblPr>
                <a:tableStyleId>{5C22544A-7EE6-4342-B048-85BDC9FD1C3A}</a:tableStyleId>
              </a:tblPr>
              <a:tblGrid>
                <a:gridCol w="987973">
                  <a:extLst>
                    <a:ext uri="{9D8B030D-6E8A-4147-A177-3AD203B41FA5}">
                      <a16:colId xmlns:a16="http://schemas.microsoft.com/office/drawing/2014/main" val="1445837755"/>
                    </a:ext>
                  </a:extLst>
                </a:gridCol>
                <a:gridCol w="987973">
                  <a:extLst>
                    <a:ext uri="{9D8B030D-6E8A-4147-A177-3AD203B41FA5}">
                      <a16:colId xmlns:a16="http://schemas.microsoft.com/office/drawing/2014/main" val="3152032632"/>
                    </a:ext>
                  </a:extLst>
                </a:gridCol>
              </a:tblGrid>
              <a:tr h="280552">
                <a:tc>
                  <a:txBody>
                    <a:bodyPr/>
                    <a:lstStyle/>
                    <a:p>
                      <a:pPr algn="l" fontAlgn="b"/>
                      <a:r>
                        <a:rPr lang="en-US" sz="1200" u="none" strike="noStrike">
                          <a:effectLst/>
                        </a:rPr>
                        <a:t>Parameter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Setting</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798464171"/>
                  </a:ext>
                </a:extLst>
              </a:tr>
              <a:tr h="770642">
                <a:tc>
                  <a:txBody>
                    <a:bodyPr/>
                    <a:lstStyle/>
                    <a:p>
                      <a:pPr algn="l" fontAlgn="b"/>
                      <a:r>
                        <a:rPr lang="en-US" sz="1200" u="none" strike="noStrike" dirty="0">
                          <a:effectLst/>
                        </a:rPr>
                        <a:t>Data Type:</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Individual Phenometrics</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474258369"/>
                  </a:ext>
                </a:extLst>
              </a:tr>
              <a:tr h="280552">
                <a:tc>
                  <a:txBody>
                    <a:bodyPr/>
                    <a:lstStyle/>
                    <a:p>
                      <a:pPr algn="l" fontAlgn="b"/>
                      <a:r>
                        <a:rPr lang="en-US" sz="1200" u="none" strike="noStrike" dirty="0">
                          <a:effectLst/>
                        </a:rPr>
                        <a:t>Start Date:</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dirty="0">
                          <a:effectLst/>
                        </a:rPr>
                        <a:t>1/1/10</a:t>
                      </a:r>
                      <a:endParaRPr lang="en-US" sz="12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412835630"/>
                  </a:ext>
                </a:extLst>
              </a:tr>
              <a:tr h="280552">
                <a:tc>
                  <a:txBody>
                    <a:bodyPr/>
                    <a:lstStyle/>
                    <a:p>
                      <a:pPr algn="l" fontAlgn="b"/>
                      <a:r>
                        <a:rPr lang="en-US" sz="1200" u="none" strike="noStrike">
                          <a:effectLst/>
                        </a:rPr>
                        <a:t>End Date:</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12/31/24</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814211839"/>
                  </a:ext>
                </a:extLst>
              </a:tr>
              <a:tr h="280552">
                <a:tc>
                  <a:txBody>
                    <a:bodyPr/>
                    <a:lstStyle/>
                    <a:p>
                      <a:pPr algn="l" fontAlgn="b"/>
                      <a:r>
                        <a:rPr lang="en-US" sz="1200" u="none" strike="noStrike">
                          <a:effectLst/>
                        </a:rPr>
                        <a:t>States:</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NY</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084844006"/>
                  </a:ext>
                </a:extLst>
              </a:tr>
              <a:tr h="280552">
                <a:tc>
                  <a:txBody>
                    <a:bodyPr/>
                    <a:lstStyle/>
                    <a:p>
                      <a:pPr algn="l" fontAlgn="b"/>
                      <a:r>
                        <a:rPr lang="en-US" sz="1200" u="none" strike="noStrike">
                          <a:effectLst/>
                        </a:rPr>
                        <a:t>Species:</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862165097"/>
                  </a:ext>
                </a:extLst>
              </a:tr>
              <a:tr h="280552">
                <a:tc gridSpan="2">
                  <a:txBody>
                    <a:bodyPr/>
                    <a:lstStyle/>
                    <a:p>
                      <a:pPr algn="l" fontAlgn="b"/>
                      <a:r>
                        <a:rPr lang="en-US" sz="1200" u="none" strike="noStrike">
                          <a:effectLst/>
                        </a:rPr>
                        <a:t>Phenophase Categories:</a:t>
                      </a:r>
                      <a:endParaRPr lang="en-US" sz="1200" b="0" i="0" u="none" strike="noStrike">
                        <a:solidFill>
                          <a:srgbClr val="000000"/>
                        </a:solidFill>
                        <a:effectLst/>
                        <a:latin typeface="Aptos Narrow" panose="020B000402020202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2614125498"/>
                  </a:ext>
                </a:extLst>
              </a:tr>
              <a:tr h="518145">
                <a:tc>
                  <a:txBody>
                    <a:bodyPr/>
                    <a:lstStyle/>
                    <a:p>
                      <a:pPr algn="l" fontAlgn="b"/>
                      <a:r>
                        <a:rPr lang="en-US" sz="1200" u="none" strike="noStrike">
                          <a:effectLst/>
                        </a:rPr>
                        <a:t>Output Fields:</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Partner Group</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74181774"/>
                  </a:ext>
                </a:extLst>
              </a:tr>
              <a:tr h="518145">
                <a:tc>
                  <a:txBody>
                    <a:bodyPr/>
                    <a:lstStyle/>
                    <a:p>
                      <a:pPr algn="l" fontAlgn="b"/>
                      <a:r>
                        <a:rPr lang="en-US" sz="1200" u="none" strike="noStrike">
                          <a:effectLst/>
                        </a:rPr>
                        <a:t>Quality Flags:</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ignored</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710492827"/>
                  </a:ext>
                </a:extLst>
              </a:tr>
              <a:tr h="1275635">
                <a:tc>
                  <a:txBody>
                    <a:bodyPr/>
                    <a:lstStyle/>
                    <a:p>
                      <a:pPr algn="l" fontAlgn="b"/>
                      <a:r>
                        <a:rPr lang="en-US" sz="1200" u="none" strike="noStrike">
                          <a:effectLst/>
                        </a:rPr>
                        <a:t>Partner Groups:</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dirty="0">
                          <a:effectLst/>
                        </a:rPr>
                        <a:t>New York Botanical Garden Forest Phenology</a:t>
                      </a:r>
                      <a:endParaRPr lang="en-US" sz="12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38477184"/>
                  </a:ext>
                </a:extLst>
              </a:tr>
              <a:tr h="280552">
                <a:tc gridSpan="2">
                  <a:txBody>
                    <a:bodyPr/>
                    <a:lstStyle/>
                    <a:p>
                      <a:pPr algn="l" fontAlgn="b"/>
                      <a:r>
                        <a:rPr lang="en-US" sz="1200" u="none" strike="noStrike">
                          <a:effectLst/>
                        </a:rPr>
                        <a:t>Integrated Datasets:</a:t>
                      </a:r>
                      <a:endParaRPr lang="en-US" sz="1200" b="0" i="0" u="none" strike="noStrike">
                        <a:solidFill>
                          <a:srgbClr val="000000"/>
                        </a:solidFill>
                        <a:effectLst/>
                        <a:latin typeface="Aptos Narrow" panose="020B000402020202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2608705018"/>
                  </a:ext>
                </a:extLst>
              </a:tr>
              <a:tr h="280552">
                <a:tc>
                  <a:txBody>
                    <a:bodyPr/>
                    <a:lstStyle/>
                    <a:p>
                      <a:pPr algn="l" fontAlgn="b"/>
                      <a:r>
                        <a:rPr lang="en-US" sz="1200" u="none" strike="noStrike">
                          <a:effectLst/>
                        </a:rPr>
                        <a:t>Stations:</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2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465343040"/>
                  </a:ext>
                </a:extLst>
              </a:tr>
            </a:tbl>
          </a:graphicData>
        </a:graphic>
      </p:graphicFrame>
    </p:spTree>
    <p:extLst>
      <p:ext uri="{BB962C8B-B14F-4D97-AF65-F5344CB8AC3E}">
        <p14:creationId xmlns:p14="http://schemas.microsoft.com/office/powerpoint/2010/main" val="903731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4E0D4-3EC0-8057-C28D-25F87F1D58A9}"/>
              </a:ext>
            </a:extLst>
          </p:cNvPr>
          <p:cNvSpPr>
            <a:spLocks noGrp="1"/>
          </p:cNvSpPr>
          <p:nvPr>
            <p:ph type="title"/>
          </p:nvPr>
        </p:nvSpPr>
        <p:spPr/>
        <p:txBody>
          <a:bodyPr/>
          <a:lstStyle/>
          <a:p>
            <a:r>
              <a:rPr lang="en-US" dirty="0"/>
              <a:t>A snippet of the data dictionary from the USANPN A dataset</a:t>
            </a:r>
          </a:p>
        </p:txBody>
      </p:sp>
      <p:graphicFrame>
        <p:nvGraphicFramePr>
          <p:cNvPr id="8" name="Content Placeholder 7">
            <a:extLst>
              <a:ext uri="{FF2B5EF4-FFF2-40B4-BE49-F238E27FC236}">
                <a16:creationId xmlns:a16="http://schemas.microsoft.com/office/drawing/2014/main" id="{FBA6AEBF-CDF0-E7EC-5F17-2FDCA03FE82D}"/>
              </a:ext>
            </a:extLst>
          </p:cNvPr>
          <p:cNvGraphicFramePr>
            <a:graphicFrameLocks noGrp="1"/>
          </p:cNvGraphicFramePr>
          <p:nvPr>
            <p:ph idx="1"/>
            <p:extLst>
              <p:ext uri="{D42A27DB-BD31-4B8C-83A1-F6EECF244321}">
                <p14:modId xmlns:p14="http://schemas.microsoft.com/office/powerpoint/2010/main" val="756335952"/>
              </p:ext>
            </p:extLst>
          </p:nvPr>
        </p:nvGraphicFramePr>
        <p:xfrm>
          <a:off x="3657600" y="794389"/>
          <a:ext cx="7512908" cy="5121276"/>
        </p:xfrm>
        <a:graphic>
          <a:graphicData uri="http://schemas.openxmlformats.org/drawingml/2006/table">
            <a:tbl>
              <a:tblPr>
                <a:tableStyleId>{5C22544A-7EE6-4342-B048-85BDC9FD1C3A}</a:tableStyleId>
              </a:tblPr>
              <a:tblGrid>
                <a:gridCol w="2248762">
                  <a:extLst>
                    <a:ext uri="{9D8B030D-6E8A-4147-A177-3AD203B41FA5}">
                      <a16:colId xmlns:a16="http://schemas.microsoft.com/office/drawing/2014/main" val="4197940613"/>
                    </a:ext>
                  </a:extLst>
                </a:gridCol>
                <a:gridCol w="5264146">
                  <a:extLst>
                    <a:ext uri="{9D8B030D-6E8A-4147-A177-3AD203B41FA5}">
                      <a16:colId xmlns:a16="http://schemas.microsoft.com/office/drawing/2014/main" val="3219368478"/>
                    </a:ext>
                  </a:extLst>
                </a:gridCol>
              </a:tblGrid>
              <a:tr h="286486">
                <a:tc>
                  <a:txBody>
                    <a:bodyPr/>
                    <a:lstStyle/>
                    <a:p>
                      <a:pPr algn="ctr" fontAlgn="t"/>
                      <a:r>
                        <a:rPr lang="en-US" sz="900" u="none" strike="noStrike">
                          <a:effectLst/>
                        </a:rPr>
                        <a:t>Field name</a:t>
                      </a:r>
                      <a:endParaRPr lang="en-US" sz="900" b="1" i="0" u="none" strike="noStrike">
                        <a:solidFill>
                          <a:srgbClr val="000000"/>
                        </a:solidFill>
                        <a:effectLst/>
                        <a:latin typeface="Calibri" panose="020F0502020204030204" pitchFamily="34" charset="0"/>
                      </a:endParaRPr>
                    </a:p>
                  </a:txBody>
                  <a:tcPr marL="6821" marR="6821" marT="6821" marB="0"/>
                </a:tc>
                <a:tc>
                  <a:txBody>
                    <a:bodyPr/>
                    <a:lstStyle/>
                    <a:p>
                      <a:pPr algn="ctr" fontAlgn="t"/>
                      <a:r>
                        <a:rPr lang="en-US" sz="900" u="none" strike="noStrike">
                          <a:effectLst/>
                        </a:rPr>
                        <a:t>Field description</a:t>
                      </a:r>
                      <a:endParaRPr lang="en-US" sz="900" b="1" i="0" u="none" strike="noStrike">
                        <a:solidFill>
                          <a:srgbClr val="000000"/>
                        </a:solidFill>
                        <a:effectLst/>
                        <a:latin typeface="Calibri" panose="020F0502020204030204" pitchFamily="34" charset="0"/>
                      </a:endParaRPr>
                    </a:p>
                  </a:txBody>
                  <a:tcPr marL="6821" marR="6821" marT="6821" marB="0"/>
                </a:tc>
                <a:extLst>
                  <a:ext uri="{0D108BD9-81ED-4DB2-BD59-A6C34878D82A}">
                    <a16:rowId xmlns:a16="http://schemas.microsoft.com/office/drawing/2014/main" val="544017909"/>
                  </a:ext>
                </a:extLst>
              </a:tr>
              <a:tr h="487026">
                <a:tc>
                  <a:txBody>
                    <a:bodyPr/>
                    <a:lstStyle/>
                    <a:p>
                      <a:pPr algn="l" fontAlgn="b"/>
                      <a:r>
                        <a:rPr lang="en-US" sz="800" u="none" strike="noStrike">
                          <a:effectLst/>
                        </a:rPr>
                        <a:t>Dataset_ID</a:t>
                      </a:r>
                      <a:endParaRPr lang="en-US" sz="800" b="0" i="0" u="none" strike="noStrike">
                        <a:solidFill>
                          <a:srgbClr val="000000"/>
                        </a:solidFill>
                        <a:effectLst/>
                        <a:latin typeface="Calibri" panose="020F0502020204030204" pitchFamily="34" charset="0"/>
                      </a:endParaRPr>
                    </a:p>
                  </a:txBody>
                  <a:tcPr marL="6821" marR="6821" marT="6821" marB="0" anchor="b"/>
                </a:tc>
                <a:tc>
                  <a:txBody>
                    <a:bodyPr/>
                    <a:lstStyle/>
                    <a:p>
                      <a:pPr algn="l" fontAlgn="b"/>
                      <a:r>
                        <a:rPr lang="en-US" sz="800" u="none" strike="noStrike">
                          <a:effectLst/>
                        </a:rPr>
                        <a:t>The unique identifiers of the dataset(s) (separated by commas) to which the status records that constitute the series belong. More information can be found in the ancillary data file for "Dataset". A value of "-9999" indicates one or more status records were submitted via the online Nature's Notebook application. </a:t>
                      </a:r>
                      <a:endParaRPr lang="en-US" sz="800" b="0" i="0" u="none" strike="noStrike">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897061911"/>
                  </a:ext>
                </a:extLst>
              </a:tr>
              <a:tr h="487026">
                <a:tc>
                  <a:txBody>
                    <a:bodyPr/>
                    <a:lstStyle/>
                    <a:p>
                      <a:pPr algn="l" fontAlgn="b"/>
                      <a:r>
                        <a:rPr lang="en-US" sz="800" u="none" strike="noStrike">
                          <a:effectLst/>
                        </a:rPr>
                        <a:t>ObservedBy_Person_ID</a:t>
                      </a:r>
                      <a:endParaRPr lang="en-US" sz="800" b="0" i="0" u="none" strike="noStrike">
                        <a:solidFill>
                          <a:srgbClr val="000000"/>
                        </a:solidFill>
                        <a:effectLst/>
                        <a:latin typeface="Calibri" panose="020F0502020204030204" pitchFamily="34" charset="0"/>
                      </a:endParaRPr>
                    </a:p>
                  </a:txBody>
                  <a:tcPr marL="6821" marR="6821" marT="6821" marB="0" anchor="b"/>
                </a:tc>
                <a:tc>
                  <a:txBody>
                    <a:bodyPr/>
                    <a:lstStyle/>
                    <a:p>
                      <a:pPr algn="l" fontAlgn="b"/>
                      <a:r>
                        <a:rPr lang="en-US" sz="800" u="none" strike="noStrike">
                          <a:effectLst/>
                        </a:rPr>
                        <a:t>The unique identifiers of the person(s) (separated by commas) who made the status observations that constitute the series. More information can be found in the ancillary data file for "Person". A value of "-1" indicates the identity of the observer is unknown. </a:t>
                      </a:r>
                      <a:endParaRPr lang="en-US" sz="800" b="0" i="0" u="none" strike="noStrike">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1348679269"/>
                  </a:ext>
                </a:extLst>
              </a:tr>
              <a:tr h="286486">
                <a:tc>
                  <a:txBody>
                    <a:bodyPr/>
                    <a:lstStyle/>
                    <a:p>
                      <a:pPr algn="l" fontAlgn="b"/>
                      <a:r>
                        <a:rPr lang="en-US" sz="800" u="none" strike="noStrike">
                          <a:effectLst/>
                        </a:rPr>
                        <a:t>Partner_Group</a:t>
                      </a:r>
                      <a:endParaRPr lang="en-US" sz="800" b="0" i="0" u="none" strike="noStrike">
                        <a:solidFill>
                          <a:srgbClr val="000000"/>
                        </a:solidFill>
                        <a:effectLst/>
                        <a:latin typeface="Calibri" panose="020F0502020204030204" pitchFamily="34" charset="0"/>
                      </a:endParaRPr>
                    </a:p>
                  </a:txBody>
                  <a:tcPr marL="6821" marR="6821" marT="6821" marB="0" anchor="b"/>
                </a:tc>
                <a:tc>
                  <a:txBody>
                    <a:bodyPr/>
                    <a:lstStyle/>
                    <a:p>
                      <a:pPr algn="l" fontAlgn="b"/>
                      <a:r>
                        <a:rPr lang="en-US" sz="800" u="none" strike="noStrike">
                          <a:effectLst/>
                        </a:rPr>
                        <a:t>The name of the partner group with which the series is associated.  A value of "-9999" indicates the organism being monitored is not associated with a partner group. </a:t>
                      </a:r>
                      <a:endParaRPr lang="en-US" sz="800" b="0" i="0" u="none" strike="noStrike">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3824599390"/>
                  </a:ext>
                </a:extLst>
              </a:tr>
              <a:tr h="286486">
                <a:tc>
                  <a:txBody>
                    <a:bodyPr/>
                    <a:lstStyle/>
                    <a:p>
                      <a:pPr algn="l" fontAlgn="b"/>
                      <a:r>
                        <a:rPr lang="en-US" sz="800" u="none" strike="noStrike">
                          <a:effectLst/>
                        </a:rPr>
                        <a:t>Site_ID</a:t>
                      </a:r>
                      <a:endParaRPr lang="en-US" sz="800" b="0" i="0" u="none" strike="noStrike">
                        <a:solidFill>
                          <a:srgbClr val="000000"/>
                        </a:solidFill>
                        <a:effectLst/>
                        <a:latin typeface="Calibri" panose="020F0502020204030204" pitchFamily="34" charset="0"/>
                      </a:endParaRPr>
                    </a:p>
                  </a:txBody>
                  <a:tcPr marL="6821" marR="6821" marT="6821" marB="0" anchor="b"/>
                </a:tc>
                <a:tc>
                  <a:txBody>
                    <a:bodyPr/>
                    <a:lstStyle/>
                    <a:p>
                      <a:pPr algn="l" fontAlgn="b"/>
                      <a:r>
                        <a:rPr lang="en-US" sz="800" u="none" strike="noStrike">
                          <a:effectLst/>
                        </a:rPr>
                        <a:t>The unique identifier of the site at which the series was recorded. More information can be found in the ancillary data file for "Site".</a:t>
                      </a:r>
                      <a:endParaRPr lang="en-US" sz="800" b="0" i="0" u="none" strike="noStrike">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289631152"/>
                  </a:ext>
                </a:extLst>
              </a:tr>
              <a:tr h="286486">
                <a:tc>
                  <a:txBody>
                    <a:bodyPr/>
                    <a:lstStyle/>
                    <a:p>
                      <a:pPr algn="l" fontAlgn="b"/>
                      <a:r>
                        <a:rPr lang="en-US" sz="800" u="none" strike="noStrike">
                          <a:effectLst/>
                        </a:rPr>
                        <a:t>Site_Name</a:t>
                      </a:r>
                      <a:endParaRPr lang="en-US" sz="800" b="0" i="0" u="none" strike="noStrike">
                        <a:solidFill>
                          <a:srgbClr val="000000"/>
                        </a:solidFill>
                        <a:effectLst/>
                        <a:latin typeface="Calibri" panose="020F0502020204030204" pitchFamily="34" charset="0"/>
                      </a:endParaRPr>
                    </a:p>
                  </a:txBody>
                  <a:tcPr marL="6821" marR="6821" marT="6821" marB="0" anchor="b"/>
                </a:tc>
                <a:tc>
                  <a:txBody>
                    <a:bodyPr/>
                    <a:lstStyle/>
                    <a:p>
                      <a:pPr algn="l" fontAlgn="b"/>
                      <a:r>
                        <a:rPr lang="en-US" sz="800" u="none" strike="noStrike">
                          <a:effectLst/>
                        </a:rPr>
                        <a:t>The user-defined name of the site at which the series was recorded.</a:t>
                      </a:r>
                      <a:endParaRPr lang="en-US" sz="800" b="0" i="0" u="none" strike="noStrike">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2913018628"/>
                  </a:ext>
                </a:extLst>
              </a:tr>
              <a:tr h="607077">
                <a:tc>
                  <a:txBody>
                    <a:bodyPr/>
                    <a:lstStyle/>
                    <a:p>
                      <a:pPr algn="l" fontAlgn="b"/>
                      <a:r>
                        <a:rPr lang="en-US" sz="800" u="none" strike="noStrike">
                          <a:effectLst/>
                        </a:rPr>
                        <a:t>Latitude</a:t>
                      </a:r>
                      <a:endParaRPr lang="en-US" sz="800" b="0" i="0" u="none" strike="noStrike">
                        <a:solidFill>
                          <a:srgbClr val="000000"/>
                        </a:solidFill>
                        <a:effectLst/>
                        <a:latin typeface="Calibri" panose="020F0502020204030204" pitchFamily="34" charset="0"/>
                      </a:endParaRPr>
                    </a:p>
                  </a:txBody>
                  <a:tcPr marL="6821" marR="6821" marT="6821" marB="0" anchor="b"/>
                </a:tc>
                <a:tc>
                  <a:txBody>
                    <a:bodyPr/>
                    <a:lstStyle/>
                    <a:p>
                      <a:pPr algn="l" fontAlgn="b"/>
                      <a:r>
                        <a:rPr lang="en-US" sz="800" u="none" strike="noStrike">
                          <a:effectLst/>
                        </a:rPr>
                        <a:t>The latitude of the site at which the series was recorded. Generally lat/long is calculated from the Google Maps API with a datum of WGS84 (https://developers.google.com/maps), unless a plausible user-defined lat/long was submitted. Information about the datum and source of the lat/long value can be found in the "Site" ancillary data file.</a:t>
                      </a:r>
                      <a:endParaRPr lang="en-US" sz="800" b="0" i="0" u="none" strike="noStrike">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4129315865"/>
                  </a:ext>
                </a:extLst>
              </a:tr>
              <a:tr h="607077">
                <a:tc>
                  <a:txBody>
                    <a:bodyPr/>
                    <a:lstStyle/>
                    <a:p>
                      <a:pPr algn="l" fontAlgn="b"/>
                      <a:r>
                        <a:rPr lang="en-US" sz="800" u="none" strike="noStrike">
                          <a:effectLst/>
                        </a:rPr>
                        <a:t>Longitude</a:t>
                      </a:r>
                      <a:endParaRPr lang="en-US" sz="800" b="0" i="0" u="none" strike="noStrike">
                        <a:solidFill>
                          <a:srgbClr val="000000"/>
                        </a:solidFill>
                        <a:effectLst/>
                        <a:latin typeface="Calibri" panose="020F0502020204030204" pitchFamily="34" charset="0"/>
                      </a:endParaRPr>
                    </a:p>
                  </a:txBody>
                  <a:tcPr marL="6821" marR="6821" marT="6821" marB="0" anchor="b"/>
                </a:tc>
                <a:tc>
                  <a:txBody>
                    <a:bodyPr/>
                    <a:lstStyle/>
                    <a:p>
                      <a:pPr algn="l" fontAlgn="b"/>
                      <a:r>
                        <a:rPr lang="en-US" sz="800" u="none" strike="noStrike">
                          <a:effectLst/>
                        </a:rPr>
                        <a:t>The longitude of the site at which the series was recorded. Generally lat/long is calculated from the Google Maps API with a datum of WGS84 (https://developers.google.com/maps), unless a plausible user-defined lat/long was submitted. Information about the datum and source of the lat/long value can be found in the "Site" ancillary data file.</a:t>
                      </a:r>
                      <a:endParaRPr lang="en-US" sz="800" b="0" i="0" u="none" strike="noStrike">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3695779779"/>
                  </a:ext>
                </a:extLst>
              </a:tr>
              <a:tr h="727128">
                <a:tc>
                  <a:txBody>
                    <a:bodyPr/>
                    <a:lstStyle/>
                    <a:p>
                      <a:pPr algn="l" fontAlgn="b"/>
                      <a:r>
                        <a:rPr lang="en-US" sz="800" u="none" strike="noStrike">
                          <a:effectLst/>
                        </a:rPr>
                        <a:t>Elevation_in_Meters</a:t>
                      </a:r>
                      <a:endParaRPr lang="en-US" sz="800" b="0" i="0" u="none" strike="noStrike">
                        <a:solidFill>
                          <a:srgbClr val="000000"/>
                        </a:solidFill>
                        <a:effectLst/>
                        <a:latin typeface="Calibri" panose="020F0502020204030204" pitchFamily="34" charset="0"/>
                      </a:endParaRPr>
                    </a:p>
                  </a:txBody>
                  <a:tcPr marL="6821" marR="6821" marT="6821" marB="0" anchor="b"/>
                </a:tc>
                <a:tc>
                  <a:txBody>
                    <a:bodyPr/>
                    <a:lstStyle/>
                    <a:p>
                      <a:pPr algn="l" fontAlgn="b"/>
                      <a:r>
                        <a:rPr lang="en-US" sz="800" u="none" strike="noStrike">
                          <a:effectLst/>
                        </a:rPr>
                        <a:t>The elevation (in meters) of the site at which the series was recorded. Generally elevation is calculated from the Google Maps Elevation API (https://developers.google.com/maps/documentation/elevation/intro), unless a plausible user-defined elevation was submitted. Information about the source of the elevation value can be found in the "Site" ancillary data file. A value of "-9999" indicates the elevation could not be calculated.</a:t>
                      </a:r>
                      <a:endParaRPr lang="en-US" sz="800" b="0" i="0" u="none" strike="noStrike">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2959822772"/>
                  </a:ext>
                </a:extLst>
              </a:tr>
              <a:tr h="487026">
                <a:tc>
                  <a:txBody>
                    <a:bodyPr/>
                    <a:lstStyle/>
                    <a:p>
                      <a:pPr algn="l" fontAlgn="b"/>
                      <a:r>
                        <a:rPr lang="en-US" sz="800" u="none" strike="noStrike">
                          <a:effectLst/>
                        </a:rPr>
                        <a:t>State</a:t>
                      </a:r>
                      <a:endParaRPr lang="en-US" sz="800" b="0" i="0" u="none" strike="noStrike">
                        <a:solidFill>
                          <a:srgbClr val="000000"/>
                        </a:solidFill>
                        <a:effectLst/>
                        <a:latin typeface="Calibri" panose="020F0502020204030204" pitchFamily="34" charset="0"/>
                      </a:endParaRPr>
                    </a:p>
                  </a:txBody>
                  <a:tcPr marL="6821" marR="6821" marT="6821" marB="0" anchor="b"/>
                </a:tc>
                <a:tc>
                  <a:txBody>
                    <a:bodyPr/>
                    <a:lstStyle/>
                    <a:p>
                      <a:pPr algn="l" fontAlgn="b"/>
                      <a:r>
                        <a:rPr lang="en-US" sz="800" u="none" strike="noStrike">
                          <a:effectLst/>
                        </a:rPr>
                        <a:t>The U.S. state or territory, Mexican state or Canadian province in which the site is located. The state is calculated from lat/long by the Google Maps Geocoding API (https://developers.google.com/maps/documentation/geocoding/intro). A value of "-9999" indicates the site does not fall within the boundaries of North America.</a:t>
                      </a:r>
                      <a:endParaRPr lang="en-US" sz="800" b="0" i="0" u="none" strike="noStrike">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1228773596"/>
                  </a:ext>
                </a:extLst>
              </a:tr>
              <a:tr h="286486">
                <a:tc>
                  <a:txBody>
                    <a:bodyPr/>
                    <a:lstStyle/>
                    <a:p>
                      <a:pPr algn="l" fontAlgn="b"/>
                      <a:r>
                        <a:rPr lang="en-US" sz="800" u="none" strike="noStrike">
                          <a:effectLst/>
                        </a:rPr>
                        <a:t>Species_ID</a:t>
                      </a:r>
                      <a:endParaRPr lang="en-US" sz="800" b="0" i="0" u="none" strike="noStrike">
                        <a:solidFill>
                          <a:srgbClr val="000000"/>
                        </a:solidFill>
                        <a:effectLst/>
                        <a:latin typeface="Calibri" panose="020F0502020204030204" pitchFamily="34" charset="0"/>
                      </a:endParaRPr>
                    </a:p>
                  </a:txBody>
                  <a:tcPr marL="6821" marR="6821" marT="6821" marB="0" anchor="b"/>
                </a:tc>
                <a:tc>
                  <a:txBody>
                    <a:bodyPr/>
                    <a:lstStyle/>
                    <a:p>
                      <a:pPr algn="l" fontAlgn="b"/>
                      <a:r>
                        <a:rPr lang="en-US" sz="800" u="none" strike="noStrike">
                          <a:effectLst/>
                        </a:rPr>
                        <a:t>The unique identifier of the species for which the series was recorded.</a:t>
                      </a:r>
                      <a:endParaRPr lang="en-US" sz="800" b="0" i="0" u="none" strike="noStrike">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825560637"/>
                  </a:ext>
                </a:extLst>
              </a:tr>
              <a:tr h="286486">
                <a:tc>
                  <a:txBody>
                    <a:bodyPr/>
                    <a:lstStyle/>
                    <a:p>
                      <a:pPr algn="l" fontAlgn="b"/>
                      <a:r>
                        <a:rPr lang="en-US" sz="800" u="none" strike="noStrike">
                          <a:effectLst/>
                        </a:rPr>
                        <a:t>Genus</a:t>
                      </a:r>
                      <a:endParaRPr lang="en-US" sz="800" b="0" i="0" u="none" strike="noStrike">
                        <a:solidFill>
                          <a:srgbClr val="000000"/>
                        </a:solidFill>
                        <a:effectLst/>
                        <a:latin typeface="Calibri" panose="020F0502020204030204" pitchFamily="34" charset="0"/>
                      </a:endParaRPr>
                    </a:p>
                  </a:txBody>
                  <a:tcPr marL="6821" marR="6821" marT="6821" marB="0" anchor="b"/>
                </a:tc>
                <a:tc>
                  <a:txBody>
                    <a:bodyPr/>
                    <a:lstStyle/>
                    <a:p>
                      <a:pPr algn="l" fontAlgn="b"/>
                      <a:r>
                        <a:rPr lang="en-US" sz="800" u="none" strike="noStrike" dirty="0">
                          <a:effectLst/>
                        </a:rPr>
                        <a:t>The taxonomic genus of the organism for which the series was recorded. Taxonomy follows that in the Integrated Taxonomic Information System (http://</a:t>
                      </a:r>
                      <a:r>
                        <a:rPr lang="en-US" sz="800" u="none" strike="noStrike" dirty="0" err="1">
                          <a:effectLst/>
                        </a:rPr>
                        <a:t>itis.gov</a:t>
                      </a:r>
                      <a:r>
                        <a:rPr lang="en-US" sz="800" u="none" strike="noStrike" dirty="0">
                          <a:effectLst/>
                        </a:rPr>
                        <a:t>).</a:t>
                      </a:r>
                      <a:endParaRPr lang="en-US" sz="800" b="0" i="0" u="none" strike="noStrike" dirty="0">
                        <a:solidFill>
                          <a:srgbClr val="000000"/>
                        </a:solidFill>
                        <a:effectLst/>
                        <a:latin typeface="Calibri" panose="020F0502020204030204" pitchFamily="34" charset="0"/>
                      </a:endParaRPr>
                    </a:p>
                  </a:txBody>
                  <a:tcPr marL="6821" marR="6821" marT="6821" marB="0" anchor="b"/>
                </a:tc>
                <a:extLst>
                  <a:ext uri="{0D108BD9-81ED-4DB2-BD59-A6C34878D82A}">
                    <a16:rowId xmlns:a16="http://schemas.microsoft.com/office/drawing/2014/main" val="2995239842"/>
                  </a:ext>
                </a:extLst>
              </a:tr>
            </a:tbl>
          </a:graphicData>
        </a:graphic>
      </p:graphicFrame>
    </p:spTree>
    <p:extLst>
      <p:ext uri="{BB962C8B-B14F-4D97-AF65-F5344CB8AC3E}">
        <p14:creationId xmlns:p14="http://schemas.microsoft.com/office/powerpoint/2010/main" val="2875691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21F79-688C-0570-46A5-FDB1C917207B}"/>
              </a:ext>
            </a:extLst>
          </p:cNvPr>
          <p:cNvSpPr>
            <a:spLocks noGrp="1"/>
          </p:cNvSpPr>
          <p:nvPr>
            <p:ph type="title"/>
          </p:nvPr>
        </p:nvSpPr>
        <p:spPr/>
        <p:txBody>
          <a:bodyPr/>
          <a:lstStyle/>
          <a:p>
            <a:r>
              <a:rPr lang="en-US" dirty="0"/>
              <a:t>A snippet of the data in the USANPN A dataset</a:t>
            </a:r>
          </a:p>
        </p:txBody>
      </p:sp>
      <p:graphicFrame>
        <p:nvGraphicFramePr>
          <p:cNvPr id="5" name="Content Placeholder 4">
            <a:extLst>
              <a:ext uri="{FF2B5EF4-FFF2-40B4-BE49-F238E27FC236}">
                <a16:creationId xmlns:a16="http://schemas.microsoft.com/office/drawing/2014/main" id="{95C7F3BB-83CC-D729-9C01-3AF792397501}"/>
              </a:ext>
            </a:extLst>
          </p:cNvPr>
          <p:cNvGraphicFramePr>
            <a:graphicFrameLocks noGrp="1"/>
          </p:cNvGraphicFramePr>
          <p:nvPr>
            <p:ph idx="1"/>
            <p:extLst>
              <p:ext uri="{D42A27DB-BD31-4B8C-83A1-F6EECF244321}">
                <p14:modId xmlns:p14="http://schemas.microsoft.com/office/powerpoint/2010/main" val="1586115385"/>
              </p:ext>
            </p:extLst>
          </p:nvPr>
        </p:nvGraphicFramePr>
        <p:xfrm>
          <a:off x="3570514" y="818606"/>
          <a:ext cx="7628710" cy="5277391"/>
        </p:xfrm>
        <a:graphic>
          <a:graphicData uri="http://schemas.openxmlformats.org/drawingml/2006/table">
            <a:tbl>
              <a:tblPr>
                <a:tableStyleId>{5C22544A-7EE6-4342-B048-85BDC9FD1C3A}</a:tableStyleId>
              </a:tblPr>
              <a:tblGrid>
                <a:gridCol w="844732">
                  <a:extLst>
                    <a:ext uri="{9D8B030D-6E8A-4147-A177-3AD203B41FA5}">
                      <a16:colId xmlns:a16="http://schemas.microsoft.com/office/drawing/2014/main" val="2585444683"/>
                    </a:ext>
                  </a:extLst>
                </a:gridCol>
                <a:gridCol w="1010194">
                  <a:extLst>
                    <a:ext uri="{9D8B030D-6E8A-4147-A177-3AD203B41FA5}">
                      <a16:colId xmlns:a16="http://schemas.microsoft.com/office/drawing/2014/main" val="2265573180"/>
                    </a:ext>
                  </a:extLst>
                </a:gridCol>
                <a:gridCol w="896983">
                  <a:extLst>
                    <a:ext uri="{9D8B030D-6E8A-4147-A177-3AD203B41FA5}">
                      <a16:colId xmlns:a16="http://schemas.microsoft.com/office/drawing/2014/main" val="3907826867"/>
                    </a:ext>
                  </a:extLst>
                </a:gridCol>
                <a:gridCol w="627017">
                  <a:extLst>
                    <a:ext uri="{9D8B030D-6E8A-4147-A177-3AD203B41FA5}">
                      <a16:colId xmlns:a16="http://schemas.microsoft.com/office/drawing/2014/main" val="4246955958"/>
                    </a:ext>
                  </a:extLst>
                </a:gridCol>
                <a:gridCol w="522514">
                  <a:extLst>
                    <a:ext uri="{9D8B030D-6E8A-4147-A177-3AD203B41FA5}">
                      <a16:colId xmlns:a16="http://schemas.microsoft.com/office/drawing/2014/main" val="1849674887"/>
                    </a:ext>
                  </a:extLst>
                </a:gridCol>
                <a:gridCol w="766355">
                  <a:extLst>
                    <a:ext uri="{9D8B030D-6E8A-4147-A177-3AD203B41FA5}">
                      <a16:colId xmlns:a16="http://schemas.microsoft.com/office/drawing/2014/main" val="3525689326"/>
                    </a:ext>
                  </a:extLst>
                </a:gridCol>
                <a:gridCol w="931817">
                  <a:extLst>
                    <a:ext uri="{9D8B030D-6E8A-4147-A177-3AD203B41FA5}">
                      <a16:colId xmlns:a16="http://schemas.microsoft.com/office/drawing/2014/main" val="3390053574"/>
                    </a:ext>
                  </a:extLst>
                </a:gridCol>
                <a:gridCol w="827314">
                  <a:extLst>
                    <a:ext uri="{9D8B030D-6E8A-4147-A177-3AD203B41FA5}">
                      <a16:colId xmlns:a16="http://schemas.microsoft.com/office/drawing/2014/main" val="3417208981"/>
                    </a:ext>
                  </a:extLst>
                </a:gridCol>
                <a:gridCol w="1201784">
                  <a:extLst>
                    <a:ext uri="{9D8B030D-6E8A-4147-A177-3AD203B41FA5}">
                      <a16:colId xmlns:a16="http://schemas.microsoft.com/office/drawing/2014/main" val="3983145286"/>
                    </a:ext>
                  </a:extLst>
                </a:gridCol>
              </a:tblGrid>
              <a:tr h="1125401">
                <a:tc>
                  <a:txBody>
                    <a:bodyPr/>
                    <a:lstStyle/>
                    <a:p>
                      <a:pPr algn="l" fontAlgn="b"/>
                      <a:r>
                        <a:rPr lang="en-US" sz="1200" u="none" strike="noStrike">
                          <a:effectLst/>
                        </a:rPr>
                        <a:t>Site_ID</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Latitude</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Longitude</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dirty="0">
                          <a:effectLst/>
                        </a:rPr>
                        <a:t>Elevation in Meters</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State</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Species_ID</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Genus</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Species</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Common_Name</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070165275"/>
                  </a:ext>
                </a:extLst>
              </a:tr>
              <a:tr h="457121">
                <a:tc>
                  <a:txBody>
                    <a:bodyPr/>
                    <a:lstStyle/>
                    <a:p>
                      <a:pPr algn="r" fontAlgn="b"/>
                      <a:r>
                        <a:rPr lang="en-US" sz="1200" u="none" strike="noStrike">
                          <a:effectLst/>
                        </a:rPr>
                        <a:t>1668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40.866283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-73.875717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NY</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79</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Fagus</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grandifolia</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American beech</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405994714"/>
                  </a:ext>
                </a:extLst>
              </a:tr>
              <a:tr h="457121">
                <a:tc>
                  <a:txBody>
                    <a:bodyPr/>
                    <a:lstStyle/>
                    <a:p>
                      <a:pPr algn="r" fontAlgn="b"/>
                      <a:r>
                        <a:rPr lang="en-US" sz="1200" u="none" strike="noStrike">
                          <a:effectLst/>
                        </a:rPr>
                        <a:t>1668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40.866283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-73.875717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NY</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79</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Fagus</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grandifolia</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American beech</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609231038"/>
                  </a:ext>
                </a:extLst>
              </a:tr>
              <a:tr h="457121">
                <a:tc>
                  <a:txBody>
                    <a:bodyPr/>
                    <a:lstStyle/>
                    <a:p>
                      <a:pPr algn="r" fontAlgn="b"/>
                      <a:r>
                        <a:rPr lang="en-US" sz="1200" u="none" strike="noStrike">
                          <a:effectLst/>
                        </a:rPr>
                        <a:t>1668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40.866283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-73.875717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NY</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79</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Fagus</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grandifolia</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American beech</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966338756"/>
                  </a:ext>
                </a:extLst>
              </a:tr>
              <a:tr h="457121">
                <a:tc>
                  <a:txBody>
                    <a:bodyPr/>
                    <a:lstStyle/>
                    <a:p>
                      <a:pPr algn="r" fontAlgn="b"/>
                      <a:r>
                        <a:rPr lang="en-US" sz="1200" u="none" strike="noStrike">
                          <a:effectLst/>
                        </a:rPr>
                        <a:t>1668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40.866283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-73.875717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NY</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79</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Fagus</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grandifolia</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American beech</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631022499"/>
                  </a:ext>
                </a:extLst>
              </a:tr>
              <a:tr h="457121">
                <a:tc>
                  <a:txBody>
                    <a:bodyPr/>
                    <a:lstStyle/>
                    <a:p>
                      <a:pPr algn="r" fontAlgn="b"/>
                      <a:r>
                        <a:rPr lang="en-US" sz="1200" u="none" strike="noStrike">
                          <a:effectLst/>
                        </a:rPr>
                        <a:t>1668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40.866283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-73.875717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NY</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79</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Fagus</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grandifolia</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American beech</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263049699"/>
                  </a:ext>
                </a:extLst>
              </a:tr>
              <a:tr h="457121">
                <a:tc>
                  <a:txBody>
                    <a:bodyPr/>
                    <a:lstStyle/>
                    <a:p>
                      <a:pPr algn="r" fontAlgn="b"/>
                      <a:r>
                        <a:rPr lang="en-US" sz="1200" u="none" strike="noStrike">
                          <a:effectLst/>
                        </a:rPr>
                        <a:t>1668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40.866283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-73.875717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NY</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79</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Fagus</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grandifolia</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American beech</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093848257"/>
                  </a:ext>
                </a:extLst>
              </a:tr>
              <a:tr h="457121">
                <a:tc>
                  <a:txBody>
                    <a:bodyPr/>
                    <a:lstStyle/>
                    <a:p>
                      <a:pPr algn="r" fontAlgn="b"/>
                      <a:r>
                        <a:rPr lang="en-US" sz="1200" u="none" strike="noStrike">
                          <a:effectLst/>
                        </a:rPr>
                        <a:t>1668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40.866283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-73.875717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NY</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79</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Fagus</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grandifolia</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American beech</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911560651"/>
                  </a:ext>
                </a:extLst>
              </a:tr>
              <a:tr h="457121">
                <a:tc>
                  <a:txBody>
                    <a:bodyPr/>
                    <a:lstStyle/>
                    <a:p>
                      <a:pPr algn="r" fontAlgn="b"/>
                      <a:r>
                        <a:rPr lang="en-US" sz="1200" u="none" strike="noStrike">
                          <a:effectLst/>
                        </a:rPr>
                        <a:t>1668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40.866283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-73.875717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NY</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79</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Fagus</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grandifolia</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American beech</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010132312"/>
                  </a:ext>
                </a:extLst>
              </a:tr>
              <a:tr h="247511">
                <a:tc>
                  <a:txBody>
                    <a:bodyPr/>
                    <a:lstStyle/>
                    <a:p>
                      <a:pPr algn="r" fontAlgn="b"/>
                      <a:r>
                        <a:rPr lang="en-US" sz="1200" u="none" strike="noStrike">
                          <a:effectLst/>
                        </a:rPr>
                        <a:t>1668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40.866283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-73.875717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NY</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81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Liquidambar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styraciflua</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sweetgum</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265340695"/>
                  </a:ext>
                </a:extLst>
              </a:tr>
              <a:tr h="247511">
                <a:tc>
                  <a:txBody>
                    <a:bodyPr/>
                    <a:lstStyle/>
                    <a:p>
                      <a:pPr algn="r" fontAlgn="b"/>
                      <a:r>
                        <a:rPr lang="en-US" sz="1200" u="none" strike="noStrike">
                          <a:effectLst/>
                        </a:rPr>
                        <a:t>1668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40.866283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-73.875717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NY</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81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Liquidambar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styraciflua</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dirty="0">
                          <a:effectLst/>
                        </a:rPr>
                        <a:t>sweetgum</a:t>
                      </a:r>
                      <a:endParaRPr lang="en-US" sz="12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613204910"/>
                  </a:ext>
                </a:extLst>
              </a:tr>
            </a:tbl>
          </a:graphicData>
        </a:graphic>
      </p:graphicFrame>
    </p:spTree>
    <p:extLst>
      <p:ext uri="{BB962C8B-B14F-4D97-AF65-F5344CB8AC3E}">
        <p14:creationId xmlns:p14="http://schemas.microsoft.com/office/powerpoint/2010/main" val="4121825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C8D6-4399-5071-A5F8-584D2577B455}"/>
              </a:ext>
            </a:extLst>
          </p:cNvPr>
          <p:cNvSpPr>
            <a:spLocks noGrp="1"/>
          </p:cNvSpPr>
          <p:nvPr>
            <p:ph type="title"/>
          </p:nvPr>
        </p:nvSpPr>
        <p:spPr/>
        <p:txBody>
          <a:bodyPr/>
          <a:lstStyle/>
          <a:p>
            <a:r>
              <a:rPr lang="en-US" dirty="0"/>
              <a:t>Data features from the weather database</a:t>
            </a:r>
          </a:p>
        </p:txBody>
      </p:sp>
      <p:graphicFrame>
        <p:nvGraphicFramePr>
          <p:cNvPr id="5" name="Content Placeholder 4">
            <a:extLst>
              <a:ext uri="{FF2B5EF4-FFF2-40B4-BE49-F238E27FC236}">
                <a16:creationId xmlns:a16="http://schemas.microsoft.com/office/drawing/2014/main" id="{FCF57917-0A20-4B22-882C-982EBC207113}"/>
              </a:ext>
            </a:extLst>
          </p:cNvPr>
          <p:cNvGraphicFramePr>
            <a:graphicFrameLocks noGrp="1"/>
          </p:cNvGraphicFramePr>
          <p:nvPr>
            <p:ph idx="1"/>
            <p:extLst>
              <p:ext uri="{D42A27DB-BD31-4B8C-83A1-F6EECF244321}">
                <p14:modId xmlns:p14="http://schemas.microsoft.com/office/powerpoint/2010/main" val="1798068199"/>
              </p:ext>
            </p:extLst>
          </p:nvPr>
        </p:nvGraphicFramePr>
        <p:xfrm>
          <a:off x="3664172" y="790832"/>
          <a:ext cx="7209775" cy="5263984"/>
        </p:xfrm>
        <a:graphic>
          <a:graphicData uri="http://schemas.openxmlformats.org/drawingml/2006/table">
            <a:tbl>
              <a:tblPr>
                <a:tableStyleId>{5C22544A-7EE6-4342-B048-85BDC9FD1C3A}</a:tableStyleId>
              </a:tblPr>
              <a:tblGrid>
                <a:gridCol w="1391654">
                  <a:extLst>
                    <a:ext uri="{9D8B030D-6E8A-4147-A177-3AD203B41FA5}">
                      <a16:colId xmlns:a16="http://schemas.microsoft.com/office/drawing/2014/main" val="4136453092"/>
                    </a:ext>
                  </a:extLst>
                </a:gridCol>
                <a:gridCol w="2464737">
                  <a:extLst>
                    <a:ext uri="{9D8B030D-6E8A-4147-A177-3AD203B41FA5}">
                      <a16:colId xmlns:a16="http://schemas.microsoft.com/office/drawing/2014/main" val="2198731092"/>
                    </a:ext>
                  </a:extLst>
                </a:gridCol>
                <a:gridCol w="3353384">
                  <a:extLst>
                    <a:ext uri="{9D8B030D-6E8A-4147-A177-3AD203B41FA5}">
                      <a16:colId xmlns:a16="http://schemas.microsoft.com/office/drawing/2014/main" val="3921197319"/>
                    </a:ext>
                  </a:extLst>
                </a:gridCol>
              </a:tblGrid>
              <a:tr h="292444">
                <a:tc>
                  <a:txBody>
                    <a:bodyPr/>
                    <a:lstStyle/>
                    <a:p>
                      <a:pPr algn="l" fontAlgn="ctr"/>
                      <a:r>
                        <a:rPr lang="en-US" sz="1400" u="none" strike="noStrike" dirty="0" err="1">
                          <a:effectLst/>
                        </a:rPr>
                        <a:t>Feaature</a:t>
                      </a:r>
                      <a:endParaRPr lang="en-US" sz="14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Sample</a:t>
                      </a:r>
                      <a:endParaRPr lang="en-US" sz="1400" b="1"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400" u="none" strike="noStrike">
                          <a:effectLst/>
                        </a:rPr>
                        <a:t>Description</a:t>
                      </a:r>
                      <a:endParaRPr lang="en-US" sz="1400" b="1"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533606896"/>
                  </a:ext>
                </a:extLst>
              </a:tr>
              <a:tr h="236740">
                <a:tc>
                  <a:txBody>
                    <a:bodyPr/>
                    <a:lstStyle/>
                    <a:p>
                      <a:pPr algn="l" fontAlgn="ctr"/>
                      <a:r>
                        <a:rPr lang="en-US" sz="1200" u="none" strike="noStrike">
                          <a:effectLst/>
                        </a:rPr>
                        <a:t>name</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a:effectLst/>
                        </a:rPr>
                        <a:t>bronx, new York</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a:effectLst/>
                        </a:rPr>
                        <a:t>Name of Site searched</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581779321"/>
                  </a:ext>
                </a:extLst>
              </a:tr>
              <a:tr h="236740">
                <a:tc>
                  <a:txBody>
                    <a:bodyPr/>
                    <a:lstStyle/>
                    <a:p>
                      <a:pPr algn="l" fontAlgn="ctr"/>
                      <a:r>
                        <a:rPr lang="en-US" sz="1200" u="none" strike="noStrike">
                          <a:effectLst/>
                        </a:rPr>
                        <a:t>address</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a:effectLst/>
                        </a:rPr>
                        <a:t>bronx, new York</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a:effectLst/>
                        </a:rPr>
                        <a:t>Address of search site</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370039134"/>
                  </a:ext>
                </a:extLst>
              </a:tr>
              <a:tr h="236740">
                <a:tc>
                  <a:txBody>
                    <a:bodyPr/>
                    <a:lstStyle/>
                    <a:p>
                      <a:pPr algn="l" fontAlgn="ctr"/>
                      <a:r>
                        <a:rPr lang="en-US" sz="1200" u="none" strike="noStrike">
                          <a:effectLst/>
                        </a:rPr>
                        <a:t>latitude</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200" u="none" strike="noStrike" dirty="0">
                          <a:effectLst/>
                        </a:rPr>
                        <a:t>40.866</a:t>
                      </a:r>
                      <a:endParaRPr lang="en-US"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dirty="0">
                          <a:effectLst/>
                        </a:rPr>
                        <a:t>Latitude of sample</a:t>
                      </a:r>
                      <a:endParaRPr lang="en-US" sz="12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513771871"/>
                  </a:ext>
                </a:extLst>
              </a:tr>
              <a:tr h="236740">
                <a:tc>
                  <a:txBody>
                    <a:bodyPr/>
                    <a:lstStyle/>
                    <a:p>
                      <a:pPr algn="l" fontAlgn="ctr"/>
                      <a:r>
                        <a:rPr lang="en-US" sz="1200" u="none" strike="noStrike">
                          <a:effectLst/>
                        </a:rPr>
                        <a:t>longitude</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200" u="none" strike="noStrike" dirty="0">
                          <a:effectLst/>
                        </a:rPr>
                        <a:t>-73.876</a:t>
                      </a:r>
                      <a:endParaRPr lang="en-US"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dirty="0">
                          <a:effectLst/>
                        </a:rPr>
                        <a:t>Longitude of Sample</a:t>
                      </a:r>
                      <a:endParaRPr lang="en-US" sz="12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884998415"/>
                  </a:ext>
                </a:extLst>
              </a:tr>
              <a:tr h="236740">
                <a:tc>
                  <a:txBody>
                    <a:bodyPr/>
                    <a:lstStyle/>
                    <a:p>
                      <a:pPr algn="l" fontAlgn="ctr"/>
                      <a:r>
                        <a:rPr lang="en-US" sz="1200" u="none" strike="noStrike">
                          <a:effectLst/>
                        </a:rPr>
                        <a:t>datetime</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200" u="none" strike="noStrike" dirty="0">
                          <a:effectLst/>
                        </a:rPr>
                        <a:t>45292</a:t>
                      </a:r>
                      <a:endParaRPr lang="en-US"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a:effectLst/>
                        </a:rPr>
                        <a:t>Date of sampling</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399433472"/>
                  </a:ext>
                </a:extLst>
              </a:tr>
              <a:tr h="236740">
                <a:tc>
                  <a:txBody>
                    <a:bodyPr/>
                    <a:lstStyle/>
                    <a:p>
                      <a:pPr algn="l" fontAlgn="ctr"/>
                      <a:r>
                        <a:rPr lang="en-US" sz="1200" u="none" strike="noStrike">
                          <a:effectLst/>
                        </a:rPr>
                        <a:t>temp</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200" u="none" strike="noStrike">
                          <a:effectLst/>
                        </a:rPr>
                        <a:t>42</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a:effectLst/>
                        </a:rPr>
                        <a:t>Temperature at the time</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201457735"/>
                  </a:ext>
                </a:extLst>
              </a:tr>
              <a:tr h="236740">
                <a:tc>
                  <a:txBody>
                    <a:bodyPr/>
                    <a:lstStyle/>
                    <a:p>
                      <a:pPr algn="l" fontAlgn="ctr"/>
                      <a:r>
                        <a:rPr lang="en-US" sz="1200" u="none" strike="noStrike">
                          <a:effectLst/>
                        </a:rPr>
                        <a:t>feelslike</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200" u="none" strike="noStrike">
                          <a:effectLst/>
                        </a:rPr>
                        <a:t>39.1</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a:effectLst/>
                        </a:rPr>
                        <a:t>"feels like" temperature</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949624431"/>
                  </a:ext>
                </a:extLst>
              </a:tr>
              <a:tr h="236740">
                <a:tc>
                  <a:txBody>
                    <a:bodyPr/>
                    <a:lstStyle/>
                    <a:p>
                      <a:pPr algn="l" fontAlgn="ctr"/>
                      <a:r>
                        <a:rPr lang="en-US" sz="1200" u="none" strike="noStrike">
                          <a:effectLst/>
                        </a:rPr>
                        <a:t>dew</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200" u="none" strike="noStrike">
                          <a:effectLst/>
                        </a:rPr>
                        <a:t>29.7</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a:effectLst/>
                        </a:rPr>
                        <a:t>Dew Point</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520902177"/>
                  </a:ext>
                </a:extLst>
              </a:tr>
              <a:tr h="236740">
                <a:tc>
                  <a:txBody>
                    <a:bodyPr/>
                    <a:lstStyle/>
                    <a:p>
                      <a:pPr algn="l" fontAlgn="ctr"/>
                      <a:r>
                        <a:rPr lang="en-US" sz="1200" u="none" strike="noStrike">
                          <a:effectLst/>
                        </a:rPr>
                        <a:t>humidity</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200" u="none" strike="noStrike">
                          <a:effectLst/>
                        </a:rPr>
                        <a:t>61.8</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a:effectLst/>
                        </a:rPr>
                        <a:t>Humidity</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477835455"/>
                  </a:ext>
                </a:extLst>
              </a:tr>
              <a:tr h="236740">
                <a:tc>
                  <a:txBody>
                    <a:bodyPr/>
                    <a:lstStyle/>
                    <a:p>
                      <a:pPr algn="l" fontAlgn="ctr"/>
                      <a:r>
                        <a:rPr lang="en-US" sz="1200" u="none" strike="noStrike">
                          <a:effectLst/>
                        </a:rPr>
                        <a:t>precip</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200" u="none" strike="noStrike">
                          <a:effectLst/>
                        </a:rPr>
                        <a:t>0.018</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a:effectLst/>
                        </a:rPr>
                        <a:t>Pricipitation in inches</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387931084"/>
                  </a:ext>
                </a:extLst>
              </a:tr>
              <a:tr h="236740">
                <a:tc>
                  <a:txBody>
                    <a:bodyPr/>
                    <a:lstStyle/>
                    <a:p>
                      <a:pPr algn="l" fontAlgn="ctr"/>
                      <a:r>
                        <a:rPr lang="en-US" sz="1200" u="none" strike="noStrike">
                          <a:effectLst/>
                        </a:rPr>
                        <a:t>preciptype</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a:effectLst/>
                        </a:rPr>
                        <a:t>rain</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a:effectLst/>
                        </a:rPr>
                        <a:t>type of precipitation</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4030209242"/>
                  </a:ext>
                </a:extLst>
              </a:tr>
              <a:tr h="236740">
                <a:tc>
                  <a:txBody>
                    <a:bodyPr/>
                    <a:lstStyle/>
                    <a:p>
                      <a:pPr algn="l" fontAlgn="ctr"/>
                      <a:r>
                        <a:rPr lang="en-US" sz="1200" u="none" strike="noStrike">
                          <a:effectLst/>
                        </a:rPr>
                        <a:t>snow</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a:effectLst/>
                        </a:rPr>
                        <a:t>Was there snow</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944261877"/>
                  </a:ext>
                </a:extLst>
              </a:tr>
              <a:tr h="236740">
                <a:tc>
                  <a:txBody>
                    <a:bodyPr/>
                    <a:lstStyle/>
                    <a:p>
                      <a:pPr algn="l" fontAlgn="ctr"/>
                      <a:r>
                        <a:rPr lang="en-US" sz="1200" u="none" strike="noStrike">
                          <a:effectLst/>
                        </a:rPr>
                        <a:t>windspeed</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200" u="none" strike="noStrike">
                          <a:effectLst/>
                        </a:rPr>
                        <a:t>9.1</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a:effectLst/>
                        </a:rPr>
                        <a:t>Speed of Wind</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177329552"/>
                  </a:ext>
                </a:extLst>
              </a:tr>
              <a:tr h="236740">
                <a:tc>
                  <a:txBody>
                    <a:bodyPr/>
                    <a:lstStyle/>
                    <a:p>
                      <a:pPr algn="l" fontAlgn="ctr"/>
                      <a:r>
                        <a:rPr lang="en-US" sz="1200" u="none" strike="noStrike">
                          <a:effectLst/>
                        </a:rPr>
                        <a:t>cloudcover</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200" u="none" strike="noStrike">
                          <a:effectLst/>
                        </a:rPr>
                        <a:t>74.7</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a:effectLst/>
                        </a:rPr>
                        <a:t>How much cloud cover</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696193834"/>
                  </a:ext>
                </a:extLst>
              </a:tr>
              <a:tr h="236740">
                <a:tc>
                  <a:txBody>
                    <a:bodyPr/>
                    <a:lstStyle/>
                    <a:p>
                      <a:pPr algn="l" fontAlgn="ctr"/>
                      <a:r>
                        <a:rPr lang="en-US" sz="1200" u="none" strike="noStrike">
                          <a:effectLst/>
                        </a:rPr>
                        <a:t>uvindex</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200" u="none" strike="noStrike">
                          <a:effectLst/>
                        </a:rPr>
                        <a:t>4</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a:effectLst/>
                        </a:rPr>
                        <a:t>UV index</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4286952663"/>
                  </a:ext>
                </a:extLst>
              </a:tr>
              <a:tr h="236740">
                <a:tc>
                  <a:txBody>
                    <a:bodyPr/>
                    <a:lstStyle/>
                    <a:p>
                      <a:pPr algn="l" fontAlgn="ctr"/>
                      <a:r>
                        <a:rPr lang="en-US" sz="1200" u="none" strike="noStrike">
                          <a:effectLst/>
                        </a:rPr>
                        <a:t>severerisk</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r" fontAlgn="ctr"/>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a:effectLst/>
                        </a:rPr>
                        <a:t>Risk (on a scale of 0 - 100)</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299866085"/>
                  </a:ext>
                </a:extLst>
              </a:tr>
              <a:tr h="236740">
                <a:tc>
                  <a:txBody>
                    <a:bodyPr/>
                    <a:lstStyle/>
                    <a:p>
                      <a:pPr algn="l" fontAlgn="ctr"/>
                      <a:r>
                        <a:rPr lang="en-US" sz="1200" u="none" strike="noStrike">
                          <a:effectLst/>
                        </a:rPr>
                        <a:t>conditions</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a:effectLst/>
                        </a:rPr>
                        <a:t>Rain, Partially cloudy</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a:effectLst/>
                        </a:rPr>
                        <a:t>conditions at samplimng time</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625515765"/>
                  </a:ext>
                </a:extLst>
              </a:tr>
              <a:tr h="710220">
                <a:tc>
                  <a:txBody>
                    <a:bodyPr/>
                    <a:lstStyle/>
                    <a:p>
                      <a:pPr algn="l" fontAlgn="ctr"/>
                      <a:r>
                        <a:rPr lang="en-US" sz="1200" u="none" strike="noStrike">
                          <a:effectLst/>
                        </a:rPr>
                        <a:t>description</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a:effectLst/>
                        </a:rPr>
                        <a:t>Partly cloudy throughout the day with morning rain.</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dirty="0">
                          <a:effectLst/>
                        </a:rPr>
                        <a:t>description of conditions</a:t>
                      </a:r>
                      <a:endParaRPr lang="en-US" sz="12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4006425965"/>
                  </a:ext>
                </a:extLst>
              </a:tr>
              <a:tr h="236740">
                <a:tc>
                  <a:txBody>
                    <a:bodyPr/>
                    <a:lstStyle/>
                    <a:p>
                      <a:pPr algn="l" fontAlgn="ctr"/>
                      <a:r>
                        <a:rPr lang="en-US" sz="1200" u="none" strike="noStrike">
                          <a:effectLst/>
                        </a:rPr>
                        <a:t>source</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a:effectLst/>
                        </a:rPr>
                        <a:t>obs</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ctr"/>
                      <a:r>
                        <a:rPr lang="en-US" sz="1200" u="none" strike="noStrike" dirty="0">
                          <a:effectLst/>
                        </a:rPr>
                        <a:t>Source of data</a:t>
                      </a:r>
                      <a:endParaRPr lang="en-US" sz="12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116706888"/>
                  </a:ext>
                </a:extLst>
              </a:tr>
            </a:tbl>
          </a:graphicData>
        </a:graphic>
      </p:graphicFrame>
    </p:spTree>
    <p:extLst>
      <p:ext uri="{BB962C8B-B14F-4D97-AF65-F5344CB8AC3E}">
        <p14:creationId xmlns:p14="http://schemas.microsoft.com/office/powerpoint/2010/main" val="2136620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A7BA87-B536-7AB5-ECEC-B0EA876908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C01B25-AA28-CF1E-13B8-D624C68C9145}"/>
              </a:ext>
            </a:extLst>
          </p:cNvPr>
          <p:cNvSpPr>
            <a:spLocks noGrp="1"/>
          </p:cNvSpPr>
          <p:nvPr>
            <p:ph type="title"/>
          </p:nvPr>
        </p:nvSpPr>
        <p:spPr/>
        <p:txBody>
          <a:bodyPr/>
          <a:lstStyle/>
          <a:p>
            <a:r>
              <a:rPr lang="en-US" dirty="0"/>
              <a:t>A snippet of the data in the weather  dataset </a:t>
            </a:r>
            <a:br>
              <a:rPr lang="en-US" dirty="0"/>
            </a:br>
            <a:r>
              <a:rPr lang="en-US" dirty="0"/>
              <a:t>from: </a:t>
            </a:r>
            <a:r>
              <a:rPr lang="en-US" b="1" dirty="0">
                <a:solidFill>
                  <a:srgbClr val="002060"/>
                </a:solidFill>
                <a:hlinkClick r:id="rId2">
                  <a:extLst>
                    <a:ext uri="{A12FA001-AC4F-418D-AE19-62706E023703}">
                      <ahyp:hlinkClr xmlns:ahyp="http://schemas.microsoft.com/office/drawing/2018/hyperlinkcolor" val="tx"/>
                    </a:ext>
                  </a:extLst>
                </a:hlinkClick>
              </a:rPr>
              <a:t>Visual Crossing</a:t>
            </a:r>
            <a:endParaRPr lang="en-US" b="1" dirty="0">
              <a:solidFill>
                <a:srgbClr val="002060"/>
              </a:solidFill>
            </a:endParaRPr>
          </a:p>
        </p:txBody>
      </p:sp>
      <p:graphicFrame>
        <p:nvGraphicFramePr>
          <p:cNvPr id="5" name="Content Placeholder 4">
            <a:extLst>
              <a:ext uri="{FF2B5EF4-FFF2-40B4-BE49-F238E27FC236}">
                <a16:creationId xmlns:a16="http://schemas.microsoft.com/office/drawing/2014/main" id="{EAD80EBA-EF81-89FC-93C9-5B7F85B1D7DF}"/>
              </a:ext>
            </a:extLst>
          </p:cNvPr>
          <p:cNvGraphicFramePr>
            <a:graphicFrameLocks noGrp="1"/>
          </p:cNvGraphicFramePr>
          <p:nvPr>
            <p:ph idx="1"/>
            <p:extLst>
              <p:ext uri="{D42A27DB-BD31-4B8C-83A1-F6EECF244321}">
                <p14:modId xmlns:p14="http://schemas.microsoft.com/office/powerpoint/2010/main" val="1153736648"/>
              </p:ext>
            </p:extLst>
          </p:nvPr>
        </p:nvGraphicFramePr>
        <p:xfrm>
          <a:off x="3579224" y="783771"/>
          <a:ext cx="7881255" cy="5294809"/>
        </p:xfrm>
        <a:graphic>
          <a:graphicData uri="http://schemas.openxmlformats.org/drawingml/2006/table">
            <a:tbl>
              <a:tblPr>
                <a:tableStyleId>{5C22544A-7EE6-4342-B048-85BDC9FD1C3A}</a:tableStyleId>
              </a:tblPr>
              <a:tblGrid>
                <a:gridCol w="532817">
                  <a:extLst>
                    <a:ext uri="{9D8B030D-6E8A-4147-A177-3AD203B41FA5}">
                      <a16:colId xmlns:a16="http://schemas.microsoft.com/office/drawing/2014/main" val="1687908254"/>
                    </a:ext>
                  </a:extLst>
                </a:gridCol>
                <a:gridCol w="666022">
                  <a:extLst>
                    <a:ext uri="{9D8B030D-6E8A-4147-A177-3AD203B41FA5}">
                      <a16:colId xmlns:a16="http://schemas.microsoft.com/office/drawing/2014/main" val="1560025790"/>
                    </a:ext>
                  </a:extLst>
                </a:gridCol>
                <a:gridCol w="769625">
                  <a:extLst>
                    <a:ext uri="{9D8B030D-6E8A-4147-A177-3AD203B41FA5}">
                      <a16:colId xmlns:a16="http://schemas.microsoft.com/office/drawing/2014/main" val="2673941702"/>
                    </a:ext>
                  </a:extLst>
                </a:gridCol>
                <a:gridCol w="754824">
                  <a:extLst>
                    <a:ext uri="{9D8B030D-6E8A-4147-A177-3AD203B41FA5}">
                      <a16:colId xmlns:a16="http://schemas.microsoft.com/office/drawing/2014/main" val="2786806720"/>
                    </a:ext>
                  </a:extLst>
                </a:gridCol>
                <a:gridCol w="477315">
                  <a:extLst>
                    <a:ext uri="{9D8B030D-6E8A-4147-A177-3AD203B41FA5}">
                      <a16:colId xmlns:a16="http://schemas.microsoft.com/office/drawing/2014/main" val="2739178098"/>
                    </a:ext>
                  </a:extLst>
                </a:gridCol>
                <a:gridCol w="699324">
                  <a:extLst>
                    <a:ext uri="{9D8B030D-6E8A-4147-A177-3AD203B41FA5}">
                      <a16:colId xmlns:a16="http://schemas.microsoft.com/office/drawing/2014/main" val="931923931"/>
                    </a:ext>
                  </a:extLst>
                </a:gridCol>
                <a:gridCol w="458815">
                  <a:extLst>
                    <a:ext uri="{9D8B030D-6E8A-4147-A177-3AD203B41FA5}">
                      <a16:colId xmlns:a16="http://schemas.microsoft.com/office/drawing/2014/main" val="3241952984"/>
                    </a:ext>
                  </a:extLst>
                </a:gridCol>
                <a:gridCol w="725223">
                  <a:extLst>
                    <a:ext uri="{9D8B030D-6E8A-4147-A177-3AD203B41FA5}">
                      <a16:colId xmlns:a16="http://schemas.microsoft.com/office/drawing/2014/main" val="1834939460"/>
                    </a:ext>
                  </a:extLst>
                </a:gridCol>
                <a:gridCol w="566119">
                  <a:extLst>
                    <a:ext uri="{9D8B030D-6E8A-4147-A177-3AD203B41FA5}">
                      <a16:colId xmlns:a16="http://schemas.microsoft.com/office/drawing/2014/main" val="2243709732"/>
                    </a:ext>
                  </a:extLst>
                </a:gridCol>
                <a:gridCol w="876928">
                  <a:extLst>
                    <a:ext uri="{9D8B030D-6E8A-4147-A177-3AD203B41FA5}">
                      <a16:colId xmlns:a16="http://schemas.microsoft.com/office/drawing/2014/main" val="2719658771"/>
                    </a:ext>
                  </a:extLst>
                </a:gridCol>
                <a:gridCol w="477315">
                  <a:extLst>
                    <a:ext uri="{9D8B030D-6E8A-4147-A177-3AD203B41FA5}">
                      <a16:colId xmlns:a16="http://schemas.microsoft.com/office/drawing/2014/main" val="4083732185"/>
                    </a:ext>
                  </a:extLst>
                </a:gridCol>
                <a:gridCol w="876928">
                  <a:extLst>
                    <a:ext uri="{9D8B030D-6E8A-4147-A177-3AD203B41FA5}">
                      <a16:colId xmlns:a16="http://schemas.microsoft.com/office/drawing/2014/main" val="3988244646"/>
                    </a:ext>
                  </a:extLst>
                </a:gridCol>
              </a:tblGrid>
              <a:tr h="407293">
                <a:tc>
                  <a:txBody>
                    <a:bodyPr/>
                    <a:lstStyle/>
                    <a:p>
                      <a:pPr algn="l" fontAlgn="b"/>
                      <a:r>
                        <a:rPr lang="en-US" sz="1200" u="none" strike="noStrike">
                          <a:effectLst/>
                        </a:rPr>
                        <a:t>name</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latitude</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longitude</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datetime</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temp</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feelslike</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dew</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humidity</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precip</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preciptype</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snow</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windspeed</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447756391"/>
                  </a:ext>
                </a:extLst>
              </a:tr>
              <a:tr h="407293">
                <a:tc>
                  <a:txBody>
                    <a:bodyPr/>
                    <a:lstStyle/>
                    <a:p>
                      <a:pPr algn="l" fontAlgn="b"/>
                      <a:r>
                        <a:rPr lang="en-US" sz="1200" u="none" strike="noStrike">
                          <a:effectLst/>
                        </a:rPr>
                        <a:t>NYBG</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4/9/22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51.1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50.6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37.1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59.2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0.041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rain</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16.8</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941420588"/>
                  </a:ext>
                </a:extLst>
              </a:tr>
              <a:tr h="407293">
                <a:tc>
                  <a:txBody>
                    <a:bodyPr/>
                    <a:lstStyle/>
                    <a:p>
                      <a:pPr algn="l" fontAlgn="b"/>
                      <a:r>
                        <a:rPr lang="en-US" sz="1200" u="none" strike="noStrike">
                          <a:effectLst/>
                        </a:rPr>
                        <a:t>NYBG</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4/10/22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46.4</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40.5</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28.1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49.4</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20.5</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646720233"/>
                  </a:ext>
                </a:extLst>
              </a:tr>
              <a:tr h="407293">
                <a:tc>
                  <a:txBody>
                    <a:bodyPr/>
                    <a:lstStyle/>
                    <a:p>
                      <a:pPr algn="l" fontAlgn="b"/>
                      <a:r>
                        <a:rPr lang="en-US" sz="1200" u="none" strike="noStrike">
                          <a:effectLst/>
                        </a:rPr>
                        <a:t>NYBG</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4/11/22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48.7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46.2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27.7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45.3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15.9</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911840200"/>
                  </a:ext>
                </a:extLst>
              </a:tr>
              <a:tr h="407293">
                <a:tc>
                  <a:txBody>
                    <a:bodyPr/>
                    <a:lstStyle/>
                    <a:p>
                      <a:pPr algn="l" fontAlgn="b"/>
                      <a:r>
                        <a:rPr lang="en-US" sz="1200" u="none" strike="noStrike">
                          <a:effectLst/>
                        </a:rPr>
                        <a:t>NYBG</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4/12/22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58.8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58.8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52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0.057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rain</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12.5</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187512514"/>
                  </a:ext>
                </a:extLst>
              </a:tr>
              <a:tr h="407293">
                <a:tc>
                  <a:txBody>
                    <a:bodyPr/>
                    <a:lstStyle/>
                    <a:p>
                      <a:pPr algn="l" fontAlgn="b"/>
                      <a:r>
                        <a:rPr lang="en-US" sz="1200" u="none" strike="noStrike">
                          <a:effectLst/>
                        </a:rPr>
                        <a:t>NYBG</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4/13/22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60.5</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60.5</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46.4</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60.3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12.7</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998421209"/>
                  </a:ext>
                </a:extLst>
              </a:tr>
              <a:tr h="407293">
                <a:tc>
                  <a:txBody>
                    <a:bodyPr/>
                    <a:lstStyle/>
                    <a:p>
                      <a:pPr algn="l" fontAlgn="b"/>
                      <a:r>
                        <a:rPr lang="en-US" sz="1200" u="none" strike="noStrike">
                          <a:effectLst/>
                        </a:rPr>
                        <a:t>NYBG</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4/14/22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64.4</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64.4</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50.5</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62.2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0.074</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rain</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19.3</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805717441"/>
                  </a:ext>
                </a:extLst>
              </a:tr>
              <a:tr h="407293">
                <a:tc>
                  <a:txBody>
                    <a:bodyPr/>
                    <a:lstStyle/>
                    <a:p>
                      <a:pPr algn="l" fontAlgn="b"/>
                      <a:r>
                        <a:rPr lang="en-US" sz="1200" u="none" strike="noStrike">
                          <a:effectLst/>
                        </a:rPr>
                        <a:t>NYBG</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4/15/22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59.7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59.7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26.3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29.7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19.3</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186563611"/>
                  </a:ext>
                </a:extLst>
              </a:tr>
              <a:tr h="407293">
                <a:tc>
                  <a:txBody>
                    <a:bodyPr/>
                    <a:lstStyle/>
                    <a:p>
                      <a:pPr algn="l" fontAlgn="b"/>
                      <a:r>
                        <a:rPr lang="en-US" sz="1200" u="none" strike="noStrike">
                          <a:effectLst/>
                        </a:rPr>
                        <a:t>NYBG</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4/16/22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58.7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58.3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35.3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43.3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0.155</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rain</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15.3</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784549829"/>
                  </a:ext>
                </a:extLst>
              </a:tr>
              <a:tr h="407293">
                <a:tc>
                  <a:txBody>
                    <a:bodyPr/>
                    <a:lstStyle/>
                    <a:p>
                      <a:pPr algn="l" fontAlgn="b"/>
                      <a:r>
                        <a:rPr lang="en-US" sz="1200" u="none" strike="noStrike">
                          <a:effectLst/>
                        </a:rPr>
                        <a:t>NYBG</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4/17/22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45.6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25.1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47.9</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0.021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rain</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20.5</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072746398"/>
                  </a:ext>
                </a:extLst>
              </a:tr>
              <a:tr h="407293">
                <a:tc>
                  <a:txBody>
                    <a:bodyPr/>
                    <a:lstStyle/>
                    <a:p>
                      <a:pPr algn="l" fontAlgn="b"/>
                      <a:r>
                        <a:rPr lang="en-US" sz="1200" u="none" strike="noStrike">
                          <a:effectLst/>
                        </a:rPr>
                        <a:t>NYBG</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4/18/22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45.2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41.6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25.8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47.4</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0.145</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rain</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18.6</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763130388"/>
                  </a:ext>
                </a:extLst>
              </a:tr>
              <a:tr h="407293">
                <a:tc>
                  <a:txBody>
                    <a:bodyPr/>
                    <a:lstStyle/>
                    <a:p>
                      <a:pPr algn="l" fontAlgn="b"/>
                      <a:r>
                        <a:rPr lang="en-US" sz="1200" u="none" strike="noStrike">
                          <a:effectLst/>
                        </a:rPr>
                        <a:t>NYBG</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4/19/22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45</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37.8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32.5</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64.6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1.818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rain</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20.3</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543346711"/>
                  </a:ext>
                </a:extLst>
              </a:tr>
              <a:tr h="407293">
                <a:tc>
                  <a:txBody>
                    <a:bodyPr/>
                    <a:lstStyle/>
                    <a:p>
                      <a:pPr algn="l" fontAlgn="b"/>
                      <a:r>
                        <a:rPr lang="en-US" sz="1200" u="none" strike="noStrike">
                          <a:effectLst/>
                        </a:rPr>
                        <a:t>NYBG</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40.866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-73.876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4/20/22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49.8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46.6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24.9</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39.1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dirty="0">
                          <a:effectLst/>
                        </a:rPr>
                        <a:t>18.7</a:t>
                      </a:r>
                      <a:endParaRPr lang="en-US" sz="12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146409455"/>
                  </a:ext>
                </a:extLst>
              </a:tr>
            </a:tbl>
          </a:graphicData>
        </a:graphic>
      </p:graphicFrame>
    </p:spTree>
    <p:extLst>
      <p:ext uri="{BB962C8B-B14F-4D97-AF65-F5344CB8AC3E}">
        <p14:creationId xmlns:p14="http://schemas.microsoft.com/office/powerpoint/2010/main" val="786739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AEC2EC-350F-A679-57DE-FCEE468F54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66313F-0A23-8524-2DE1-DC1F8613A19C}"/>
              </a:ext>
            </a:extLst>
          </p:cNvPr>
          <p:cNvSpPr>
            <a:spLocks noGrp="1"/>
          </p:cNvSpPr>
          <p:nvPr>
            <p:ph type="title"/>
          </p:nvPr>
        </p:nvSpPr>
        <p:spPr/>
        <p:txBody>
          <a:bodyPr/>
          <a:lstStyle/>
          <a:p>
            <a:r>
              <a:rPr lang="en-US" dirty="0"/>
              <a:t>A snippet of the data in the  NPN b dataset</a:t>
            </a:r>
          </a:p>
        </p:txBody>
      </p:sp>
      <p:graphicFrame>
        <p:nvGraphicFramePr>
          <p:cNvPr id="6" name="Content Placeholder 5">
            <a:extLst>
              <a:ext uri="{FF2B5EF4-FFF2-40B4-BE49-F238E27FC236}">
                <a16:creationId xmlns:a16="http://schemas.microsoft.com/office/drawing/2014/main" id="{FB51B656-1697-7CA4-B06D-BB7314A306DB}"/>
              </a:ext>
            </a:extLst>
          </p:cNvPr>
          <p:cNvGraphicFramePr>
            <a:graphicFrameLocks noGrp="1"/>
          </p:cNvGraphicFramePr>
          <p:nvPr>
            <p:ph idx="1"/>
            <p:extLst>
              <p:ext uri="{D42A27DB-BD31-4B8C-83A1-F6EECF244321}">
                <p14:modId xmlns:p14="http://schemas.microsoft.com/office/powerpoint/2010/main" val="263198243"/>
              </p:ext>
            </p:extLst>
          </p:nvPr>
        </p:nvGraphicFramePr>
        <p:xfrm>
          <a:off x="3645242" y="778476"/>
          <a:ext cx="7648833" cy="5301042"/>
        </p:xfrm>
        <a:graphic>
          <a:graphicData uri="http://schemas.openxmlformats.org/drawingml/2006/table">
            <a:tbl>
              <a:tblPr>
                <a:tableStyleId>{5C22544A-7EE6-4342-B048-85BDC9FD1C3A}</a:tableStyleId>
              </a:tblPr>
              <a:tblGrid>
                <a:gridCol w="529898">
                  <a:extLst>
                    <a:ext uri="{9D8B030D-6E8A-4147-A177-3AD203B41FA5}">
                      <a16:colId xmlns:a16="http://schemas.microsoft.com/office/drawing/2014/main" val="1111472192"/>
                    </a:ext>
                  </a:extLst>
                </a:gridCol>
                <a:gridCol w="769615">
                  <a:extLst>
                    <a:ext uri="{9D8B030D-6E8A-4147-A177-3AD203B41FA5}">
                      <a16:colId xmlns:a16="http://schemas.microsoft.com/office/drawing/2014/main" val="3908365579"/>
                    </a:ext>
                  </a:extLst>
                </a:gridCol>
                <a:gridCol w="823234">
                  <a:extLst>
                    <a:ext uri="{9D8B030D-6E8A-4147-A177-3AD203B41FA5}">
                      <a16:colId xmlns:a16="http://schemas.microsoft.com/office/drawing/2014/main" val="3846930528"/>
                    </a:ext>
                  </a:extLst>
                </a:gridCol>
                <a:gridCol w="1337363">
                  <a:extLst>
                    <a:ext uri="{9D8B030D-6E8A-4147-A177-3AD203B41FA5}">
                      <a16:colId xmlns:a16="http://schemas.microsoft.com/office/drawing/2014/main" val="968210273"/>
                    </a:ext>
                  </a:extLst>
                </a:gridCol>
                <a:gridCol w="416348">
                  <a:extLst>
                    <a:ext uri="{9D8B030D-6E8A-4147-A177-3AD203B41FA5}">
                      <a16:colId xmlns:a16="http://schemas.microsoft.com/office/drawing/2014/main" val="3718089469"/>
                    </a:ext>
                  </a:extLst>
                </a:gridCol>
                <a:gridCol w="769615">
                  <a:extLst>
                    <a:ext uri="{9D8B030D-6E8A-4147-A177-3AD203B41FA5}">
                      <a16:colId xmlns:a16="http://schemas.microsoft.com/office/drawing/2014/main" val="3365716679"/>
                    </a:ext>
                  </a:extLst>
                </a:gridCol>
                <a:gridCol w="1135498">
                  <a:extLst>
                    <a:ext uri="{9D8B030D-6E8A-4147-A177-3AD203B41FA5}">
                      <a16:colId xmlns:a16="http://schemas.microsoft.com/office/drawing/2014/main" val="1064229214"/>
                    </a:ext>
                  </a:extLst>
                </a:gridCol>
                <a:gridCol w="1867262">
                  <a:extLst>
                    <a:ext uri="{9D8B030D-6E8A-4147-A177-3AD203B41FA5}">
                      <a16:colId xmlns:a16="http://schemas.microsoft.com/office/drawing/2014/main" val="107752667"/>
                    </a:ext>
                  </a:extLst>
                </a:gridCol>
              </a:tblGrid>
              <a:tr h="311826">
                <a:tc>
                  <a:txBody>
                    <a:bodyPr/>
                    <a:lstStyle/>
                    <a:p>
                      <a:pPr algn="l" fontAlgn="b"/>
                      <a:r>
                        <a:rPr lang="en-US" sz="1100" u="none" strike="noStrike">
                          <a:effectLst/>
                        </a:rPr>
                        <a:t>Site_ID</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Latitude</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Longitude</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Elevation_in_Meters</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State</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Species_ID</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Genus</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Species</a:t>
                      </a:r>
                      <a:endParaRPr lang="en-US" sz="1100" b="0" i="0" u="none" strike="noStrike">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297536906"/>
                  </a:ext>
                </a:extLst>
              </a:tr>
              <a:tr h="311826">
                <a:tc>
                  <a:txBody>
                    <a:bodyPr/>
                    <a:lstStyle/>
                    <a:p>
                      <a:pPr algn="r" fontAlgn="b"/>
                      <a:r>
                        <a:rPr lang="en-US" sz="1100" u="none" strike="noStrike">
                          <a:effectLst/>
                        </a:rPr>
                        <a:t>507</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42.335072</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-79.608025</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185</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NY</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161</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Erythronium</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americanum</a:t>
                      </a:r>
                      <a:endParaRPr lang="en-US" sz="1100" b="0" i="0" u="none" strike="noStrike">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1110656062"/>
                  </a:ext>
                </a:extLst>
              </a:tr>
              <a:tr h="311826">
                <a:tc>
                  <a:txBody>
                    <a:bodyPr/>
                    <a:lstStyle/>
                    <a:p>
                      <a:pPr algn="r" fontAlgn="b"/>
                      <a:r>
                        <a:rPr lang="en-US" sz="1100" u="none" strike="noStrike">
                          <a:effectLst/>
                        </a:rPr>
                        <a:t>507</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42.335072</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-79.608025</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185</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NY</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161</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Erythronium</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americanum</a:t>
                      </a:r>
                      <a:endParaRPr lang="en-US" sz="1100" b="0" i="0" u="none" strike="noStrike">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449204282"/>
                  </a:ext>
                </a:extLst>
              </a:tr>
              <a:tr h="311826">
                <a:tc>
                  <a:txBody>
                    <a:bodyPr/>
                    <a:lstStyle/>
                    <a:p>
                      <a:pPr algn="r" fontAlgn="b"/>
                      <a:r>
                        <a:rPr lang="en-US" sz="1100" u="none" strike="noStrike">
                          <a:effectLst/>
                        </a:rPr>
                        <a:t>1060</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42.967205</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-76.366562</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302</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NY</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29</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Prunus</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virginiana</a:t>
                      </a:r>
                      <a:endParaRPr lang="en-US" sz="1100" b="0" i="0" u="none" strike="noStrike">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59862908"/>
                  </a:ext>
                </a:extLst>
              </a:tr>
              <a:tr h="311826">
                <a:tc>
                  <a:txBody>
                    <a:bodyPr/>
                    <a:lstStyle/>
                    <a:p>
                      <a:pPr algn="r" fontAlgn="b"/>
                      <a:r>
                        <a:rPr lang="en-US" sz="1100" u="none" strike="noStrike">
                          <a:effectLst/>
                        </a:rPr>
                        <a:t>1060</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42.967205</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-76.366562</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302</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NY</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29</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Prunus</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virginiana</a:t>
                      </a:r>
                      <a:endParaRPr lang="en-US" sz="1100" b="0" i="0" u="none" strike="noStrike">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3284941241"/>
                  </a:ext>
                </a:extLst>
              </a:tr>
              <a:tr h="311826">
                <a:tc>
                  <a:txBody>
                    <a:bodyPr/>
                    <a:lstStyle/>
                    <a:p>
                      <a:pPr algn="r" fontAlgn="b"/>
                      <a:r>
                        <a:rPr lang="en-US" sz="1100" u="none" strike="noStrike">
                          <a:effectLst/>
                        </a:rPr>
                        <a:t>1060</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42.967205</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-76.366562</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302</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NY</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36</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Syringa</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vulgaris</a:t>
                      </a:r>
                      <a:endParaRPr lang="en-US" sz="1100" b="0" i="0" u="none" strike="noStrike">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1024817403"/>
                  </a:ext>
                </a:extLst>
              </a:tr>
              <a:tr h="311826">
                <a:tc>
                  <a:txBody>
                    <a:bodyPr/>
                    <a:lstStyle/>
                    <a:p>
                      <a:pPr algn="r" fontAlgn="b"/>
                      <a:r>
                        <a:rPr lang="en-US" sz="1100" u="none" strike="noStrike">
                          <a:effectLst/>
                        </a:rPr>
                        <a:t>1444</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42.722549</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-78.84343</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239</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NY</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36</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Syringa</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vulgaris</a:t>
                      </a:r>
                      <a:endParaRPr lang="en-US" sz="1100" b="0" i="0" u="none" strike="noStrike">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157151396"/>
                  </a:ext>
                </a:extLst>
              </a:tr>
              <a:tr h="311826">
                <a:tc>
                  <a:txBody>
                    <a:bodyPr/>
                    <a:lstStyle/>
                    <a:p>
                      <a:pPr algn="r" fontAlgn="b"/>
                      <a:r>
                        <a:rPr lang="en-US" sz="1100" u="none" strike="noStrike">
                          <a:effectLst/>
                        </a:rPr>
                        <a:t>1444</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42.722549</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-78.84343</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239</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NY</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36</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Syringa</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vulgaris</a:t>
                      </a:r>
                      <a:endParaRPr lang="en-US" sz="1100" b="0" i="0" u="none" strike="noStrike">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3954327551"/>
                  </a:ext>
                </a:extLst>
              </a:tr>
              <a:tr h="311826">
                <a:tc>
                  <a:txBody>
                    <a:bodyPr/>
                    <a:lstStyle/>
                    <a:p>
                      <a:pPr algn="r" fontAlgn="b"/>
                      <a:r>
                        <a:rPr lang="en-US" sz="1100" u="none" strike="noStrike">
                          <a:effectLst/>
                        </a:rPr>
                        <a:t>1444</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42.722549</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-78.84343</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239</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NY</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36</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Syringa</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vulgaris</a:t>
                      </a:r>
                      <a:endParaRPr lang="en-US" sz="1100" b="0" i="0" u="none" strike="noStrike">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2908421286"/>
                  </a:ext>
                </a:extLst>
              </a:tr>
              <a:tr h="311826">
                <a:tc>
                  <a:txBody>
                    <a:bodyPr/>
                    <a:lstStyle/>
                    <a:p>
                      <a:pPr algn="r" fontAlgn="b"/>
                      <a:r>
                        <a:rPr lang="en-US" sz="1100" u="none" strike="noStrike">
                          <a:effectLst/>
                        </a:rPr>
                        <a:t>1444</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42.722549</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-78.84343</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239</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NY</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36</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Syringa</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vulgaris</a:t>
                      </a:r>
                      <a:endParaRPr lang="en-US" sz="1100" b="0" i="0" u="none" strike="noStrike">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2249789785"/>
                  </a:ext>
                </a:extLst>
              </a:tr>
              <a:tr h="311826">
                <a:tc>
                  <a:txBody>
                    <a:bodyPr/>
                    <a:lstStyle/>
                    <a:p>
                      <a:pPr algn="r" fontAlgn="b"/>
                      <a:r>
                        <a:rPr lang="en-US" sz="1100" u="none" strike="noStrike">
                          <a:effectLst/>
                        </a:rPr>
                        <a:t>1444</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42.722549</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-78.84343</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239</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NY</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36</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Syringa</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vulgaris</a:t>
                      </a:r>
                      <a:endParaRPr lang="en-US" sz="1100" b="0" i="0" u="none" strike="noStrike">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3205688322"/>
                  </a:ext>
                </a:extLst>
              </a:tr>
              <a:tr h="311826">
                <a:tc>
                  <a:txBody>
                    <a:bodyPr/>
                    <a:lstStyle/>
                    <a:p>
                      <a:pPr algn="r" fontAlgn="b"/>
                      <a:r>
                        <a:rPr lang="en-US" sz="1100" u="none" strike="noStrike">
                          <a:effectLst/>
                        </a:rPr>
                        <a:t>1444</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42.722549</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-78.84343</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239</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NY</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189</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Taraxacum</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officinale</a:t>
                      </a:r>
                      <a:endParaRPr lang="en-US" sz="1100" b="0" i="0" u="none" strike="noStrike">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3769765251"/>
                  </a:ext>
                </a:extLst>
              </a:tr>
              <a:tr h="311826">
                <a:tc>
                  <a:txBody>
                    <a:bodyPr/>
                    <a:lstStyle/>
                    <a:p>
                      <a:pPr algn="r" fontAlgn="b"/>
                      <a:r>
                        <a:rPr lang="en-US" sz="1100" u="none" strike="noStrike">
                          <a:effectLst/>
                        </a:rPr>
                        <a:t>1444</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42.722549</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-78.84343</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239</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NY</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189</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Taraxacum</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officinale</a:t>
                      </a:r>
                      <a:endParaRPr lang="en-US" sz="1100" b="0" i="0" u="none" strike="noStrike">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1308814861"/>
                  </a:ext>
                </a:extLst>
              </a:tr>
              <a:tr h="311826">
                <a:tc>
                  <a:txBody>
                    <a:bodyPr/>
                    <a:lstStyle/>
                    <a:p>
                      <a:pPr algn="r" fontAlgn="b"/>
                      <a:r>
                        <a:rPr lang="en-US" sz="1100" u="none" strike="noStrike">
                          <a:effectLst/>
                        </a:rPr>
                        <a:t>1444</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42.722549</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-78.84343</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239</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NY</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189</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Taraxacum</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officinale</a:t>
                      </a:r>
                      <a:endParaRPr lang="en-US" sz="1100" b="0" i="0" u="none" strike="noStrike">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1082798015"/>
                  </a:ext>
                </a:extLst>
              </a:tr>
              <a:tr h="311826">
                <a:tc>
                  <a:txBody>
                    <a:bodyPr/>
                    <a:lstStyle/>
                    <a:p>
                      <a:pPr algn="r" fontAlgn="b"/>
                      <a:r>
                        <a:rPr lang="en-US" sz="1100" u="none" strike="noStrike">
                          <a:effectLst/>
                        </a:rPr>
                        <a:t>1444</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42.722549</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-78.84343</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239</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NY</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189</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Taraxacum</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officinale</a:t>
                      </a:r>
                      <a:endParaRPr lang="en-US" sz="1100" b="0" i="0" u="none" strike="noStrike">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2633306773"/>
                  </a:ext>
                </a:extLst>
              </a:tr>
              <a:tr h="311826">
                <a:tc>
                  <a:txBody>
                    <a:bodyPr/>
                    <a:lstStyle/>
                    <a:p>
                      <a:pPr algn="r" fontAlgn="b"/>
                      <a:r>
                        <a:rPr lang="en-US" sz="1100" u="none" strike="noStrike">
                          <a:effectLst/>
                        </a:rPr>
                        <a:t>1605</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40.907997</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-73.120705</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58</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NY</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3</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Acer</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rubrum</a:t>
                      </a:r>
                      <a:endParaRPr lang="en-US" sz="1100" b="0" i="0" u="none" strike="noStrike">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403370423"/>
                  </a:ext>
                </a:extLst>
              </a:tr>
              <a:tr h="311826">
                <a:tc>
                  <a:txBody>
                    <a:bodyPr/>
                    <a:lstStyle/>
                    <a:p>
                      <a:pPr algn="r" fontAlgn="b"/>
                      <a:r>
                        <a:rPr lang="en-US" sz="1100" u="none" strike="noStrike">
                          <a:effectLst/>
                        </a:rPr>
                        <a:t>1605</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40.907997</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-73.120705</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58</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NY</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r" fontAlgn="b"/>
                      <a:r>
                        <a:rPr lang="en-US" sz="1100" u="none" strike="noStrike">
                          <a:effectLst/>
                        </a:rPr>
                        <a:t>3</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a:effectLst/>
                        </a:rPr>
                        <a:t>Acer</a:t>
                      </a:r>
                      <a:endParaRPr lang="en-US" sz="1100" b="0" i="0" u="none" strike="noStrike">
                        <a:solidFill>
                          <a:srgbClr val="000000"/>
                        </a:solidFill>
                        <a:effectLst/>
                        <a:latin typeface="Aptos Narrow" panose="020B0004020202020204" pitchFamily="34" charset="0"/>
                      </a:endParaRPr>
                    </a:p>
                  </a:txBody>
                  <a:tcPr marL="9053" marR="9053" marT="9053" marB="0" anchor="b"/>
                </a:tc>
                <a:tc>
                  <a:txBody>
                    <a:bodyPr/>
                    <a:lstStyle/>
                    <a:p>
                      <a:pPr algn="l" fontAlgn="b"/>
                      <a:r>
                        <a:rPr lang="en-US" sz="1100" u="none" strike="noStrike" dirty="0">
                          <a:effectLst/>
                        </a:rPr>
                        <a:t>rubrum</a:t>
                      </a:r>
                      <a:endParaRPr lang="en-US" sz="1100" b="0" i="0" u="none" strike="noStrike" dirty="0">
                        <a:solidFill>
                          <a:srgbClr val="000000"/>
                        </a:solidFill>
                        <a:effectLst/>
                        <a:latin typeface="Aptos Narrow" panose="020B0004020202020204" pitchFamily="34" charset="0"/>
                      </a:endParaRPr>
                    </a:p>
                  </a:txBody>
                  <a:tcPr marL="9053" marR="9053" marT="9053" marB="0" anchor="b"/>
                </a:tc>
                <a:extLst>
                  <a:ext uri="{0D108BD9-81ED-4DB2-BD59-A6C34878D82A}">
                    <a16:rowId xmlns:a16="http://schemas.microsoft.com/office/drawing/2014/main" val="1277669882"/>
                  </a:ext>
                </a:extLst>
              </a:tr>
            </a:tbl>
          </a:graphicData>
        </a:graphic>
      </p:graphicFrame>
    </p:spTree>
    <p:extLst>
      <p:ext uri="{BB962C8B-B14F-4D97-AF65-F5344CB8AC3E}">
        <p14:creationId xmlns:p14="http://schemas.microsoft.com/office/powerpoint/2010/main" val="92233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D2FA06-598F-DDA9-4100-364C69C694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669727-C89C-2429-6747-B92FEC205229}"/>
              </a:ext>
            </a:extLst>
          </p:cNvPr>
          <p:cNvSpPr>
            <a:spLocks noGrp="1"/>
          </p:cNvSpPr>
          <p:nvPr>
            <p:ph type="title"/>
          </p:nvPr>
        </p:nvSpPr>
        <p:spPr/>
        <p:txBody>
          <a:bodyPr/>
          <a:lstStyle/>
          <a:p>
            <a:r>
              <a:rPr lang="en-US" dirty="0"/>
              <a:t>A snippet of the data in the Higher education administration dataset</a:t>
            </a:r>
          </a:p>
        </p:txBody>
      </p:sp>
      <p:graphicFrame>
        <p:nvGraphicFramePr>
          <p:cNvPr id="3" name="Content Placeholder 2">
            <a:extLst>
              <a:ext uri="{FF2B5EF4-FFF2-40B4-BE49-F238E27FC236}">
                <a16:creationId xmlns:a16="http://schemas.microsoft.com/office/drawing/2014/main" id="{2246DDAD-16E7-D944-8F37-F288EC19FCAC}"/>
              </a:ext>
            </a:extLst>
          </p:cNvPr>
          <p:cNvGraphicFramePr>
            <a:graphicFrameLocks noGrp="1"/>
          </p:cNvGraphicFramePr>
          <p:nvPr>
            <p:ph idx="1"/>
            <p:extLst>
              <p:ext uri="{D42A27DB-BD31-4B8C-83A1-F6EECF244321}">
                <p14:modId xmlns:p14="http://schemas.microsoft.com/office/powerpoint/2010/main" val="810003453"/>
              </p:ext>
            </p:extLst>
          </p:nvPr>
        </p:nvGraphicFramePr>
        <p:xfrm>
          <a:off x="3719384" y="815546"/>
          <a:ext cx="7698260" cy="5226901"/>
        </p:xfrm>
        <a:graphic>
          <a:graphicData uri="http://schemas.openxmlformats.org/drawingml/2006/table">
            <a:tbl>
              <a:tblPr>
                <a:tableStyleId>{5C22544A-7EE6-4342-B048-85BDC9FD1C3A}</a:tableStyleId>
              </a:tblPr>
              <a:tblGrid>
                <a:gridCol w="1533263">
                  <a:extLst>
                    <a:ext uri="{9D8B030D-6E8A-4147-A177-3AD203B41FA5}">
                      <a16:colId xmlns:a16="http://schemas.microsoft.com/office/drawing/2014/main" val="3289948711"/>
                    </a:ext>
                  </a:extLst>
                </a:gridCol>
                <a:gridCol w="1122568">
                  <a:extLst>
                    <a:ext uri="{9D8B030D-6E8A-4147-A177-3AD203B41FA5}">
                      <a16:colId xmlns:a16="http://schemas.microsoft.com/office/drawing/2014/main" val="1325516929"/>
                    </a:ext>
                  </a:extLst>
                </a:gridCol>
                <a:gridCol w="410695">
                  <a:extLst>
                    <a:ext uri="{9D8B030D-6E8A-4147-A177-3AD203B41FA5}">
                      <a16:colId xmlns:a16="http://schemas.microsoft.com/office/drawing/2014/main" val="386196529"/>
                    </a:ext>
                  </a:extLst>
                </a:gridCol>
                <a:gridCol w="595508">
                  <a:extLst>
                    <a:ext uri="{9D8B030D-6E8A-4147-A177-3AD203B41FA5}">
                      <a16:colId xmlns:a16="http://schemas.microsoft.com/office/drawing/2014/main" val="3090462418"/>
                    </a:ext>
                  </a:extLst>
                </a:gridCol>
                <a:gridCol w="255544">
                  <a:extLst>
                    <a:ext uri="{9D8B030D-6E8A-4147-A177-3AD203B41FA5}">
                      <a16:colId xmlns:a16="http://schemas.microsoft.com/office/drawing/2014/main" val="930602645"/>
                    </a:ext>
                  </a:extLst>
                </a:gridCol>
                <a:gridCol w="447201">
                  <a:extLst>
                    <a:ext uri="{9D8B030D-6E8A-4147-A177-3AD203B41FA5}">
                      <a16:colId xmlns:a16="http://schemas.microsoft.com/office/drawing/2014/main" val="3653617715"/>
                    </a:ext>
                  </a:extLst>
                </a:gridCol>
                <a:gridCol w="1170483">
                  <a:extLst>
                    <a:ext uri="{9D8B030D-6E8A-4147-A177-3AD203B41FA5}">
                      <a16:colId xmlns:a16="http://schemas.microsoft.com/office/drawing/2014/main" val="592640669"/>
                    </a:ext>
                  </a:extLst>
                </a:gridCol>
                <a:gridCol w="940037">
                  <a:extLst>
                    <a:ext uri="{9D8B030D-6E8A-4147-A177-3AD203B41FA5}">
                      <a16:colId xmlns:a16="http://schemas.microsoft.com/office/drawing/2014/main" val="2493278400"/>
                    </a:ext>
                  </a:extLst>
                </a:gridCol>
                <a:gridCol w="666240">
                  <a:extLst>
                    <a:ext uri="{9D8B030D-6E8A-4147-A177-3AD203B41FA5}">
                      <a16:colId xmlns:a16="http://schemas.microsoft.com/office/drawing/2014/main" val="1178930501"/>
                    </a:ext>
                  </a:extLst>
                </a:gridCol>
                <a:gridCol w="556721">
                  <a:extLst>
                    <a:ext uri="{9D8B030D-6E8A-4147-A177-3AD203B41FA5}">
                      <a16:colId xmlns:a16="http://schemas.microsoft.com/office/drawing/2014/main" val="3267567133"/>
                    </a:ext>
                  </a:extLst>
                </a:gridCol>
              </a:tblGrid>
              <a:tr h="294525">
                <a:tc>
                  <a:txBody>
                    <a:bodyPr/>
                    <a:lstStyle/>
                    <a:p>
                      <a:pPr algn="l" fontAlgn="b"/>
                      <a:r>
                        <a:rPr lang="en-US" sz="800" u="none" strike="noStrike">
                          <a:effectLst/>
                        </a:rPr>
                        <a:t>ADDR</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CITY</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STABBR</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ZIP</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FIPS</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OBEREG</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CHFNM</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CHFTITLE</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GENTELE</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EIN</a:t>
                      </a:r>
                      <a:endParaRPr lang="en-US" sz="8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2662236654"/>
                  </a:ext>
                </a:extLst>
              </a:tr>
              <a:tr h="294525">
                <a:tc>
                  <a:txBody>
                    <a:bodyPr/>
                    <a:lstStyle/>
                    <a:p>
                      <a:pPr algn="l" fontAlgn="b"/>
                      <a:r>
                        <a:rPr lang="en-US" sz="800" u="none" strike="noStrike">
                          <a:effectLst/>
                        </a:rPr>
                        <a:t>4900 Meridian Street</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Normal</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AL</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35762</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1</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5</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Dr. Daniel K. Wims</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President</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2563725000</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636001109</a:t>
                      </a:r>
                      <a:endParaRPr lang="en-US" sz="8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3151125112"/>
                  </a:ext>
                </a:extLst>
              </a:tr>
              <a:tr h="294525">
                <a:tc>
                  <a:txBody>
                    <a:bodyPr/>
                    <a:lstStyle/>
                    <a:p>
                      <a:pPr algn="l" fontAlgn="b"/>
                      <a:r>
                        <a:rPr lang="en-US" sz="800" u="none" strike="noStrike">
                          <a:effectLst/>
                        </a:rPr>
                        <a:t>Administration Bldg Suite 1070</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Birmingham</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AL</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35294-0110</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1</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5</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Ray L. Watts</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President</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2059344011</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636005396</a:t>
                      </a:r>
                      <a:endParaRPr lang="en-US" sz="8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535244910"/>
                  </a:ext>
                </a:extLst>
              </a:tr>
              <a:tr h="294525">
                <a:tc>
                  <a:txBody>
                    <a:bodyPr/>
                    <a:lstStyle/>
                    <a:p>
                      <a:pPr algn="l" fontAlgn="b"/>
                      <a:r>
                        <a:rPr lang="en-US" sz="800" u="none" strike="noStrike">
                          <a:effectLst/>
                        </a:rPr>
                        <a:t>1200 Taylor Rd</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Montgomery</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AL</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36117-3553</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1</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5</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Michael C.Turner</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President</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3.34387E+13</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237034324</a:t>
                      </a:r>
                      <a:endParaRPr lang="en-US" sz="8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2735291432"/>
                  </a:ext>
                </a:extLst>
              </a:tr>
              <a:tr h="294525">
                <a:tc>
                  <a:txBody>
                    <a:bodyPr/>
                    <a:lstStyle/>
                    <a:p>
                      <a:pPr algn="l" fontAlgn="b"/>
                      <a:r>
                        <a:rPr lang="en-US" sz="800" u="none" strike="noStrike">
                          <a:effectLst/>
                        </a:rPr>
                        <a:t>301 Sparkman Dr</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Huntsville</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AL</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35899</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1</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5</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Chuck Karr</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President</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2568246120</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630520830</a:t>
                      </a:r>
                      <a:endParaRPr lang="en-US" sz="8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1330589786"/>
                  </a:ext>
                </a:extLst>
              </a:tr>
              <a:tr h="294525">
                <a:tc>
                  <a:txBody>
                    <a:bodyPr/>
                    <a:lstStyle/>
                    <a:p>
                      <a:pPr algn="l" fontAlgn="b"/>
                      <a:r>
                        <a:rPr lang="en-US" sz="800" u="none" strike="noStrike">
                          <a:effectLst/>
                        </a:rPr>
                        <a:t>915 S Jackson Street</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Montgomery</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AL</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36104-0271</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1</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5</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Quinton T. Ross</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President</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3342294100</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636001101</a:t>
                      </a:r>
                      <a:endParaRPr lang="en-US" sz="8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3794503688"/>
                  </a:ext>
                </a:extLst>
              </a:tr>
              <a:tr h="294525">
                <a:tc>
                  <a:txBody>
                    <a:bodyPr/>
                    <a:lstStyle/>
                    <a:p>
                      <a:pPr algn="l" fontAlgn="b"/>
                      <a:r>
                        <a:rPr lang="en-US" sz="800" u="none" strike="noStrike">
                          <a:effectLst/>
                        </a:rPr>
                        <a:t>500 University Blvd. East</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Tuscaloosa</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AL</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35401</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1</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5</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Finis St. John IV</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Chancellor</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2053485122</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636001138</a:t>
                      </a:r>
                      <a:endParaRPr lang="en-US" sz="8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2743934004"/>
                  </a:ext>
                </a:extLst>
              </a:tr>
              <a:tr h="294525">
                <a:tc>
                  <a:txBody>
                    <a:bodyPr/>
                    <a:lstStyle/>
                    <a:p>
                      <a:pPr algn="l" fontAlgn="b"/>
                      <a:r>
                        <a:rPr lang="en-US" sz="800" u="none" strike="noStrike">
                          <a:effectLst/>
                        </a:rPr>
                        <a:t>739 University Blvd</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Tuscaloosa</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AL</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35487-0100</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1</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5</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Dr. Stuart R. Bell</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President</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2053486010</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636001138</a:t>
                      </a:r>
                      <a:endParaRPr lang="en-US" sz="8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212703503"/>
                  </a:ext>
                </a:extLst>
              </a:tr>
              <a:tr h="294525">
                <a:tc>
                  <a:txBody>
                    <a:bodyPr/>
                    <a:lstStyle/>
                    <a:p>
                      <a:pPr algn="l" fontAlgn="b"/>
                      <a:r>
                        <a:rPr lang="en-US" sz="800" u="none" strike="noStrike">
                          <a:effectLst/>
                        </a:rPr>
                        <a:t>1675 Cherokee Rd</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Alexander City</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AL</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35010</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1</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5</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Jeff Lynn</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President</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2562346346</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631022757</a:t>
                      </a:r>
                      <a:endParaRPr lang="en-US" sz="8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1574401"/>
                  </a:ext>
                </a:extLst>
              </a:tr>
              <a:tr h="294525">
                <a:tc>
                  <a:txBody>
                    <a:bodyPr/>
                    <a:lstStyle/>
                    <a:p>
                      <a:pPr algn="l" fontAlgn="b"/>
                      <a:r>
                        <a:rPr lang="en-US" sz="800" u="none" strike="noStrike">
                          <a:effectLst/>
                        </a:rPr>
                        <a:t>300 N Beaty St</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Athens</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AL</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35611</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1</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5</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Dr. Catherine Wehlburg</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Interim President</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2562338100</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630701340</a:t>
                      </a:r>
                      <a:endParaRPr lang="en-US" sz="8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498597651"/>
                  </a:ext>
                </a:extLst>
              </a:tr>
              <a:tr h="294525">
                <a:tc>
                  <a:txBody>
                    <a:bodyPr/>
                    <a:lstStyle/>
                    <a:p>
                      <a:pPr algn="l" fontAlgn="b"/>
                      <a:r>
                        <a:rPr lang="en-US" sz="800" u="none" strike="noStrike">
                          <a:effectLst/>
                        </a:rPr>
                        <a:t>7440 East Drive</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Montgomery</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AL</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36117-3596</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1</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5</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Carl A. Stockton</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Chancellor</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3342443000</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636000724</a:t>
                      </a:r>
                      <a:endParaRPr lang="en-US" sz="8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1460079075"/>
                  </a:ext>
                </a:extLst>
              </a:tr>
              <a:tr h="294525">
                <a:tc>
                  <a:txBody>
                    <a:bodyPr/>
                    <a:lstStyle/>
                    <a:p>
                      <a:pPr algn="l" fontAlgn="b"/>
                      <a:r>
                        <a:rPr lang="en-US" sz="800" u="none" strike="noStrike">
                          <a:effectLst/>
                        </a:rPr>
                        <a:t> </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Auburn</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AL</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36849</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1</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5</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Chris Roberts</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President</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3348444000</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636000724</a:t>
                      </a:r>
                      <a:endParaRPr lang="en-US" sz="8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166043170"/>
                  </a:ext>
                </a:extLst>
              </a:tr>
              <a:tr h="294525">
                <a:tc>
                  <a:txBody>
                    <a:bodyPr/>
                    <a:lstStyle/>
                    <a:p>
                      <a:pPr algn="l" fontAlgn="b"/>
                      <a:r>
                        <a:rPr lang="en-US" sz="800" u="none" strike="noStrike">
                          <a:effectLst/>
                        </a:rPr>
                        <a:t>900 Arkadelphia Road</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Birmingham</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AL</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35254</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1</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5</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Mr. Daniel Coleman</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President</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2052264600</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630708730</a:t>
                      </a:r>
                      <a:endParaRPr lang="en-US" sz="8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1499409049"/>
                  </a:ext>
                </a:extLst>
              </a:tr>
              <a:tr h="294525">
                <a:tc>
                  <a:txBody>
                    <a:bodyPr/>
                    <a:lstStyle/>
                    <a:p>
                      <a:pPr algn="l" fontAlgn="b"/>
                      <a:r>
                        <a:rPr lang="en-US" sz="800" u="none" strike="noStrike">
                          <a:effectLst/>
                        </a:rPr>
                        <a:t>2602 College Drive</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Phenix City</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AL</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36869</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1</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5</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Jacqueline Screws</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President</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3342914900</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630657380</a:t>
                      </a:r>
                      <a:endParaRPr lang="en-US" sz="8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1975161440"/>
                  </a:ext>
                </a:extLst>
              </a:tr>
              <a:tr h="809026">
                <a:tc>
                  <a:txBody>
                    <a:bodyPr/>
                    <a:lstStyle/>
                    <a:p>
                      <a:pPr algn="l" fontAlgn="b"/>
                      <a:r>
                        <a:rPr lang="en-US" sz="800" u="none" strike="noStrike">
                          <a:effectLst/>
                        </a:rPr>
                        <a:t>5355 Vaughn Rd</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Montgomery</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AL</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36116</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1</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5</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Kenneth Macon</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Campus Director &amp; Dean of Academic Affairs &amp; Ops</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3343958800</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630314610</a:t>
                      </a:r>
                      <a:endParaRPr lang="en-US" sz="800" b="0" i="0" u="none" strike="noStrike">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940916491"/>
                  </a:ext>
                </a:extLst>
              </a:tr>
              <a:tr h="294525">
                <a:tc>
                  <a:txBody>
                    <a:bodyPr/>
                    <a:lstStyle/>
                    <a:p>
                      <a:pPr algn="l" fontAlgn="b"/>
                      <a:r>
                        <a:rPr lang="en-US" sz="800" u="none" strike="noStrike">
                          <a:effectLst/>
                        </a:rPr>
                        <a:t>600 Plaza Drive</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Enterprise</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AL</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36330-1300</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1</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5</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Danny Long</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l" fontAlgn="b"/>
                      <a:r>
                        <a:rPr lang="en-US" sz="800" u="none" strike="noStrike">
                          <a:effectLst/>
                        </a:rPr>
                        <a:t>President</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a:effectLst/>
                        </a:rPr>
                        <a:t>3343472623</a:t>
                      </a:r>
                      <a:endParaRPr lang="en-US" sz="800" b="0" i="0" u="none" strike="noStrike">
                        <a:solidFill>
                          <a:srgbClr val="000000"/>
                        </a:solidFill>
                        <a:effectLst/>
                        <a:latin typeface="Aptos Narrow" panose="020B0004020202020204" pitchFamily="34" charset="0"/>
                      </a:endParaRPr>
                    </a:p>
                  </a:txBody>
                  <a:tcPr marL="6508" marR="6508" marT="6508" marB="0" anchor="b"/>
                </a:tc>
                <a:tc>
                  <a:txBody>
                    <a:bodyPr/>
                    <a:lstStyle/>
                    <a:p>
                      <a:pPr algn="r" fontAlgn="b"/>
                      <a:r>
                        <a:rPr lang="en-US" sz="800" u="none" strike="noStrike" dirty="0">
                          <a:effectLst/>
                        </a:rPr>
                        <a:t>630504851</a:t>
                      </a:r>
                      <a:endParaRPr lang="en-US" sz="800" b="0" i="0" u="none" strike="noStrike" dirty="0">
                        <a:solidFill>
                          <a:srgbClr val="000000"/>
                        </a:solidFill>
                        <a:effectLst/>
                        <a:latin typeface="Aptos Narrow" panose="020B0004020202020204" pitchFamily="34" charset="0"/>
                      </a:endParaRPr>
                    </a:p>
                  </a:txBody>
                  <a:tcPr marL="6508" marR="6508" marT="6508" marB="0" anchor="b"/>
                </a:tc>
                <a:extLst>
                  <a:ext uri="{0D108BD9-81ED-4DB2-BD59-A6C34878D82A}">
                    <a16:rowId xmlns:a16="http://schemas.microsoft.com/office/drawing/2014/main" val="878801006"/>
                  </a:ext>
                </a:extLst>
              </a:tr>
            </a:tbl>
          </a:graphicData>
        </a:graphic>
      </p:graphicFrame>
    </p:spTree>
    <p:extLst>
      <p:ext uri="{BB962C8B-B14F-4D97-AF65-F5344CB8AC3E}">
        <p14:creationId xmlns:p14="http://schemas.microsoft.com/office/powerpoint/2010/main" val="1304776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7273C-63BF-F7DF-E2A6-7596621A91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218AF5-DAF7-7B4E-0426-8E056FF4DBCE}"/>
              </a:ext>
            </a:extLst>
          </p:cNvPr>
          <p:cNvSpPr>
            <a:spLocks noGrp="1"/>
          </p:cNvSpPr>
          <p:nvPr>
            <p:ph type="title"/>
          </p:nvPr>
        </p:nvSpPr>
        <p:spPr/>
        <p:txBody>
          <a:bodyPr/>
          <a:lstStyle/>
          <a:p>
            <a:r>
              <a:rPr lang="en-US" dirty="0"/>
              <a:t>A snippet of the data in the student tuition dataset</a:t>
            </a:r>
          </a:p>
        </p:txBody>
      </p:sp>
      <p:graphicFrame>
        <p:nvGraphicFramePr>
          <p:cNvPr id="3" name="Content Placeholder 2">
            <a:extLst>
              <a:ext uri="{FF2B5EF4-FFF2-40B4-BE49-F238E27FC236}">
                <a16:creationId xmlns:a16="http://schemas.microsoft.com/office/drawing/2014/main" id="{A1774874-80EA-1F57-6848-576274D1D405}"/>
              </a:ext>
            </a:extLst>
          </p:cNvPr>
          <p:cNvGraphicFramePr>
            <a:graphicFrameLocks noGrp="1"/>
          </p:cNvGraphicFramePr>
          <p:nvPr>
            <p:ph idx="1"/>
            <p:extLst>
              <p:ext uri="{D42A27DB-BD31-4B8C-83A1-F6EECF244321}">
                <p14:modId xmlns:p14="http://schemas.microsoft.com/office/powerpoint/2010/main" val="1707355877"/>
              </p:ext>
            </p:extLst>
          </p:nvPr>
        </p:nvGraphicFramePr>
        <p:xfrm>
          <a:off x="3694671" y="815546"/>
          <a:ext cx="7129847" cy="5276340"/>
        </p:xfrm>
        <a:graphic>
          <a:graphicData uri="http://schemas.openxmlformats.org/drawingml/2006/table">
            <a:tbl>
              <a:tblPr>
                <a:tableStyleId>{5C22544A-7EE6-4342-B048-85BDC9FD1C3A}</a:tableStyleId>
              </a:tblPr>
              <a:tblGrid>
                <a:gridCol w="736537">
                  <a:extLst>
                    <a:ext uri="{9D8B030D-6E8A-4147-A177-3AD203B41FA5}">
                      <a16:colId xmlns:a16="http://schemas.microsoft.com/office/drawing/2014/main" val="1672089401"/>
                    </a:ext>
                  </a:extLst>
                </a:gridCol>
                <a:gridCol w="668022">
                  <a:extLst>
                    <a:ext uri="{9D8B030D-6E8A-4147-A177-3AD203B41FA5}">
                      <a16:colId xmlns:a16="http://schemas.microsoft.com/office/drawing/2014/main" val="2261025183"/>
                    </a:ext>
                  </a:extLst>
                </a:gridCol>
                <a:gridCol w="890695">
                  <a:extLst>
                    <a:ext uri="{9D8B030D-6E8A-4147-A177-3AD203B41FA5}">
                      <a16:colId xmlns:a16="http://schemas.microsoft.com/office/drawing/2014/main" val="819346911"/>
                    </a:ext>
                  </a:extLst>
                </a:gridCol>
                <a:gridCol w="633765">
                  <a:extLst>
                    <a:ext uri="{9D8B030D-6E8A-4147-A177-3AD203B41FA5}">
                      <a16:colId xmlns:a16="http://schemas.microsoft.com/office/drawing/2014/main" val="2191760207"/>
                    </a:ext>
                  </a:extLst>
                </a:gridCol>
                <a:gridCol w="530992">
                  <a:extLst>
                    <a:ext uri="{9D8B030D-6E8A-4147-A177-3AD203B41FA5}">
                      <a16:colId xmlns:a16="http://schemas.microsoft.com/office/drawing/2014/main" val="123856365"/>
                    </a:ext>
                  </a:extLst>
                </a:gridCol>
                <a:gridCol w="993468">
                  <a:extLst>
                    <a:ext uri="{9D8B030D-6E8A-4147-A177-3AD203B41FA5}">
                      <a16:colId xmlns:a16="http://schemas.microsoft.com/office/drawing/2014/main" val="2947599218"/>
                    </a:ext>
                  </a:extLst>
                </a:gridCol>
                <a:gridCol w="890695">
                  <a:extLst>
                    <a:ext uri="{9D8B030D-6E8A-4147-A177-3AD203B41FA5}">
                      <a16:colId xmlns:a16="http://schemas.microsoft.com/office/drawing/2014/main" val="3525899143"/>
                    </a:ext>
                  </a:extLst>
                </a:gridCol>
                <a:gridCol w="668022">
                  <a:extLst>
                    <a:ext uri="{9D8B030D-6E8A-4147-A177-3AD203B41FA5}">
                      <a16:colId xmlns:a16="http://schemas.microsoft.com/office/drawing/2014/main" val="1809538082"/>
                    </a:ext>
                  </a:extLst>
                </a:gridCol>
                <a:gridCol w="1117651">
                  <a:extLst>
                    <a:ext uri="{9D8B030D-6E8A-4147-A177-3AD203B41FA5}">
                      <a16:colId xmlns:a16="http://schemas.microsoft.com/office/drawing/2014/main" val="4110421054"/>
                    </a:ext>
                  </a:extLst>
                </a:gridCol>
              </a:tblGrid>
              <a:tr h="351756">
                <a:tc>
                  <a:txBody>
                    <a:bodyPr/>
                    <a:lstStyle/>
                    <a:p>
                      <a:pPr algn="l" fontAlgn="b"/>
                      <a:r>
                        <a:rPr lang="en-US" sz="1200" u="none" strike="noStrike">
                          <a:effectLst/>
                        </a:rPr>
                        <a:t>UNITID</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XTUIT1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TUITION1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XFEE1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FEE1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XHRCHG1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HRCHG1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XTUIT2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TUITION2</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888182893"/>
                  </a:ext>
                </a:extLst>
              </a:tr>
              <a:tr h="351756">
                <a:tc>
                  <a:txBody>
                    <a:bodyPr/>
                    <a:lstStyle/>
                    <a:p>
                      <a:pPr algn="r" fontAlgn="b"/>
                      <a:r>
                        <a:rPr lang="en-US" sz="1200" u="none" strike="noStrike">
                          <a:effectLst/>
                        </a:rPr>
                        <a:t>100654</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8610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1414</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287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8610</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738964152"/>
                  </a:ext>
                </a:extLst>
              </a:tr>
              <a:tr h="351756">
                <a:tc>
                  <a:txBody>
                    <a:bodyPr/>
                    <a:lstStyle/>
                    <a:p>
                      <a:pPr algn="r" fontAlgn="b"/>
                      <a:r>
                        <a:rPr lang="en-US" sz="1200" u="none" strike="noStrike">
                          <a:effectLst/>
                        </a:rPr>
                        <a:t>100663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8832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368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8832</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7719095"/>
                  </a:ext>
                </a:extLst>
              </a:tr>
              <a:tr h="351756">
                <a:tc>
                  <a:txBody>
                    <a:bodyPr/>
                    <a:lstStyle/>
                    <a:p>
                      <a:pPr algn="r" fontAlgn="b"/>
                      <a:r>
                        <a:rPr lang="en-US" sz="1200" u="none" strike="noStrike">
                          <a:effectLst/>
                        </a:rPr>
                        <a:t>100690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9480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990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455</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9480</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421660726"/>
                  </a:ext>
                </a:extLst>
              </a:tr>
              <a:tr h="351756">
                <a:tc>
                  <a:txBody>
                    <a:bodyPr/>
                    <a:lstStyle/>
                    <a:p>
                      <a:pPr algn="r" fontAlgn="b"/>
                      <a:r>
                        <a:rPr lang="en-US" sz="1200" u="none" strike="noStrike">
                          <a:effectLst/>
                        </a:rPr>
                        <a:t>100706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10120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1758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421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10120</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096108922"/>
                  </a:ext>
                </a:extLst>
              </a:tr>
              <a:tr h="351756">
                <a:tc>
                  <a:txBody>
                    <a:bodyPr/>
                    <a:lstStyle/>
                    <a:p>
                      <a:pPr algn="r" fontAlgn="b"/>
                      <a:r>
                        <a:rPr lang="en-US" sz="1200" u="none" strike="noStrike">
                          <a:effectLst/>
                        </a:rPr>
                        <a:t>100724</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8328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2920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347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8328</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213651543"/>
                  </a:ext>
                </a:extLst>
              </a:tr>
              <a:tr h="351756">
                <a:tc>
                  <a:txBody>
                    <a:bodyPr/>
                    <a:lstStyle/>
                    <a:p>
                      <a:pPr algn="r" fontAlgn="b"/>
                      <a:r>
                        <a:rPr lang="en-US" sz="1200" u="none" strike="noStrike">
                          <a:effectLst/>
                        </a:rPr>
                        <a:t>100751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11100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800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545</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11100</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310197142"/>
                  </a:ext>
                </a:extLst>
              </a:tr>
              <a:tr h="351756">
                <a:tc>
                  <a:txBody>
                    <a:bodyPr/>
                    <a:lstStyle/>
                    <a:p>
                      <a:pPr algn="r" fontAlgn="b"/>
                      <a:r>
                        <a:rPr lang="en-US" sz="1200" u="none" strike="noStrike">
                          <a:effectLst/>
                        </a:rPr>
                        <a:t>100760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3810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1230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127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3810</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5280354"/>
                  </a:ext>
                </a:extLst>
              </a:tr>
              <a:tr h="351756">
                <a:tc>
                  <a:txBody>
                    <a:bodyPr/>
                    <a:lstStyle/>
                    <a:p>
                      <a:pPr algn="r" fontAlgn="b"/>
                      <a:r>
                        <a:rPr lang="en-US" sz="1200" u="none" strike="noStrike">
                          <a:effectLst/>
                        </a:rPr>
                        <a:t>100812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7530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2310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251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7530</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664118749"/>
                  </a:ext>
                </a:extLst>
              </a:tr>
              <a:tr h="351756">
                <a:tc>
                  <a:txBody>
                    <a:bodyPr/>
                    <a:lstStyle/>
                    <a:p>
                      <a:pPr algn="r" fontAlgn="b"/>
                      <a:r>
                        <a:rPr lang="en-US" sz="1200" u="none" strike="noStrike">
                          <a:effectLst/>
                        </a:rPr>
                        <a:t>100830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8568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868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357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8568</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174053483"/>
                  </a:ext>
                </a:extLst>
              </a:tr>
              <a:tr h="351756">
                <a:tc>
                  <a:txBody>
                    <a:bodyPr/>
                    <a:lstStyle/>
                    <a:p>
                      <a:pPr algn="r" fontAlgn="b"/>
                      <a:r>
                        <a:rPr lang="en-US" sz="1200" u="none" strike="noStrike">
                          <a:effectLst/>
                        </a:rPr>
                        <a:t>100858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10704</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1832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446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10704</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099270117"/>
                  </a:ext>
                </a:extLst>
              </a:tr>
              <a:tr h="351756">
                <a:tc>
                  <a:txBody>
                    <a:bodyPr/>
                    <a:lstStyle/>
                    <a:p>
                      <a:pPr algn="r" fontAlgn="b"/>
                      <a:r>
                        <a:rPr lang="en-US" sz="1200" u="none" strike="noStrike">
                          <a:effectLst/>
                        </a:rPr>
                        <a:t>100937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21500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1250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896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21500</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236560577"/>
                  </a:ext>
                </a:extLst>
              </a:tr>
              <a:tr h="351756">
                <a:tc>
                  <a:txBody>
                    <a:bodyPr/>
                    <a:lstStyle/>
                    <a:p>
                      <a:pPr algn="r" fontAlgn="b"/>
                      <a:r>
                        <a:rPr lang="en-US" sz="1200" u="none" strike="noStrike">
                          <a:effectLst/>
                        </a:rPr>
                        <a:t>101028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3810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1230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127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3810</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2240703"/>
                  </a:ext>
                </a:extLst>
              </a:tr>
              <a:tr h="351756">
                <a:tc>
                  <a:txBody>
                    <a:bodyPr/>
                    <a:lstStyle/>
                    <a:p>
                      <a:pPr algn="r" fontAlgn="b"/>
                      <a:r>
                        <a:rPr lang="en-US" sz="1200" u="none" strike="noStrike">
                          <a:effectLst/>
                        </a:rPr>
                        <a:t>101116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15732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720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437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15732</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219231383"/>
                  </a:ext>
                </a:extLst>
              </a:tr>
              <a:tr h="351756">
                <a:tc>
                  <a:txBody>
                    <a:bodyPr/>
                    <a:lstStyle/>
                    <a:p>
                      <a:pPr algn="r" fontAlgn="b"/>
                      <a:r>
                        <a:rPr lang="en-US" sz="1200" u="none" strike="noStrike">
                          <a:effectLst/>
                        </a:rPr>
                        <a:t>101143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3810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1230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127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dirty="0">
                          <a:effectLst/>
                        </a:rPr>
                        <a:t>3810</a:t>
                      </a:r>
                      <a:endParaRPr lang="en-US" sz="12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573240999"/>
                  </a:ext>
                </a:extLst>
              </a:tr>
            </a:tbl>
          </a:graphicData>
        </a:graphic>
      </p:graphicFrame>
    </p:spTree>
    <p:extLst>
      <p:ext uri="{BB962C8B-B14F-4D97-AF65-F5344CB8AC3E}">
        <p14:creationId xmlns:p14="http://schemas.microsoft.com/office/powerpoint/2010/main" val="240019367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204</TotalTime>
  <Words>2535</Words>
  <Application>Microsoft Macintosh PowerPoint</Application>
  <PresentationFormat>Widescreen</PresentationFormat>
  <Paragraphs>983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 Narrow</vt:lpstr>
      <vt:lpstr>Arial</vt:lpstr>
      <vt:lpstr>Calibri</vt:lpstr>
      <vt:lpstr>Corbel</vt:lpstr>
      <vt:lpstr>Wingdings 2</vt:lpstr>
      <vt:lpstr>Frame</vt:lpstr>
      <vt:lpstr>Data collected for DX699 AI for Leaders course:  Includes:</vt:lpstr>
      <vt:lpstr>The raw data from the usanpn website is comprised of these columns </vt:lpstr>
      <vt:lpstr>A snippet of the data dictionary from the USANPN A dataset</vt:lpstr>
      <vt:lpstr>A snippet of the data in the USANPN A dataset</vt:lpstr>
      <vt:lpstr>Data features from the weather database</vt:lpstr>
      <vt:lpstr>A snippet of the data in the weather  dataset  from: Visual Crossing</vt:lpstr>
      <vt:lpstr>A snippet of the data in the  NPN b dataset</vt:lpstr>
      <vt:lpstr>A snippet of the data in the Higher education administration dataset</vt:lpstr>
      <vt:lpstr>A snippet of the data in the student tuition dataset</vt:lpstr>
      <vt:lpstr>A snippet of the data in the Greenstreets dataset</vt:lpstr>
      <vt:lpstr>Some interesting features found in the NPN A dataset</vt:lpstr>
      <vt:lpstr>Some questions we could answer using the NPN A dataset</vt:lpstr>
      <vt:lpstr>What other datasets, or information,  might be needed to answer these and other questions?</vt:lpstr>
      <vt:lpstr>The following datasets were obtained independently of each other but are both needed.</vt:lpstr>
      <vt:lpstr>How to derive features from the USA NPN A dataset</vt:lpstr>
      <vt:lpstr>Correcting for the differences in similarly named features in the NPN A and weather  datasets</vt:lpstr>
      <vt:lpstr>Questions that need to be solved for the latitude / longitude 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collected from the New York Botanical Garden using the Nature’s Noetbook App</dc:title>
  <dc:creator>Zucker-Scharff, Thomas Charles</dc:creator>
  <cp:lastModifiedBy>Zucker-Scharff, Thomas Charles</cp:lastModifiedBy>
  <cp:revision>10</cp:revision>
  <dcterms:created xsi:type="dcterms:W3CDTF">2025-02-10T04:49:51Z</dcterms:created>
  <dcterms:modified xsi:type="dcterms:W3CDTF">2025-02-16T15:07:44Z</dcterms:modified>
</cp:coreProperties>
</file>