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64" r:id="rId5"/>
    <p:sldId id="271" r:id="rId6"/>
    <p:sldId id="270" r:id="rId7"/>
    <p:sldId id="261" r:id="rId8"/>
    <p:sldId id="262" r:id="rId9"/>
    <p:sldId id="263" r:id="rId10"/>
    <p:sldId id="258"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147" d="100"/>
          <a:sy n="147" d="100"/>
        </p:scale>
        <p:origin x="-28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2/16/25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eather.visualcrossing.com/VisualCrossingWebServices/rest/services/retrievebulkdataset?&amp;key=9VXKAZFRA7YUVYMY6U2Y7M3Q4&amp;taskId=d401e29c007dd7c5b00642e904eb17a5&amp;zip=fal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0A70-0273-2CC0-2888-8BD74CAE0AE2}"/>
              </a:ext>
            </a:extLst>
          </p:cNvPr>
          <p:cNvSpPr>
            <a:spLocks noGrp="1"/>
          </p:cNvSpPr>
          <p:nvPr>
            <p:ph type="ctrTitle"/>
          </p:nvPr>
        </p:nvSpPr>
        <p:spPr/>
        <p:txBody>
          <a:bodyPr>
            <a:normAutofit fontScale="90000"/>
          </a:bodyPr>
          <a:lstStyle/>
          <a:p>
            <a:r>
              <a:rPr lang="en-US" dirty="0"/>
              <a:t>Data collected from the New York Botanical Garden using the Nature’s </a:t>
            </a:r>
            <a:r>
              <a:rPr lang="en-US" dirty="0" err="1"/>
              <a:t>Noetbook</a:t>
            </a:r>
            <a:r>
              <a:rPr lang="en-US" dirty="0"/>
              <a:t> App</a:t>
            </a:r>
          </a:p>
        </p:txBody>
      </p:sp>
      <p:sp>
        <p:nvSpPr>
          <p:cNvPr id="3" name="Subtitle 2">
            <a:extLst>
              <a:ext uri="{FF2B5EF4-FFF2-40B4-BE49-F238E27FC236}">
                <a16:creationId xmlns:a16="http://schemas.microsoft.com/office/drawing/2014/main" id="{B91B5862-5039-258A-16C9-91D70C79A01A}"/>
              </a:ext>
            </a:extLst>
          </p:cNvPr>
          <p:cNvSpPr>
            <a:spLocks noGrp="1"/>
          </p:cNvSpPr>
          <p:nvPr>
            <p:ph type="subTitle" idx="1"/>
          </p:nvPr>
        </p:nvSpPr>
        <p:spPr/>
        <p:txBody>
          <a:bodyPr>
            <a:normAutofit lnSpcReduction="10000"/>
          </a:bodyPr>
          <a:lstStyle/>
          <a:p>
            <a:r>
              <a:rPr lang="en-US" b="1" dirty="0"/>
              <a:t>Data source: </a:t>
            </a:r>
            <a:r>
              <a:rPr lang="en-US" b="1" dirty="0" err="1"/>
              <a:t>usanpn.org</a:t>
            </a:r>
            <a:br>
              <a:rPr lang="en-US" dirty="0"/>
            </a:br>
            <a:br>
              <a:rPr lang="en-US" dirty="0"/>
            </a:br>
            <a:r>
              <a:rPr lang="en-US" sz="1800" dirty="0"/>
              <a:t>Presenter: Thomas Zucker-Scharff</a:t>
            </a:r>
            <a:endParaRPr lang="en-US" dirty="0"/>
          </a:p>
        </p:txBody>
      </p:sp>
    </p:spTree>
    <p:extLst>
      <p:ext uri="{BB962C8B-B14F-4D97-AF65-F5344CB8AC3E}">
        <p14:creationId xmlns:p14="http://schemas.microsoft.com/office/powerpoint/2010/main" val="113228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F01956E-B8CB-C100-587C-CC07D8F9C190}"/>
              </a:ext>
            </a:extLst>
          </p:cNvPr>
          <p:cNvSpPr>
            <a:spLocks noGrp="1"/>
          </p:cNvSpPr>
          <p:nvPr>
            <p:ph type="title"/>
          </p:nvPr>
        </p:nvSpPr>
        <p:spPr/>
        <p:txBody>
          <a:bodyPr/>
          <a:lstStyle/>
          <a:p>
            <a:r>
              <a:rPr lang="en-US" dirty="0"/>
              <a:t>The following datasets were obtained independently of each other but are both needed.</a:t>
            </a:r>
          </a:p>
        </p:txBody>
      </p:sp>
      <p:sp>
        <p:nvSpPr>
          <p:cNvPr id="9" name="Text Placeholder 8">
            <a:extLst>
              <a:ext uri="{FF2B5EF4-FFF2-40B4-BE49-F238E27FC236}">
                <a16:creationId xmlns:a16="http://schemas.microsoft.com/office/drawing/2014/main" id="{C91ADB84-89FB-7C02-B6DB-FB28C8472515}"/>
              </a:ext>
            </a:extLst>
          </p:cNvPr>
          <p:cNvSpPr>
            <a:spLocks noGrp="1"/>
          </p:cNvSpPr>
          <p:nvPr>
            <p:ph type="body" idx="1"/>
          </p:nvPr>
        </p:nvSpPr>
        <p:spPr>
          <a:xfrm>
            <a:off x="3871609" y="1529824"/>
            <a:ext cx="3581833" cy="712920"/>
          </a:xfrm>
        </p:spPr>
        <p:txBody>
          <a:bodyPr/>
          <a:lstStyle/>
          <a:p>
            <a:r>
              <a:rPr lang="en-US" dirty="0"/>
              <a:t>USA NPN Dataset from NYBG</a:t>
            </a:r>
          </a:p>
        </p:txBody>
      </p:sp>
      <p:sp>
        <p:nvSpPr>
          <p:cNvPr id="10" name="Content Placeholder 9">
            <a:extLst>
              <a:ext uri="{FF2B5EF4-FFF2-40B4-BE49-F238E27FC236}">
                <a16:creationId xmlns:a16="http://schemas.microsoft.com/office/drawing/2014/main" id="{FE92D17F-9568-4685-1F77-3CA947BE547C}"/>
              </a:ext>
            </a:extLst>
          </p:cNvPr>
          <p:cNvSpPr>
            <a:spLocks noGrp="1"/>
          </p:cNvSpPr>
          <p:nvPr>
            <p:ph sz="half" idx="2"/>
          </p:nvPr>
        </p:nvSpPr>
        <p:spPr>
          <a:xfrm>
            <a:off x="3867912" y="2336923"/>
            <a:ext cx="3581832" cy="2066441"/>
          </a:xfrm>
        </p:spPr>
        <p:txBody>
          <a:bodyPr anchor="t"/>
          <a:lstStyle/>
          <a:p>
            <a:pPr marL="0" indent="0">
              <a:buNone/>
            </a:pPr>
            <a:r>
              <a:rPr lang="en-US" dirty="0"/>
              <a:t>This dataset represents observations of various </a:t>
            </a:r>
            <a:r>
              <a:rPr lang="en-US" dirty="0" err="1"/>
              <a:t>phenophases</a:t>
            </a:r>
            <a:r>
              <a:rPr lang="en-US" dirty="0"/>
              <a:t> of designated specimens from various observers.</a:t>
            </a:r>
          </a:p>
        </p:txBody>
      </p:sp>
      <p:sp>
        <p:nvSpPr>
          <p:cNvPr id="11" name="Text Placeholder 10">
            <a:extLst>
              <a:ext uri="{FF2B5EF4-FFF2-40B4-BE49-F238E27FC236}">
                <a16:creationId xmlns:a16="http://schemas.microsoft.com/office/drawing/2014/main" id="{B30F6848-B055-CBC8-246E-1716F5CFFCAF}"/>
              </a:ext>
            </a:extLst>
          </p:cNvPr>
          <p:cNvSpPr>
            <a:spLocks noGrp="1"/>
          </p:cNvSpPr>
          <p:nvPr>
            <p:ph type="body" sz="quarter" idx="3"/>
          </p:nvPr>
        </p:nvSpPr>
        <p:spPr>
          <a:xfrm>
            <a:off x="7818463" y="1429573"/>
            <a:ext cx="3474720" cy="813171"/>
          </a:xfrm>
        </p:spPr>
        <p:txBody>
          <a:bodyPr/>
          <a:lstStyle/>
          <a:p>
            <a:r>
              <a:rPr lang="en-US" dirty="0"/>
              <a:t>Weather Dataset from </a:t>
            </a:r>
            <a:r>
              <a:rPr lang="en-US" dirty="0" err="1"/>
              <a:t>visualcrossing.com</a:t>
            </a:r>
            <a:endParaRPr lang="en-US" dirty="0"/>
          </a:p>
        </p:txBody>
      </p:sp>
      <p:sp>
        <p:nvSpPr>
          <p:cNvPr id="12" name="Content Placeholder 11">
            <a:extLst>
              <a:ext uri="{FF2B5EF4-FFF2-40B4-BE49-F238E27FC236}">
                <a16:creationId xmlns:a16="http://schemas.microsoft.com/office/drawing/2014/main" id="{6D1F7BF2-5025-EBC2-7E76-0AB1B22D621A}"/>
              </a:ext>
            </a:extLst>
          </p:cNvPr>
          <p:cNvSpPr>
            <a:spLocks noGrp="1"/>
          </p:cNvSpPr>
          <p:nvPr>
            <p:ph sz="quarter" idx="4"/>
          </p:nvPr>
        </p:nvSpPr>
        <p:spPr>
          <a:xfrm>
            <a:off x="7818463" y="2336923"/>
            <a:ext cx="3474720" cy="1889474"/>
          </a:xfrm>
        </p:spPr>
        <p:txBody>
          <a:bodyPr anchor="t"/>
          <a:lstStyle/>
          <a:p>
            <a:pPr marL="0" indent="0">
              <a:buNone/>
            </a:pPr>
            <a:r>
              <a:rPr lang="en-US" dirty="0"/>
              <a:t>This dataset includes weather data and location data collected for the same area as the specimen data collected by citizen scientists in the NPN database.</a:t>
            </a:r>
          </a:p>
        </p:txBody>
      </p:sp>
      <p:sp>
        <p:nvSpPr>
          <p:cNvPr id="2" name="TextBox 1">
            <a:extLst>
              <a:ext uri="{FF2B5EF4-FFF2-40B4-BE49-F238E27FC236}">
                <a16:creationId xmlns:a16="http://schemas.microsoft.com/office/drawing/2014/main" id="{CDF6526A-6AD1-3761-CB6D-555B90D43BF0}"/>
              </a:ext>
            </a:extLst>
          </p:cNvPr>
          <p:cNvSpPr txBox="1"/>
          <p:nvPr/>
        </p:nvSpPr>
        <p:spPr>
          <a:xfrm>
            <a:off x="3867912" y="838920"/>
            <a:ext cx="66252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n w="0"/>
                <a:effectLst>
                  <a:outerShdw blurRad="38100" dist="19050" dir="2700000" algn="tl" rotWithShape="0">
                    <a:schemeClr val="dk1">
                      <a:alpha val="40000"/>
                    </a:schemeClr>
                  </a:outerShdw>
                </a:effectLst>
                <a:highlight>
                  <a:srgbClr val="00FF00"/>
                </a:highlight>
              </a:rPr>
              <a:t>Datasets that could be used together</a:t>
            </a:r>
          </a:p>
        </p:txBody>
      </p:sp>
    </p:spTree>
    <p:extLst>
      <p:ext uri="{BB962C8B-B14F-4D97-AF65-F5344CB8AC3E}">
        <p14:creationId xmlns:p14="http://schemas.microsoft.com/office/powerpoint/2010/main" val="340723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CC9A-5D9F-FB18-66D0-3F424786206C}"/>
              </a:ext>
            </a:extLst>
          </p:cNvPr>
          <p:cNvSpPr>
            <a:spLocks noGrp="1"/>
          </p:cNvSpPr>
          <p:nvPr>
            <p:ph type="title"/>
          </p:nvPr>
        </p:nvSpPr>
        <p:spPr/>
        <p:txBody>
          <a:bodyPr/>
          <a:lstStyle/>
          <a:p>
            <a:r>
              <a:rPr lang="en-US" dirty="0"/>
              <a:t>How to derive features from this dataset</a:t>
            </a:r>
          </a:p>
        </p:txBody>
      </p:sp>
      <p:sp>
        <p:nvSpPr>
          <p:cNvPr id="3" name="Content Placeholder 2">
            <a:extLst>
              <a:ext uri="{FF2B5EF4-FFF2-40B4-BE49-F238E27FC236}">
                <a16:creationId xmlns:a16="http://schemas.microsoft.com/office/drawing/2014/main" id="{D2901DBB-BD97-DFC3-F802-C0F7E8D524DE}"/>
              </a:ext>
            </a:extLst>
          </p:cNvPr>
          <p:cNvSpPr>
            <a:spLocks noGrp="1"/>
          </p:cNvSpPr>
          <p:nvPr>
            <p:ph idx="1"/>
          </p:nvPr>
        </p:nvSpPr>
        <p:spPr/>
        <p:txBody>
          <a:bodyPr/>
          <a:lstStyle/>
          <a:p>
            <a:r>
              <a:rPr lang="en-US" dirty="0"/>
              <a:t>Features might be derived from this dataset using a decision tree, information gain, and entropy </a:t>
            </a:r>
          </a:p>
          <a:p>
            <a:r>
              <a:rPr lang="en-US" dirty="0"/>
              <a:t>This dataset includes longitude and latitude.  These could be used to relate the specimens to the coordinates (and therefore other data) listed in the similar features in the weather dataset.</a:t>
            </a:r>
          </a:p>
          <a:p>
            <a:endParaRPr lang="en-US" dirty="0"/>
          </a:p>
          <a:p>
            <a:endParaRPr lang="en-US" dirty="0"/>
          </a:p>
        </p:txBody>
      </p:sp>
    </p:spTree>
    <p:extLst>
      <p:ext uri="{BB962C8B-B14F-4D97-AF65-F5344CB8AC3E}">
        <p14:creationId xmlns:p14="http://schemas.microsoft.com/office/powerpoint/2010/main" val="156184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8725-7853-A73A-0015-7D48F9685881}"/>
              </a:ext>
            </a:extLst>
          </p:cNvPr>
          <p:cNvSpPr>
            <a:spLocks noGrp="1"/>
          </p:cNvSpPr>
          <p:nvPr>
            <p:ph type="title"/>
          </p:nvPr>
        </p:nvSpPr>
        <p:spPr/>
        <p:txBody>
          <a:bodyPr/>
          <a:lstStyle/>
          <a:p>
            <a:r>
              <a:rPr lang="en-US" dirty="0"/>
              <a:t>Correcting for the differences in similarly named features in the two datasets</a:t>
            </a:r>
          </a:p>
        </p:txBody>
      </p:sp>
      <p:sp>
        <p:nvSpPr>
          <p:cNvPr id="4" name="Text Placeholder 3">
            <a:extLst>
              <a:ext uri="{FF2B5EF4-FFF2-40B4-BE49-F238E27FC236}">
                <a16:creationId xmlns:a16="http://schemas.microsoft.com/office/drawing/2014/main" id="{B4F66B9C-7EED-475D-B3EC-F84065216991}"/>
              </a:ext>
            </a:extLst>
          </p:cNvPr>
          <p:cNvSpPr>
            <a:spLocks noGrp="1"/>
          </p:cNvSpPr>
          <p:nvPr>
            <p:ph type="body" idx="1"/>
          </p:nvPr>
        </p:nvSpPr>
        <p:spPr>
          <a:xfrm>
            <a:off x="3867912" y="723527"/>
            <a:ext cx="4636924" cy="1077881"/>
          </a:xfrm>
        </p:spPr>
        <p:txBody>
          <a:bodyPr/>
          <a:lstStyle/>
          <a:p>
            <a:r>
              <a:rPr lang="en-US" dirty="0"/>
              <a:t>Latitude and Longitude representations</a:t>
            </a:r>
          </a:p>
        </p:txBody>
      </p:sp>
      <p:sp>
        <p:nvSpPr>
          <p:cNvPr id="3" name="Content Placeholder 2">
            <a:extLst>
              <a:ext uri="{FF2B5EF4-FFF2-40B4-BE49-F238E27FC236}">
                <a16:creationId xmlns:a16="http://schemas.microsoft.com/office/drawing/2014/main" id="{CF2BA10D-7DF1-27E5-97FD-9EB124466F69}"/>
              </a:ext>
            </a:extLst>
          </p:cNvPr>
          <p:cNvSpPr>
            <a:spLocks noGrp="1"/>
          </p:cNvSpPr>
          <p:nvPr>
            <p:ph sz="half" idx="2"/>
          </p:nvPr>
        </p:nvSpPr>
        <p:spPr>
          <a:xfrm>
            <a:off x="3774223" y="1801408"/>
            <a:ext cx="6750121" cy="3923612"/>
          </a:xfrm>
        </p:spPr>
        <p:txBody>
          <a:bodyPr>
            <a:normAutofit/>
          </a:bodyPr>
          <a:lstStyle/>
          <a:p>
            <a:r>
              <a:rPr lang="en-US" dirty="0"/>
              <a:t>Latitude and Longitude are represented to a different degree in each dataset. </a:t>
            </a:r>
          </a:p>
          <a:p>
            <a:r>
              <a:rPr lang="en-US" dirty="0"/>
              <a:t>The NPN dataset represents the latitude and longitude to </a:t>
            </a:r>
            <a:r>
              <a:rPr lang="en-US" b="1" u="sng" dirty="0"/>
              <a:t>6</a:t>
            </a:r>
            <a:r>
              <a:rPr lang="en-US" dirty="0"/>
              <a:t> decimal places each</a:t>
            </a:r>
          </a:p>
          <a:p>
            <a:r>
              <a:rPr lang="en-US" dirty="0"/>
              <a:t>The weather dataset has features which represent the longitude and latitude to </a:t>
            </a:r>
            <a:r>
              <a:rPr lang="en-US" b="1" u="sng" dirty="0"/>
              <a:t>3</a:t>
            </a:r>
            <a:r>
              <a:rPr lang="en-US" dirty="0"/>
              <a:t> decimal places each.</a:t>
            </a:r>
          </a:p>
          <a:p>
            <a:r>
              <a:rPr lang="en-US" dirty="0"/>
              <a:t>This fact presents another problem which needs to be solved</a:t>
            </a:r>
          </a:p>
          <a:p>
            <a:endParaRPr lang="en-US" dirty="0"/>
          </a:p>
        </p:txBody>
      </p:sp>
    </p:spTree>
    <p:extLst>
      <p:ext uri="{BB962C8B-B14F-4D97-AF65-F5344CB8AC3E}">
        <p14:creationId xmlns:p14="http://schemas.microsoft.com/office/powerpoint/2010/main" val="59697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5678-6249-E6E2-FA8E-6C4679119B2F}"/>
              </a:ext>
            </a:extLst>
          </p:cNvPr>
          <p:cNvSpPr>
            <a:spLocks noGrp="1"/>
          </p:cNvSpPr>
          <p:nvPr>
            <p:ph type="title"/>
          </p:nvPr>
        </p:nvSpPr>
        <p:spPr>
          <a:xfrm>
            <a:off x="385164" y="1128408"/>
            <a:ext cx="2633688" cy="4601183"/>
          </a:xfrm>
        </p:spPr>
        <p:txBody>
          <a:bodyPr/>
          <a:lstStyle/>
          <a:p>
            <a:r>
              <a:rPr lang="en-US" dirty="0"/>
              <a:t>Questions that need to be solved for </a:t>
            </a:r>
            <a:r>
              <a:rPr lang="en-US"/>
              <a:t>the latitude / longitude </a:t>
            </a:r>
            <a:r>
              <a:rPr lang="en-US" dirty="0"/>
              <a:t>problem</a:t>
            </a:r>
          </a:p>
        </p:txBody>
      </p:sp>
      <p:sp>
        <p:nvSpPr>
          <p:cNvPr id="4" name="Content Placeholder 3">
            <a:extLst>
              <a:ext uri="{FF2B5EF4-FFF2-40B4-BE49-F238E27FC236}">
                <a16:creationId xmlns:a16="http://schemas.microsoft.com/office/drawing/2014/main" id="{7FAD32BB-27FF-A6A1-7E59-ED4181257715}"/>
              </a:ext>
            </a:extLst>
          </p:cNvPr>
          <p:cNvSpPr>
            <a:spLocks noGrp="1"/>
          </p:cNvSpPr>
          <p:nvPr>
            <p:ph sz="half" idx="2"/>
          </p:nvPr>
        </p:nvSpPr>
        <p:spPr>
          <a:xfrm>
            <a:off x="3867911" y="790135"/>
            <a:ext cx="6604384" cy="5308804"/>
          </a:xfrm>
        </p:spPr>
        <p:txBody>
          <a:bodyPr/>
          <a:lstStyle/>
          <a:p>
            <a:pPr marL="457200" indent="-457200">
              <a:buFont typeface="+mj-lt"/>
              <a:buAutoNum type="arabicPeriod"/>
            </a:pPr>
            <a:r>
              <a:rPr lang="en-US" dirty="0"/>
              <a:t>Determine if the weather dataset </a:t>
            </a:r>
            <a:r>
              <a:rPr lang="en-US" dirty="0" err="1"/>
              <a:t>geospacial</a:t>
            </a:r>
            <a:r>
              <a:rPr lang="en-US" dirty="0"/>
              <a:t> pairs are similar to the long/lat pairs in the NPN dataset</a:t>
            </a:r>
          </a:p>
          <a:p>
            <a:pPr marL="457200" indent="-457200">
              <a:buFont typeface="+mj-lt"/>
              <a:buAutoNum type="arabicPeriod"/>
            </a:pPr>
            <a:r>
              <a:rPr lang="en-US" dirty="0"/>
              <a:t>Combine the longitude/latitude pairs in each database to make a single geospatial identifier</a:t>
            </a:r>
          </a:p>
          <a:p>
            <a:pPr marL="457200" indent="-457200">
              <a:buFont typeface="+mj-lt"/>
              <a:buAutoNum type="arabicPeriod"/>
            </a:pPr>
            <a:r>
              <a:rPr lang="en-US" dirty="0"/>
              <a:t>Relate the two pairs of lat/long features from each dataset to the other fields in the datasets</a:t>
            </a:r>
          </a:p>
          <a:p>
            <a:pPr marL="457200" indent="-457200">
              <a:buFont typeface="+mj-lt"/>
              <a:buAutoNum type="arabicPeriod"/>
            </a:pPr>
            <a:r>
              <a:rPr lang="en-US" dirty="0"/>
              <a:t>Make sure that these datasets are related both by the latitude/longitude pair and the date feature</a:t>
            </a:r>
          </a:p>
          <a:p>
            <a:pPr marL="457200" indent="-457200">
              <a:buFont typeface="+mj-lt"/>
              <a:buAutoNum type="arabicPeriod"/>
            </a:pPr>
            <a:endParaRPr lang="en-US" dirty="0"/>
          </a:p>
        </p:txBody>
      </p:sp>
    </p:spTree>
    <p:extLst>
      <p:ext uri="{BB962C8B-B14F-4D97-AF65-F5344CB8AC3E}">
        <p14:creationId xmlns:p14="http://schemas.microsoft.com/office/powerpoint/2010/main" val="335079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9E66-D394-E86D-1D0C-82C0E2510E6C}"/>
              </a:ext>
            </a:extLst>
          </p:cNvPr>
          <p:cNvSpPr>
            <a:spLocks noGrp="1"/>
          </p:cNvSpPr>
          <p:nvPr>
            <p:ph type="title"/>
          </p:nvPr>
        </p:nvSpPr>
        <p:spPr/>
        <p:txBody>
          <a:bodyPr/>
          <a:lstStyle/>
          <a:p>
            <a:r>
              <a:rPr lang="en-US" dirty="0"/>
              <a:t>The raw data from the </a:t>
            </a:r>
            <a:r>
              <a:rPr lang="en-US" dirty="0" err="1"/>
              <a:t>usanpn</a:t>
            </a:r>
            <a:r>
              <a:rPr lang="en-US" dirty="0"/>
              <a:t> website is comprised of these columns</a:t>
            </a:r>
            <a:br>
              <a:rPr lang="en-US" dirty="0"/>
            </a:br>
            <a:endParaRPr lang="en-US" dirty="0"/>
          </a:p>
        </p:txBody>
      </p:sp>
      <p:graphicFrame>
        <p:nvGraphicFramePr>
          <p:cNvPr id="9" name="Content Placeholder 8">
            <a:extLst>
              <a:ext uri="{FF2B5EF4-FFF2-40B4-BE49-F238E27FC236}">
                <a16:creationId xmlns:a16="http://schemas.microsoft.com/office/drawing/2014/main" id="{03C8DD5E-99F0-D35A-F9B7-85931BA21FE9}"/>
              </a:ext>
            </a:extLst>
          </p:cNvPr>
          <p:cNvGraphicFramePr>
            <a:graphicFrameLocks noGrp="1"/>
          </p:cNvGraphicFramePr>
          <p:nvPr>
            <p:ph idx="1"/>
            <p:extLst>
              <p:ext uri="{D42A27DB-BD31-4B8C-83A1-F6EECF244321}">
                <p14:modId xmlns:p14="http://schemas.microsoft.com/office/powerpoint/2010/main" val="3227603292"/>
              </p:ext>
            </p:extLst>
          </p:nvPr>
        </p:nvGraphicFramePr>
        <p:xfrm>
          <a:off x="3617724" y="758496"/>
          <a:ext cx="2478276" cy="5326984"/>
        </p:xfrm>
        <a:graphic>
          <a:graphicData uri="http://schemas.openxmlformats.org/drawingml/2006/table">
            <a:tbl>
              <a:tblPr>
                <a:tableStyleId>{5C22544A-7EE6-4342-B048-85BDC9FD1C3A}</a:tableStyleId>
              </a:tblPr>
              <a:tblGrid>
                <a:gridCol w="2478276">
                  <a:extLst>
                    <a:ext uri="{9D8B030D-6E8A-4147-A177-3AD203B41FA5}">
                      <a16:colId xmlns:a16="http://schemas.microsoft.com/office/drawing/2014/main" val="2941928927"/>
                    </a:ext>
                  </a:extLst>
                </a:gridCol>
              </a:tblGrid>
              <a:tr h="204884">
                <a:tc>
                  <a:txBody>
                    <a:bodyPr/>
                    <a:lstStyle/>
                    <a:p>
                      <a:pPr algn="l" fontAlgn="b"/>
                      <a:r>
                        <a:rPr lang="en-US" sz="1100" u="none" strike="noStrike">
                          <a:effectLst/>
                        </a:rPr>
                        <a:t>Partner_Group</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2293469256"/>
                  </a:ext>
                </a:extLst>
              </a:tr>
              <a:tr h="204884">
                <a:tc>
                  <a:txBody>
                    <a:bodyPr/>
                    <a:lstStyle/>
                    <a:p>
                      <a:pPr algn="l" fontAlgn="b"/>
                      <a:r>
                        <a:rPr lang="en-US" sz="1100" u="none" strike="noStrike">
                          <a:effectLst/>
                        </a:rPr>
                        <a:t>Site_ID</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089127084"/>
                  </a:ext>
                </a:extLst>
              </a:tr>
              <a:tr h="204884">
                <a:tc>
                  <a:txBody>
                    <a:bodyPr/>
                    <a:lstStyle/>
                    <a:p>
                      <a:pPr algn="l" fontAlgn="b"/>
                      <a:r>
                        <a:rPr lang="en-US" sz="1100" u="none" strike="noStrike">
                          <a:effectLst/>
                        </a:rPr>
                        <a:t>Latitude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372901948"/>
                  </a:ext>
                </a:extLst>
              </a:tr>
              <a:tr h="204884">
                <a:tc>
                  <a:txBody>
                    <a:bodyPr/>
                    <a:lstStyle/>
                    <a:p>
                      <a:pPr algn="l" fontAlgn="b"/>
                      <a:r>
                        <a:rPr lang="en-US" sz="1100" u="none" strike="noStrike">
                          <a:effectLst/>
                        </a:rPr>
                        <a:t>Longitude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2301190278"/>
                  </a:ext>
                </a:extLst>
              </a:tr>
              <a:tr h="204884">
                <a:tc>
                  <a:txBody>
                    <a:bodyPr/>
                    <a:lstStyle/>
                    <a:p>
                      <a:pPr algn="l" fontAlgn="b"/>
                      <a:r>
                        <a:rPr lang="en-US" sz="1100" u="none" strike="noStrike">
                          <a:effectLst/>
                        </a:rPr>
                        <a:t>Elevation_in_Meters</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033372974"/>
                  </a:ext>
                </a:extLst>
              </a:tr>
              <a:tr h="204884">
                <a:tc>
                  <a:txBody>
                    <a:bodyPr/>
                    <a:lstStyle/>
                    <a:p>
                      <a:pPr algn="l" fontAlgn="b"/>
                      <a:r>
                        <a:rPr lang="en-US" sz="1100" u="none" strike="noStrike">
                          <a:effectLst/>
                        </a:rPr>
                        <a:t>State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2155631154"/>
                  </a:ext>
                </a:extLst>
              </a:tr>
              <a:tr h="204884">
                <a:tc>
                  <a:txBody>
                    <a:bodyPr/>
                    <a:lstStyle/>
                    <a:p>
                      <a:pPr algn="l" fontAlgn="b"/>
                      <a:r>
                        <a:rPr lang="en-US" sz="1100" u="none" strike="noStrike">
                          <a:effectLst/>
                        </a:rPr>
                        <a:t>Species_ID</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655574807"/>
                  </a:ext>
                </a:extLst>
              </a:tr>
              <a:tr h="204884">
                <a:tc>
                  <a:txBody>
                    <a:bodyPr/>
                    <a:lstStyle/>
                    <a:p>
                      <a:pPr algn="l" fontAlgn="b"/>
                      <a:r>
                        <a:rPr lang="en-US" sz="1100" u="none" strike="noStrike">
                          <a:effectLst/>
                        </a:rPr>
                        <a:t>Genus</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38425018"/>
                  </a:ext>
                </a:extLst>
              </a:tr>
              <a:tr h="204884">
                <a:tc>
                  <a:txBody>
                    <a:bodyPr/>
                    <a:lstStyle/>
                    <a:p>
                      <a:pPr algn="l" fontAlgn="b"/>
                      <a:r>
                        <a:rPr lang="en-US" sz="1100" u="none" strike="noStrike">
                          <a:effectLst/>
                        </a:rPr>
                        <a:t>Species</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45821292"/>
                  </a:ext>
                </a:extLst>
              </a:tr>
              <a:tr h="204884">
                <a:tc>
                  <a:txBody>
                    <a:bodyPr/>
                    <a:lstStyle/>
                    <a:p>
                      <a:pPr algn="l" fontAlgn="b"/>
                      <a:r>
                        <a:rPr lang="en-US" sz="1100" u="none" strike="noStrike">
                          <a:effectLst/>
                        </a:rPr>
                        <a:t>Common_Name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1159815153"/>
                  </a:ext>
                </a:extLst>
              </a:tr>
              <a:tr h="204884">
                <a:tc>
                  <a:txBody>
                    <a:bodyPr/>
                    <a:lstStyle/>
                    <a:p>
                      <a:pPr algn="l" fontAlgn="b"/>
                      <a:r>
                        <a:rPr lang="en-US" sz="1100" u="none" strike="noStrike">
                          <a:effectLst/>
                        </a:rPr>
                        <a:t>Kingdom</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242411718"/>
                  </a:ext>
                </a:extLst>
              </a:tr>
              <a:tr h="204884">
                <a:tc>
                  <a:txBody>
                    <a:bodyPr/>
                    <a:lstStyle/>
                    <a:p>
                      <a:pPr algn="l" fontAlgn="b"/>
                      <a:r>
                        <a:rPr lang="en-US" sz="1100" u="none" strike="noStrike">
                          <a:effectLst/>
                        </a:rPr>
                        <a:t>Individual_ID</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704873465"/>
                  </a:ext>
                </a:extLst>
              </a:tr>
              <a:tr h="204884">
                <a:tc>
                  <a:txBody>
                    <a:bodyPr/>
                    <a:lstStyle/>
                    <a:p>
                      <a:pPr algn="l" fontAlgn="b"/>
                      <a:r>
                        <a:rPr lang="en-US" sz="1100" u="none" strike="noStrike">
                          <a:effectLst/>
                        </a:rPr>
                        <a:t>Phenophase_ID</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043450860"/>
                  </a:ext>
                </a:extLst>
              </a:tr>
              <a:tr h="204884">
                <a:tc>
                  <a:txBody>
                    <a:bodyPr/>
                    <a:lstStyle/>
                    <a:p>
                      <a:pPr algn="l" fontAlgn="b"/>
                      <a:r>
                        <a:rPr lang="en-US" sz="1100" u="none" strike="noStrike">
                          <a:effectLst/>
                        </a:rPr>
                        <a:t>Phenophase_Description</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1092862264"/>
                  </a:ext>
                </a:extLst>
              </a:tr>
              <a:tr h="204884">
                <a:tc>
                  <a:txBody>
                    <a:bodyPr/>
                    <a:lstStyle/>
                    <a:p>
                      <a:pPr algn="l" fontAlgn="b"/>
                      <a:r>
                        <a:rPr lang="en-US" sz="1100" u="none" strike="noStrike">
                          <a:effectLst/>
                        </a:rPr>
                        <a:t>First_Yes_Year</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031529098"/>
                  </a:ext>
                </a:extLst>
              </a:tr>
              <a:tr h="204884">
                <a:tc>
                  <a:txBody>
                    <a:bodyPr/>
                    <a:lstStyle/>
                    <a:p>
                      <a:pPr algn="l" fontAlgn="b"/>
                      <a:r>
                        <a:rPr lang="en-US" sz="1100" u="none" strike="noStrike">
                          <a:effectLst/>
                        </a:rPr>
                        <a:t>First_Yes_Month</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693868912"/>
                  </a:ext>
                </a:extLst>
              </a:tr>
              <a:tr h="204884">
                <a:tc>
                  <a:txBody>
                    <a:bodyPr/>
                    <a:lstStyle/>
                    <a:p>
                      <a:pPr algn="l" fontAlgn="b"/>
                      <a:r>
                        <a:rPr lang="en-US" sz="1100" u="none" strike="noStrike">
                          <a:effectLst/>
                        </a:rPr>
                        <a:t>First_Yes_Day</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1229740965"/>
                  </a:ext>
                </a:extLst>
              </a:tr>
              <a:tr h="204884">
                <a:tc>
                  <a:txBody>
                    <a:bodyPr/>
                    <a:lstStyle/>
                    <a:p>
                      <a:pPr algn="l" fontAlgn="b"/>
                      <a:r>
                        <a:rPr lang="en-US" sz="1100" u="none" strike="noStrike">
                          <a:effectLst/>
                        </a:rPr>
                        <a:t>First_Yes_DOY</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95808069"/>
                  </a:ext>
                </a:extLst>
              </a:tr>
              <a:tr h="204884">
                <a:tc>
                  <a:txBody>
                    <a:bodyPr/>
                    <a:lstStyle/>
                    <a:p>
                      <a:pPr algn="l" fontAlgn="b"/>
                      <a:r>
                        <a:rPr lang="en-US" sz="1100" u="none" strike="noStrike">
                          <a:effectLst/>
                        </a:rPr>
                        <a:t>First_Yes_Julian_Date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736888154"/>
                  </a:ext>
                </a:extLst>
              </a:tr>
              <a:tr h="204884">
                <a:tc>
                  <a:txBody>
                    <a:bodyPr/>
                    <a:lstStyle/>
                    <a:p>
                      <a:pPr algn="l" fontAlgn="b"/>
                      <a:r>
                        <a:rPr lang="en-US" sz="1100" u="none" strike="noStrike">
                          <a:effectLst/>
                        </a:rPr>
                        <a:t>NumDays_Since_Prior_No</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152324621"/>
                  </a:ext>
                </a:extLst>
              </a:tr>
              <a:tr h="204884">
                <a:tc>
                  <a:txBody>
                    <a:bodyPr/>
                    <a:lstStyle/>
                    <a:p>
                      <a:pPr algn="l" fontAlgn="b"/>
                      <a:r>
                        <a:rPr lang="en-US" sz="1100" u="none" strike="noStrike">
                          <a:effectLst/>
                        </a:rPr>
                        <a:t>Last_Yes_Year</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618938696"/>
                  </a:ext>
                </a:extLst>
              </a:tr>
              <a:tr h="204884">
                <a:tc>
                  <a:txBody>
                    <a:bodyPr/>
                    <a:lstStyle/>
                    <a:p>
                      <a:pPr algn="l" fontAlgn="b"/>
                      <a:r>
                        <a:rPr lang="en-US" sz="1100" u="none" strike="noStrike">
                          <a:effectLst/>
                        </a:rPr>
                        <a:t>Last_Yes_Month</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52807510"/>
                  </a:ext>
                </a:extLst>
              </a:tr>
              <a:tr h="204884">
                <a:tc>
                  <a:txBody>
                    <a:bodyPr/>
                    <a:lstStyle/>
                    <a:p>
                      <a:pPr algn="l" fontAlgn="b"/>
                      <a:r>
                        <a:rPr lang="en-US" sz="1100" u="none" strike="noStrike">
                          <a:effectLst/>
                        </a:rPr>
                        <a:t>Last_Yes_Day</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483311390"/>
                  </a:ext>
                </a:extLst>
              </a:tr>
              <a:tr h="204884">
                <a:tc>
                  <a:txBody>
                    <a:bodyPr/>
                    <a:lstStyle/>
                    <a:p>
                      <a:pPr algn="l" fontAlgn="b"/>
                      <a:r>
                        <a:rPr lang="en-US" sz="1100" u="none" strike="noStrike">
                          <a:effectLst/>
                        </a:rPr>
                        <a:t>Last_Yes_DOY</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1137763457"/>
                  </a:ext>
                </a:extLst>
              </a:tr>
              <a:tr h="204884">
                <a:tc>
                  <a:txBody>
                    <a:bodyPr/>
                    <a:lstStyle/>
                    <a:p>
                      <a:pPr algn="l" fontAlgn="b"/>
                      <a:r>
                        <a:rPr lang="en-US" sz="1100" u="none" strike="noStrike">
                          <a:effectLst/>
                        </a:rPr>
                        <a:t>Last_Yes_Julian_Date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798834981"/>
                  </a:ext>
                </a:extLst>
              </a:tr>
              <a:tr h="204884">
                <a:tc>
                  <a:txBody>
                    <a:bodyPr/>
                    <a:lstStyle/>
                    <a:p>
                      <a:pPr algn="l" fontAlgn="b"/>
                      <a:r>
                        <a:rPr lang="en-US" sz="1100" u="none" strike="noStrike" dirty="0" err="1">
                          <a:effectLst/>
                        </a:rPr>
                        <a:t>NumDays_Until_Next_No</a:t>
                      </a:r>
                      <a:endParaRPr lang="en-US" sz="1100" b="1" i="0" u="none" strike="noStrike" dirty="0">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873877971"/>
                  </a:ext>
                </a:extLst>
              </a:tr>
            </a:tbl>
          </a:graphicData>
        </a:graphic>
      </p:graphicFrame>
      <p:sp>
        <p:nvSpPr>
          <p:cNvPr id="10" name="Rectangle 9">
            <a:extLst>
              <a:ext uri="{FF2B5EF4-FFF2-40B4-BE49-F238E27FC236}">
                <a16:creationId xmlns:a16="http://schemas.microsoft.com/office/drawing/2014/main" id="{A0B83A42-0229-D0E9-D66D-39B47B59E1C1}"/>
              </a:ext>
            </a:extLst>
          </p:cNvPr>
          <p:cNvSpPr/>
          <p:nvPr/>
        </p:nvSpPr>
        <p:spPr>
          <a:xfrm>
            <a:off x="6369269" y="758496"/>
            <a:ext cx="2690648" cy="53269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a:p>
            <a:pPr algn="ctr"/>
            <a:endParaRPr lang="en-US" sz="3600" dirty="0"/>
          </a:p>
          <a:p>
            <a:pPr algn="ctr"/>
            <a:endParaRPr lang="en-US" sz="3600" dirty="0"/>
          </a:p>
          <a:p>
            <a:pPr algn="ctr"/>
            <a:endParaRPr lang="en-US" sz="3600" dirty="0"/>
          </a:p>
          <a:p>
            <a:pPr algn="ctr"/>
            <a:endParaRPr lang="en-US" sz="3600" dirty="0"/>
          </a:p>
          <a:p>
            <a:pPr algn="ctr"/>
            <a:endParaRPr lang="en-US" sz="3600" dirty="0"/>
          </a:p>
          <a:p>
            <a:pPr algn="ctr"/>
            <a:endParaRPr lang="en-US" sz="3600" dirty="0"/>
          </a:p>
          <a:p>
            <a:pPr algn="ctr"/>
            <a:r>
              <a:rPr lang="en-US" sz="3600" dirty="0"/>
              <a:t>When using the following search Parameters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aphicFrame>
        <p:nvGraphicFramePr>
          <p:cNvPr id="11" name="Table 10">
            <a:extLst>
              <a:ext uri="{FF2B5EF4-FFF2-40B4-BE49-F238E27FC236}">
                <a16:creationId xmlns:a16="http://schemas.microsoft.com/office/drawing/2014/main" id="{A3FDC95E-B17D-EE7A-C9EE-A7473FEEA131}"/>
              </a:ext>
            </a:extLst>
          </p:cNvPr>
          <p:cNvGraphicFramePr>
            <a:graphicFrameLocks noGrp="1"/>
          </p:cNvGraphicFramePr>
          <p:nvPr>
            <p:extLst>
              <p:ext uri="{D42A27DB-BD31-4B8C-83A1-F6EECF244321}">
                <p14:modId xmlns:p14="http://schemas.microsoft.com/office/powerpoint/2010/main" val="242218727"/>
              </p:ext>
            </p:extLst>
          </p:nvPr>
        </p:nvGraphicFramePr>
        <p:xfrm>
          <a:off x="9333185" y="758495"/>
          <a:ext cx="1975946" cy="5326983"/>
        </p:xfrm>
        <a:graphic>
          <a:graphicData uri="http://schemas.openxmlformats.org/drawingml/2006/table">
            <a:tbl>
              <a:tblPr>
                <a:tableStyleId>{5C22544A-7EE6-4342-B048-85BDC9FD1C3A}</a:tableStyleId>
              </a:tblPr>
              <a:tblGrid>
                <a:gridCol w="987973">
                  <a:extLst>
                    <a:ext uri="{9D8B030D-6E8A-4147-A177-3AD203B41FA5}">
                      <a16:colId xmlns:a16="http://schemas.microsoft.com/office/drawing/2014/main" val="1445837755"/>
                    </a:ext>
                  </a:extLst>
                </a:gridCol>
                <a:gridCol w="987973">
                  <a:extLst>
                    <a:ext uri="{9D8B030D-6E8A-4147-A177-3AD203B41FA5}">
                      <a16:colId xmlns:a16="http://schemas.microsoft.com/office/drawing/2014/main" val="3152032632"/>
                    </a:ext>
                  </a:extLst>
                </a:gridCol>
              </a:tblGrid>
              <a:tr h="280552">
                <a:tc>
                  <a:txBody>
                    <a:bodyPr/>
                    <a:lstStyle/>
                    <a:p>
                      <a:pPr algn="l" fontAlgn="b"/>
                      <a:r>
                        <a:rPr lang="en-US" sz="1200" u="none" strike="noStrike">
                          <a:effectLst/>
                        </a:rPr>
                        <a:t>Parameter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Setting</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98464171"/>
                  </a:ext>
                </a:extLst>
              </a:tr>
              <a:tr h="770642">
                <a:tc>
                  <a:txBody>
                    <a:bodyPr/>
                    <a:lstStyle/>
                    <a:p>
                      <a:pPr algn="l" fontAlgn="b"/>
                      <a:r>
                        <a:rPr lang="en-US" sz="1200" u="none" strike="noStrike" dirty="0">
                          <a:effectLst/>
                        </a:rPr>
                        <a:t>Data Type:</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Individual Phenometrics</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74258369"/>
                  </a:ext>
                </a:extLst>
              </a:tr>
              <a:tr h="280552">
                <a:tc>
                  <a:txBody>
                    <a:bodyPr/>
                    <a:lstStyle/>
                    <a:p>
                      <a:pPr algn="l" fontAlgn="b"/>
                      <a:r>
                        <a:rPr lang="en-US" sz="1200" u="none" strike="noStrike" dirty="0">
                          <a:effectLst/>
                        </a:rPr>
                        <a:t>Start Date:</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1/1/10</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12835630"/>
                  </a:ext>
                </a:extLst>
              </a:tr>
              <a:tr h="280552">
                <a:tc>
                  <a:txBody>
                    <a:bodyPr/>
                    <a:lstStyle/>
                    <a:p>
                      <a:pPr algn="l" fontAlgn="b"/>
                      <a:r>
                        <a:rPr lang="en-US" sz="1200" u="none" strike="noStrike">
                          <a:effectLst/>
                        </a:rPr>
                        <a:t>End Date: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12/31/24</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14211839"/>
                  </a:ext>
                </a:extLst>
              </a:tr>
              <a:tr h="280552">
                <a:tc>
                  <a:txBody>
                    <a:bodyPr/>
                    <a:lstStyle/>
                    <a:p>
                      <a:pPr algn="l" fontAlgn="b"/>
                      <a:r>
                        <a:rPr lang="en-US" sz="1200" u="none" strike="noStrike">
                          <a:effectLst/>
                        </a:rPr>
                        <a:t>States: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84844006"/>
                  </a:ext>
                </a:extLst>
              </a:tr>
              <a:tr h="280552">
                <a:tc>
                  <a:txBody>
                    <a:bodyPr/>
                    <a:lstStyle/>
                    <a:p>
                      <a:pPr algn="l" fontAlgn="b"/>
                      <a:r>
                        <a:rPr lang="en-US" sz="1200" u="none" strike="noStrike">
                          <a:effectLst/>
                        </a:rPr>
                        <a:t>Species: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62165097"/>
                  </a:ext>
                </a:extLst>
              </a:tr>
              <a:tr h="280552">
                <a:tc gridSpan="2">
                  <a:txBody>
                    <a:bodyPr/>
                    <a:lstStyle/>
                    <a:p>
                      <a:pPr algn="l" fontAlgn="b"/>
                      <a:r>
                        <a:rPr lang="en-US" sz="1200" u="none" strike="noStrike">
                          <a:effectLst/>
                        </a:rPr>
                        <a:t>Phenophase Categories:</a:t>
                      </a:r>
                      <a:endParaRPr lang="en-US" sz="12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614125498"/>
                  </a:ext>
                </a:extLst>
              </a:tr>
              <a:tr h="518145">
                <a:tc>
                  <a:txBody>
                    <a:bodyPr/>
                    <a:lstStyle/>
                    <a:p>
                      <a:pPr algn="l" fontAlgn="b"/>
                      <a:r>
                        <a:rPr lang="en-US" sz="1200" u="none" strike="noStrike">
                          <a:effectLst/>
                        </a:rPr>
                        <a:t>Output Fields: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Partner Group</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74181774"/>
                  </a:ext>
                </a:extLst>
              </a:tr>
              <a:tr h="518145">
                <a:tc>
                  <a:txBody>
                    <a:bodyPr/>
                    <a:lstStyle/>
                    <a:p>
                      <a:pPr algn="l" fontAlgn="b"/>
                      <a:r>
                        <a:rPr lang="en-US" sz="1200" u="none" strike="noStrike">
                          <a:effectLst/>
                        </a:rPr>
                        <a:t>Quality Flags: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ignored</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10492827"/>
                  </a:ext>
                </a:extLst>
              </a:tr>
              <a:tr h="1275635">
                <a:tc>
                  <a:txBody>
                    <a:bodyPr/>
                    <a:lstStyle/>
                    <a:p>
                      <a:pPr algn="l" fontAlgn="b"/>
                      <a:r>
                        <a:rPr lang="en-US" sz="1200" u="none" strike="noStrike">
                          <a:effectLst/>
                        </a:rPr>
                        <a:t>Partner Groups: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New York Botanical Garden Forest Phenology</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38477184"/>
                  </a:ext>
                </a:extLst>
              </a:tr>
              <a:tr h="280552">
                <a:tc gridSpan="2">
                  <a:txBody>
                    <a:bodyPr/>
                    <a:lstStyle/>
                    <a:p>
                      <a:pPr algn="l" fontAlgn="b"/>
                      <a:r>
                        <a:rPr lang="en-US" sz="1200" u="none" strike="noStrike">
                          <a:effectLst/>
                        </a:rPr>
                        <a:t>Integrated Datasets:</a:t>
                      </a:r>
                      <a:endParaRPr lang="en-US" sz="12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608705018"/>
                  </a:ext>
                </a:extLst>
              </a:tr>
              <a:tr h="280552">
                <a:tc>
                  <a:txBody>
                    <a:bodyPr/>
                    <a:lstStyle/>
                    <a:p>
                      <a:pPr algn="l" fontAlgn="b"/>
                      <a:r>
                        <a:rPr lang="en-US" sz="1200" u="none" strike="noStrike">
                          <a:effectLst/>
                        </a:rPr>
                        <a:t>Stations: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65343040"/>
                  </a:ext>
                </a:extLst>
              </a:tr>
            </a:tbl>
          </a:graphicData>
        </a:graphic>
      </p:graphicFrame>
    </p:spTree>
    <p:extLst>
      <p:ext uri="{BB962C8B-B14F-4D97-AF65-F5344CB8AC3E}">
        <p14:creationId xmlns:p14="http://schemas.microsoft.com/office/powerpoint/2010/main" val="90373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E0D4-3EC0-8057-C28D-25F87F1D58A9}"/>
              </a:ext>
            </a:extLst>
          </p:cNvPr>
          <p:cNvSpPr>
            <a:spLocks noGrp="1"/>
          </p:cNvSpPr>
          <p:nvPr>
            <p:ph type="title"/>
          </p:nvPr>
        </p:nvSpPr>
        <p:spPr/>
        <p:txBody>
          <a:bodyPr/>
          <a:lstStyle/>
          <a:p>
            <a:r>
              <a:rPr lang="en-US" dirty="0"/>
              <a:t>A snippet of the data dictionary</a:t>
            </a:r>
          </a:p>
        </p:txBody>
      </p:sp>
      <p:graphicFrame>
        <p:nvGraphicFramePr>
          <p:cNvPr id="8" name="Content Placeholder 7">
            <a:extLst>
              <a:ext uri="{FF2B5EF4-FFF2-40B4-BE49-F238E27FC236}">
                <a16:creationId xmlns:a16="http://schemas.microsoft.com/office/drawing/2014/main" id="{FBA6AEBF-CDF0-E7EC-5F17-2FDCA03FE82D}"/>
              </a:ext>
            </a:extLst>
          </p:cNvPr>
          <p:cNvGraphicFramePr>
            <a:graphicFrameLocks noGrp="1"/>
          </p:cNvGraphicFramePr>
          <p:nvPr>
            <p:ph idx="1"/>
            <p:extLst>
              <p:ext uri="{D42A27DB-BD31-4B8C-83A1-F6EECF244321}">
                <p14:modId xmlns:p14="http://schemas.microsoft.com/office/powerpoint/2010/main" val="756335952"/>
              </p:ext>
            </p:extLst>
          </p:nvPr>
        </p:nvGraphicFramePr>
        <p:xfrm>
          <a:off x="3657600" y="794389"/>
          <a:ext cx="7512908" cy="5121276"/>
        </p:xfrm>
        <a:graphic>
          <a:graphicData uri="http://schemas.openxmlformats.org/drawingml/2006/table">
            <a:tbl>
              <a:tblPr>
                <a:tableStyleId>{5C22544A-7EE6-4342-B048-85BDC9FD1C3A}</a:tableStyleId>
              </a:tblPr>
              <a:tblGrid>
                <a:gridCol w="2248762">
                  <a:extLst>
                    <a:ext uri="{9D8B030D-6E8A-4147-A177-3AD203B41FA5}">
                      <a16:colId xmlns:a16="http://schemas.microsoft.com/office/drawing/2014/main" val="4197940613"/>
                    </a:ext>
                  </a:extLst>
                </a:gridCol>
                <a:gridCol w="5264146">
                  <a:extLst>
                    <a:ext uri="{9D8B030D-6E8A-4147-A177-3AD203B41FA5}">
                      <a16:colId xmlns:a16="http://schemas.microsoft.com/office/drawing/2014/main" val="3219368478"/>
                    </a:ext>
                  </a:extLst>
                </a:gridCol>
              </a:tblGrid>
              <a:tr h="286486">
                <a:tc>
                  <a:txBody>
                    <a:bodyPr/>
                    <a:lstStyle/>
                    <a:p>
                      <a:pPr algn="ctr" fontAlgn="t"/>
                      <a:r>
                        <a:rPr lang="en-US" sz="900" u="none" strike="noStrike">
                          <a:effectLst/>
                        </a:rPr>
                        <a:t>Field name</a:t>
                      </a:r>
                      <a:endParaRPr lang="en-US" sz="900" b="1" i="0" u="none" strike="noStrike">
                        <a:solidFill>
                          <a:srgbClr val="000000"/>
                        </a:solidFill>
                        <a:effectLst/>
                        <a:latin typeface="Calibri" panose="020F0502020204030204" pitchFamily="34" charset="0"/>
                      </a:endParaRPr>
                    </a:p>
                  </a:txBody>
                  <a:tcPr marL="6821" marR="6821" marT="6821" marB="0"/>
                </a:tc>
                <a:tc>
                  <a:txBody>
                    <a:bodyPr/>
                    <a:lstStyle/>
                    <a:p>
                      <a:pPr algn="ctr" fontAlgn="t"/>
                      <a:r>
                        <a:rPr lang="en-US" sz="900" u="none" strike="noStrike">
                          <a:effectLst/>
                        </a:rPr>
                        <a:t>Field description</a:t>
                      </a:r>
                      <a:endParaRPr lang="en-US" sz="900" b="1" i="0" u="none" strike="noStrike">
                        <a:solidFill>
                          <a:srgbClr val="000000"/>
                        </a:solidFill>
                        <a:effectLst/>
                        <a:latin typeface="Calibri" panose="020F0502020204030204" pitchFamily="34" charset="0"/>
                      </a:endParaRPr>
                    </a:p>
                  </a:txBody>
                  <a:tcPr marL="6821" marR="6821" marT="6821" marB="0"/>
                </a:tc>
                <a:extLst>
                  <a:ext uri="{0D108BD9-81ED-4DB2-BD59-A6C34878D82A}">
                    <a16:rowId xmlns:a16="http://schemas.microsoft.com/office/drawing/2014/main" val="544017909"/>
                  </a:ext>
                </a:extLst>
              </a:tr>
              <a:tr h="487026">
                <a:tc>
                  <a:txBody>
                    <a:bodyPr/>
                    <a:lstStyle/>
                    <a:p>
                      <a:pPr algn="l" fontAlgn="b"/>
                      <a:r>
                        <a:rPr lang="en-US" sz="800" u="none" strike="noStrike">
                          <a:effectLst/>
                        </a:rPr>
                        <a:t>Dataset_ID</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unique identifiers of the dataset(s) (separated by commas) to which the status records that constitute the series belong. More information can be found in the ancillary data file for "Dataset". A value of "-9999" indicates one or more status records were submitted via the online Nature's Notebook application. </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897061911"/>
                  </a:ext>
                </a:extLst>
              </a:tr>
              <a:tr h="487026">
                <a:tc>
                  <a:txBody>
                    <a:bodyPr/>
                    <a:lstStyle/>
                    <a:p>
                      <a:pPr algn="l" fontAlgn="b"/>
                      <a:r>
                        <a:rPr lang="en-US" sz="800" u="none" strike="noStrike">
                          <a:effectLst/>
                        </a:rPr>
                        <a:t>ObservedBy_Person_ID</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unique identifiers of the person(s) (separated by commas) who made the status observations that constitute the series. More information can be found in the ancillary data file for "Person". A value of "-1" indicates the identity of the observer is unknown. </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1348679269"/>
                  </a:ext>
                </a:extLst>
              </a:tr>
              <a:tr h="286486">
                <a:tc>
                  <a:txBody>
                    <a:bodyPr/>
                    <a:lstStyle/>
                    <a:p>
                      <a:pPr algn="l" fontAlgn="b"/>
                      <a:r>
                        <a:rPr lang="en-US" sz="800" u="none" strike="noStrike">
                          <a:effectLst/>
                        </a:rPr>
                        <a:t>Partner_Group</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name of the partner group with which the series is associated.  A value of "-9999" indicates the organism being monitored is not associated with a partner group. </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3824599390"/>
                  </a:ext>
                </a:extLst>
              </a:tr>
              <a:tr h="286486">
                <a:tc>
                  <a:txBody>
                    <a:bodyPr/>
                    <a:lstStyle/>
                    <a:p>
                      <a:pPr algn="l" fontAlgn="b"/>
                      <a:r>
                        <a:rPr lang="en-US" sz="800" u="none" strike="noStrike">
                          <a:effectLst/>
                        </a:rPr>
                        <a:t>Site_ID</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unique identifier of the site at which the series was recorded. More information can be found in the ancillary data file for "Site".</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89631152"/>
                  </a:ext>
                </a:extLst>
              </a:tr>
              <a:tr h="286486">
                <a:tc>
                  <a:txBody>
                    <a:bodyPr/>
                    <a:lstStyle/>
                    <a:p>
                      <a:pPr algn="l" fontAlgn="b"/>
                      <a:r>
                        <a:rPr lang="en-US" sz="800" u="none" strike="noStrike">
                          <a:effectLst/>
                        </a:rPr>
                        <a:t>Site_Name</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user-defined name of the site at which the series was recorded.</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13018628"/>
                  </a:ext>
                </a:extLst>
              </a:tr>
              <a:tr h="607077">
                <a:tc>
                  <a:txBody>
                    <a:bodyPr/>
                    <a:lstStyle/>
                    <a:p>
                      <a:pPr algn="l" fontAlgn="b"/>
                      <a:r>
                        <a:rPr lang="en-US" sz="800" u="none" strike="noStrike">
                          <a:effectLst/>
                        </a:rPr>
                        <a:t>Latitude</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latitude of the site at which the series was recorded. Generally lat/long is calculated from the Google Maps API with a datum of WGS84 (https://developers.google.com/maps), unless a plausible user-defined lat/long was submitted. Information about the datum and source of the lat/long value can be found in the "Site" ancillary data file.</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4129315865"/>
                  </a:ext>
                </a:extLst>
              </a:tr>
              <a:tr h="607077">
                <a:tc>
                  <a:txBody>
                    <a:bodyPr/>
                    <a:lstStyle/>
                    <a:p>
                      <a:pPr algn="l" fontAlgn="b"/>
                      <a:r>
                        <a:rPr lang="en-US" sz="800" u="none" strike="noStrike">
                          <a:effectLst/>
                        </a:rPr>
                        <a:t>Longitude</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longitude of the site at which the series was recorded. Generally lat/long is calculated from the Google Maps API with a datum of WGS84 (https://developers.google.com/maps), unless a plausible user-defined lat/long was submitted. Information about the datum and source of the lat/long value can be found in the "Site" ancillary data file.</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3695779779"/>
                  </a:ext>
                </a:extLst>
              </a:tr>
              <a:tr h="727128">
                <a:tc>
                  <a:txBody>
                    <a:bodyPr/>
                    <a:lstStyle/>
                    <a:p>
                      <a:pPr algn="l" fontAlgn="b"/>
                      <a:r>
                        <a:rPr lang="en-US" sz="800" u="none" strike="noStrike">
                          <a:effectLst/>
                        </a:rPr>
                        <a:t>Elevation_in_Meters</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elevation (in meters) of the site at which the series was recorded. Generally elevation is calculated from the Google Maps Elevation API (https://developers.google.com/maps/documentation/elevation/intro), unless a plausible user-defined elevation was submitted. Information about the source of the elevation value can be found in the "Site" ancillary data file. A value of "-9999" indicates the elevation could not be calculated.</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59822772"/>
                  </a:ext>
                </a:extLst>
              </a:tr>
              <a:tr h="487026">
                <a:tc>
                  <a:txBody>
                    <a:bodyPr/>
                    <a:lstStyle/>
                    <a:p>
                      <a:pPr algn="l" fontAlgn="b"/>
                      <a:r>
                        <a:rPr lang="en-US" sz="800" u="none" strike="noStrike">
                          <a:effectLst/>
                        </a:rPr>
                        <a:t>State</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U.S. state or territory, Mexican state or Canadian province in which the site is located. The state is calculated from lat/long by the Google Maps Geocoding API (https://developers.google.com/maps/documentation/geocoding/intro). A value of "-9999" indicates the site does not fall within the boundaries of North America.</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1228773596"/>
                  </a:ext>
                </a:extLst>
              </a:tr>
              <a:tr h="286486">
                <a:tc>
                  <a:txBody>
                    <a:bodyPr/>
                    <a:lstStyle/>
                    <a:p>
                      <a:pPr algn="l" fontAlgn="b"/>
                      <a:r>
                        <a:rPr lang="en-US" sz="800" u="none" strike="noStrike">
                          <a:effectLst/>
                        </a:rPr>
                        <a:t>Species_ID</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unique identifier of the species for which the series was recorded.</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825560637"/>
                  </a:ext>
                </a:extLst>
              </a:tr>
              <a:tr h="286486">
                <a:tc>
                  <a:txBody>
                    <a:bodyPr/>
                    <a:lstStyle/>
                    <a:p>
                      <a:pPr algn="l" fontAlgn="b"/>
                      <a:r>
                        <a:rPr lang="en-US" sz="800" u="none" strike="noStrike">
                          <a:effectLst/>
                        </a:rPr>
                        <a:t>Genus</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dirty="0">
                          <a:effectLst/>
                        </a:rPr>
                        <a:t>The taxonomic genus of the organism for which the series was recorded. Taxonomy follows that in the Integrated Taxonomic Information System (http://</a:t>
                      </a:r>
                      <a:r>
                        <a:rPr lang="en-US" sz="800" u="none" strike="noStrike" dirty="0" err="1">
                          <a:effectLst/>
                        </a:rPr>
                        <a:t>itis.gov</a:t>
                      </a:r>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95239842"/>
                  </a:ext>
                </a:extLst>
              </a:tr>
            </a:tbl>
          </a:graphicData>
        </a:graphic>
      </p:graphicFrame>
    </p:spTree>
    <p:extLst>
      <p:ext uri="{BB962C8B-B14F-4D97-AF65-F5344CB8AC3E}">
        <p14:creationId xmlns:p14="http://schemas.microsoft.com/office/powerpoint/2010/main" val="287569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1F79-688C-0570-46A5-FDB1C917207B}"/>
              </a:ext>
            </a:extLst>
          </p:cNvPr>
          <p:cNvSpPr>
            <a:spLocks noGrp="1"/>
          </p:cNvSpPr>
          <p:nvPr>
            <p:ph type="title"/>
          </p:nvPr>
        </p:nvSpPr>
        <p:spPr/>
        <p:txBody>
          <a:bodyPr/>
          <a:lstStyle/>
          <a:p>
            <a:r>
              <a:rPr lang="en-US" dirty="0"/>
              <a:t>A snippet of the data in the USANPN  dataset</a:t>
            </a:r>
          </a:p>
        </p:txBody>
      </p:sp>
      <p:graphicFrame>
        <p:nvGraphicFramePr>
          <p:cNvPr id="5" name="Content Placeholder 4">
            <a:extLst>
              <a:ext uri="{FF2B5EF4-FFF2-40B4-BE49-F238E27FC236}">
                <a16:creationId xmlns:a16="http://schemas.microsoft.com/office/drawing/2014/main" id="{95C7F3BB-83CC-D729-9C01-3AF792397501}"/>
              </a:ext>
            </a:extLst>
          </p:cNvPr>
          <p:cNvGraphicFramePr>
            <a:graphicFrameLocks noGrp="1"/>
          </p:cNvGraphicFramePr>
          <p:nvPr>
            <p:ph idx="1"/>
            <p:extLst>
              <p:ext uri="{D42A27DB-BD31-4B8C-83A1-F6EECF244321}">
                <p14:modId xmlns:p14="http://schemas.microsoft.com/office/powerpoint/2010/main" val="1586115385"/>
              </p:ext>
            </p:extLst>
          </p:nvPr>
        </p:nvGraphicFramePr>
        <p:xfrm>
          <a:off x="3570514" y="818606"/>
          <a:ext cx="7628710" cy="5277391"/>
        </p:xfrm>
        <a:graphic>
          <a:graphicData uri="http://schemas.openxmlformats.org/drawingml/2006/table">
            <a:tbl>
              <a:tblPr>
                <a:tableStyleId>{5C22544A-7EE6-4342-B048-85BDC9FD1C3A}</a:tableStyleId>
              </a:tblPr>
              <a:tblGrid>
                <a:gridCol w="844732">
                  <a:extLst>
                    <a:ext uri="{9D8B030D-6E8A-4147-A177-3AD203B41FA5}">
                      <a16:colId xmlns:a16="http://schemas.microsoft.com/office/drawing/2014/main" val="2585444683"/>
                    </a:ext>
                  </a:extLst>
                </a:gridCol>
                <a:gridCol w="1010194">
                  <a:extLst>
                    <a:ext uri="{9D8B030D-6E8A-4147-A177-3AD203B41FA5}">
                      <a16:colId xmlns:a16="http://schemas.microsoft.com/office/drawing/2014/main" val="2265573180"/>
                    </a:ext>
                  </a:extLst>
                </a:gridCol>
                <a:gridCol w="896983">
                  <a:extLst>
                    <a:ext uri="{9D8B030D-6E8A-4147-A177-3AD203B41FA5}">
                      <a16:colId xmlns:a16="http://schemas.microsoft.com/office/drawing/2014/main" val="3907826867"/>
                    </a:ext>
                  </a:extLst>
                </a:gridCol>
                <a:gridCol w="627017">
                  <a:extLst>
                    <a:ext uri="{9D8B030D-6E8A-4147-A177-3AD203B41FA5}">
                      <a16:colId xmlns:a16="http://schemas.microsoft.com/office/drawing/2014/main" val="4246955958"/>
                    </a:ext>
                  </a:extLst>
                </a:gridCol>
                <a:gridCol w="522514">
                  <a:extLst>
                    <a:ext uri="{9D8B030D-6E8A-4147-A177-3AD203B41FA5}">
                      <a16:colId xmlns:a16="http://schemas.microsoft.com/office/drawing/2014/main" val="1849674887"/>
                    </a:ext>
                  </a:extLst>
                </a:gridCol>
                <a:gridCol w="766355">
                  <a:extLst>
                    <a:ext uri="{9D8B030D-6E8A-4147-A177-3AD203B41FA5}">
                      <a16:colId xmlns:a16="http://schemas.microsoft.com/office/drawing/2014/main" val="3525689326"/>
                    </a:ext>
                  </a:extLst>
                </a:gridCol>
                <a:gridCol w="931817">
                  <a:extLst>
                    <a:ext uri="{9D8B030D-6E8A-4147-A177-3AD203B41FA5}">
                      <a16:colId xmlns:a16="http://schemas.microsoft.com/office/drawing/2014/main" val="3390053574"/>
                    </a:ext>
                  </a:extLst>
                </a:gridCol>
                <a:gridCol w="827314">
                  <a:extLst>
                    <a:ext uri="{9D8B030D-6E8A-4147-A177-3AD203B41FA5}">
                      <a16:colId xmlns:a16="http://schemas.microsoft.com/office/drawing/2014/main" val="3417208981"/>
                    </a:ext>
                  </a:extLst>
                </a:gridCol>
                <a:gridCol w="1201784">
                  <a:extLst>
                    <a:ext uri="{9D8B030D-6E8A-4147-A177-3AD203B41FA5}">
                      <a16:colId xmlns:a16="http://schemas.microsoft.com/office/drawing/2014/main" val="3983145286"/>
                    </a:ext>
                  </a:extLst>
                </a:gridCol>
              </a:tblGrid>
              <a:tr h="1125401">
                <a:tc>
                  <a:txBody>
                    <a:bodyPr/>
                    <a:lstStyle/>
                    <a:p>
                      <a:pPr algn="l" fontAlgn="b"/>
                      <a:r>
                        <a:rPr lang="en-US" sz="1200" u="none" strike="noStrike">
                          <a:effectLst/>
                        </a:rPr>
                        <a:t>Site_ID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Latitude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Longitude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Elevation in Meters</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State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Species_ID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Genus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Species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Common_Name</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70165275"/>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05994714"/>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09231038"/>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66338756"/>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022499"/>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63049699"/>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093848257"/>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11560651"/>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10132312"/>
                  </a:ext>
                </a:extLst>
              </a:tr>
              <a:tr h="24751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Liquidambar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styraciflua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sweetgum</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5340695"/>
                  </a:ext>
                </a:extLst>
              </a:tr>
              <a:tr h="24751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Liquidambar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styraciflua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sweetgum</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13204910"/>
                  </a:ext>
                </a:extLst>
              </a:tr>
            </a:tbl>
          </a:graphicData>
        </a:graphic>
      </p:graphicFrame>
    </p:spTree>
    <p:extLst>
      <p:ext uri="{BB962C8B-B14F-4D97-AF65-F5344CB8AC3E}">
        <p14:creationId xmlns:p14="http://schemas.microsoft.com/office/powerpoint/2010/main" val="4121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C8D6-4399-5071-A5F8-584D2577B455}"/>
              </a:ext>
            </a:extLst>
          </p:cNvPr>
          <p:cNvSpPr>
            <a:spLocks noGrp="1"/>
          </p:cNvSpPr>
          <p:nvPr>
            <p:ph type="title"/>
          </p:nvPr>
        </p:nvSpPr>
        <p:spPr/>
        <p:txBody>
          <a:bodyPr/>
          <a:lstStyle/>
          <a:p>
            <a:r>
              <a:rPr lang="en-US" dirty="0"/>
              <a:t>Data features from the weather database</a:t>
            </a:r>
          </a:p>
        </p:txBody>
      </p:sp>
      <p:graphicFrame>
        <p:nvGraphicFramePr>
          <p:cNvPr id="5" name="Content Placeholder 4">
            <a:extLst>
              <a:ext uri="{FF2B5EF4-FFF2-40B4-BE49-F238E27FC236}">
                <a16:creationId xmlns:a16="http://schemas.microsoft.com/office/drawing/2014/main" id="{FCF57917-0A20-4B22-882C-982EBC207113}"/>
              </a:ext>
            </a:extLst>
          </p:cNvPr>
          <p:cNvGraphicFramePr>
            <a:graphicFrameLocks noGrp="1"/>
          </p:cNvGraphicFramePr>
          <p:nvPr>
            <p:ph idx="1"/>
            <p:extLst>
              <p:ext uri="{D42A27DB-BD31-4B8C-83A1-F6EECF244321}">
                <p14:modId xmlns:p14="http://schemas.microsoft.com/office/powerpoint/2010/main" val="1798068199"/>
              </p:ext>
            </p:extLst>
          </p:nvPr>
        </p:nvGraphicFramePr>
        <p:xfrm>
          <a:off x="3664172" y="790832"/>
          <a:ext cx="7209775" cy="5263984"/>
        </p:xfrm>
        <a:graphic>
          <a:graphicData uri="http://schemas.openxmlformats.org/drawingml/2006/table">
            <a:tbl>
              <a:tblPr>
                <a:tableStyleId>{5C22544A-7EE6-4342-B048-85BDC9FD1C3A}</a:tableStyleId>
              </a:tblPr>
              <a:tblGrid>
                <a:gridCol w="1391654">
                  <a:extLst>
                    <a:ext uri="{9D8B030D-6E8A-4147-A177-3AD203B41FA5}">
                      <a16:colId xmlns:a16="http://schemas.microsoft.com/office/drawing/2014/main" val="4136453092"/>
                    </a:ext>
                  </a:extLst>
                </a:gridCol>
                <a:gridCol w="2464737">
                  <a:extLst>
                    <a:ext uri="{9D8B030D-6E8A-4147-A177-3AD203B41FA5}">
                      <a16:colId xmlns:a16="http://schemas.microsoft.com/office/drawing/2014/main" val="2198731092"/>
                    </a:ext>
                  </a:extLst>
                </a:gridCol>
                <a:gridCol w="3353384">
                  <a:extLst>
                    <a:ext uri="{9D8B030D-6E8A-4147-A177-3AD203B41FA5}">
                      <a16:colId xmlns:a16="http://schemas.microsoft.com/office/drawing/2014/main" val="3921197319"/>
                    </a:ext>
                  </a:extLst>
                </a:gridCol>
              </a:tblGrid>
              <a:tr h="292444">
                <a:tc>
                  <a:txBody>
                    <a:bodyPr/>
                    <a:lstStyle/>
                    <a:p>
                      <a:pPr algn="l" fontAlgn="ctr"/>
                      <a:r>
                        <a:rPr lang="en-US" sz="1400" u="none" strike="noStrike" dirty="0" err="1">
                          <a:effectLst/>
                        </a:rPr>
                        <a:t>Feaature</a:t>
                      </a:r>
                      <a:endParaRPr lang="en-US" sz="14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Sample</a:t>
                      </a:r>
                      <a:endParaRPr lang="en-US" sz="14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Description</a:t>
                      </a:r>
                      <a:endParaRPr lang="en-US" sz="140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33606896"/>
                  </a:ext>
                </a:extLst>
              </a:tr>
              <a:tr h="236740">
                <a:tc>
                  <a:txBody>
                    <a:bodyPr/>
                    <a:lstStyle/>
                    <a:p>
                      <a:pPr algn="l" fontAlgn="ctr"/>
                      <a:r>
                        <a:rPr lang="en-US" sz="1200" u="none" strike="noStrike">
                          <a:effectLst/>
                        </a:rPr>
                        <a:t>name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bronx, new York</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Name of Site searched</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581779321"/>
                  </a:ext>
                </a:extLst>
              </a:tr>
              <a:tr h="236740">
                <a:tc>
                  <a:txBody>
                    <a:bodyPr/>
                    <a:lstStyle/>
                    <a:p>
                      <a:pPr algn="l" fontAlgn="ctr"/>
                      <a:r>
                        <a:rPr lang="en-US" sz="1200" u="none" strike="noStrike">
                          <a:effectLst/>
                        </a:rPr>
                        <a:t>address</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bronx, new York</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Address of search site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370039134"/>
                  </a:ext>
                </a:extLst>
              </a:tr>
              <a:tr h="236740">
                <a:tc>
                  <a:txBody>
                    <a:bodyPr/>
                    <a:lstStyle/>
                    <a:p>
                      <a:pPr algn="l" fontAlgn="ctr"/>
                      <a:r>
                        <a:rPr lang="en-US" sz="1200" u="none" strike="noStrike">
                          <a:effectLst/>
                        </a:rPr>
                        <a:t>latitude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dirty="0">
                          <a:effectLst/>
                        </a:rPr>
                        <a:t>40.866</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dirty="0">
                          <a:effectLst/>
                        </a:rPr>
                        <a:t>Latitude of sample</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513771871"/>
                  </a:ext>
                </a:extLst>
              </a:tr>
              <a:tr h="236740">
                <a:tc>
                  <a:txBody>
                    <a:bodyPr/>
                    <a:lstStyle/>
                    <a:p>
                      <a:pPr algn="l" fontAlgn="ctr"/>
                      <a:r>
                        <a:rPr lang="en-US" sz="1200" u="none" strike="noStrike">
                          <a:effectLst/>
                        </a:rPr>
                        <a:t>longitude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dirty="0">
                          <a:effectLst/>
                        </a:rPr>
                        <a:t>-73.876</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dirty="0">
                          <a:effectLst/>
                        </a:rPr>
                        <a:t>Longitude of Sample</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84998415"/>
                  </a:ext>
                </a:extLst>
              </a:tr>
              <a:tr h="236740">
                <a:tc>
                  <a:txBody>
                    <a:bodyPr/>
                    <a:lstStyle/>
                    <a:p>
                      <a:pPr algn="l" fontAlgn="ctr"/>
                      <a:r>
                        <a:rPr lang="en-US" sz="1200" u="none" strike="noStrike">
                          <a:effectLst/>
                        </a:rPr>
                        <a:t>datetime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dirty="0">
                          <a:effectLst/>
                        </a:rPr>
                        <a:t>45292</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Date of sampling</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99433472"/>
                  </a:ext>
                </a:extLst>
              </a:tr>
              <a:tr h="236740">
                <a:tc>
                  <a:txBody>
                    <a:bodyPr/>
                    <a:lstStyle/>
                    <a:p>
                      <a:pPr algn="l" fontAlgn="ctr"/>
                      <a:r>
                        <a:rPr lang="en-US" sz="1200" u="none" strike="noStrike">
                          <a:effectLst/>
                        </a:rPr>
                        <a:t>temp</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42</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Temperature at the time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01457735"/>
                  </a:ext>
                </a:extLst>
              </a:tr>
              <a:tr h="236740">
                <a:tc>
                  <a:txBody>
                    <a:bodyPr/>
                    <a:lstStyle/>
                    <a:p>
                      <a:pPr algn="l" fontAlgn="ctr"/>
                      <a:r>
                        <a:rPr lang="en-US" sz="1200" u="none" strike="noStrike">
                          <a:effectLst/>
                        </a:rPr>
                        <a:t>feelslike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39.1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"feels like" temperature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49624431"/>
                  </a:ext>
                </a:extLst>
              </a:tr>
              <a:tr h="236740">
                <a:tc>
                  <a:txBody>
                    <a:bodyPr/>
                    <a:lstStyle/>
                    <a:p>
                      <a:pPr algn="l" fontAlgn="ctr"/>
                      <a:r>
                        <a:rPr lang="en-US" sz="1200" u="none" strike="noStrike">
                          <a:effectLst/>
                        </a:rPr>
                        <a:t>dew</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29.7</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Dew Point</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520902177"/>
                  </a:ext>
                </a:extLst>
              </a:tr>
              <a:tr h="236740">
                <a:tc>
                  <a:txBody>
                    <a:bodyPr/>
                    <a:lstStyle/>
                    <a:p>
                      <a:pPr algn="l" fontAlgn="ctr"/>
                      <a:r>
                        <a:rPr lang="en-US" sz="1200" u="none" strike="noStrike">
                          <a:effectLst/>
                        </a:rPr>
                        <a:t>humidity</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61.8</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Humidity</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477835455"/>
                  </a:ext>
                </a:extLst>
              </a:tr>
              <a:tr h="236740">
                <a:tc>
                  <a:txBody>
                    <a:bodyPr/>
                    <a:lstStyle/>
                    <a:p>
                      <a:pPr algn="l" fontAlgn="ctr"/>
                      <a:r>
                        <a:rPr lang="en-US" sz="1200" u="none" strike="noStrike">
                          <a:effectLst/>
                        </a:rPr>
                        <a:t>precip</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0.018</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Pricipitation in inches</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387931084"/>
                  </a:ext>
                </a:extLst>
              </a:tr>
              <a:tr h="236740">
                <a:tc>
                  <a:txBody>
                    <a:bodyPr/>
                    <a:lstStyle/>
                    <a:p>
                      <a:pPr algn="l" fontAlgn="ctr"/>
                      <a:r>
                        <a:rPr lang="en-US" sz="1200" u="none" strike="noStrike">
                          <a:effectLst/>
                        </a:rPr>
                        <a:t>preciptype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type of precipitation</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30209242"/>
                  </a:ext>
                </a:extLst>
              </a:tr>
              <a:tr h="236740">
                <a:tc>
                  <a:txBody>
                    <a:bodyPr/>
                    <a:lstStyle/>
                    <a:p>
                      <a:pPr algn="l" fontAlgn="ctr"/>
                      <a:r>
                        <a:rPr lang="en-US" sz="1200" u="none" strike="noStrike">
                          <a:effectLst/>
                        </a:rPr>
                        <a:t>snow</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Was there snow</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44261877"/>
                  </a:ext>
                </a:extLst>
              </a:tr>
              <a:tr h="236740">
                <a:tc>
                  <a:txBody>
                    <a:bodyPr/>
                    <a:lstStyle/>
                    <a:p>
                      <a:pPr algn="l" fontAlgn="ctr"/>
                      <a:r>
                        <a:rPr lang="en-US" sz="1200" u="none" strike="noStrike">
                          <a:effectLst/>
                        </a:rPr>
                        <a:t>windspeed</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9.1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Speed of Wind</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77329552"/>
                  </a:ext>
                </a:extLst>
              </a:tr>
              <a:tr h="236740">
                <a:tc>
                  <a:txBody>
                    <a:bodyPr/>
                    <a:lstStyle/>
                    <a:p>
                      <a:pPr algn="l" fontAlgn="ctr"/>
                      <a:r>
                        <a:rPr lang="en-US" sz="1200" u="none" strike="noStrike">
                          <a:effectLst/>
                        </a:rPr>
                        <a:t>cloudcover</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74.7</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How much cloud cover</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696193834"/>
                  </a:ext>
                </a:extLst>
              </a:tr>
              <a:tr h="236740">
                <a:tc>
                  <a:txBody>
                    <a:bodyPr/>
                    <a:lstStyle/>
                    <a:p>
                      <a:pPr algn="l" fontAlgn="ctr"/>
                      <a:r>
                        <a:rPr lang="en-US" sz="1200" u="none" strike="noStrike">
                          <a:effectLst/>
                        </a:rPr>
                        <a:t>uvindex</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4</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UV index</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286952663"/>
                  </a:ext>
                </a:extLst>
              </a:tr>
              <a:tr h="236740">
                <a:tc>
                  <a:txBody>
                    <a:bodyPr/>
                    <a:lstStyle/>
                    <a:p>
                      <a:pPr algn="l" fontAlgn="ctr"/>
                      <a:r>
                        <a:rPr lang="en-US" sz="1200" u="none" strike="noStrike">
                          <a:effectLst/>
                        </a:rPr>
                        <a:t>severerisk</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Risk (on a scale of 0 - 100)</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99866085"/>
                  </a:ext>
                </a:extLst>
              </a:tr>
              <a:tr h="236740">
                <a:tc>
                  <a:txBody>
                    <a:bodyPr/>
                    <a:lstStyle/>
                    <a:p>
                      <a:pPr algn="l" fontAlgn="ctr"/>
                      <a:r>
                        <a:rPr lang="en-US" sz="1200" u="none" strike="noStrike">
                          <a:effectLst/>
                        </a:rPr>
                        <a:t>conditions</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Rain, Partially cloudy</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conditions at samplimng time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625515765"/>
                  </a:ext>
                </a:extLst>
              </a:tr>
              <a:tr h="710220">
                <a:tc>
                  <a:txBody>
                    <a:bodyPr/>
                    <a:lstStyle/>
                    <a:p>
                      <a:pPr algn="l" fontAlgn="ctr"/>
                      <a:r>
                        <a:rPr lang="en-US" sz="1200" u="none" strike="noStrike">
                          <a:effectLst/>
                        </a:rPr>
                        <a:t>description</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Partly cloudy throughout the day with morning rain.</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dirty="0">
                          <a:effectLst/>
                        </a:rPr>
                        <a:t>description of conditions</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06425965"/>
                  </a:ext>
                </a:extLst>
              </a:tr>
              <a:tr h="236740">
                <a:tc>
                  <a:txBody>
                    <a:bodyPr/>
                    <a:lstStyle/>
                    <a:p>
                      <a:pPr algn="l" fontAlgn="ctr"/>
                      <a:r>
                        <a:rPr lang="en-US" sz="1200" u="none" strike="noStrike">
                          <a:effectLst/>
                        </a:rPr>
                        <a:t>source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obs</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dirty="0">
                          <a:effectLst/>
                        </a:rPr>
                        <a:t>Source of data</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16706888"/>
                  </a:ext>
                </a:extLst>
              </a:tr>
            </a:tbl>
          </a:graphicData>
        </a:graphic>
      </p:graphicFrame>
    </p:spTree>
    <p:extLst>
      <p:ext uri="{BB962C8B-B14F-4D97-AF65-F5344CB8AC3E}">
        <p14:creationId xmlns:p14="http://schemas.microsoft.com/office/powerpoint/2010/main" val="213662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7BA87-B536-7AB5-ECEC-B0EA876908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01B25-AA28-CF1E-13B8-D624C68C9145}"/>
              </a:ext>
            </a:extLst>
          </p:cNvPr>
          <p:cNvSpPr>
            <a:spLocks noGrp="1"/>
          </p:cNvSpPr>
          <p:nvPr>
            <p:ph type="title"/>
          </p:nvPr>
        </p:nvSpPr>
        <p:spPr/>
        <p:txBody>
          <a:bodyPr/>
          <a:lstStyle/>
          <a:p>
            <a:r>
              <a:rPr lang="en-US" dirty="0"/>
              <a:t>A snippet of the data in the weather  dataset </a:t>
            </a:r>
            <a:br>
              <a:rPr lang="en-US" dirty="0"/>
            </a:br>
            <a:r>
              <a:rPr lang="en-US" dirty="0"/>
              <a:t>from: </a:t>
            </a:r>
            <a:r>
              <a:rPr lang="en-US" b="1" dirty="0">
                <a:solidFill>
                  <a:srgbClr val="002060"/>
                </a:solidFill>
                <a:hlinkClick r:id="rId2">
                  <a:extLst>
                    <a:ext uri="{A12FA001-AC4F-418D-AE19-62706E023703}">
                      <ahyp:hlinkClr xmlns:ahyp="http://schemas.microsoft.com/office/drawing/2018/hyperlinkcolor" val="tx"/>
                    </a:ext>
                  </a:extLst>
                </a:hlinkClick>
              </a:rPr>
              <a:t>Visual Crossing</a:t>
            </a:r>
            <a:endParaRPr lang="en-US" b="1" dirty="0">
              <a:solidFill>
                <a:srgbClr val="002060"/>
              </a:solidFill>
            </a:endParaRPr>
          </a:p>
        </p:txBody>
      </p:sp>
      <p:graphicFrame>
        <p:nvGraphicFramePr>
          <p:cNvPr id="5" name="Content Placeholder 4">
            <a:extLst>
              <a:ext uri="{FF2B5EF4-FFF2-40B4-BE49-F238E27FC236}">
                <a16:creationId xmlns:a16="http://schemas.microsoft.com/office/drawing/2014/main" id="{EAD80EBA-EF81-89FC-93C9-5B7F85B1D7DF}"/>
              </a:ext>
            </a:extLst>
          </p:cNvPr>
          <p:cNvGraphicFramePr>
            <a:graphicFrameLocks noGrp="1"/>
          </p:cNvGraphicFramePr>
          <p:nvPr>
            <p:ph idx="1"/>
            <p:extLst>
              <p:ext uri="{D42A27DB-BD31-4B8C-83A1-F6EECF244321}">
                <p14:modId xmlns:p14="http://schemas.microsoft.com/office/powerpoint/2010/main" val="1153736648"/>
              </p:ext>
            </p:extLst>
          </p:nvPr>
        </p:nvGraphicFramePr>
        <p:xfrm>
          <a:off x="3579224" y="783771"/>
          <a:ext cx="7881255" cy="5294809"/>
        </p:xfrm>
        <a:graphic>
          <a:graphicData uri="http://schemas.openxmlformats.org/drawingml/2006/table">
            <a:tbl>
              <a:tblPr>
                <a:tableStyleId>{5C22544A-7EE6-4342-B048-85BDC9FD1C3A}</a:tableStyleId>
              </a:tblPr>
              <a:tblGrid>
                <a:gridCol w="532817">
                  <a:extLst>
                    <a:ext uri="{9D8B030D-6E8A-4147-A177-3AD203B41FA5}">
                      <a16:colId xmlns:a16="http://schemas.microsoft.com/office/drawing/2014/main" val="1687908254"/>
                    </a:ext>
                  </a:extLst>
                </a:gridCol>
                <a:gridCol w="666022">
                  <a:extLst>
                    <a:ext uri="{9D8B030D-6E8A-4147-A177-3AD203B41FA5}">
                      <a16:colId xmlns:a16="http://schemas.microsoft.com/office/drawing/2014/main" val="1560025790"/>
                    </a:ext>
                  </a:extLst>
                </a:gridCol>
                <a:gridCol w="769625">
                  <a:extLst>
                    <a:ext uri="{9D8B030D-6E8A-4147-A177-3AD203B41FA5}">
                      <a16:colId xmlns:a16="http://schemas.microsoft.com/office/drawing/2014/main" val="2673941702"/>
                    </a:ext>
                  </a:extLst>
                </a:gridCol>
                <a:gridCol w="754824">
                  <a:extLst>
                    <a:ext uri="{9D8B030D-6E8A-4147-A177-3AD203B41FA5}">
                      <a16:colId xmlns:a16="http://schemas.microsoft.com/office/drawing/2014/main" val="2786806720"/>
                    </a:ext>
                  </a:extLst>
                </a:gridCol>
                <a:gridCol w="477315">
                  <a:extLst>
                    <a:ext uri="{9D8B030D-6E8A-4147-A177-3AD203B41FA5}">
                      <a16:colId xmlns:a16="http://schemas.microsoft.com/office/drawing/2014/main" val="2739178098"/>
                    </a:ext>
                  </a:extLst>
                </a:gridCol>
                <a:gridCol w="699324">
                  <a:extLst>
                    <a:ext uri="{9D8B030D-6E8A-4147-A177-3AD203B41FA5}">
                      <a16:colId xmlns:a16="http://schemas.microsoft.com/office/drawing/2014/main" val="931923931"/>
                    </a:ext>
                  </a:extLst>
                </a:gridCol>
                <a:gridCol w="458815">
                  <a:extLst>
                    <a:ext uri="{9D8B030D-6E8A-4147-A177-3AD203B41FA5}">
                      <a16:colId xmlns:a16="http://schemas.microsoft.com/office/drawing/2014/main" val="3241952984"/>
                    </a:ext>
                  </a:extLst>
                </a:gridCol>
                <a:gridCol w="725223">
                  <a:extLst>
                    <a:ext uri="{9D8B030D-6E8A-4147-A177-3AD203B41FA5}">
                      <a16:colId xmlns:a16="http://schemas.microsoft.com/office/drawing/2014/main" val="1834939460"/>
                    </a:ext>
                  </a:extLst>
                </a:gridCol>
                <a:gridCol w="566119">
                  <a:extLst>
                    <a:ext uri="{9D8B030D-6E8A-4147-A177-3AD203B41FA5}">
                      <a16:colId xmlns:a16="http://schemas.microsoft.com/office/drawing/2014/main" val="2243709732"/>
                    </a:ext>
                  </a:extLst>
                </a:gridCol>
                <a:gridCol w="876928">
                  <a:extLst>
                    <a:ext uri="{9D8B030D-6E8A-4147-A177-3AD203B41FA5}">
                      <a16:colId xmlns:a16="http://schemas.microsoft.com/office/drawing/2014/main" val="2719658771"/>
                    </a:ext>
                  </a:extLst>
                </a:gridCol>
                <a:gridCol w="477315">
                  <a:extLst>
                    <a:ext uri="{9D8B030D-6E8A-4147-A177-3AD203B41FA5}">
                      <a16:colId xmlns:a16="http://schemas.microsoft.com/office/drawing/2014/main" val="4083732185"/>
                    </a:ext>
                  </a:extLst>
                </a:gridCol>
                <a:gridCol w="876928">
                  <a:extLst>
                    <a:ext uri="{9D8B030D-6E8A-4147-A177-3AD203B41FA5}">
                      <a16:colId xmlns:a16="http://schemas.microsoft.com/office/drawing/2014/main" val="3988244646"/>
                    </a:ext>
                  </a:extLst>
                </a:gridCol>
              </a:tblGrid>
              <a:tr h="407293">
                <a:tc>
                  <a:txBody>
                    <a:bodyPr/>
                    <a:lstStyle/>
                    <a:p>
                      <a:pPr algn="l" fontAlgn="b"/>
                      <a:r>
                        <a:rPr lang="en-US" sz="1200" u="none" strike="noStrike">
                          <a:effectLst/>
                        </a:rPr>
                        <a:t>name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latitude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longitude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datetime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temp</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feelslike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dew</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humidity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precip</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preciptype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snow</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windspeed</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47756391"/>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4/9/22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51.1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50.6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37.1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59.2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0.041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16.8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41420588"/>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4/10/22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46.4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28.1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49.4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20.5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46720233"/>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4/11/22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48.7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46.2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27.7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15.9</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11840200"/>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4/12/22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58.8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58.8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0.057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87512514"/>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4/13/22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60.5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60.5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46.4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60.3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98421209"/>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4/14/22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64.4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64.4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50.5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0.074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19.3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05717441"/>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4/15/22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59.7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59.7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26.3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29.7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19.3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86563611"/>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4/16/22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58.7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35.3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0.155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84549829"/>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4/17/22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20.5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72746398"/>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4/18/22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47.4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0.145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18.6</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63130388"/>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4/19/22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37.8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32.5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64.6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1.818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20.3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43346711"/>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4/20/22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49.8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24.9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39.1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18.7</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46409455"/>
                  </a:ext>
                </a:extLst>
              </a:tr>
            </a:tbl>
          </a:graphicData>
        </a:graphic>
      </p:graphicFrame>
    </p:spTree>
    <p:extLst>
      <p:ext uri="{BB962C8B-B14F-4D97-AF65-F5344CB8AC3E}">
        <p14:creationId xmlns:p14="http://schemas.microsoft.com/office/powerpoint/2010/main" val="7867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EF50-441A-6668-08E7-B639BEE70EA8}"/>
              </a:ext>
            </a:extLst>
          </p:cNvPr>
          <p:cNvSpPr>
            <a:spLocks noGrp="1"/>
          </p:cNvSpPr>
          <p:nvPr>
            <p:ph type="title"/>
          </p:nvPr>
        </p:nvSpPr>
        <p:spPr/>
        <p:txBody>
          <a:bodyPr/>
          <a:lstStyle/>
          <a:p>
            <a:r>
              <a:rPr lang="en-US" dirty="0"/>
              <a:t>Some interesting features found in this dataset</a:t>
            </a:r>
          </a:p>
        </p:txBody>
      </p:sp>
      <p:sp>
        <p:nvSpPr>
          <p:cNvPr id="3" name="Content Placeholder 2">
            <a:extLst>
              <a:ext uri="{FF2B5EF4-FFF2-40B4-BE49-F238E27FC236}">
                <a16:creationId xmlns:a16="http://schemas.microsoft.com/office/drawing/2014/main" id="{17C61252-62E7-AA00-1B67-1F882074BA40}"/>
              </a:ext>
            </a:extLst>
          </p:cNvPr>
          <p:cNvSpPr>
            <a:spLocks noGrp="1"/>
          </p:cNvSpPr>
          <p:nvPr>
            <p:ph idx="1"/>
          </p:nvPr>
        </p:nvSpPr>
        <p:spPr/>
        <p:txBody>
          <a:bodyPr>
            <a:normAutofit lnSpcReduction="10000"/>
          </a:bodyPr>
          <a:lstStyle/>
          <a:p>
            <a:r>
              <a:rPr lang="en-US" b="1" dirty="0"/>
              <a:t>Positional / geographic data </a:t>
            </a:r>
            <a:br>
              <a:rPr lang="en-US" dirty="0"/>
            </a:br>
            <a:r>
              <a:rPr lang="en-US" dirty="0"/>
              <a:t>(</a:t>
            </a:r>
            <a:r>
              <a:rPr lang="en-US" dirty="0" err="1"/>
              <a:t>longitutde</a:t>
            </a:r>
            <a:r>
              <a:rPr lang="en-US" dirty="0"/>
              <a:t> and Latitude of each specimen)</a:t>
            </a:r>
          </a:p>
          <a:p>
            <a:r>
              <a:rPr lang="en-US" b="1" dirty="0"/>
              <a:t>Elevation</a:t>
            </a:r>
            <a:r>
              <a:rPr lang="en-US" dirty="0"/>
              <a:t> (in meters) of each specimen at the time of the observation (this might be very interesting if the elevation changes)</a:t>
            </a:r>
          </a:p>
          <a:p>
            <a:r>
              <a:rPr lang="en-US" b="1" dirty="0"/>
              <a:t>Date of observation</a:t>
            </a:r>
          </a:p>
          <a:p>
            <a:r>
              <a:rPr lang="en-US" b="1" dirty="0"/>
              <a:t>Phenophase</a:t>
            </a:r>
            <a:r>
              <a:rPr lang="en-US" dirty="0"/>
              <a:t> (i.e, whether the specimen is in flower) both in numerical and text format</a:t>
            </a:r>
          </a:p>
          <a:p>
            <a:r>
              <a:rPr lang="en-US" b="1" dirty="0"/>
              <a:t>Latitude </a:t>
            </a:r>
            <a:r>
              <a:rPr lang="en-US" dirty="0"/>
              <a:t>and</a:t>
            </a:r>
            <a:r>
              <a:rPr lang="en-US" b="1" dirty="0"/>
              <a:t> Longitude </a:t>
            </a:r>
            <a:r>
              <a:rPr lang="en-US" dirty="0"/>
              <a:t>pairs, denoting the absolute positioning of the specimen</a:t>
            </a:r>
          </a:p>
          <a:p>
            <a:r>
              <a:rPr lang="en-US" dirty="0"/>
              <a:t>Species ID with </a:t>
            </a:r>
            <a:r>
              <a:rPr lang="en-US" b="1" dirty="0"/>
              <a:t>Kingdom</a:t>
            </a:r>
            <a:r>
              <a:rPr lang="en-US" dirty="0"/>
              <a:t>, </a:t>
            </a:r>
            <a:r>
              <a:rPr lang="en-US" b="1" dirty="0"/>
              <a:t>Genus, Species</a:t>
            </a:r>
            <a:r>
              <a:rPr lang="en-US" dirty="0"/>
              <a:t> and </a:t>
            </a:r>
            <a:r>
              <a:rPr lang="en-US" b="1" dirty="0"/>
              <a:t>Common Name</a:t>
            </a:r>
          </a:p>
          <a:p>
            <a:endParaRPr lang="en-US" dirty="0"/>
          </a:p>
          <a:p>
            <a:pPr marL="0" indent="0">
              <a:buNone/>
            </a:pPr>
            <a:r>
              <a:rPr lang="en-US" dirty="0"/>
              <a:t>(the first four features may be of the most interest, the fifth item may be used to relate the two datasets)</a:t>
            </a:r>
          </a:p>
          <a:p>
            <a:pPr marL="0" indent="0">
              <a:buNone/>
            </a:pPr>
            <a:r>
              <a:rPr lang="en-US" dirty="0"/>
              <a:t>* </a:t>
            </a:r>
            <a:r>
              <a:rPr lang="en-US" b="1" dirty="0"/>
              <a:t>Bolded </a:t>
            </a:r>
            <a:r>
              <a:rPr lang="en-US" dirty="0"/>
              <a:t>items are feature names</a:t>
            </a:r>
          </a:p>
        </p:txBody>
      </p:sp>
    </p:spTree>
    <p:extLst>
      <p:ext uri="{BB962C8B-B14F-4D97-AF65-F5344CB8AC3E}">
        <p14:creationId xmlns:p14="http://schemas.microsoft.com/office/powerpoint/2010/main" val="255280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6ADB-E4B5-507B-1A45-2D781394C0AD}"/>
              </a:ext>
            </a:extLst>
          </p:cNvPr>
          <p:cNvSpPr>
            <a:spLocks noGrp="1"/>
          </p:cNvSpPr>
          <p:nvPr>
            <p:ph type="title"/>
          </p:nvPr>
        </p:nvSpPr>
        <p:spPr>
          <a:xfrm>
            <a:off x="252918" y="1123837"/>
            <a:ext cx="3026309" cy="4601183"/>
          </a:xfrm>
        </p:spPr>
        <p:txBody>
          <a:bodyPr>
            <a:normAutofit/>
          </a:bodyPr>
          <a:lstStyle/>
          <a:p>
            <a:r>
              <a:rPr lang="en-US" sz="3200" dirty="0"/>
              <a:t>Some questions we could answer using this dataset</a:t>
            </a:r>
          </a:p>
        </p:txBody>
      </p:sp>
      <p:sp>
        <p:nvSpPr>
          <p:cNvPr id="3" name="Content Placeholder 2">
            <a:extLst>
              <a:ext uri="{FF2B5EF4-FFF2-40B4-BE49-F238E27FC236}">
                <a16:creationId xmlns:a16="http://schemas.microsoft.com/office/drawing/2014/main" id="{4A3B8AAA-94E6-1E99-0A54-33AB27889198}"/>
              </a:ext>
            </a:extLst>
          </p:cNvPr>
          <p:cNvSpPr>
            <a:spLocks noGrp="1"/>
          </p:cNvSpPr>
          <p:nvPr>
            <p:ph idx="1"/>
          </p:nvPr>
        </p:nvSpPr>
        <p:spPr/>
        <p:txBody>
          <a:bodyPr/>
          <a:lstStyle/>
          <a:p>
            <a:r>
              <a:rPr lang="en-US" dirty="0"/>
              <a:t>Has there been a change of when a specific phenophase is manifests by date?</a:t>
            </a:r>
          </a:p>
          <a:p>
            <a:r>
              <a:rPr lang="en-US" dirty="0"/>
              <a:t>Which specimens do best in this environment?</a:t>
            </a:r>
          </a:p>
          <a:p>
            <a:r>
              <a:rPr lang="en-US" dirty="0"/>
              <a:t>How is the climate affecting the manifestation of each phenophase?</a:t>
            </a:r>
          </a:p>
          <a:p>
            <a:r>
              <a:rPr lang="en-US" dirty="0"/>
              <a:t>What types of weather have shown to have the most benefit for each of the different species represented? (another dataset with weather information including dates would be needed for this).</a:t>
            </a:r>
          </a:p>
          <a:p>
            <a:r>
              <a:rPr lang="en-US" dirty="0"/>
              <a:t>Which type of specimen is hit the hardest (by genus/species)?</a:t>
            </a:r>
          </a:p>
          <a:p>
            <a:r>
              <a:rPr lang="en-US" dirty="0"/>
              <a:t>Do these specimens grow better in urban environments(see BU website)?</a:t>
            </a:r>
          </a:p>
          <a:p>
            <a:endParaRPr lang="en-US" dirty="0"/>
          </a:p>
        </p:txBody>
      </p:sp>
    </p:spTree>
    <p:extLst>
      <p:ext uri="{BB962C8B-B14F-4D97-AF65-F5344CB8AC3E}">
        <p14:creationId xmlns:p14="http://schemas.microsoft.com/office/powerpoint/2010/main" val="317527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3F7F-49BA-39D7-AC3E-B6929B7DC92B}"/>
              </a:ext>
            </a:extLst>
          </p:cNvPr>
          <p:cNvSpPr>
            <a:spLocks noGrp="1"/>
          </p:cNvSpPr>
          <p:nvPr>
            <p:ph type="title"/>
          </p:nvPr>
        </p:nvSpPr>
        <p:spPr/>
        <p:txBody>
          <a:bodyPr/>
          <a:lstStyle/>
          <a:p>
            <a:r>
              <a:rPr lang="en-US" dirty="0"/>
              <a:t>What other datasets, or information,  might be needed to answer these and other questions?</a:t>
            </a:r>
          </a:p>
        </p:txBody>
      </p:sp>
      <p:sp>
        <p:nvSpPr>
          <p:cNvPr id="3" name="Content Placeholder 2">
            <a:extLst>
              <a:ext uri="{FF2B5EF4-FFF2-40B4-BE49-F238E27FC236}">
                <a16:creationId xmlns:a16="http://schemas.microsoft.com/office/drawing/2014/main" id="{12362CBA-895A-7310-A152-B06117C2E1D5}"/>
              </a:ext>
            </a:extLst>
          </p:cNvPr>
          <p:cNvSpPr>
            <a:spLocks noGrp="1"/>
          </p:cNvSpPr>
          <p:nvPr>
            <p:ph idx="1"/>
          </p:nvPr>
        </p:nvSpPr>
        <p:spPr/>
        <p:txBody>
          <a:bodyPr/>
          <a:lstStyle/>
          <a:p>
            <a:r>
              <a:rPr lang="en-US" dirty="0"/>
              <a:t>Weather dataset with dates</a:t>
            </a:r>
          </a:p>
          <a:p>
            <a:r>
              <a:rPr lang="en-US" dirty="0"/>
              <a:t>Dataset covering a larger area with the same information to compare microclimates</a:t>
            </a:r>
          </a:p>
          <a:p>
            <a:r>
              <a:rPr lang="en-US" dirty="0"/>
              <a:t>Dataset to normalize for cataclysmic events and to ascertain what effect these events had on the specimens in question</a:t>
            </a:r>
          </a:p>
          <a:p>
            <a:r>
              <a:rPr lang="en-US" dirty="0"/>
              <a:t>Information about the manner in which the data was collected and the training, if any, those collecting the data had. (data from this site was mostly collected by citizen scientists)</a:t>
            </a:r>
          </a:p>
          <a:p>
            <a:endParaRPr lang="en-US" dirty="0"/>
          </a:p>
        </p:txBody>
      </p:sp>
    </p:spTree>
    <p:extLst>
      <p:ext uri="{BB962C8B-B14F-4D97-AF65-F5344CB8AC3E}">
        <p14:creationId xmlns:p14="http://schemas.microsoft.com/office/powerpoint/2010/main" val="16494180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167</TotalTime>
  <Words>1791</Words>
  <Application>Microsoft Macintosh PowerPoint</Application>
  <PresentationFormat>Widescreen</PresentationFormat>
  <Paragraphs>451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 Narrow</vt:lpstr>
      <vt:lpstr>Calibri</vt:lpstr>
      <vt:lpstr>Corbel</vt:lpstr>
      <vt:lpstr>Wingdings 2</vt:lpstr>
      <vt:lpstr>Frame</vt:lpstr>
      <vt:lpstr>Data collected from the New York Botanical Garden using the Nature’s Noetbook App</vt:lpstr>
      <vt:lpstr>The raw data from the usanpn website is comprised of these columns </vt:lpstr>
      <vt:lpstr>A snippet of the data dictionary</vt:lpstr>
      <vt:lpstr>A snippet of the data in the USANPN  dataset</vt:lpstr>
      <vt:lpstr>Data features from the weather database</vt:lpstr>
      <vt:lpstr>A snippet of the data in the weather  dataset  from: Visual Crossing</vt:lpstr>
      <vt:lpstr>Some interesting features found in this dataset</vt:lpstr>
      <vt:lpstr>Some questions we could answer using this dataset</vt:lpstr>
      <vt:lpstr>What other datasets, or information,  might be needed to answer these and other questions?</vt:lpstr>
      <vt:lpstr>The following datasets were obtained independently of each other but are both needed.</vt:lpstr>
      <vt:lpstr>How to derive features from this dataset</vt:lpstr>
      <vt:lpstr>Correcting for the differences in similarly named features in the two datasets</vt:lpstr>
      <vt:lpstr>Questions that need to be solved for the latitude / longitude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collected from the New York Botanical Garden using the Nature’s Noetbook App</dc:title>
  <dc:creator>Zucker-Scharff, Thomas Charles</dc:creator>
  <cp:lastModifiedBy>Zucker-Scharff, Thomas Charles</cp:lastModifiedBy>
  <cp:revision>9</cp:revision>
  <dcterms:created xsi:type="dcterms:W3CDTF">2025-02-10T04:49:51Z</dcterms:created>
  <dcterms:modified xsi:type="dcterms:W3CDTF">2025-02-16T14:24:52Z</dcterms:modified>
</cp:coreProperties>
</file>