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78" r:id="rId4"/>
    <p:sldId id="280" r:id="rId5"/>
    <p:sldId id="284" r:id="rId6"/>
    <p:sldId id="281" r:id="rId7"/>
    <p:sldId id="287" r:id="rId8"/>
    <p:sldId id="286" r:id="rId9"/>
    <p:sldId id="288" r:id="rId10"/>
    <p:sldId id="283" r:id="rId11"/>
    <p:sldId id="282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29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E41D"/>
    <a:srgbClr val="363636"/>
    <a:srgbClr val="2A2A2A"/>
    <a:srgbClr val="585858"/>
    <a:srgbClr val="465723"/>
    <a:srgbClr val="00823B"/>
    <a:srgbClr val="00602B"/>
    <a:srgbClr val="00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78" autoAdjust="0"/>
    <p:restoredTop sz="94660"/>
  </p:normalViewPr>
  <p:slideViewPr>
    <p:cSldViewPr>
      <p:cViewPr varScale="1">
        <p:scale>
          <a:sx n="66" d="100"/>
          <a:sy n="66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110</c:v>
                </c:pt>
                <c:pt idx="1">
                  <c:v>78</c:v>
                </c:pt>
                <c:pt idx="2">
                  <c:v>78</c:v>
                </c:pt>
                <c:pt idx="3">
                  <c:v>62</c:v>
                </c:pt>
                <c:pt idx="4">
                  <c:v>62</c:v>
                </c:pt>
                <c:pt idx="5">
                  <c:v>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222</c:v>
                </c:pt>
                <c:pt idx="1">
                  <c:v>190</c:v>
                </c:pt>
                <c:pt idx="2">
                  <c:v>186</c:v>
                </c:pt>
                <c:pt idx="3">
                  <c:v>156</c:v>
                </c:pt>
                <c:pt idx="4">
                  <c:v>152</c:v>
                </c:pt>
                <c:pt idx="5">
                  <c:v>140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1832</c:v>
                </c:pt>
                <c:pt idx="1">
                  <c:v>1314</c:v>
                </c:pt>
                <c:pt idx="2">
                  <c:v>1162</c:v>
                </c:pt>
                <c:pt idx="3">
                  <c:v>1006</c:v>
                </c:pt>
                <c:pt idx="4">
                  <c:v>542</c:v>
                </c:pt>
                <c:pt idx="5">
                  <c:v>413</c:v>
                </c:pt>
              </c:numCache>
            </c:numRef>
          </c:val>
        </c:ser>
        <c:marker val="1"/>
        <c:axId val="90362240"/>
        <c:axId val="90363776"/>
      </c:lineChart>
      <c:catAx>
        <c:axId val="90362240"/>
        <c:scaling>
          <c:orientation val="minMax"/>
        </c:scaling>
        <c:axPos val="b"/>
        <c:numFmt formatCode="General" sourceLinked="1"/>
        <c:majorTickMark val="none"/>
        <c:tickLblPos val="nextTo"/>
        <c:crossAx val="90363776"/>
        <c:crosses val="autoZero"/>
        <c:auto val="1"/>
        <c:lblAlgn val="ctr"/>
        <c:lblOffset val="100"/>
      </c:catAx>
      <c:valAx>
        <c:axId val="9036377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(ms)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0362240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3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1000k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19.600000000000001</c:v>
                </c:pt>
                <c:pt idx="2">
                  <c:v>15.861000000000002</c:v>
                </c:pt>
                <c:pt idx="3">
                  <c:v>12.1</c:v>
                </c:pt>
                <c:pt idx="4">
                  <c:v>7.5</c:v>
                </c:pt>
                <c:pt idx="5">
                  <c:v>4.7</c:v>
                </c:pt>
              </c:numCache>
            </c:numRef>
          </c:val>
        </c:ser>
        <c:marker val="1"/>
        <c:axId val="90288512"/>
        <c:axId val="90290048"/>
      </c:lineChart>
      <c:catAx>
        <c:axId val="90288512"/>
        <c:scaling>
          <c:orientation val="minMax"/>
        </c:scaling>
        <c:axPos val="b"/>
        <c:numFmt formatCode="General" sourceLinked="1"/>
        <c:majorTickMark val="none"/>
        <c:tickLblPos val="nextTo"/>
        <c:crossAx val="90290048"/>
        <c:crosses val="autoZero"/>
        <c:auto val="1"/>
        <c:lblAlgn val="ctr"/>
        <c:lblOffset val="100"/>
      </c:catAx>
      <c:valAx>
        <c:axId val="9029004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(s)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028851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D1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346</c:v>
                </c:pt>
                <c:pt idx="1">
                  <c:v>274</c:v>
                </c:pt>
                <c:pt idx="2">
                  <c:v>242</c:v>
                </c:pt>
                <c:pt idx="3">
                  <c:v>203</c:v>
                </c:pt>
                <c:pt idx="4">
                  <c:v>179</c:v>
                </c:pt>
                <c:pt idx="5">
                  <c:v>155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D2</c:v>
                </c:pt>
              </c:strCache>
            </c:strRef>
          </c:tx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440</c:v>
                </c:pt>
                <c:pt idx="1">
                  <c:v>312</c:v>
                </c:pt>
                <c:pt idx="2">
                  <c:v>281</c:v>
                </c:pt>
                <c:pt idx="3">
                  <c:v>281</c:v>
                </c:pt>
                <c:pt idx="4">
                  <c:v>281</c:v>
                </c:pt>
                <c:pt idx="5">
                  <c:v>281</c:v>
                </c:pt>
              </c:numCache>
            </c:numRef>
          </c:val>
        </c:ser>
        <c:marker val="1"/>
        <c:axId val="98801920"/>
        <c:axId val="98807808"/>
      </c:lineChart>
      <c:catAx>
        <c:axId val="98801920"/>
        <c:scaling>
          <c:orientation val="minMax"/>
        </c:scaling>
        <c:axPos val="b"/>
        <c:numFmt formatCode="General" sourceLinked="1"/>
        <c:majorTickMark val="none"/>
        <c:tickLblPos val="nextTo"/>
        <c:crossAx val="98807808"/>
        <c:crosses val="autoZero"/>
        <c:auto val="1"/>
        <c:lblAlgn val="ctr"/>
        <c:lblOffset val="100"/>
      </c:catAx>
      <c:valAx>
        <c:axId val="9880780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時間</a:t>
                </a:r>
                <a:r>
                  <a:rPr lang="en-US" altLang="zh-TW" dirty="0" smtClean="0"/>
                  <a:t>(ms)</a:t>
                </a:r>
                <a:endParaRPr lang="zh-TW" alt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98801920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6000"/>
      </a:prstClr>
    </a:solidFill>
  </c:spPr>
  <c:txPr>
    <a:bodyPr/>
    <a:lstStyle/>
    <a:p>
      <a:pPr>
        <a:defRPr sz="1800"/>
      </a:pPr>
      <a:endParaRPr lang="zh-TW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187</c:v>
                </c:pt>
                <c:pt idx="1">
                  <c:v>96</c:v>
                </c:pt>
                <c:pt idx="2">
                  <c:v>85</c:v>
                </c:pt>
                <c:pt idx="3">
                  <c:v>72</c:v>
                </c:pt>
                <c:pt idx="4">
                  <c:v>63</c:v>
                </c:pt>
                <c:pt idx="5">
                  <c:v>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110</c:v>
                </c:pt>
                <c:pt idx="1">
                  <c:v>78</c:v>
                </c:pt>
                <c:pt idx="2">
                  <c:v>78</c:v>
                </c:pt>
                <c:pt idx="3">
                  <c:v>62</c:v>
                </c:pt>
                <c:pt idx="4">
                  <c:v>62</c:v>
                </c:pt>
                <c:pt idx="5">
                  <c:v>53</c:v>
                </c:pt>
              </c:numCache>
            </c:numRef>
          </c:val>
        </c:ser>
        <c:marker val="1"/>
        <c:axId val="100664448"/>
        <c:axId val="100666368"/>
      </c:lineChart>
      <c:catAx>
        <c:axId val="100664448"/>
        <c:scaling>
          <c:orientation val="minMax"/>
        </c:scaling>
        <c:axPos val="b"/>
        <c:numFmt formatCode="General" sourceLinked="1"/>
        <c:tickLblPos val="nextTo"/>
        <c:crossAx val="100666368"/>
        <c:crosses val="autoZero"/>
        <c:auto val="1"/>
        <c:lblAlgn val="ctr"/>
        <c:lblOffset val="100"/>
      </c:catAx>
      <c:valAx>
        <c:axId val="100666368"/>
        <c:scaling>
          <c:orientation val="minMax"/>
        </c:scaling>
        <c:axPos val="l"/>
        <c:majorGridlines/>
        <c:numFmt formatCode="General" sourceLinked="1"/>
        <c:tickLblPos val="nextTo"/>
        <c:crossAx val="100664448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530</c:v>
                </c:pt>
                <c:pt idx="1">
                  <c:v>288</c:v>
                </c:pt>
                <c:pt idx="2">
                  <c:v>190</c:v>
                </c:pt>
                <c:pt idx="3">
                  <c:v>139</c:v>
                </c:pt>
                <c:pt idx="4">
                  <c:v>103</c:v>
                </c:pt>
                <c:pt idx="5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222</c:v>
                </c:pt>
                <c:pt idx="1">
                  <c:v>190</c:v>
                </c:pt>
                <c:pt idx="2">
                  <c:v>186</c:v>
                </c:pt>
                <c:pt idx="3">
                  <c:v>156</c:v>
                </c:pt>
                <c:pt idx="4">
                  <c:v>152</c:v>
                </c:pt>
                <c:pt idx="5">
                  <c:v>140</c:v>
                </c:pt>
              </c:numCache>
            </c:numRef>
          </c:val>
        </c:ser>
        <c:marker val="1"/>
        <c:axId val="98642944"/>
        <c:axId val="98882688"/>
      </c:lineChart>
      <c:catAx>
        <c:axId val="98642944"/>
        <c:scaling>
          <c:orientation val="minMax"/>
        </c:scaling>
        <c:axPos val="b"/>
        <c:numFmt formatCode="General" sourceLinked="1"/>
        <c:tickLblPos val="nextTo"/>
        <c:crossAx val="98882688"/>
        <c:crosses val="autoZero"/>
        <c:auto val="1"/>
        <c:lblAlgn val="ctr"/>
        <c:lblOffset val="100"/>
      </c:catAx>
      <c:valAx>
        <c:axId val="98882688"/>
        <c:scaling>
          <c:orientation val="minMax"/>
        </c:scaling>
        <c:axPos val="l"/>
        <c:majorGridlines/>
        <c:numFmt formatCode="General" sourceLinked="1"/>
        <c:tickLblPos val="nextTo"/>
        <c:crossAx val="98642944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3157</c:v>
                </c:pt>
                <c:pt idx="1">
                  <c:v>1560</c:v>
                </c:pt>
                <c:pt idx="2">
                  <c:v>930</c:v>
                </c:pt>
                <c:pt idx="3">
                  <c:v>580</c:v>
                </c:pt>
                <c:pt idx="4">
                  <c:v>390</c:v>
                </c:pt>
                <c:pt idx="5">
                  <c:v>303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1832</c:v>
                </c:pt>
                <c:pt idx="1">
                  <c:v>1314</c:v>
                </c:pt>
                <c:pt idx="2">
                  <c:v>1162</c:v>
                </c:pt>
                <c:pt idx="3">
                  <c:v>1006</c:v>
                </c:pt>
                <c:pt idx="4">
                  <c:v>542</c:v>
                </c:pt>
                <c:pt idx="5">
                  <c:v>413</c:v>
                </c:pt>
              </c:numCache>
            </c:numRef>
          </c:val>
        </c:ser>
        <c:marker val="1"/>
        <c:axId val="103500800"/>
        <c:axId val="103518976"/>
      </c:lineChart>
      <c:catAx>
        <c:axId val="103500800"/>
        <c:scaling>
          <c:orientation val="minMax"/>
        </c:scaling>
        <c:axPos val="b"/>
        <c:numFmt formatCode="General" sourceLinked="1"/>
        <c:tickLblPos val="nextTo"/>
        <c:crossAx val="103518976"/>
        <c:crosses val="autoZero"/>
        <c:auto val="1"/>
        <c:lblAlgn val="ctr"/>
        <c:lblOffset val="100"/>
      </c:catAx>
      <c:valAx>
        <c:axId val="103518976"/>
        <c:scaling>
          <c:orientation val="minMax"/>
        </c:scaling>
        <c:axPos val="l"/>
        <c:majorGridlines/>
        <c:numFmt formatCode="General" sourceLinked="1"/>
        <c:tickLblPos val="nextTo"/>
        <c:crossAx val="103500800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36400</c:v>
                </c:pt>
                <c:pt idx="1">
                  <c:v>18100</c:v>
                </c:pt>
                <c:pt idx="2">
                  <c:v>11500</c:v>
                </c:pt>
                <c:pt idx="3">
                  <c:v>8000</c:v>
                </c:pt>
                <c:pt idx="4">
                  <c:v>6200</c:v>
                </c:pt>
                <c:pt idx="5">
                  <c:v>5200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23058</c:v>
                </c:pt>
                <c:pt idx="1">
                  <c:v>19628</c:v>
                </c:pt>
                <c:pt idx="2">
                  <c:v>15861</c:v>
                </c:pt>
                <c:pt idx="3">
                  <c:v>12176</c:v>
                </c:pt>
                <c:pt idx="4">
                  <c:v>7503</c:v>
                </c:pt>
                <c:pt idx="5">
                  <c:v>4711</c:v>
                </c:pt>
              </c:numCache>
            </c:numRef>
          </c:val>
        </c:ser>
        <c:marker val="1"/>
        <c:axId val="103589376"/>
        <c:axId val="103591296"/>
      </c:lineChart>
      <c:catAx>
        <c:axId val="103589376"/>
        <c:scaling>
          <c:orientation val="minMax"/>
        </c:scaling>
        <c:axPos val="b"/>
        <c:numFmt formatCode="General" sourceLinked="1"/>
        <c:tickLblPos val="nextTo"/>
        <c:crossAx val="103591296"/>
        <c:crosses val="autoZero"/>
        <c:auto val="1"/>
        <c:lblAlgn val="ctr"/>
        <c:lblOffset val="100"/>
      </c:catAx>
      <c:valAx>
        <c:axId val="103591296"/>
        <c:scaling>
          <c:orientation val="minMax"/>
        </c:scaling>
        <c:axPos val="l"/>
        <c:majorGridlines/>
        <c:numFmt formatCode="General" sourceLinked="1"/>
        <c:tickLblPos val="nextTo"/>
        <c:crossAx val="103589376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1136</c:v>
                </c:pt>
                <c:pt idx="1">
                  <c:v>536</c:v>
                </c:pt>
                <c:pt idx="2">
                  <c:v>335</c:v>
                </c:pt>
                <c:pt idx="3">
                  <c:v>223</c:v>
                </c:pt>
                <c:pt idx="4">
                  <c:v>153</c:v>
                </c:pt>
                <c:pt idx="5">
                  <c:v>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346</c:v>
                </c:pt>
                <c:pt idx="1">
                  <c:v>274</c:v>
                </c:pt>
                <c:pt idx="2">
                  <c:v>242</c:v>
                </c:pt>
                <c:pt idx="3">
                  <c:v>203</c:v>
                </c:pt>
                <c:pt idx="4">
                  <c:v>179</c:v>
                </c:pt>
                <c:pt idx="5">
                  <c:v>155</c:v>
                </c:pt>
              </c:numCache>
            </c:numRef>
          </c:val>
        </c:ser>
        <c:marker val="1"/>
        <c:axId val="103780352"/>
        <c:axId val="103786368"/>
      </c:lineChart>
      <c:catAx>
        <c:axId val="103780352"/>
        <c:scaling>
          <c:orientation val="minMax"/>
        </c:scaling>
        <c:axPos val="b"/>
        <c:numFmt formatCode="General" sourceLinked="1"/>
        <c:tickLblPos val="nextTo"/>
        <c:crossAx val="103786368"/>
        <c:crosses val="autoZero"/>
        <c:auto val="1"/>
        <c:lblAlgn val="ctr"/>
        <c:lblOffset val="100"/>
      </c:catAx>
      <c:valAx>
        <c:axId val="103786368"/>
        <c:scaling>
          <c:orientation val="minMax"/>
        </c:scaling>
        <c:axPos val="l"/>
        <c:majorGridlines/>
        <c:numFmt formatCode="General" sourceLinked="1"/>
        <c:tickLblPos val="nextTo"/>
        <c:crossAx val="103780352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TW"/>
  <c:style val="34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Apriori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616</c:v>
                </c:pt>
                <c:pt idx="1">
                  <c:v>542</c:v>
                </c:pt>
                <c:pt idx="2">
                  <c:v>495</c:v>
                </c:pt>
                <c:pt idx="3">
                  <c:v>495</c:v>
                </c:pt>
                <c:pt idx="4">
                  <c:v>492</c:v>
                </c:pt>
                <c:pt idx="5">
                  <c:v>502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FP tree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440</c:v>
                </c:pt>
                <c:pt idx="1">
                  <c:v>312</c:v>
                </c:pt>
                <c:pt idx="2">
                  <c:v>281</c:v>
                </c:pt>
                <c:pt idx="3">
                  <c:v>281</c:v>
                </c:pt>
                <c:pt idx="4">
                  <c:v>281</c:v>
                </c:pt>
                <c:pt idx="5">
                  <c:v>281</c:v>
                </c:pt>
              </c:numCache>
            </c:numRef>
          </c:val>
        </c:ser>
        <c:marker val="1"/>
        <c:axId val="105906176"/>
        <c:axId val="105948672"/>
      </c:lineChart>
      <c:catAx>
        <c:axId val="105906176"/>
        <c:scaling>
          <c:orientation val="minMax"/>
        </c:scaling>
        <c:axPos val="b"/>
        <c:numFmt formatCode="General" sourceLinked="1"/>
        <c:tickLblPos val="nextTo"/>
        <c:crossAx val="105948672"/>
        <c:crosses val="autoZero"/>
        <c:auto val="1"/>
        <c:lblAlgn val="ctr"/>
        <c:lblOffset val="100"/>
      </c:catAx>
      <c:valAx>
        <c:axId val="105948672"/>
        <c:scaling>
          <c:orientation val="minMax"/>
        </c:scaling>
        <c:axPos val="l"/>
        <c:majorGridlines/>
        <c:numFmt formatCode="General" sourceLinked="1"/>
        <c:tickLblPos val="nextTo"/>
        <c:crossAx val="105906176"/>
        <c:crosses val="autoZero"/>
        <c:crossBetween val="between"/>
      </c:valAx>
    </c:plotArea>
    <c:legend>
      <c:legendPos val="r"/>
      <c:layout/>
    </c:legend>
    <c:plotVisOnly val="1"/>
  </c:chart>
  <c:spPr>
    <a:solidFill>
      <a:prstClr val="white">
        <a:alpha val="61000"/>
      </a:prstClr>
    </a:solidFill>
    <a:effectLst>
      <a:outerShdw blurRad="50800" dist="50800" dir="5400000" sx="1000" sy="1000" algn="ctr" rotWithShape="0">
        <a:srgbClr val="000000"/>
      </a:outerShdw>
    </a:effectLst>
  </c:spPr>
  <c:txPr>
    <a:bodyPr/>
    <a:lstStyle/>
    <a:p>
      <a:pPr>
        <a:defRPr sz="1800"/>
      </a:pPr>
      <a:endParaRPr lang="zh-TW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1D574-55EE-40F3-960B-280A17B76D51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36687-23A5-40F1-B7F9-9FD1DA3647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35AD5-5C76-43C4-B5F1-6D5B68D83D33}" type="datetimeFigureOut">
              <a:rPr lang="zh-TW" altLang="en-US" smtClean="0"/>
              <a:pPr/>
              <a:t>2012/11/15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F9EF-ADE6-458A-9BC0-EE9F8B615D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:\Users\Chris\Desktop\Powerful-Mining-Company-is-engaged-in-the-extra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"/>
            <a:ext cx="9296402" cy="685800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4005064"/>
            <a:ext cx="7308304" cy="2042099"/>
          </a:xfrm>
          <a:solidFill>
            <a:schemeClr val="bg1">
              <a:lumMod val="85000"/>
              <a:lumOff val="15000"/>
              <a:alpha val="63000"/>
            </a:schemeClr>
          </a:solidFill>
        </p:spPr>
        <p:txBody>
          <a:bodyPr>
            <a:normAutofit fontScale="90000"/>
          </a:bodyPr>
          <a:lstStyle/>
          <a:p>
            <a:pPr algn="r"/>
            <a:r>
              <a:rPr lang="en-US" altLang="zh-TW" sz="8000" dirty="0" smtClean="0">
                <a:latin typeface="+mn-lt"/>
                <a:ea typeface="+mn-ea"/>
                <a:cs typeface="+mn-cs"/>
              </a:rPr>
              <a:t>Data Mining</a:t>
            </a:r>
            <a:r>
              <a:rPr lang="en-US" altLang="zh-TW" sz="66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TW" sz="66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TW" sz="4800" dirty="0" smtClean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FP Tree</a:t>
            </a:r>
            <a:endParaRPr lang="zh-TW" alt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6572296"/>
            <a:ext cx="5000692" cy="357166"/>
          </a:xfrm>
        </p:spPr>
        <p:txBody>
          <a:bodyPr>
            <a:normAutofit/>
          </a:bodyPr>
          <a:lstStyle/>
          <a:p>
            <a:pPr algn="r"/>
            <a:r>
              <a:rPr lang="en-US" altLang="zh-TW" sz="1200" dirty="0" smtClean="0"/>
              <a:t>2012/11/14 	</a:t>
            </a:r>
            <a:r>
              <a:rPr lang="zh-TW" altLang="en-US" sz="1200" dirty="0" smtClean="0"/>
              <a:t>林子修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3966155"/>
            <a:ext cx="83529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711200" dir="5400000" sx="1000" sy="1000" algn="ctr" rotWithShape="0">
                    <a:srgbClr val="000000">
                      <a:alpha val="8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Performance</a:t>
            </a:r>
            <a:r>
              <a:rPr lang="en-US" altLang="zh-TW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95300" dist="50800" dir="5400000" sx="1000" sy="1000" algn="ctr" rotWithShape="0">
                    <a:srgbClr val="000000">
                      <a:alpha val="88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  </a:t>
            </a:r>
            <a:r>
              <a:rPr lang="en-US" altLang="zh-TW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95300" dist="50800" dir="5400000" sx="1000" sy="1000" algn="ctr" rotWithShape="0">
                    <a:srgbClr val="000000">
                      <a:alpha val="6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Measurement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92280" y="-78492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 smtClean="0">
                <a:solidFill>
                  <a:schemeClr val="bg1">
                    <a:lumMod val="65000"/>
                    <a:lumOff val="35000"/>
                    <a:alpha val="52000"/>
                  </a:schemeClr>
                </a:solidFill>
                <a:latin typeface="微軟正黑體" pitchFamily="34" charset="-120"/>
                <a:ea typeface="微軟正黑體" pitchFamily="34" charset="-120"/>
                <a:cs typeface="Ebrima" pitchFamily="2" charset="0"/>
              </a:rPr>
              <a:t>1</a:t>
            </a:r>
            <a:endParaRPr lang="zh-TW" altLang="en-US" sz="25000" b="1" dirty="0">
              <a:solidFill>
                <a:schemeClr val="bg1">
                  <a:lumMod val="65000"/>
                  <a:lumOff val="35000"/>
                  <a:alpha val="52000"/>
                </a:schemeClr>
              </a:solidFill>
              <a:latin typeface="微軟正黑體" pitchFamily="34" charset="-120"/>
              <a:ea typeface="微軟正黑體" pitchFamily="34" charset="-12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71599" y="561454"/>
            <a:ext cx="3600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1k 10k 100k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/>
          </p:cNvGraphicFramePr>
          <p:nvPr/>
        </p:nvGraphicFramePr>
        <p:xfrm>
          <a:off x="500034" y="171448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2851" y="561454"/>
            <a:ext cx="1920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1000k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內容版面配置區 7"/>
          <p:cNvGraphicFramePr>
            <a:graphicFrameLocks/>
          </p:cNvGraphicFramePr>
          <p:nvPr/>
        </p:nvGraphicFramePr>
        <p:xfrm>
          <a:off x="500034" y="164305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70536" y="561454"/>
            <a:ext cx="1915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D1 D2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內容版面配置區 7"/>
          <p:cNvGraphicFramePr>
            <a:graphicFrameLocks/>
          </p:cNvGraphicFramePr>
          <p:nvPr/>
        </p:nvGraphicFramePr>
        <p:xfrm>
          <a:off x="500034" y="1714488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3966155"/>
            <a:ext cx="83529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711200" dir="5400000" sx="1000" sy="1000" algn="ctr" rotWithShape="0">
                    <a:srgbClr val="000000">
                      <a:alpha val="8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FP tree vs. </a:t>
            </a:r>
            <a:r>
              <a:rPr lang="en-US" altLang="zh-TW" sz="4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711200" dir="5400000" sx="1000" sy="1000" algn="ctr" rotWithShape="0">
                    <a:srgbClr val="000000">
                      <a:alpha val="83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Apriori</a:t>
            </a:r>
            <a:endParaRPr lang="en-US" altLang="zh-TW" sz="4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495300" dist="50800" dir="5400000" sx="1000" sy="1000" algn="ctr" rotWithShape="0">
                  <a:srgbClr val="000000">
                    <a:alpha val="6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2280" y="-78492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 smtClean="0">
                <a:solidFill>
                  <a:schemeClr val="bg1">
                    <a:lumMod val="65000"/>
                    <a:lumOff val="35000"/>
                    <a:alpha val="52000"/>
                  </a:schemeClr>
                </a:solidFill>
                <a:latin typeface="微軟正黑體" pitchFamily="34" charset="-120"/>
                <a:ea typeface="微軟正黑體" pitchFamily="34" charset="-120"/>
                <a:cs typeface="Ebrima" pitchFamily="2" charset="0"/>
              </a:rPr>
              <a:t>2</a:t>
            </a:r>
            <a:endParaRPr lang="zh-TW" altLang="en-US" sz="25000" b="1" dirty="0">
              <a:solidFill>
                <a:schemeClr val="bg1">
                  <a:lumMod val="65000"/>
                  <a:lumOff val="35000"/>
                  <a:alpha val="52000"/>
                </a:schemeClr>
              </a:solidFill>
              <a:latin typeface="微軟正黑體" pitchFamily="34" charset="-120"/>
              <a:ea typeface="微軟正黑體" pitchFamily="34" charset="-12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57686" y="500042"/>
            <a:ext cx="867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82091" y="500042"/>
            <a:ext cx="12186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86182" y="500042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65727" y="500042"/>
            <a:ext cx="1920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1000k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4639" y="500042"/>
            <a:ext cx="971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D1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1306" y="3782650"/>
            <a:ext cx="588286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Workflolw</a:t>
            </a:r>
            <a:endParaRPr lang="zh-TW" altLang="en-US" sz="8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2280" y="-78492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 smtClean="0">
                <a:solidFill>
                  <a:schemeClr val="bg1">
                    <a:lumMod val="65000"/>
                    <a:lumOff val="35000"/>
                    <a:alpha val="52000"/>
                  </a:schemeClr>
                </a:solidFill>
                <a:latin typeface="微軟正黑體" pitchFamily="34" charset="-120"/>
                <a:ea typeface="微軟正黑體" pitchFamily="34" charset="-120"/>
                <a:cs typeface="Ebrima" pitchFamily="2" charset="0"/>
              </a:rPr>
              <a:t>0</a:t>
            </a:r>
            <a:endParaRPr lang="zh-TW" altLang="en-US" sz="25000" b="1" dirty="0">
              <a:solidFill>
                <a:schemeClr val="bg1">
                  <a:lumMod val="65000"/>
                  <a:lumOff val="35000"/>
                  <a:alpha val="52000"/>
                </a:schemeClr>
              </a:solidFill>
              <a:latin typeface="微軟正黑體" pitchFamily="34" charset="-120"/>
              <a:ea typeface="微軟正黑體" pitchFamily="34" charset="-12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314639" y="500042"/>
            <a:ext cx="971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D2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3966155"/>
            <a:ext cx="83529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95300" dist="50800" dir="5400000" sx="1000" sy="1000" algn="ctr" rotWithShape="0">
                    <a:srgbClr val="000000">
                      <a:alpha val="65000"/>
                    </a:srgbClr>
                  </a:outerShdw>
                  <a:reflection blurRad="6350" stA="50000" endA="300" endPos="50000" dist="29997" dir="5400000" sy="-100000" algn="bl" rotWithShape="0"/>
                </a:effectLst>
              </a:rPr>
              <a:t>Summary</a:t>
            </a:r>
            <a:endParaRPr lang="en-US" altLang="zh-TW" sz="48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495300" dist="50800" dir="5400000" sx="1000" sy="1000" algn="ctr" rotWithShape="0">
                  <a:srgbClr val="000000">
                    <a:alpha val="65000"/>
                  </a:srgb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92280" y="-78492"/>
            <a:ext cx="209384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0" b="1" dirty="0" smtClean="0">
                <a:solidFill>
                  <a:schemeClr val="bg1">
                    <a:lumMod val="65000"/>
                    <a:lumOff val="35000"/>
                    <a:alpha val="52000"/>
                  </a:schemeClr>
                </a:solidFill>
                <a:latin typeface="微軟正黑體" pitchFamily="34" charset="-120"/>
                <a:ea typeface="微軟正黑體" pitchFamily="34" charset="-120"/>
                <a:cs typeface="Ebrima" pitchFamily="2" charset="0"/>
              </a:rPr>
              <a:t>3</a:t>
            </a:r>
            <a:endParaRPr lang="zh-TW" altLang="en-US" sz="25000" b="1" dirty="0">
              <a:solidFill>
                <a:schemeClr val="bg1">
                  <a:lumMod val="65000"/>
                  <a:lumOff val="35000"/>
                  <a:alpha val="52000"/>
                </a:schemeClr>
              </a:solidFill>
              <a:latin typeface="微軟正黑體" pitchFamily="34" charset="-120"/>
              <a:ea typeface="微軟正黑體" pitchFamily="34" charset="-12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3954" y="1000132"/>
            <a:ext cx="7231384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1519" y="561454"/>
            <a:ext cx="5346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Scan DB to find L1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683568" y="2128428"/>
          <a:ext cx="2818656" cy="3709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6411"/>
                <a:gridCol w="2192245"/>
              </a:tblGrid>
              <a:tr h="4243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TID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Item bought</a:t>
                      </a:r>
                      <a:endParaRPr lang="zh-TW" altLang="en-US" sz="2400" dirty="0"/>
                    </a:p>
                  </a:txBody>
                  <a:tcPr/>
                </a:tc>
              </a:tr>
              <a:tr h="650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1,</a:t>
                      </a:r>
                      <a:r>
                        <a:rPr lang="en-US" altLang="zh-TW" sz="2400" baseline="0" dirty="0" smtClean="0"/>
                        <a:t> 3, 4, 5,7,8</a:t>
                      </a:r>
                      <a:endParaRPr lang="zh-TW" altLang="en-US" sz="2400" dirty="0"/>
                    </a:p>
                  </a:txBody>
                  <a:tcPr/>
                </a:tc>
              </a:tr>
              <a:tr h="650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3, 4, 5,7</a:t>
                      </a:r>
                      <a:endParaRPr lang="zh-TW" altLang="en-US" sz="2400" dirty="0"/>
                    </a:p>
                  </a:txBody>
                  <a:tcPr/>
                </a:tc>
              </a:tr>
              <a:tr h="650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2, 3, 5,8</a:t>
                      </a:r>
                      <a:endParaRPr lang="zh-TW" altLang="en-US" sz="2400" dirty="0"/>
                    </a:p>
                  </a:txBody>
                  <a:tcPr/>
                </a:tc>
              </a:tr>
              <a:tr h="650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4, 5,7</a:t>
                      </a:r>
                      <a:endParaRPr lang="zh-TW" altLang="en-US" sz="2400" dirty="0"/>
                    </a:p>
                  </a:txBody>
                  <a:tcPr/>
                </a:tc>
              </a:tr>
              <a:tr h="650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3, 5,6,8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4067944" y="3717032"/>
            <a:ext cx="1008112" cy="64807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內容版面配置區 6"/>
          <p:cNvGraphicFramePr>
            <a:graphicFrameLocks/>
          </p:cNvGraphicFramePr>
          <p:nvPr/>
        </p:nvGraphicFramePr>
        <p:xfrm>
          <a:off x="5652120" y="1916832"/>
          <a:ext cx="2448272" cy="42049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47718"/>
                <a:gridCol w="1500554"/>
              </a:tblGrid>
              <a:tr h="3292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Item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frequency</a:t>
                      </a:r>
                      <a:endParaRPr lang="zh-TW" altLang="en-US" sz="2400" dirty="0"/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</a:p>
                  </a:txBody>
                  <a:tcPr/>
                </a:tc>
              </a:tr>
              <a:tr h="46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8402" y="561454"/>
            <a:ext cx="543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Scanning DB again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Minimum support: 3</a:t>
            </a:r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2891847" y="3625437"/>
          <a:ext cx="1680153" cy="22518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0153"/>
              </a:tblGrid>
              <a:tr h="346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Item bought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</a:t>
                      </a:r>
                      <a:r>
                        <a:rPr lang="en-US" altLang="zh-TW" sz="1800" baseline="0" dirty="0" smtClean="0"/>
                        <a:t> 3, 4, 5,7,8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3, 4, 5,7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2, 3, 5,8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4, 5,7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3, 5,6,8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/>
        </p:nvGraphicFramePr>
        <p:xfrm>
          <a:off x="323528" y="3284984"/>
          <a:ext cx="2016224" cy="3017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80474"/>
                <a:gridCol w="1235750"/>
              </a:tblGrid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Item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frequency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482096"/>
          <a:ext cx="4354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3203848" y="3501008"/>
            <a:ext cx="0" cy="504056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323528" y="2483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dk1"/>
                </a:solidFill>
              </a:rPr>
              <a:t>3</a:t>
            </a:r>
            <a:endParaRPr lang="zh-TW" altLang="en-US" b="1" dirty="0" smtClean="0">
              <a:solidFill>
                <a:schemeClr val="dk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87624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dk1"/>
                </a:solidFill>
              </a:rPr>
              <a:t>4</a:t>
            </a:r>
            <a:endParaRPr lang="zh-TW" altLang="en-US" b="1" dirty="0" smtClean="0">
              <a:solidFill>
                <a:schemeClr val="dk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051720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dk1"/>
                </a:solidFill>
              </a:rPr>
              <a:t>5</a:t>
            </a:r>
            <a:endParaRPr lang="zh-TW" altLang="en-US" b="1" dirty="0" smtClean="0">
              <a:solidFill>
                <a:schemeClr val="dk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974170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dk1"/>
                </a:solidFill>
              </a:rPr>
              <a:t>7</a:t>
            </a:r>
            <a:endParaRPr lang="zh-TW" altLang="en-US" b="1" dirty="0" smtClean="0">
              <a:solidFill>
                <a:schemeClr val="dk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38266" y="2492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dk1"/>
                </a:solidFill>
              </a:rPr>
              <a:t>8</a:t>
            </a:r>
            <a:endParaRPr lang="zh-TW" altLang="en-US" b="1" dirty="0" smtClean="0">
              <a:solidFill>
                <a:schemeClr val="dk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60232" y="1772816"/>
            <a:ext cx="8640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{}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532 L 0.03142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9 -0.00532 L 0.05538 -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0.00532 L 0.07083 -0.0053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532 L 0.08663 -0.005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-0.00532 L 0.10243 -0.00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8402" y="561454"/>
            <a:ext cx="543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Scanning DB again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Minimum support: 3</a:t>
            </a:r>
            <a:endParaRPr lang="zh-TW" altLang="en-US" dirty="0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2891847" y="3625437"/>
          <a:ext cx="1680153" cy="225183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0153"/>
              </a:tblGrid>
              <a:tr h="3461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Item bought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1,</a:t>
                      </a:r>
                      <a:r>
                        <a:rPr lang="en-US" altLang="zh-TW" sz="1800" baseline="0" dirty="0" smtClean="0"/>
                        <a:t> 3, 4, 5,7,8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3, 4, 5,7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2, 3, 5,8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4, 5,7</a:t>
                      </a:r>
                      <a:endParaRPr lang="zh-TW" altLang="en-US" sz="1800" dirty="0"/>
                    </a:p>
                  </a:txBody>
                  <a:tcPr/>
                </a:tc>
              </a:tr>
              <a:tr h="3772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3, 5,6,8</a:t>
                      </a:r>
                      <a:endParaRPr lang="zh-TW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/>
        </p:nvGraphicFramePr>
        <p:xfrm>
          <a:off x="323528" y="3284984"/>
          <a:ext cx="2016224" cy="3017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80474"/>
                <a:gridCol w="1235750"/>
              </a:tblGrid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Item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frequency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</a:p>
                  </a:txBody>
                  <a:tcPr/>
                </a:tc>
              </a:tr>
              <a:tr h="29299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2482096"/>
          <a:ext cx="435428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群組 38"/>
          <p:cNvGrpSpPr/>
          <p:nvPr/>
        </p:nvGrpSpPr>
        <p:grpSpPr>
          <a:xfrm>
            <a:off x="5580112" y="2276872"/>
            <a:ext cx="2160240" cy="3816424"/>
            <a:chOff x="5580112" y="2276872"/>
            <a:chExt cx="2160240" cy="3816424"/>
          </a:xfrm>
        </p:grpSpPr>
        <p:sp>
          <p:nvSpPr>
            <p:cNvPr id="17" name="矩形 16"/>
            <p:cNvSpPr/>
            <p:nvPr/>
          </p:nvSpPr>
          <p:spPr>
            <a:xfrm>
              <a:off x="6876256" y="2276872"/>
              <a:ext cx="86409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{}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588224" y="3140968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5:1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6372200" y="378904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3:1</a:t>
              </a:r>
              <a:endParaRPr lang="zh-TW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56176" y="443711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4:1</a:t>
              </a:r>
              <a:endParaRPr lang="zh-TW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868144" y="508518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7:1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580112" y="5733256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8:1</a:t>
              </a:r>
              <a:endParaRPr lang="zh-TW" altLang="en-US" dirty="0"/>
            </a:p>
          </p:txBody>
        </p:sp>
        <p:cxnSp>
          <p:nvCxnSpPr>
            <p:cNvPr id="29" name="肘形接點 28"/>
            <p:cNvCxnSpPr>
              <a:stCxn id="17" idx="2"/>
              <a:endCxn id="18" idx="0"/>
            </p:cNvCxnSpPr>
            <p:nvPr/>
          </p:nvCxnSpPr>
          <p:spPr>
            <a:xfrm rot="5400000">
              <a:off x="7020272" y="2852936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>
              <a:stCxn id="18" idx="2"/>
              <a:endCxn id="23" idx="0"/>
            </p:cNvCxnSpPr>
            <p:nvPr/>
          </p:nvCxnSpPr>
          <p:spPr>
            <a:xfrm rot="5400000">
              <a:off x="6768244" y="3537012"/>
              <a:ext cx="288032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23" idx="2"/>
              <a:endCxn id="25" idx="0"/>
            </p:cNvCxnSpPr>
            <p:nvPr/>
          </p:nvCxnSpPr>
          <p:spPr>
            <a:xfrm rot="5400000">
              <a:off x="6552220" y="4185084"/>
              <a:ext cx="288032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接點 35"/>
            <p:cNvCxnSpPr>
              <a:stCxn id="25" idx="2"/>
              <a:endCxn id="26" idx="0"/>
            </p:cNvCxnSpPr>
            <p:nvPr/>
          </p:nvCxnSpPr>
          <p:spPr>
            <a:xfrm rot="5400000">
              <a:off x="6300192" y="4797152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stCxn id="26" idx="2"/>
              <a:endCxn id="27" idx="0"/>
            </p:cNvCxnSpPr>
            <p:nvPr/>
          </p:nvCxnSpPr>
          <p:spPr>
            <a:xfrm rot="5400000">
              <a:off x="6012160" y="5445224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8401" y="561454"/>
            <a:ext cx="543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Scanning DB again</a:t>
            </a:r>
            <a:endParaRPr lang="zh-TW" altLang="en-US" sz="5400" b="1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499992" y="2132856"/>
            <a:ext cx="2160240" cy="3816424"/>
            <a:chOff x="5580112" y="2276872"/>
            <a:chExt cx="2160240" cy="3816424"/>
          </a:xfrm>
        </p:grpSpPr>
        <p:grpSp>
          <p:nvGrpSpPr>
            <p:cNvPr id="11" name="群組 38"/>
            <p:cNvGrpSpPr/>
            <p:nvPr/>
          </p:nvGrpSpPr>
          <p:grpSpPr>
            <a:xfrm>
              <a:off x="5580112" y="2276872"/>
              <a:ext cx="2160240" cy="3816424"/>
              <a:chOff x="5580112" y="2276872"/>
              <a:chExt cx="2160240" cy="381642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876256" y="2276872"/>
                <a:ext cx="864096" cy="5760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{}</a:t>
                </a:r>
                <a:endParaRPr lang="zh-TW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588224" y="3140968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5:5</a:t>
                </a:r>
                <a:endParaRPr lang="zh-TW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372200" y="3789040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3:4</a:t>
                </a:r>
                <a:endParaRPr lang="zh-TW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156176" y="4437112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4:2</a:t>
                </a:r>
                <a:endParaRPr lang="zh-TW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868144" y="5085184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7:2</a:t>
                </a:r>
                <a:endParaRPr lang="zh-TW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580112" y="5733256"/>
                <a:ext cx="864096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8:1</a:t>
                </a:r>
                <a:endParaRPr lang="zh-TW" altLang="en-US" dirty="0"/>
              </a:p>
            </p:txBody>
          </p:sp>
          <p:cxnSp>
            <p:nvCxnSpPr>
              <p:cNvPr id="22" name="肘形接點 21"/>
              <p:cNvCxnSpPr>
                <a:stCxn id="16" idx="2"/>
                <a:endCxn id="17" idx="0"/>
              </p:cNvCxnSpPr>
              <p:nvPr/>
            </p:nvCxnSpPr>
            <p:spPr>
              <a:xfrm rot="5400000">
                <a:off x="7020272" y="2852936"/>
                <a:ext cx="288032" cy="28803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接點 22"/>
              <p:cNvCxnSpPr>
                <a:stCxn id="17" idx="2"/>
                <a:endCxn id="18" idx="0"/>
              </p:cNvCxnSpPr>
              <p:nvPr/>
            </p:nvCxnSpPr>
            <p:spPr>
              <a:xfrm rot="5400000">
                <a:off x="6768244" y="3537012"/>
                <a:ext cx="288032" cy="21602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接點 23"/>
              <p:cNvCxnSpPr>
                <a:stCxn id="18" idx="2"/>
                <a:endCxn id="19" idx="0"/>
              </p:cNvCxnSpPr>
              <p:nvPr/>
            </p:nvCxnSpPr>
            <p:spPr>
              <a:xfrm rot="5400000">
                <a:off x="6552220" y="4185084"/>
                <a:ext cx="288032" cy="216024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接點 24"/>
              <p:cNvCxnSpPr>
                <a:stCxn id="19" idx="2"/>
                <a:endCxn id="20" idx="0"/>
              </p:cNvCxnSpPr>
              <p:nvPr/>
            </p:nvCxnSpPr>
            <p:spPr>
              <a:xfrm rot="5400000">
                <a:off x="6300192" y="4797152"/>
                <a:ext cx="288032" cy="28803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接點 25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6012160" y="5445224"/>
                <a:ext cx="288032" cy="28803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6588224" y="443711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8:2</a:t>
              </a:r>
              <a:endParaRPr lang="zh-TW" altLang="en-US" dirty="0"/>
            </a:p>
          </p:txBody>
        </p:sp>
        <p:cxnSp>
          <p:nvCxnSpPr>
            <p:cNvPr id="15" name="肘形接點 14"/>
            <p:cNvCxnSpPr>
              <a:stCxn id="18" idx="2"/>
              <a:endCxn id="14" idx="0"/>
            </p:cNvCxnSpPr>
            <p:nvPr/>
          </p:nvCxnSpPr>
          <p:spPr>
            <a:xfrm rot="16200000" flipH="1">
              <a:off x="6768244" y="4185084"/>
              <a:ext cx="288032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內容版面配置區 6"/>
          <p:cNvGraphicFramePr>
            <a:graphicFrameLocks/>
          </p:cNvGraphicFramePr>
          <p:nvPr/>
        </p:nvGraphicFramePr>
        <p:xfrm>
          <a:off x="2771800" y="2492896"/>
          <a:ext cx="504056" cy="300033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4056"/>
              </a:tblGrid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弧形接點 28"/>
          <p:cNvCxnSpPr>
            <a:endCxn id="17" idx="1"/>
          </p:cNvCxnSpPr>
          <p:nvPr/>
        </p:nvCxnSpPr>
        <p:spPr>
          <a:xfrm>
            <a:off x="3491880" y="2780928"/>
            <a:ext cx="2016224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endCxn id="18" idx="1"/>
          </p:cNvCxnSpPr>
          <p:nvPr/>
        </p:nvCxnSpPr>
        <p:spPr>
          <a:xfrm>
            <a:off x="3419872" y="3429000"/>
            <a:ext cx="1872208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弧形接點 32"/>
          <p:cNvCxnSpPr>
            <a:endCxn id="19" idx="1"/>
          </p:cNvCxnSpPr>
          <p:nvPr/>
        </p:nvCxnSpPr>
        <p:spPr>
          <a:xfrm>
            <a:off x="3419872" y="4077072"/>
            <a:ext cx="1656184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endCxn id="20" idx="1"/>
          </p:cNvCxnSpPr>
          <p:nvPr/>
        </p:nvCxnSpPr>
        <p:spPr>
          <a:xfrm>
            <a:off x="3419872" y="4581128"/>
            <a:ext cx="1368152" cy="5400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endCxn id="21" idx="1"/>
          </p:cNvCxnSpPr>
          <p:nvPr/>
        </p:nvCxnSpPr>
        <p:spPr>
          <a:xfrm>
            <a:off x="3419872" y="5229200"/>
            <a:ext cx="1080120" cy="5400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2627784" y="3933056"/>
            <a:ext cx="0" cy="158417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724128" y="364502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4:1</a:t>
            </a:r>
            <a:endParaRPr lang="zh-TW" altLang="en-US" dirty="0"/>
          </a:p>
        </p:txBody>
      </p:sp>
      <p:cxnSp>
        <p:nvCxnSpPr>
          <p:cNvPr id="51" name="肘形接點 50"/>
          <p:cNvCxnSpPr>
            <a:stCxn id="17" idx="2"/>
            <a:endCxn id="47" idx="0"/>
          </p:cNvCxnSpPr>
          <p:nvPr/>
        </p:nvCxnSpPr>
        <p:spPr>
          <a:xfrm rot="16200000" flipH="1">
            <a:off x="5904148" y="3392996"/>
            <a:ext cx="288032" cy="2160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84168" y="4221088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7:1</a:t>
            </a:r>
            <a:endParaRPr lang="zh-TW" altLang="en-US" dirty="0"/>
          </a:p>
        </p:txBody>
      </p:sp>
      <p:cxnSp>
        <p:nvCxnSpPr>
          <p:cNvPr id="56" name="肘形接點 55"/>
          <p:cNvCxnSpPr>
            <a:stCxn id="47" idx="2"/>
            <a:endCxn id="52" idx="0"/>
          </p:cNvCxnSpPr>
          <p:nvPr/>
        </p:nvCxnSpPr>
        <p:spPr>
          <a:xfrm rot="16200000" flipH="1">
            <a:off x="6228184" y="3933056"/>
            <a:ext cx="216024" cy="3600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圖案 57"/>
          <p:cNvCxnSpPr>
            <a:stCxn id="21" idx="3"/>
            <a:endCxn id="14" idx="2"/>
          </p:cNvCxnSpPr>
          <p:nvPr/>
        </p:nvCxnSpPr>
        <p:spPr>
          <a:xfrm flipV="1">
            <a:off x="5364088" y="4653136"/>
            <a:ext cx="576064" cy="1116124"/>
          </a:xfrm>
          <a:prstGeom prst="curvedConnector2">
            <a:avLst/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弧形接點 61"/>
          <p:cNvCxnSpPr>
            <a:endCxn id="52" idx="2"/>
          </p:cNvCxnSpPr>
          <p:nvPr/>
        </p:nvCxnSpPr>
        <p:spPr>
          <a:xfrm flipV="1">
            <a:off x="5580112" y="4581128"/>
            <a:ext cx="936104" cy="576064"/>
          </a:xfrm>
          <a:prstGeom prst="curvedConnector2">
            <a:avLst/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圖案 69"/>
          <p:cNvCxnSpPr>
            <a:stCxn id="19" idx="2"/>
            <a:endCxn id="47" idx="3"/>
          </p:cNvCxnSpPr>
          <p:nvPr/>
        </p:nvCxnSpPr>
        <p:spPr>
          <a:xfrm rot="5400000" flipH="1" flipV="1">
            <a:off x="5634118" y="3699030"/>
            <a:ext cx="828092" cy="1080120"/>
          </a:xfrm>
          <a:prstGeom prst="curvedConnector4">
            <a:avLst>
              <a:gd name="adj1" fmla="val -52144"/>
              <a:gd name="adj2" fmla="val 123852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3569" y="561454"/>
            <a:ext cx="32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FP-</a:t>
            </a:r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rowth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TW" dirty="0" smtClean="0"/>
              <a:t>FP-Growth(Tree, α)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If Tree only one path</a:t>
            </a:r>
          </a:p>
          <a:p>
            <a:pPr>
              <a:buNone/>
            </a:pPr>
            <a:r>
              <a:rPr lang="en-US" altLang="zh-TW" dirty="0" smtClean="0"/>
              <a:t>	display all </a:t>
            </a:r>
            <a:r>
              <a:rPr lang="en-US" dirty="0" smtClean="0"/>
              <a:t>association</a:t>
            </a:r>
          </a:p>
          <a:p>
            <a:pPr>
              <a:buNone/>
            </a:pPr>
            <a:r>
              <a:rPr lang="en-US" altLang="zh-TW" dirty="0" smtClean="0"/>
              <a:t>else</a:t>
            </a:r>
          </a:p>
          <a:p>
            <a:pPr>
              <a:buNone/>
            </a:pPr>
            <a:r>
              <a:rPr lang="en-US" altLang="zh-TW" dirty="0" smtClean="0"/>
              <a:t>	for each(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in the header of Tree) do {</a:t>
            </a:r>
          </a:p>
          <a:p>
            <a:pPr>
              <a:buNone/>
            </a:pPr>
            <a:r>
              <a:rPr lang="en-US" altLang="zh-TW" dirty="0" smtClean="0"/>
              <a:t>		β := </a:t>
            </a:r>
            <a:r>
              <a:rPr lang="en-US" altLang="zh-TW" dirty="0" err="1" smtClean="0"/>
              <a:t>ai</a:t>
            </a:r>
            <a:r>
              <a:rPr lang="en-US" altLang="zh-TW" dirty="0" smtClean="0"/>
              <a:t> U α</a:t>
            </a:r>
          </a:p>
          <a:p>
            <a:pPr>
              <a:buNone/>
            </a:pPr>
            <a:r>
              <a:rPr lang="en-US" altLang="zh-TW" dirty="0" smtClean="0"/>
              <a:t>		generate(β with support = </a:t>
            </a:r>
            <a:r>
              <a:rPr lang="en-US" altLang="zh-TW" dirty="0" err="1" smtClean="0"/>
              <a:t>ai.support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r>
              <a:rPr lang="en-US" altLang="zh-TW" dirty="0" smtClean="0"/>
              <a:t>		construct </a:t>
            </a:r>
            <a:r>
              <a:rPr lang="en-US" altLang="zh-TW" dirty="0" err="1" smtClean="0"/>
              <a:t>β's</a:t>
            </a:r>
            <a:r>
              <a:rPr lang="en-US" altLang="zh-TW" dirty="0" smtClean="0"/>
              <a:t> conditional base pattern and </a:t>
            </a:r>
            <a:r>
              <a:rPr lang="en-US" altLang="zh-TW" dirty="0" err="1" smtClean="0"/>
              <a:t>β's</a:t>
            </a:r>
            <a:r>
              <a:rPr lang="en-US" altLang="zh-TW" dirty="0" smtClean="0"/>
              <a:t> conditional FP-Tree </a:t>
            </a:r>
            <a:r>
              <a:rPr lang="en-US" altLang="zh-TW" dirty="0" err="1" smtClean="0"/>
              <a:t>Treeβ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	if Tree β ≠Ø </a:t>
            </a:r>
          </a:p>
          <a:p>
            <a:pPr>
              <a:buNone/>
            </a:pPr>
            <a:r>
              <a:rPr lang="en-US" altLang="zh-TW" dirty="0" smtClean="0"/>
              <a:t>			then call FP-growth(Tree β, β)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Initially call:</a:t>
            </a:r>
          </a:p>
          <a:p>
            <a:pPr>
              <a:buNone/>
            </a:pPr>
            <a:r>
              <a:rPr lang="en-US" altLang="zh-TW" dirty="0" smtClean="0"/>
              <a:t>	FP-Growth(Tree, null)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3569" y="561454"/>
            <a:ext cx="32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FP-</a:t>
            </a:r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rowth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0" name="內容版面配置區 6"/>
          <p:cNvGraphicFramePr>
            <a:graphicFrameLocks/>
          </p:cNvGraphicFramePr>
          <p:nvPr/>
        </p:nvGraphicFramePr>
        <p:xfrm>
          <a:off x="5724128" y="2492896"/>
          <a:ext cx="504056" cy="300033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4056"/>
              </a:tblGrid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</a:tr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>
            <a:off x="5076056" y="5229200"/>
            <a:ext cx="432048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38"/>
          <p:cNvGrpSpPr/>
          <p:nvPr/>
        </p:nvGrpSpPr>
        <p:grpSpPr>
          <a:xfrm>
            <a:off x="6156176" y="2276872"/>
            <a:ext cx="2160240" cy="3816424"/>
            <a:chOff x="5580112" y="2276872"/>
            <a:chExt cx="2160240" cy="3816424"/>
          </a:xfrm>
        </p:grpSpPr>
        <p:sp>
          <p:nvSpPr>
            <p:cNvPr id="47" name="矩形 46"/>
            <p:cNvSpPr/>
            <p:nvPr/>
          </p:nvSpPr>
          <p:spPr>
            <a:xfrm>
              <a:off x="6876256" y="2276872"/>
              <a:ext cx="864096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/>
                <a:t>{}</a:t>
              </a:r>
              <a:endParaRPr lang="zh-TW" altLang="en-US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588224" y="3140968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5:5</a:t>
              </a:r>
              <a:endParaRPr lang="zh-TW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372200" y="3789040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3:4</a:t>
              </a:r>
              <a:endParaRPr lang="zh-TW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56176" y="4437112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4:2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5868144" y="5085184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7:2</a:t>
              </a:r>
              <a:endParaRPr lang="zh-TW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580112" y="5733256"/>
              <a:ext cx="864096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8:1</a:t>
              </a:r>
              <a:endParaRPr lang="zh-TW" altLang="en-US" dirty="0"/>
            </a:p>
          </p:txBody>
        </p:sp>
        <p:cxnSp>
          <p:nvCxnSpPr>
            <p:cNvPr id="53" name="肘形接點 52"/>
            <p:cNvCxnSpPr>
              <a:stCxn id="47" idx="2"/>
              <a:endCxn id="48" idx="0"/>
            </p:cNvCxnSpPr>
            <p:nvPr/>
          </p:nvCxnSpPr>
          <p:spPr>
            <a:xfrm rot="5400000">
              <a:off x="7020272" y="2852936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接點 53"/>
            <p:cNvCxnSpPr>
              <a:stCxn id="48" idx="2"/>
              <a:endCxn id="49" idx="0"/>
            </p:cNvCxnSpPr>
            <p:nvPr/>
          </p:nvCxnSpPr>
          <p:spPr>
            <a:xfrm rot="5400000">
              <a:off x="6768244" y="3537012"/>
              <a:ext cx="288032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接點 54"/>
            <p:cNvCxnSpPr>
              <a:stCxn id="49" idx="2"/>
              <a:endCxn id="50" idx="0"/>
            </p:cNvCxnSpPr>
            <p:nvPr/>
          </p:nvCxnSpPr>
          <p:spPr>
            <a:xfrm rot="5400000">
              <a:off x="6552220" y="4185084"/>
              <a:ext cx="288032" cy="21602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接點 55"/>
            <p:cNvCxnSpPr>
              <a:stCxn id="50" idx="2"/>
              <a:endCxn id="51" idx="0"/>
            </p:cNvCxnSpPr>
            <p:nvPr/>
          </p:nvCxnSpPr>
          <p:spPr>
            <a:xfrm rot="5400000">
              <a:off x="6300192" y="4797152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接點 56"/>
            <p:cNvCxnSpPr>
              <a:stCxn id="51" idx="2"/>
              <a:endCxn id="52" idx="0"/>
            </p:cNvCxnSpPr>
            <p:nvPr/>
          </p:nvCxnSpPr>
          <p:spPr>
            <a:xfrm rot="5400000">
              <a:off x="6012160" y="5445224"/>
              <a:ext cx="288032" cy="2880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7164288" y="4437112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8:2</a:t>
            </a:r>
            <a:endParaRPr lang="zh-TW" altLang="en-US" dirty="0"/>
          </a:p>
        </p:txBody>
      </p:sp>
      <p:cxnSp>
        <p:nvCxnSpPr>
          <p:cNvPr id="46" name="肘形接點 45"/>
          <p:cNvCxnSpPr>
            <a:stCxn id="49" idx="2"/>
            <a:endCxn id="45" idx="0"/>
          </p:cNvCxnSpPr>
          <p:nvPr/>
        </p:nvCxnSpPr>
        <p:spPr>
          <a:xfrm rot="16200000" flipH="1">
            <a:off x="7344308" y="4185084"/>
            <a:ext cx="288032" cy="2160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380312" y="378904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4:1</a:t>
            </a:r>
            <a:endParaRPr lang="zh-TW" altLang="en-US" dirty="0"/>
          </a:p>
        </p:txBody>
      </p:sp>
      <p:cxnSp>
        <p:nvCxnSpPr>
          <p:cNvPr id="59" name="肘形接點 58"/>
          <p:cNvCxnSpPr>
            <a:stCxn id="48" idx="2"/>
            <a:endCxn id="58" idx="0"/>
          </p:cNvCxnSpPr>
          <p:nvPr/>
        </p:nvCxnSpPr>
        <p:spPr>
          <a:xfrm rot="16200000" flipH="1">
            <a:off x="7560332" y="3537012"/>
            <a:ext cx="288032" cy="216024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740352" y="436510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7:1</a:t>
            </a:r>
            <a:endParaRPr lang="zh-TW" altLang="en-US" dirty="0"/>
          </a:p>
        </p:txBody>
      </p:sp>
      <p:cxnSp>
        <p:nvCxnSpPr>
          <p:cNvPr id="61" name="肘形接點 60"/>
          <p:cNvCxnSpPr>
            <a:stCxn id="58" idx="2"/>
            <a:endCxn id="60" idx="0"/>
          </p:cNvCxnSpPr>
          <p:nvPr/>
        </p:nvCxnSpPr>
        <p:spPr>
          <a:xfrm rot="16200000" flipH="1">
            <a:off x="7884368" y="4077072"/>
            <a:ext cx="216024" cy="3600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285852" y="2143116"/>
          <a:ext cx="3143272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5818"/>
                <a:gridCol w="785818"/>
                <a:gridCol w="785818"/>
                <a:gridCol w="785818"/>
              </a:tblGrid>
              <a:tr h="321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</a:tr>
              <a:tr h="321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214546" y="3160388"/>
            <a:ext cx="8640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{8}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14546" y="401764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5:3</a:t>
            </a:r>
            <a:endParaRPr lang="zh-TW" altLang="en-US" dirty="0"/>
          </a:p>
        </p:txBody>
      </p:sp>
      <p:cxnSp>
        <p:nvCxnSpPr>
          <p:cNvPr id="28" name="肘形接點 27"/>
          <p:cNvCxnSpPr>
            <a:stCxn id="25" idx="2"/>
            <a:endCxn id="26" idx="0"/>
          </p:cNvCxnSpPr>
          <p:nvPr/>
        </p:nvCxnSpPr>
        <p:spPr>
          <a:xfrm rot="5400000">
            <a:off x="2505998" y="3877048"/>
            <a:ext cx="28119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 flipH="1">
            <a:off x="974381" y="5488560"/>
            <a:ext cx="274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Frequent pattern: 8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3569" y="561454"/>
            <a:ext cx="32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FP-</a:t>
            </a:r>
            <a:r>
              <a:rPr lang="en-US" altLang="zh-TW" sz="5400" b="1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</a:t>
            </a:r>
            <a:r>
              <a:rPr lang="en-US" altLang="zh-TW" sz="5400" b="1" cap="none" spc="0" dirty="0" smtClean="0">
                <a:ln w="18415" cmpd="sng">
                  <a:noFill/>
                  <a:prstDash val="solid"/>
                </a:ln>
                <a:solidFill>
                  <a:srgbClr val="FFE41D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rowth</a:t>
            </a:r>
            <a:endParaRPr lang="zh-TW" altLang="en-US" sz="5400" b="1" cap="none" spc="0" dirty="0">
              <a:ln w="18415" cmpd="sng">
                <a:noFill/>
                <a:prstDash val="solid"/>
              </a:ln>
              <a:solidFill>
                <a:srgbClr val="FFE41D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30" name="內容版面配置區 6"/>
          <p:cNvGraphicFramePr>
            <a:graphicFrameLocks/>
          </p:cNvGraphicFramePr>
          <p:nvPr/>
        </p:nvGraphicFramePr>
        <p:xfrm>
          <a:off x="3642736" y="3354712"/>
          <a:ext cx="504056" cy="60006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04056"/>
              </a:tblGrid>
              <a:tr h="60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>
            <a:off x="3143240" y="3640464"/>
            <a:ext cx="432048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 flipH="1">
            <a:off x="974381" y="5488560"/>
            <a:ext cx="274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Frequent pattern: 8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8,5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282828" y="2926084"/>
            <a:ext cx="86409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{8}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82828" y="3783340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5:3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2" idx="2"/>
            <a:endCxn id="33" idx="0"/>
          </p:cNvCxnSpPr>
          <p:nvPr/>
        </p:nvCxnSpPr>
        <p:spPr>
          <a:xfrm rot="5400000">
            <a:off x="4574280" y="3642744"/>
            <a:ext cx="281192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8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</TotalTime>
  <Words>281</Words>
  <Application>Microsoft Office PowerPoint</Application>
  <PresentationFormat>如螢幕大小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Data Mining FP Tree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</dc:title>
  <dc:creator>Chris</dc:creator>
  <cp:lastModifiedBy>Chris</cp:lastModifiedBy>
  <cp:revision>180</cp:revision>
  <dcterms:created xsi:type="dcterms:W3CDTF">2012-10-08T07:51:40Z</dcterms:created>
  <dcterms:modified xsi:type="dcterms:W3CDTF">2012-11-15T15:40:52Z</dcterms:modified>
</cp:coreProperties>
</file>