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76" r:id="rId9"/>
    <p:sldId id="268" r:id="rId10"/>
    <p:sldId id="269" r:id="rId11"/>
    <p:sldId id="265" r:id="rId12"/>
    <p:sldId id="266" r:id="rId13"/>
    <p:sldId id="275" r:id="rId14"/>
    <p:sldId id="270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8278" autoAdjust="0"/>
    <p:restoredTop sz="94660"/>
  </p:normalViewPr>
  <p:slideViewPr>
    <p:cSldViewPr>
      <p:cViewPr varScale="1">
        <p:scale>
          <a:sx n="93" d="100"/>
          <a:sy n="93" d="100"/>
        </p:scale>
        <p:origin x="-45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TW"/>
  <c:style val="34"/>
  <c:chart>
    <c:autoTitleDeleted val="1"/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1k</c:v>
                </c:pt>
              </c:strCache>
            </c:strRef>
          </c:tx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187</c:v>
                </c:pt>
                <c:pt idx="1">
                  <c:v>96</c:v>
                </c:pt>
                <c:pt idx="2">
                  <c:v>85</c:v>
                </c:pt>
                <c:pt idx="3">
                  <c:v>72</c:v>
                </c:pt>
                <c:pt idx="4">
                  <c:v>63</c:v>
                </c:pt>
                <c:pt idx="5">
                  <c:v>58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10k</c:v>
                </c:pt>
              </c:strCache>
            </c:strRef>
          </c:tx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530</c:v>
                </c:pt>
                <c:pt idx="1">
                  <c:v>288</c:v>
                </c:pt>
                <c:pt idx="2">
                  <c:v>190</c:v>
                </c:pt>
                <c:pt idx="3">
                  <c:v>139</c:v>
                </c:pt>
                <c:pt idx="4">
                  <c:v>103</c:v>
                </c:pt>
                <c:pt idx="5">
                  <c:v>85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100k</c:v>
                </c:pt>
              </c:strCache>
            </c:strRef>
          </c:tx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3157</c:v>
                </c:pt>
                <c:pt idx="1">
                  <c:v>1560</c:v>
                </c:pt>
                <c:pt idx="2">
                  <c:v>930</c:v>
                </c:pt>
                <c:pt idx="3">
                  <c:v>580</c:v>
                </c:pt>
                <c:pt idx="4">
                  <c:v>390</c:v>
                </c:pt>
                <c:pt idx="5">
                  <c:v>303</c:v>
                </c:pt>
              </c:numCache>
            </c:numRef>
          </c:val>
        </c:ser>
        <c:marker val="1"/>
        <c:axId val="104117376"/>
        <c:axId val="104118912"/>
      </c:lineChart>
      <c:catAx>
        <c:axId val="104117376"/>
        <c:scaling>
          <c:orientation val="minMax"/>
        </c:scaling>
        <c:axPos val="b"/>
        <c:numFmt formatCode="General" sourceLinked="1"/>
        <c:majorTickMark val="none"/>
        <c:tickLblPos val="nextTo"/>
        <c:crossAx val="104118912"/>
        <c:crosses val="autoZero"/>
        <c:auto val="1"/>
        <c:lblAlgn val="ctr"/>
        <c:lblOffset val="100"/>
      </c:catAx>
      <c:valAx>
        <c:axId val="104118912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zh-TW" altLang="en-US" dirty="0" smtClean="0"/>
                  <a:t>時間</a:t>
                </a:r>
                <a:r>
                  <a:rPr lang="en-US" altLang="zh-TW" dirty="0" smtClean="0"/>
                  <a:t>(ms)</a:t>
                </a:r>
                <a:endParaRPr lang="zh-TW" altLang="en-US" dirty="0"/>
              </a:p>
            </c:rich>
          </c:tx>
          <c:layout/>
        </c:title>
        <c:numFmt formatCode="General" sourceLinked="1"/>
        <c:majorTickMark val="none"/>
        <c:tickLblPos val="nextTo"/>
        <c:crossAx val="10411737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ln>
            <a:solidFill>
              <a:srgbClr val="000000">
                <a:alpha val="83137"/>
              </a:srgbClr>
            </a:solidFill>
            <a:prstDash val="solid"/>
          </a:ln>
        </c:spPr>
      </c:dTable>
    </c:plotArea>
    <c:plotVisOnly val="1"/>
  </c:chart>
  <c:spPr>
    <a:solidFill>
      <a:prstClr val="white">
        <a:alpha val="66000"/>
      </a:prstClr>
    </a:solidFill>
  </c:spPr>
  <c:txPr>
    <a:bodyPr/>
    <a:lstStyle/>
    <a:p>
      <a:pPr>
        <a:defRPr sz="1800"/>
      </a:pPr>
      <a:endParaRPr lang="zh-TW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TW"/>
  <c:style val="34"/>
  <c:chart>
    <c:title>
      <c:layout/>
    </c:title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1000k</c:v>
                </c:pt>
              </c:strCache>
            </c:strRef>
          </c:tx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36.4</c:v>
                </c:pt>
                <c:pt idx="1">
                  <c:v>18.100000000000001</c:v>
                </c:pt>
                <c:pt idx="2">
                  <c:v>11.5</c:v>
                </c:pt>
                <c:pt idx="3">
                  <c:v>8</c:v>
                </c:pt>
                <c:pt idx="4">
                  <c:v>6.2</c:v>
                </c:pt>
                <c:pt idx="5">
                  <c:v>5.2</c:v>
                </c:pt>
              </c:numCache>
            </c:numRef>
          </c:val>
        </c:ser>
        <c:marker val="1"/>
        <c:axId val="132755840"/>
        <c:axId val="132757376"/>
      </c:lineChart>
      <c:catAx>
        <c:axId val="132755840"/>
        <c:scaling>
          <c:orientation val="minMax"/>
        </c:scaling>
        <c:axPos val="b"/>
        <c:numFmt formatCode="General" sourceLinked="1"/>
        <c:majorTickMark val="none"/>
        <c:tickLblPos val="nextTo"/>
        <c:crossAx val="132757376"/>
        <c:crosses val="autoZero"/>
        <c:auto val="1"/>
        <c:lblAlgn val="ctr"/>
        <c:lblOffset val="100"/>
      </c:catAx>
      <c:valAx>
        <c:axId val="132757376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zh-TW" altLang="en-US" dirty="0" smtClean="0"/>
                  <a:t>時間</a:t>
                </a:r>
                <a:r>
                  <a:rPr lang="en-US" altLang="zh-TW" dirty="0" smtClean="0"/>
                  <a:t>(s)</a:t>
                </a:r>
                <a:endParaRPr lang="zh-TW" altLang="en-US" dirty="0"/>
              </a:p>
            </c:rich>
          </c:tx>
          <c:layout/>
        </c:title>
        <c:numFmt formatCode="General" sourceLinked="1"/>
        <c:majorTickMark val="none"/>
        <c:tickLblPos val="nextTo"/>
        <c:crossAx val="132755840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</c:chart>
  <c:spPr>
    <a:solidFill>
      <a:prstClr val="white">
        <a:alpha val="66000"/>
      </a:prstClr>
    </a:solidFill>
  </c:spPr>
  <c:txPr>
    <a:bodyPr/>
    <a:lstStyle/>
    <a:p>
      <a:pPr>
        <a:defRPr sz="1800"/>
      </a:pPr>
      <a:endParaRPr lang="zh-TW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TW"/>
  <c:style val="34"/>
  <c:chart>
    <c:autoTitleDeleted val="1"/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D1</c:v>
                </c:pt>
              </c:strCache>
            </c:strRef>
          </c:tx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1136</c:v>
                </c:pt>
                <c:pt idx="1">
                  <c:v>536</c:v>
                </c:pt>
                <c:pt idx="2">
                  <c:v>335</c:v>
                </c:pt>
                <c:pt idx="3">
                  <c:v>223</c:v>
                </c:pt>
                <c:pt idx="4">
                  <c:v>153</c:v>
                </c:pt>
                <c:pt idx="5">
                  <c:v>122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D2</c:v>
                </c:pt>
              </c:strCache>
            </c:strRef>
          </c:tx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616</c:v>
                </c:pt>
                <c:pt idx="1">
                  <c:v>542</c:v>
                </c:pt>
                <c:pt idx="2">
                  <c:v>495</c:v>
                </c:pt>
                <c:pt idx="3">
                  <c:v>495</c:v>
                </c:pt>
                <c:pt idx="4">
                  <c:v>492</c:v>
                </c:pt>
                <c:pt idx="5">
                  <c:v>502</c:v>
                </c:pt>
              </c:numCache>
            </c:numRef>
          </c:val>
        </c:ser>
        <c:marker val="1"/>
        <c:axId val="87466368"/>
        <c:axId val="87467904"/>
      </c:lineChart>
      <c:catAx>
        <c:axId val="87466368"/>
        <c:scaling>
          <c:orientation val="minMax"/>
        </c:scaling>
        <c:axPos val="b"/>
        <c:numFmt formatCode="General" sourceLinked="1"/>
        <c:majorTickMark val="none"/>
        <c:tickLblPos val="nextTo"/>
        <c:crossAx val="87467904"/>
        <c:crosses val="autoZero"/>
        <c:auto val="1"/>
        <c:lblAlgn val="ctr"/>
        <c:lblOffset val="100"/>
      </c:catAx>
      <c:valAx>
        <c:axId val="87467904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zh-TW" altLang="en-US" dirty="0" smtClean="0"/>
                  <a:t>時間</a:t>
                </a:r>
                <a:r>
                  <a:rPr lang="en-US" altLang="zh-TW" dirty="0" smtClean="0"/>
                  <a:t>(ms</a:t>
                </a:r>
                <a:r>
                  <a:rPr lang="en-US" altLang="zh-TW" dirty="0" smtClean="0"/>
                  <a:t>)</a:t>
                </a:r>
                <a:endParaRPr lang="zh-TW" altLang="en-US" dirty="0"/>
              </a:p>
            </c:rich>
          </c:tx>
          <c:layout/>
        </c:title>
        <c:numFmt formatCode="General" sourceLinked="1"/>
        <c:majorTickMark val="none"/>
        <c:tickLblPos val="nextTo"/>
        <c:crossAx val="8746636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ln>
            <a:solidFill>
              <a:srgbClr val="000000">
                <a:alpha val="83137"/>
              </a:srgbClr>
            </a:solidFill>
            <a:prstDash val="solid"/>
          </a:ln>
        </c:spPr>
      </c:dTable>
    </c:plotArea>
    <c:plotVisOnly val="1"/>
  </c:chart>
  <c:spPr>
    <a:solidFill>
      <a:prstClr val="white">
        <a:alpha val="66000"/>
      </a:prstClr>
    </a:solidFill>
  </c:spPr>
  <c:txPr>
    <a:bodyPr/>
    <a:lstStyle/>
    <a:p>
      <a:pPr>
        <a:defRPr sz="1800"/>
      </a:pPr>
      <a:endParaRPr lang="zh-TW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TW"/>
  <c:style val="34"/>
  <c:chart>
    <c:title>
      <c:layout/>
    </c:title>
    <c:plotArea>
      <c:layout/>
      <c:lineChart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D1</c:v>
                </c:pt>
              </c:strCache>
            </c:strRef>
          </c:tx>
          <c:marker>
            <c:symbol val="none"/>
          </c:marker>
          <c:dLbls>
            <c:showVal val="1"/>
          </c:dLbls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0.92133008921330073</c:v>
                </c:pt>
                <c:pt idx="1">
                  <c:v>1.212669683257918</c:v>
                </c:pt>
                <c:pt idx="2">
                  <c:v>1.1241610738255037</c:v>
                </c:pt>
                <c:pt idx="3">
                  <c:v>1.0420560747663556</c:v>
                </c:pt>
                <c:pt idx="4">
                  <c:v>1.0928571428571427</c:v>
                </c:pt>
                <c:pt idx="5">
                  <c:v>1.3555555555555558</c:v>
                </c:pt>
              </c:numCache>
            </c:numRef>
          </c:val>
        </c:ser>
        <c:dLbls>
          <c:showVal val="1"/>
        </c:dLbls>
        <c:marker val="1"/>
        <c:axId val="104022016"/>
        <c:axId val="104023552"/>
      </c:lineChart>
      <c:catAx>
        <c:axId val="104022016"/>
        <c:scaling>
          <c:orientation val="minMax"/>
        </c:scaling>
        <c:axPos val="b"/>
        <c:numFmt formatCode="General" sourceLinked="1"/>
        <c:majorTickMark val="none"/>
        <c:tickLblPos val="nextTo"/>
        <c:crossAx val="104023552"/>
        <c:crosses val="autoZero"/>
        <c:auto val="1"/>
        <c:lblAlgn val="ctr"/>
        <c:lblOffset val="100"/>
      </c:catAx>
      <c:valAx>
        <c:axId val="104023552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crossAx val="104022016"/>
        <c:crosses val="autoZero"/>
        <c:crossBetween val="between"/>
      </c:valAx>
    </c:plotArea>
    <c:legend>
      <c:legendPos val="r"/>
      <c:layout/>
    </c:legend>
    <c:plotVisOnly val="1"/>
  </c:chart>
  <c:spPr>
    <a:solidFill>
      <a:prstClr val="white">
        <a:alpha val="66000"/>
      </a:prstClr>
    </a:solidFill>
  </c:spPr>
  <c:txPr>
    <a:bodyPr/>
    <a:lstStyle/>
    <a:p>
      <a:pPr>
        <a:defRPr sz="1800"/>
      </a:pPr>
      <a:endParaRPr lang="zh-TW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TW"/>
  <c:style val="34"/>
  <c:chart>
    <c:title>
      <c:layout/>
    </c:title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D2</c:v>
                </c:pt>
              </c:strCache>
            </c:strRef>
          </c:tx>
          <c:marker>
            <c:symbol val="none"/>
          </c:marker>
          <c:dLbls>
            <c:showVal val="1"/>
          </c:dLbls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2.5</c:v>
                </c:pt>
                <c:pt idx="1">
                  <c:v>161.6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</c:ser>
        <c:dLbls>
          <c:showVal val="1"/>
        </c:dLbls>
        <c:marker val="1"/>
        <c:axId val="134727936"/>
        <c:axId val="134737920"/>
      </c:lineChart>
      <c:catAx>
        <c:axId val="134727936"/>
        <c:scaling>
          <c:orientation val="minMax"/>
        </c:scaling>
        <c:axPos val="b"/>
        <c:numFmt formatCode="General" sourceLinked="1"/>
        <c:majorTickMark val="none"/>
        <c:tickLblPos val="nextTo"/>
        <c:crossAx val="134737920"/>
        <c:crosses val="autoZero"/>
        <c:auto val="1"/>
        <c:lblAlgn val="ctr"/>
        <c:lblOffset val="100"/>
      </c:catAx>
      <c:valAx>
        <c:axId val="134737920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crossAx val="134727936"/>
        <c:crosses val="autoZero"/>
        <c:crossBetween val="between"/>
      </c:valAx>
    </c:plotArea>
    <c:legend>
      <c:legendPos val="r"/>
      <c:layout/>
    </c:legend>
    <c:plotVisOnly val="1"/>
  </c:chart>
  <c:spPr>
    <a:solidFill>
      <a:prstClr val="white">
        <a:alpha val="66000"/>
      </a:prstClr>
    </a:solidFill>
  </c:spPr>
  <c:txPr>
    <a:bodyPr/>
    <a:lstStyle/>
    <a:p>
      <a:pPr>
        <a:defRPr sz="1800"/>
      </a:pPr>
      <a:endParaRPr lang="zh-TW"/>
    </a:p>
  </c:txPr>
  <c:externalData r:id="rId1"/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B1D574-55EE-40F3-960B-280A17B76D51}" type="datetimeFigureOut">
              <a:rPr lang="zh-TW" altLang="en-US" smtClean="0"/>
              <a:pPr/>
              <a:t>2012/10/17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D36687-23A5-40F1-B7F9-9FD1DA3647A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36687-23A5-40F1-B7F9-9FD1DA3647A8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35AD5-5C76-43C4-B5F1-6D5B68D83D33}" type="datetimeFigureOut">
              <a:rPr lang="zh-TW" altLang="en-US" smtClean="0"/>
              <a:pPr/>
              <a:t>2012/10/17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6F9EF-ADE6-458A-9BC0-EE9F8B615DF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35AD5-5C76-43C4-B5F1-6D5B68D83D33}" type="datetimeFigureOut">
              <a:rPr lang="zh-TW" altLang="en-US" smtClean="0"/>
              <a:pPr/>
              <a:t>2012/10/17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6F9EF-ADE6-458A-9BC0-EE9F8B615DF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35AD5-5C76-43C4-B5F1-6D5B68D83D33}" type="datetimeFigureOut">
              <a:rPr lang="zh-TW" altLang="en-US" smtClean="0"/>
              <a:pPr/>
              <a:t>2012/10/17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6F9EF-ADE6-458A-9BC0-EE9F8B615DF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35AD5-5C76-43C4-B5F1-6D5B68D83D33}" type="datetimeFigureOut">
              <a:rPr lang="zh-TW" altLang="en-US" smtClean="0"/>
              <a:pPr/>
              <a:t>2012/10/17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6F9EF-ADE6-458A-9BC0-EE9F8B615DF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35AD5-5C76-43C4-B5F1-6D5B68D83D33}" type="datetimeFigureOut">
              <a:rPr lang="zh-TW" altLang="en-US" smtClean="0"/>
              <a:pPr/>
              <a:t>2012/10/17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6F9EF-ADE6-458A-9BC0-EE9F8B615DF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35AD5-5C76-43C4-B5F1-6D5B68D83D33}" type="datetimeFigureOut">
              <a:rPr lang="zh-TW" altLang="en-US" smtClean="0"/>
              <a:pPr/>
              <a:t>2012/10/17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6F9EF-ADE6-458A-9BC0-EE9F8B615DF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35AD5-5C76-43C4-B5F1-6D5B68D83D33}" type="datetimeFigureOut">
              <a:rPr lang="zh-TW" altLang="en-US" smtClean="0"/>
              <a:pPr/>
              <a:t>2012/10/17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6F9EF-ADE6-458A-9BC0-EE9F8B615DF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35AD5-5C76-43C4-B5F1-6D5B68D83D33}" type="datetimeFigureOut">
              <a:rPr lang="zh-TW" altLang="en-US" smtClean="0"/>
              <a:pPr/>
              <a:t>2012/10/17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6F9EF-ADE6-458A-9BC0-EE9F8B615DF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35AD5-5C76-43C4-B5F1-6D5B68D83D33}" type="datetimeFigureOut">
              <a:rPr lang="zh-TW" altLang="en-US" smtClean="0"/>
              <a:pPr/>
              <a:t>2012/10/17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6F9EF-ADE6-458A-9BC0-EE9F8B615DF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35AD5-5C76-43C4-B5F1-6D5B68D83D33}" type="datetimeFigureOut">
              <a:rPr lang="zh-TW" altLang="en-US" smtClean="0"/>
              <a:pPr/>
              <a:t>2012/10/17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6F9EF-ADE6-458A-9BC0-EE9F8B615DF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35AD5-5C76-43C4-B5F1-6D5B68D83D33}" type="datetimeFigureOut">
              <a:rPr lang="zh-TW" altLang="en-US" smtClean="0"/>
              <a:pPr/>
              <a:t>2012/10/17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6F9EF-ADE6-458A-9BC0-EE9F8B615DF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35AD5-5C76-43C4-B5F1-6D5B68D83D33}" type="datetimeFigureOut">
              <a:rPr lang="zh-TW" altLang="en-US" smtClean="0"/>
              <a:pPr/>
              <a:t>2012/10/17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6F9EF-ADE6-458A-9BC0-EE9F8B615DF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C:\Users\Chris\Desktop\Powerful-Mining-Company-is-engaged-in-the-extractio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4"/>
            <a:ext cx="9296402" cy="6858000"/>
          </a:xfrm>
          <a:prstGeom prst="rect">
            <a:avLst/>
          </a:prstGeom>
          <a:noFill/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3929066"/>
            <a:ext cx="9286908" cy="1470025"/>
          </a:xfrm>
          <a:solidFill>
            <a:schemeClr val="bg1">
              <a:alpha val="63000"/>
            </a:schemeClr>
          </a:solidFill>
        </p:spPr>
        <p:txBody>
          <a:bodyPr>
            <a:normAutofit/>
          </a:bodyPr>
          <a:lstStyle/>
          <a:p>
            <a:r>
              <a:rPr lang="en-US" altLang="zh-TW" sz="6600" dirty="0" err="1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Apriori</a:t>
            </a:r>
            <a:r>
              <a:rPr lang="en-US" altLang="zh-TW" sz="6600" dirty="0" smtClean="0"/>
              <a:t> </a:t>
            </a:r>
            <a:endParaRPr lang="zh-TW" altLang="en-US" sz="6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143372" y="6572296"/>
            <a:ext cx="5000692" cy="357166"/>
          </a:xfrm>
        </p:spPr>
        <p:txBody>
          <a:bodyPr>
            <a:normAutofit/>
          </a:bodyPr>
          <a:lstStyle/>
          <a:p>
            <a:pPr algn="r"/>
            <a:r>
              <a:rPr lang="en-US" altLang="zh-TW" sz="1200" dirty="0" smtClean="0"/>
              <a:t>2012/10/17 	</a:t>
            </a:r>
            <a:r>
              <a:rPr lang="zh-TW" altLang="en-US" sz="1200" dirty="0" smtClean="0"/>
              <a:t>林子修</a:t>
            </a:r>
            <a:endParaRPr lang="zh-TW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85728"/>
            <a:ext cx="91440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dirty="0" smtClean="0"/>
              <a:t>Runtime - 1000k</a:t>
            </a:r>
            <a:endParaRPr lang="zh-TW" altLang="en-US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5" name="內容版面配置區 7"/>
          <p:cNvGraphicFramePr>
            <a:graphicFrameLocks/>
          </p:cNvGraphicFramePr>
          <p:nvPr/>
        </p:nvGraphicFramePr>
        <p:xfrm>
          <a:off x="500034" y="1785926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85736"/>
            <a:ext cx="91440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dirty="0" smtClean="0"/>
              <a:t>Runtime - D1 D2</a:t>
            </a:r>
            <a:endParaRPr lang="zh-TW" altLang="en-US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6" name="內容版面配置區 7"/>
          <p:cNvGraphicFramePr>
            <a:graphicFrameLocks/>
          </p:cNvGraphicFramePr>
          <p:nvPr/>
        </p:nvGraphicFramePr>
        <p:xfrm>
          <a:off x="500034" y="1785926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Runtime / Large </a:t>
            </a:r>
            <a:r>
              <a:rPr lang="en-US" altLang="zh-TW" dirty="0" err="1" smtClean="0"/>
              <a:t>Itemsets</a:t>
            </a:r>
            <a:r>
              <a:rPr lang="en-US" altLang="zh-TW" dirty="0" smtClean="0"/>
              <a:t> total – D1</a:t>
            </a:r>
            <a:endParaRPr lang="zh-TW" altLang="en-US" dirty="0"/>
          </a:p>
        </p:txBody>
      </p:sp>
      <p:graphicFrame>
        <p:nvGraphicFramePr>
          <p:cNvPr id="8" name="內容版面配置區 7"/>
          <p:cNvGraphicFramePr>
            <a:graphicFrameLocks noGrp="1"/>
          </p:cNvGraphicFramePr>
          <p:nvPr>
            <p:ph idx="1"/>
          </p:nvPr>
        </p:nvGraphicFramePr>
        <p:xfrm>
          <a:off x="1142976" y="5697876"/>
          <a:ext cx="671517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195"/>
                <a:gridCol w="1119195"/>
                <a:gridCol w="1119195"/>
                <a:gridCol w="1119195"/>
                <a:gridCol w="1119195"/>
                <a:gridCol w="1119195"/>
              </a:tblGrid>
              <a:tr h="19224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6%</a:t>
                      </a:r>
                      <a:endParaRPr lang="zh-TW" altLang="en-US" dirty="0"/>
                    </a:p>
                  </a:txBody>
                  <a:tcPr/>
                </a:tc>
              </a:tr>
              <a:tr h="19224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672+561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438+4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298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140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內容版面配置區 7"/>
          <p:cNvGraphicFramePr>
            <a:graphicFrameLocks/>
          </p:cNvGraphicFramePr>
          <p:nvPr/>
        </p:nvGraphicFramePr>
        <p:xfrm>
          <a:off x="857224" y="1643050"/>
          <a:ext cx="7358114" cy="3714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Runtime / Large </a:t>
            </a:r>
            <a:r>
              <a:rPr lang="en-US" altLang="zh-TW" dirty="0" err="1" smtClean="0"/>
              <a:t>Itemsets</a:t>
            </a:r>
            <a:r>
              <a:rPr lang="en-US" altLang="zh-TW" dirty="0" smtClean="0"/>
              <a:t> total – D2</a:t>
            </a:r>
            <a:endParaRPr lang="zh-TW" altLang="en-US" dirty="0"/>
          </a:p>
        </p:txBody>
      </p:sp>
      <p:graphicFrame>
        <p:nvGraphicFramePr>
          <p:cNvPr id="8" name="內容版面配置區 7"/>
          <p:cNvGraphicFramePr>
            <a:graphicFrameLocks noGrp="1"/>
          </p:cNvGraphicFramePr>
          <p:nvPr>
            <p:ph idx="1"/>
          </p:nvPr>
        </p:nvGraphicFramePr>
        <p:xfrm>
          <a:off x="1142976" y="5697876"/>
          <a:ext cx="671517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195"/>
                <a:gridCol w="1119195"/>
                <a:gridCol w="1119195"/>
                <a:gridCol w="1119195"/>
                <a:gridCol w="1119195"/>
                <a:gridCol w="1119195"/>
              </a:tblGrid>
              <a:tr h="19224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6%</a:t>
                      </a:r>
                      <a:endParaRPr lang="zh-TW" altLang="en-US" dirty="0"/>
                    </a:p>
                  </a:txBody>
                  <a:tcPr/>
                </a:tc>
              </a:tr>
              <a:tr h="19224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672+561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438+4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298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140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內容版面配置區 7"/>
          <p:cNvGraphicFramePr>
            <a:graphicFrameLocks/>
          </p:cNvGraphicFramePr>
          <p:nvPr/>
        </p:nvGraphicFramePr>
        <p:xfrm>
          <a:off x="857224" y="1643050"/>
          <a:ext cx="7358114" cy="3714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內容版面配置區 7"/>
          <p:cNvGraphicFramePr>
            <a:graphicFrameLocks/>
          </p:cNvGraphicFramePr>
          <p:nvPr/>
        </p:nvGraphicFramePr>
        <p:xfrm>
          <a:off x="1142976" y="5715016"/>
          <a:ext cx="671517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195"/>
                <a:gridCol w="1119195"/>
                <a:gridCol w="1119195"/>
                <a:gridCol w="1119195"/>
                <a:gridCol w="1119195"/>
                <a:gridCol w="1119195"/>
              </a:tblGrid>
              <a:tr h="19224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6%</a:t>
                      </a:r>
                      <a:endParaRPr lang="zh-TW" altLang="en-US" dirty="0"/>
                    </a:p>
                  </a:txBody>
                  <a:tcPr/>
                </a:tc>
              </a:tr>
              <a:tr h="19224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228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0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0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0</a:t>
                      </a:r>
                      <a:endParaRPr lang="zh-TW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Summary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此方法的瓶頸將會在記憶體</a:t>
            </a:r>
            <a:endParaRPr lang="en-US" altLang="zh-TW" dirty="0" smtClean="0"/>
          </a:p>
          <a:p>
            <a:r>
              <a:rPr lang="en-US" altLang="zh-TW" dirty="0" err="1" smtClean="0"/>
              <a:t>Minmum</a:t>
            </a:r>
            <a:r>
              <a:rPr lang="en-US" altLang="zh-TW" dirty="0" smtClean="0"/>
              <a:t> support</a:t>
            </a:r>
            <a:r>
              <a:rPr lang="zh-TW" altLang="en-US" dirty="0" smtClean="0"/>
              <a:t>的大小關係到程式執行的時間、探勘後資料的價值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Workflow</a:t>
            </a:r>
          </a:p>
          <a:p>
            <a:r>
              <a:rPr lang="en-US" altLang="zh-TW" dirty="0" smtClean="0"/>
              <a:t>Candidate Generation</a:t>
            </a:r>
          </a:p>
          <a:p>
            <a:r>
              <a:rPr lang="en-US" altLang="zh-TW" dirty="0" smtClean="0"/>
              <a:t>Discovering Large </a:t>
            </a:r>
            <a:r>
              <a:rPr lang="en-US" altLang="zh-TW" dirty="0" err="1" smtClean="0"/>
              <a:t>Itemsets</a:t>
            </a:r>
            <a:endParaRPr lang="en-US" altLang="zh-TW" dirty="0" smtClean="0"/>
          </a:p>
          <a:p>
            <a:r>
              <a:rPr lang="en-US" dirty="0" smtClean="0"/>
              <a:t>Performance Measurement</a:t>
            </a:r>
            <a:endParaRPr lang="en-US" altLang="zh-TW" dirty="0" smtClean="0"/>
          </a:p>
          <a:p>
            <a:r>
              <a:rPr lang="en-US" altLang="zh-TW" dirty="0" smtClean="0"/>
              <a:t>Summary</a:t>
            </a:r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Workflow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050" name="Picture 2" descr="C:\Users\Chris\Desktop\1-Apriori_HLD_Bi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488" y="1571611"/>
            <a:ext cx="3429024" cy="493646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Candidate Generation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</p:nvPr>
        </p:nvGraphicFramePr>
        <p:xfrm>
          <a:off x="1457332" y="2714620"/>
          <a:ext cx="1971660" cy="2241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776"/>
                <a:gridCol w="1285884"/>
              </a:tblGrid>
              <a:tr h="33856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Database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6900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 C D</a:t>
                      </a:r>
                      <a:endParaRPr lang="zh-TW" altLang="en-US" dirty="0"/>
                    </a:p>
                  </a:txBody>
                  <a:tcPr/>
                </a:tc>
              </a:tr>
              <a:tr h="46900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 C E</a:t>
                      </a:r>
                      <a:endParaRPr lang="zh-TW" altLang="en-US" dirty="0"/>
                    </a:p>
                  </a:txBody>
                  <a:tcPr/>
                </a:tc>
              </a:tr>
              <a:tr h="46900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 B C E</a:t>
                      </a:r>
                      <a:endParaRPr lang="zh-TW" altLang="en-US" dirty="0"/>
                    </a:p>
                  </a:txBody>
                  <a:tcPr/>
                </a:tc>
              </a:tr>
              <a:tr h="46900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 E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>
            <a:off x="3786182" y="4000504"/>
            <a:ext cx="1714512" cy="1588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5786446" y="2643184"/>
          <a:ext cx="2071702" cy="2428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284"/>
                <a:gridCol w="1726418"/>
              </a:tblGrid>
              <a:tr h="40481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C1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481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100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en-US" altLang="zh-TW" baseline="0" dirty="0" smtClean="0"/>
                        <a:t>300</a:t>
                      </a:r>
                      <a:endParaRPr lang="zh-TW" altLang="en-US" dirty="0"/>
                    </a:p>
                  </a:txBody>
                  <a:tcPr/>
                </a:tc>
              </a:tr>
              <a:tr h="40481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200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300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400</a:t>
                      </a:r>
                      <a:endParaRPr lang="zh-TW" altLang="en-US" dirty="0"/>
                    </a:p>
                  </a:txBody>
                  <a:tcPr/>
                </a:tc>
              </a:tr>
              <a:tr h="40481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100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200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300</a:t>
                      </a:r>
                      <a:endParaRPr lang="zh-TW" altLang="en-US" dirty="0"/>
                    </a:p>
                  </a:txBody>
                  <a:tcPr/>
                </a:tc>
              </a:tr>
              <a:tr h="40481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100</a:t>
                      </a:r>
                      <a:r>
                        <a:rPr lang="zh-TW" altLang="en-US" dirty="0" smtClean="0"/>
                        <a:t> </a:t>
                      </a:r>
                      <a:endParaRPr lang="zh-TW" altLang="en-US" dirty="0"/>
                    </a:p>
                  </a:txBody>
                  <a:tcPr/>
                </a:tc>
              </a:tr>
              <a:tr h="40481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200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300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400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3857620" y="3571876"/>
            <a:ext cx="1545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Scan Database</a:t>
            </a:r>
            <a:endParaRPr lang="zh-TW" altLang="en-US" dirty="0"/>
          </a:p>
        </p:txBody>
      </p:sp>
      <p:sp>
        <p:nvSpPr>
          <p:cNvPr id="15" name="內容版面配置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TW" sz="3200" dirty="0" smtClean="0"/>
              <a:t>K = 1</a:t>
            </a:r>
            <a:endParaRPr kumimoji="0" lang="zh-TW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Candidate Generation(cont.)</a:t>
            </a:r>
            <a:endParaRPr lang="zh-TW" altLang="en-US" dirty="0"/>
          </a:p>
        </p:txBody>
      </p:sp>
      <p:cxnSp>
        <p:nvCxnSpPr>
          <p:cNvPr id="7" name="直線單箭頭接點 6"/>
          <p:cNvCxnSpPr/>
          <p:nvPr/>
        </p:nvCxnSpPr>
        <p:spPr>
          <a:xfrm>
            <a:off x="3786182" y="4070354"/>
            <a:ext cx="1714512" cy="1588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5857884" y="2452683"/>
          <a:ext cx="2071702" cy="2833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4"/>
                <a:gridCol w="1500198"/>
              </a:tblGrid>
              <a:tr h="404815">
                <a:tc gridSpan="2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481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300</a:t>
                      </a:r>
                      <a:endParaRPr lang="zh-TW" altLang="en-US" dirty="0"/>
                    </a:p>
                  </a:txBody>
                  <a:tcPr/>
                </a:tc>
              </a:tr>
              <a:tr h="40481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100 300</a:t>
                      </a:r>
                      <a:endParaRPr lang="zh-TW" altLang="en-US" dirty="0"/>
                    </a:p>
                  </a:txBody>
                  <a:tcPr/>
                </a:tc>
              </a:tr>
              <a:tr h="40481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300</a:t>
                      </a:r>
                      <a:endParaRPr lang="zh-TW" altLang="en-US" dirty="0"/>
                    </a:p>
                  </a:txBody>
                  <a:tcPr/>
                </a:tc>
              </a:tr>
              <a:tr h="40481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200 300</a:t>
                      </a:r>
                      <a:endParaRPr lang="zh-TW" altLang="en-US" dirty="0"/>
                    </a:p>
                  </a:txBody>
                  <a:tcPr/>
                </a:tc>
              </a:tr>
              <a:tr h="40481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200 300 400</a:t>
                      </a:r>
                    </a:p>
                  </a:txBody>
                  <a:tcPr/>
                </a:tc>
              </a:tr>
              <a:tr h="40481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200 300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內容版面配置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TW" sz="3200" dirty="0" smtClean="0"/>
              <a:t>K &gt; 1</a:t>
            </a:r>
            <a:endParaRPr kumimoji="0" lang="zh-TW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357290" y="2928934"/>
          <a:ext cx="2071702" cy="2024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284"/>
                <a:gridCol w="1726418"/>
              </a:tblGrid>
              <a:tr h="404815">
                <a:tc gridSpan="2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481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100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en-US" altLang="zh-TW" baseline="0" dirty="0" smtClean="0"/>
                        <a:t>300</a:t>
                      </a:r>
                      <a:endParaRPr lang="zh-TW" altLang="en-US" dirty="0"/>
                    </a:p>
                  </a:txBody>
                  <a:tcPr/>
                </a:tc>
              </a:tr>
              <a:tr h="40481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200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300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400</a:t>
                      </a:r>
                      <a:endParaRPr lang="zh-TW" altLang="en-US" dirty="0"/>
                    </a:p>
                  </a:txBody>
                  <a:tcPr/>
                </a:tc>
              </a:tr>
              <a:tr h="40481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100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200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300</a:t>
                      </a:r>
                      <a:endParaRPr lang="zh-TW" altLang="en-US" dirty="0"/>
                    </a:p>
                  </a:txBody>
                  <a:tcPr/>
                </a:tc>
              </a:tr>
              <a:tr h="40481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200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300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400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物件 12"/>
          <p:cNvGraphicFramePr>
            <a:graphicFrameLocks noChangeAspect="1"/>
          </p:cNvGraphicFramePr>
          <p:nvPr/>
        </p:nvGraphicFramePr>
        <p:xfrm>
          <a:off x="6643702" y="2510559"/>
          <a:ext cx="571504" cy="346937"/>
        </p:xfrm>
        <a:graphic>
          <a:graphicData uri="http://schemas.openxmlformats.org/presentationml/2006/ole">
            <p:oleObj spid="_x0000_s4098" name="Equation" r:id="rId3" imgW="355320" imgH="241200" progId="Equation.3">
              <p:embed/>
            </p:oleObj>
          </a:graphicData>
        </a:graphic>
      </p:graphicFrame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2197084" y="3000372"/>
          <a:ext cx="374652" cy="335987"/>
        </p:xfrm>
        <a:graphic>
          <a:graphicData uri="http://schemas.openxmlformats.org/presentationml/2006/ole">
            <p:oleObj spid="_x0000_s4099" name="Equation" r:id="rId4" imgW="177480" imgH="228600" progId="Equation.3">
              <p:embed/>
            </p:oleObj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4000496" y="3425611"/>
            <a:ext cx="1357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e.g.</a:t>
            </a:r>
          </a:p>
          <a:p>
            <a:r>
              <a:rPr lang="en-US" altLang="zh-TW" b="1" dirty="0" smtClean="0"/>
              <a:t>AB = A ∩ B</a:t>
            </a:r>
            <a:endParaRPr lang="zh-TW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Candidate Generation(cont.)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/>
              <a:t>Find A ∩ B</a:t>
            </a:r>
            <a:endParaRPr lang="zh-TW" altLang="en-US" b="1" dirty="0" smtClean="0"/>
          </a:p>
          <a:p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690710" y="3000372"/>
          <a:ext cx="6096000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 smtClean="0"/>
                        <a:t>300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690710" y="4429132"/>
          <a:ext cx="6096000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200</a:t>
                      </a:r>
                      <a:r>
                        <a:rPr lang="zh-TW" altLang="en-US" dirty="0" smtClean="0"/>
                        <a:t>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400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1262082" y="3000372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A</a:t>
            </a:r>
            <a:endParaRPr lang="zh-TW" altLang="en-US" b="1" dirty="0"/>
          </a:p>
        </p:txBody>
      </p:sp>
      <p:sp>
        <p:nvSpPr>
          <p:cNvPr id="8" name="文字方塊 7"/>
          <p:cNvSpPr txBox="1"/>
          <p:nvPr/>
        </p:nvSpPr>
        <p:spPr>
          <a:xfrm>
            <a:off x="1262082" y="4429132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B</a:t>
            </a:r>
            <a:endParaRPr lang="zh-TW" altLang="en-US" b="1" dirty="0"/>
          </a:p>
        </p:txBody>
      </p:sp>
      <p:cxnSp>
        <p:nvCxnSpPr>
          <p:cNvPr id="10" name="直線單箭頭接點 9"/>
          <p:cNvCxnSpPr/>
          <p:nvPr/>
        </p:nvCxnSpPr>
        <p:spPr>
          <a:xfrm rot="5400000">
            <a:off x="2250265" y="3821909"/>
            <a:ext cx="1071570" cy="142876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rot="10800000" flipV="1">
            <a:off x="3000364" y="3357562"/>
            <a:ext cx="2571768" cy="107157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rot="5400000">
            <a:off x="4929190" y="3571876"/>
            <a:ext cx="1071570" cy="642942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Discovering Large </a:t>
            </a:r>
            <a:r>
              <a:rPr lang="en-US" altLang="zh-TW" dirty="0" err="1" smtClean="0"/>
              <a:t>Itemsets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Minimum support: 50% 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357290" y="2738435"/>
          <a:ext cx="2071702" cy="2833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4"/>
                <a:gridCol w="1500198"/>
              </a:tblGrid>
              <a:tr h="404815">
                <a:tc gridSpan="2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481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300</a:t>
                      </a:r>
                      <a:endParaRPr lang="zh-TW" altLang="en-US" dirty="0"/>
                    </a:p>
                  </a:txBody>
                  <a:tcPr/>
                </a:tc>
              </a:tr>
              <a:tr h="40481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100 300</a:t>
                      </a:r>
                      <a:endParaRPr lang="zh-TW" altLang="en-US" dirty="0"/>
                    </a:p>
                  </a:txBody>
                  <a:tcPr/>
                </a:tc>
              </a:tr>
              <a:tr h="40481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300</a:t>
                      </a:r>
                      <a:endParaRPr lang="zh-TW" altLang="en-US" dirty="0"/>
                    </a:p>
                  </a:txBody>
                  <a:tcPr/>
                </a:tc>
              </a:tr>
              <a:tr h="40481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200 300</a:t>
                      </a:r>
                      <a:endParaRPr lang="zh-TW" altLang="en-US" dirty="0"/>
                    </a:p>
                  </a:txBody>
                  <a:tcPr/>
                </a:tc>
              </a:tr>
              <a:tr h="40481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200 300 400</a:t>
                      </a:r>
                    </a:p>
                  </a:txBody>
                  <a:tcPr/>
                </a:tc>
              </a:tr>
              <a:tr h="40481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200 300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929322" y="3071814"/>
          <a:ext cx="2071702" cy="2024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4"/>
                <a:gridCol w="1500198"/>
              </a:tblGrid>
              <a:tr h="404815">
                <a:tc gridSpan="2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481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100 300</a:t>
                      </a:r>
                      <a:endParaRPr lang="zh-TW" altLang="en-US" dirty="0"/>
                    </a:p>
                  </a:txBody>
                  <a:tcPr/>
                </a:tc>
              </a:tr>
              <a:tr h="40481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200 300</a:t>
                      </a:r>
                      <a:endParaRPr lang="zh-TW" altLang="en-US" dirty="0"/>
                    </a:p>
                  </a:txBody>
                  <a:tcPr/>
                </a:tc>
              </a:tr>
              <a:tr h="40481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200 300 400</a:t>
                      </a:r>
                    </a:p>
                  </a:txBody>
                  <a:tcPr/>
                </a:tc>
              </a:tr>
              <a:tr h="40481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200 300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2216136" y="2759075"/>
          <a:ext cx="427038" cy="336550"/>
        </p:xfrm>
        <a:graphic>
          <a:graphicData uri="http://schemas.openxmlformats.org/presentationml/2006/ole">
            <p:oleObj spid="_x0000_s5122" name="Equation" r:id="rId3" imgW="203040" imgH="228600" progId="Equation.3">
              <p:embed/>
            </p:oleObj>
          </a:graphicData>
        </a:graphic>
      </p:graphicFrame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6786578" y="3116265"/>
          <a:ext cx="374650" cy="336550"/>
        </p:xfrm>
        <a:graphic>
          <a:graphicData uri="http://schemas.openxmlformats.org/presentationml/2006/ole">
            <p:oleObj spid="_x0000_s5123" name="Equation" r:id="rId4" imgW="177480" imgH="228600" progId="Equation.3">
              <p:embed/>
            </p:oleObj>
          </a:graphicData>
        </a:graphic>
      </p:graphicFrame>
      <p:cxnSp>
        <p:nvCxnSpPr>
          <p:cNvPr id="8" name="直線單箭頭接點 7"/>
          <p:cNvCxnSpPr/>
          <p:nvPr/>
        </p:nvCxnSpPr>
        <p:spPr>
          <a:xfrm>
            <a:off x="3929058" y="4570420"/>
            <a:ext cx="1714512" cy="1588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3786182" y="3300241"/>
            <a:ext cx="1916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e.g.</a:t>
            </a:r>
          </a:p>
          <a:p>
            <a:r>
              <a:rPr lang="en-US" altLang="zh-TW" dirty="0" smtClean="0"/>
              <a:t>Count(AB) = 1 &lt; 2</a:t>
            </a:r>
          </a:p>
          <a:p>
            <a:r>
              <a:rPr lang="en-US" altLang="zh-TW" dirty="0" err="1" smtClean="0"/>
              <a:t>Itemset</a:t>
            </a:r>
            <a:r>
              <a:rPr lang="en-US" altLang="zh-TW" dirty="0" smtClean="0"/>
              <a:t> AB is </a:t>
            </a:r>
          </a:p>
          <a:p>
            <a:r>
              <a:rPr lang="en-US" altLang="zh-TW" dirty="0" smtClean="0"/>
              <a:t>not Large </a:t>
            </a:r>
            <a:r>
              <a:rPr lang="en-US" altLang="zh-TW" dirty="0" err="1" smtClean="0"/>
              <a:t>itemsets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9698" name="Picture 2" descr="C:\Users\Chris\Desktop\dt-improved-performance.jpg"/>
          <p:cNvPicPr>
            <a:picLocks noChangeAspect="1" noChangeArrowheads="1"/>
          </p:cNvPicPr>
          <p:nvPr/>
        </p:nvPicPr>
        <p:blipFill>
          <a:blip r:embed="rId3">
            <a:lum bright="-20000"/>
          </a:blip>
          <a:stretch>
            <a:fillRect/>
          </a:stretch>
        </p:blipFill>
        <p:spPr bwMode="auto">
          <a:xfrm>
            <a:off x="0" y="0"/>
            <a:ext cx="9429784" cy="685802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字方塊 4"/>
          <p:cNvSpPr txBox="1"/>
          <p:nvPr/>
        </p:nvSpPr>
        <p:spPr>
          <a:xfrm>
            <a:off x="642942" y="1285860"/>
            <a:ext cx="5500694" cy="1754326"/>
          </a:xfrm>
          <a:prstGeom prst="rect">
            <a:avLst/>
          </a:prstGeom>
          <a:solidFill>
            <a:schemeClr val="bg1">
              <a:alpha val="59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Performance </a:t>
            </a:r>
          </a:p>
          <a:p>
            <a:r>
              <a:rPr lang="en-US" sz="5400" dirty="0" smtClean="0"/>
              <a:t>Measurement</a:t>
            </a:r>
            <a:endParaRPr lang="en-US" altLang="zh-TW" sz="5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85728"/>
            <a:ext cx="91440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dirty="0" smtClean="0"/>
              <a:t>Runtime - 1k 10k 100k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5" name="內容版面配置區 7"/>
          <p:cNvGraphicFramePr>
            <a:graphicFrameLocks/>
          </p:cNvGraphicFramePr>
          <p:nvPr/>
        </p:nvGraphicFramePr>
        <p:xfrm>
          <a:off x="500034" y="1857364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2229</TotalTime>
  <Words>289</Words>
  <Application>Microsoft Office PowerPoint</Application>
  <PresentationFormat>如螢幕大小 (4:3)</PresentationFormat>
  <Paragraphs>144</Paragraphs>
  <Slides>14</Slides>
  <Notes>1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6" baseType="lpstr">
      <vt:lpstr>Office 佈景主題</vt:lpstr>
      <vt:lpstr>Equation</vt:lpstr>
      <vt:lpstr>Apriori </vt:lpstr>
      <vt:lpstr>Outline</vt:lpstr>
      <vt:lpstr>Workflow</vt:lpstr>
      <vt:lpstr>Candidate Generation</vt:lpstr>
      <vt:lpstr>Candidate Generation(cont.)</vt:lpstr>
      <vt:lpstr>Candidate Generation(cont.)</vt:lpstr>
      <vt:lpstr>Discovering Large Itemsets</vt:lpstr>
      <vt:lpstr>投影片 8</vt:lpstr>
      <vt:lpstr>Runtime - 1k 10k 100k</vt:lpstr>
      <vt:lpstr>Runtime - 1000k</vt:lpstr>
      <vt:lpstr>Runtime - D1 D2</vt:lpstr>
      <vt:lpstr>Runtime / Large Itemsets total – D1</vt:lpstr>
      <vt:lpstr>Runtime / Large Itemsets total – D2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Apriori </dc:title>
  <dc:creator>Chris</dc:creator>
  <cp:lastModifiedBy>Chris</cp:lastModifiedBy>
  <cp:revision>93</cp:revision>
  <dcterms:created xsi:type="dcterms:W3CDTF">2012-10-08T07:51:40Z</dcterms:created>
  <dcterms:modified xsi:type="dcterms:W3CDTF">2012-10-17T05:24:46Z</dcterms:modified>
</cp:coreProperties>
</file>