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3"/>
    <p:restoredTop sz="94696"/>
  </p:normalViewPr>
  <p:slideViewPr>
    <p:cSldViewPr snapToGrid="0" snapToObjects="1">
      <p:cViewPr>
        <p:scale>
          <a:sx n="92" d="100"/>
          <a:sy n="92" d="100"/>
        </p:scale>
        <p:origin x="52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032C2-2AE8-704F-9037-B4E16EF5B0EC}" type="doc">
      <dgm:prSet loTypeId="urn:microsoft.com/office/officeart/2005/8/layout/process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BA2E4306-E7DF-364D-9915-4801E1F971F5}">
      <dgm:prSet phldrT="[文字]"/>
      <dgm:spPr/>
      <dgm:t>
        <a:bodyPr/>
        <a:lstStyle/>
        <a:p>
          <a:r>
            <a:rPr lang="en-US" altLang="zh-TW" dirty="0">
              <a:latin typeface="Roboto" pitchFamily="2" charset="0"/>
              <a:ea typeface="Roboto" pitchFamily="2" charset="0"/>
            </a:rPr>
            <a:t>RFM and other features </a:t>
          </a:r>
          <a:endParaRPr lang="zh-TW" altLang="en-US" dirty="0">
            <a:latin typeface="Roboto" pitchFamily="2" charset="0"/>
          </a:endParaRPr>
        </a:p>
      </dgm:t>
    </dgm:pt>
    <dgm:pt modelId="{50B5710A-9EFB-C447-AD22-4F0712F76316}" type="parTrans" cxnId="{5C7EA718-347B-B843-952C-C6894E9D93BF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414FE088-780A-7D4F-8E01-3439D17779CA}" type="sibTrans" cxnId="{5C7EA718-347B-B843-952C-C6894E9D93BF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BEAA1EF2-0FF6-BA49-8BFB-B3D9571BD781}">
      <dgm:prSet phldrT="[文字]"/>
      <dgm:spPr/>
      <dgm:t>
        <a:bodyPr/>
        <a:lstStyle/>
        <a:p>
          <a:r>
            <a:rPr lang="en-US" altLang="zh-TW" dirty="0">
              <a:latin typeface="Roboto" pitchFamily="2" charset="0"/>
              <a:ea typeface="Roboto" pitchFamily="2" charset="0"/>
            </a:rPr>
            <a:t>Individual data of existing customers       </a:t>
          </a:r>
          <a:endParaRPr lang="zh-TW" altLang="en-US" dirty="0">
            <a:latin typeface="Roboto" pitchFamily="2" charset="0"/>
          </a:endParaRPr>
        </a:p>
      </dgm:t>
    </dgm:pt>
    <dgm:pt modelId="{36BFBDCD-8289-4443-AEB5-F8A78D78A160}" type="parTrans" cxnId="{480146CF-5A33-3B49-A26D-EFABEBA955EC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DF7F3692-D6A7-034B-B775-48D759066F80}" type="sibTrans" cxnId="{480146CF-5A33-3B49-A26D-EFABEBA955EC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BD6E1FDA-1783-E545-B71F-CEEA3D46DFAD}">
      <dgm:prSet phldrT="[文字]"/>
      <dgm:spPr/>
      <dgm:t>
        <a:bodyPr/>
        <a:lstStyle/>
        <a:p>
          <a:r>
            <a:rPr lang="en-US" altLang="zh-TW" dirty="0">
              <a:latin typeface="Roboto" pitchFamily="2" charset="0"/>
              <a:ea typeface="Roboto" pitchFamily="2" charset="0"/>
            </a:rPr>
            <a:t>Multiple linear regression </a:t>
          </a:r>
        </a:p>
        <a:p>
          <a:r>
            <a:rPr lang="en-US" altLang="zh-TW" dirty="0">
              <a:latin typeface="Roboto" pitchFamily="2" charset="0"/>
              <a:ea typeface="Roboto" pitchFamily="2" charset="0"/>
              <a:sym typeface="Wingdings" pitchFamily="2" charset="2"/>
            </a:rPr>
            <a:t> RT Ratio</a:t>
          </a:r>
          <a:endParaRPr lang="zh-TW" altLang="en-US" dirty="0">
            <a:latin typeface="Roboto" pitchFamily="2" charset="0"/>
          </a:endParaRPr>
        </a:p>
      </dgm:t>
    </dgm:pt>
    <dgm:pt modelId="{825DBF59-8F4C-A744-8462-65F2AFD79C36}" type="parTrans" cxnId="{82CBE23B-85CE-994D-BB81-2B12900A7D35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6921CDA8-0B58-E34A-BC85-ADBA0FC3549E}" type="sibTrans" cxnId="{82CBE23B-85CE-994D-BB81-2B12900A7D35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67AD8EC8-E35C-EE43-B9AE-F3F4FFF2963A}">
      <dgm:prSet/>
      <dgm:spPr/>
      <dgm:t>
        <a:bodyPr/>
        <a:lstStyle/>
        <a:p>
          <a:r>
            <a:rPr lang="en-US" altLang="zh-TW" dirty="0">
              <a:latin typeface="Roboto" pitchFamily="2" charset="0"/>
              <a:ea typeface="Roboto" pitchFamily="2" charset="0"/>
            </a:rPr>
            <a:t>The probability of new customers being alive</a:t>
          </a:r>
          <a:endParaRPr lang="zh-TW" altLang="en-US" dirty="0">
            <a:latin typeface="Roboto" pitchFamily="2" charset="0"/>
          </a:endParaRPr>
        </a:p>
      </dgm:t>
    </dgm:pt>
    <dgm:pt modelId="{E3249FEC-7DF6-9740-9836-8319BAD9CC09}" type="parTrans" cxnId="{83B0AED4-FD80-6240-BC73-26FCEB20B50B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0ED43A1B-D02D-B145-973D-627B1FC11C70}" type="sibTrans" cxnId="{83B0AED4-FD80-6240-BC73-26FCEB20B50B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DE7E2EEB-5295-F545-B4D7-DC03AA9E3CE6}">
      <dgm:prSet/>
      <dgm:spPr/>
      <dgm:t>
        <a:bodyPr/>
        <a:lstStyle/>
        <a:p>
          <a:r>
            <a:rPr lang="en-US" altLang="zh-TW" dirty="0">
              <a:latin typeface="Roboto" pitchFamily="2" charset="0"/>
              <a:ea typeface="Roboto" pitchFamily="2" charset="0"/>
            </a:rPr>
            <a:t>The priority of marketing communication</a:t>
          </a:r>
          <a:endParaRPr lang="zh-TW" altLang="en-US" dirty="0">
            <a:latin typeface="Roboto" pitchFamily="2" charset="0"/>
          </a:endParaRPr>
        </a:p>
      </dgm:t>
    </dgm:pt>
    <dgm:pt modelId="{A0E1226C-40B1-9147-BAB4-83B26B6B92A3}" type="parTrans" cxnId="{128BC0F9-E349-B04B-893A-2FFB742D0825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873E20F9-3D7E-2D41-B6AD-9C3076DA26A5}" type="sibTrans" cxnId="{128BC0F9-E349-B04B-893A-2FFB742D0825}">
      <dgm:prSet/>
      <dgm:spPr/>
      <dgm:t>
        <a:bodyPr/>
        <a:lstStyle/>
        <a:p>
          <a:endParaRPr lang="zh-TW" altLang="en-US">
            <a:latin typeface="Roboto" pitchFamily="2" charset="0"/>
          </a:endParaRPr>
        </a:p>
      </dgm:t>
    </dgm:pt>
    <dgm:pt modelId="{B85BE1CF-6A88-D545-B6D3-5E9F6CDA40C1}" type="pres">
      <dgm:prSet presAssocID="{E43032C2-2AE8-704F-9037-B4E16EF5B0EC}" presName="Name0" presStyleCnt="0">
        <dgm:presLayoutVars>
          <dgm:dir/>
          <dgm:resizeHandles val="exact"/>
        </dgm:presLayoutVars>
      </dgm:prSet>
      <dgm:spPr/>
    </dgm:pt>
    <dgm:pt modelId="{6108ACCB-5006-4B47-90CB-FCEF7A157033}" type="pres">
      <dgm:prSet presAssocID="{BA2E4306-E7DF-364D-9915-4801E1F971F5}" presName="node" presStyleLbl="node1" presStyleIdx="0" presStyleCnt="5">
        <dgm:presLayoutVars>
          <dgm:bulletEnabled val="1"/>
        </dgm:presLayoutVars>
      </dgm:prSet>
      <dgm:spPr/>
    </dgm:pt>
    <dgm:pt modelId="{79370EED-940F-164C-A67C-7FE6869DB0A6}" type="pres">
      <dgm:prSet presAssocID="{414FE088-780A-7D4F-8E01-3439D17779CA}" presName="sibTrans" presStyleLbl="sibTrans2D1" presStyleIdx="0" presStyleCnt="4"/>
      <dgm:spPr/>
    </dgm:pt>
    <dgm:pt modelId="{C69033A4-F91E-E142-A79C-61B7DC76DD27}" type="pres">
      <dgm:prSet presAssocID="{414FE088-780A-7D4F-8E01-3439D17779CA}" presName="connectorText" presStyleLbl="sibTrans2D1" presStyleIdx="0" presStyleCnt="4"/>
      <dgm:spPr/>
    </dgm:pt>
    <dgm:pt modelId="{7586E298-E4D7-BB40-9141-8CA4F688A7C1}" type="pres">
      <dgm:prSet presAssocID="{BEAA1EF2-0FF6-BA49-8BFB-B3D9571BD781}" presName="node" presStyleLbl="node1" presStyleIdx="1" presStyleCnt="5">
        <dgm:presLayoutVars>
          <dgm:bulletEnabled val="1"/>
        </dgm:presLayoutVars>
      </dgm:prSet>
      <dgm:spPr/>
    </dgm:pt>
    <dgm:pt modelId="{CD013E09-A94F-C041-8B7B-335083B0E684}" type="pres">
      <dgm:prSet presAssocID="{DF7F3692-D6A7-034B-B775-48D759066F80}" presName="sibTrans" presStyleLbl="sibTrans2D1" presStyleIdx="1" presStyleCnt="4"/>
      <dgm:spPr/>
    </dgm:pt>
    <dgm:pt modelId="{5C33D963-1990-2E46-8948-F09683492068}" type="pres">
      <dgm:prSet presAssocID="{DF7F3692-D6A7-034B-B775-48D759066F80}" presName="connectorText" presStyleLbl="sibTrans2D1" presStyleIdx="1" presStyleCnt="4"/>
      <dgm:spPr/>
    </dgm:pt>
    <dgm:pt modelId="{109B0FC4-CB13-C242-8EF2-75CB2FCA4B39}" type="pres">
      <dgm:prSet presAssocID="{BD6E1FDA-1783-E545-B71F-CEEA3D46DFAD}" presName="node" presStyleLbl="node1" presStyleIdx="2" presStyleCnt="5" custLinFactNeighborX="-3716" custLinFactNeighborY="-70926">
        <dgm:presLayoutVars>
          <dgm:bulletEnabled val="1"/>
        </dgm:presLayoutVars>
      </dgm:prSet>
      <dgm:spPr/>
    </dgm:pt>
    <dgm:pt modelId="{86498BF6-EF25-FD45-A2CF-79642824063E}" type="pres">
      <dgm:prSet presAssocID="{6921CDA8-0B58-E34A-BC85-ADBA0FC3549E}" presName="sibTrans" presStyleLbl="sibTrans2D1" presStyleIdx="2" presStyleCnt="4"/>
      <dgm:spPr/>
    </dgm:pt>
    <dgm:pt modelId="{EAB95DC8-4D89-6F45-9BF1-73F5D978158A}" type="pres">
      <dgm:prSet presAssocID="{6921CDA8-0B58-E34A-BC85-ADBA0FC3549E}" presName="connectorText" presStyleLbl="sibTrans2D1" presStyleIdx="2" presStyleCnt="4"/>
      <dgm:spPr/>
    </dgm:pt>
    <dgm:pt modelId="{F9AC160C-B49A-B943-A3E1-59EF29110819}" type="pres">
      <dgm:prSet presAssocID="{67AD8EC8-E35C-EE43-B9AE-F3F4FFF2963A}" presName="node" presStyleLbl="node1" presStyleIdx="3" presStyleCnt="5">
        <dgm:presLayoutVars>
          <dgm:bulletEnabled val="1"/>
        </dgm:presLayoutVars>
      </dgm:prSet>
      <dgm:spPr/>
    </dgm:pt>
    <dgm:pt modelId="{9414A85C-209E-0F46-A8C2-B7FC46DE2915}" type="pres">
      <dgm:prSet presAssocID="{0ED43A1B-D02D-B145-973D-627B1FC11C70}" presName="sibTrans" presStyleLbl="sibTrans2D1" presStyleIdx="3" presStyleCnt="4"/>
      <dgm:spPr/>
    </dgm:pt>
    <dgm:pt modelId="{DC4FF995-6F73-0A4F-BA1B-DCED01DA3F14}" type="pres">
      <dgm:prSet presAssocID="{0ED43A1B-D02D-B145-973D-627B1FC11C70}" presName="connectorText" presStyleLbl="sibTrans2D1" presStyleIdx="3" presStyleCnt="4"/>
      <dgm:spPr/>
    </dgm:pt>
    <dgm:pt modelId="{167A35ED-AD00-3D4C-9FB8-948CB54241A4}" type="pres">
      <dgm:prSet presAssocID="{DE7E2EEB-5295-F545-B4D7-DC03AA9E3CE6}" presName="node" presStyleLbl="node1" presStyleIdx="4" presStyleCnt="5">
        <dgm:presLayoutVars>
          <dgm:bulletEnabled val="1"/>
        </dgm:presLayoutVars>
      </dgm:prSet>
      <dgm:spPr/>
    </dgm:pt>
  </dgm:ptLst>
  <dgm:cxnLst>
    <dgm:cxn modelId="{5C7EA718-347B-B843-952C-C6894E9D93BF}" srcId="{E43032C2-2AE8-704F-9037-B4E16EF5B0EC}" destId="{BA2E4306-E7DF-364D-9915-4801E1F971F5}" srcOrd="0" destOrd="0" parTransId="{50B5710A-9EFB-C447-AD22-4F0712F76316}" sibTransId="{414FE088-780A-7D4F-8E01-3439D17779CA}"/>
    <dgm:cxn modelId="{EE3B401A-2B06-BD47-9D97-95580AB026E7}" type="presOf" srcId="{BA2E4306-E7DF-364D-9915-4801E1F971F5}" destId="{6108ACCB-5006-4B47-90CB-FCEF7A157033}" srcOrd="0" destOrd="0" presId="urn:microsoft.com/office/officeart/2005/8/layout/process1"/>
    <dgm:cxn modelId="{87DD5629-C9D1-214D-804D-9E2F1BF8428D}" type="presOf" srcId="{E43032C2-2AE8-704F-9037-B4E16EF5B0EC}" destId="{B85BE1CF-6A88-D545-B6D3-5E9F6CDA40C1}" srcOrd="0" destOrd="0" presId="urn:microsoft.com/office/officeart/2005/8/layout/process1"/>
    <dgm:cxn modelId="{12672334-635E-5643-A668-44F72CFE4F29}" type="presOf" srcId="{BD6E1FDA-1783-E545-B71F-CEEA3D46DFAD}" destId="{109B0FC4-CB13-C242-8EF2-75CB2FCA4B39}" srcOrd="0" destOrd="0" presId="urn:microsoft.com/office/officeart/2005/8/layout/process1"/>
    <dgm:cxn modelId="{82CBE23B-85CE-994D-BB81-2B12900A7D35}" srcId="{E43032C2-2AE8-704F-9037-B4E16EF5B0EC}" destId="{BD6E1FDA-1783-E545-B71F-CEEA3D46DFAD}" srcOrd="2" destOrd="0" parTransId="{825DBF59-8F4C-A744-8462-65F2AFD79C36}" sibTransId="{6921CDA8-0B58-E34A-BC85-ADBA0FC3549E}"/>
    <dgm:cxn modelId="{22B83D4A-F3F1-404C-9496-8EFEA75DB364}" type="presOf" srcId="{414FE088-780A-7D4F-8E01-3439D17779CA}" destId="{C69033A4-F91E-E142-A79C-61B7DC76DD27}" srcOrd="1" destOrd="0" presId="urn:microsoft.com/office/officeart/2005/8/layout/process1"/>
    <dgm:cxn modelId="{8823B15B-F45A-5F46-8810-DFCA165DA462}" type="presOf" srcId="{6921CDA8-0B58-E34A-BC85-ADBA0FC3549E}" destId="{EAB95DC8-4D89-6F45-9BF1-73F5D978158A}" srcOrd="1" destOrd="0" presId="urn:microsoft.com/office/officeart/2005/8/layout/process1"/>
    <dgm:cxn modelId="{48819C65-6F6F-7345-B8A9-9067E1A68680}" type="presOf" srcId="{6921CDA8-0B58-E34A-BC85-ADBA0FC3549E}" destId="{86498BF6-EF25-FD45-A2CF-79642824063E}" srcOrd="0" destOrd="0" presId="urn:microsoft.com/office/officeart/2005/8/layout/process1"/>
    <dgm:cxn modelId="{2E28DD8A-76E1-C548-8EE3-644E33B9EF97}" type="presOf" srcId="{BEAA1EF2-0FF6-BA49-8BFB-B3D9571BD781}" destId="{7586E298-E4D7-BB40-9141-8CA4F688A7C1}" srcOrd="0" destOrd="0" presId="urn:microsoft.com/office/officeart/2005/8/layout/process1"/>
    <dgm:cxn modelId="{F6FFDB9C-BAC0-B749-B9A3-10355065FB9E}" type="presOf" srcId="{DF7F3692-D6A7-034B-B775-48D759066F80}" destId="{CD013E09-A94F-C041-8B7B-335083B0E684}" srcOrd="0" destOrd="0" presId="urn:microsoft.com/office/officeart/2005/8/layout/process1"/>
    <dgm:cxn modelId="{5D0DB8A6-EDB6-554C-8ECE-40DDA22975FD}" type="presOf" srcId="{DE7E2EEB-5295-F545-B4D7-DC03AA9E3CE6}" destId="{167A35ED-AD00-3D4C-9FB8-948CB54241A4}" srcOrd="0" destOrd="0" presId="urn:microsoft.com/office/officeart/2005/8/layout/process1"/>
    <dgm:cxn modelId="{FEC85DA7-9C9F-2441-8F67-A3C7E8E437AF}" type="presOf" srcId="{DF7F3692-D6A7-034B-B775-48D759066F80}" destId="{5C33D963-1990-2E46-8948-F09683492068}" srcOrd="1" destOrd="0" presId="urn:microsoft.com/office/officeart/2005/8/layout/process1"/>
    <dgm:cxn modelId="{480146CF-5A33-3B49-A26D-EFABEBA955EC}" srcId="{E43032C2-2AE8-704F-9037-B4E16EF5B0EC}" destId="{BEAA1EF2-0FF6-BA49-8BFB-B3D9571BD781}" srcOrd="1" destOrd="0" parTransId="{36BFBDCD-8289-4443-AEB5-F8A78D78A160}" sibTransId="{DF7F3692-D6A7-034B-B775-48D759066F80}"/>
    <dgm:cxn modelId="{83B0AED4-FD80-6240-BC73-26FCEB20B50B}" srcId="{E43032C2-2AE8-704F-9037-B4E16EF5B0EC}" destId="{67AD8EC8-E35C-EE43-B9AE-F3F4FFF2963A}" srcOrd="3" destOrd="0" parTransId="{E3249FEC-7DF6-9740-9836-8319BAD9CC09}" sibTransId="{0ED43A1B-D02D-B145-973D-627B1FC11C70}"/>
    <dgm:cxn modelId="{76E153DE-A63A-A644-8D0E-75C9A80D4997}" type="presOf" srcId="{67AD8EC8-E35C-EE43-B9AE-F3F4FFF2963A}" destId="{F9AC160C-B49A-B943-A3E1-59EF29110819}" srcOrd="0" destOrd="0" presId="urn:microsoft.com/office/officeart/2005/8/layout/process1"/>
    <dgm:cxn modelId="{61CA2EE1-7E40-9842-A82F-B50E8A7E9C70}" type="presOf" srcId="{0ED43A1B-D02D-B145-973D-627B1FC11C70}" destId="{9414A85C-209E-0F46-A8C2-B7FC46DE2915}" srcOrd="0" destOrd="0" presId="urn:microsoft.com/office/officeart/2005/8/layout/process1"/>
    <dgm:cxn modelId="{DBE810EA-30A0-734D-BAA5-EB9D80D3EA5A}" type="presOf" srcId="{0ED43A1B-D02D-B145-973D-627B1FC11C70}" destId="{DC4FF995-6F73-0A4F-BA1B-DCED01DA3F14}" srcOrd="1" destOrd="0" presId="urn:microsoft.com/office/officeart/2005/8/layout/process1"/>
    <dgm:cxn modelId="{128BC0F9-E349-B04B-893A-2FFB742D0825}" srcId="{E43032C2-2AE8-704F-9037-B4E16EF5B0EC}" destId="{DE7E2EEB-5295-F545-B4D7-DC03AA9E3CE6}" srcOrd="4" destOrd="0" parTransId="{A0E1226C-40B1-9147-BAB4-83B26B6B92A3}" sibTransId="{873E20F9-3D7E-2D41-B6AD-9C3076DA26A5}"/>
    <dgm:cxn modelId="{C9EA3EFA-FF0A-CC49-9D1E-72255A85FAFE}" type="presOf" srcId="{414FE088-780A-7D4F-8E01-3439D17779CA}" destId="{79370EED-940F-164C-A67C-7FE6869DB0A6}" srcOrd="0" destOrd="0" presId="urn:microsoft.com/office/officeart/2005/8/layout/process1"/>
    <dgm:cxn modelId="{822420F2-FD03-2D4A-97B7-F1CD8A9F2F4E}" type="presParOf" srcId="{B85BE1CF-6A88-D545-B6D3-5E9F6CDA40C1}" destId="{6108ACCB-5006-4B47-90CB-FCEF7A157033}" srcOrd="0" destOrd="0" presId="urn:microsoft.com/office/officeart/2005/8/layout/process1"/>
    <dgm:cxn modelId="{71571B8D-FB22-1B4C-B1DA-5696AAEB1326}" type="presParOf" srcId="{B85BE1CF-6A88-D545-B6D3-5E9F6CDA40C1}" destId="{79370EED-940F-164C-A67C-7FE6869DB0A6}" srcOrd="1" destOrd="0" presId="urn:microsoft.com/office/officeart/2005/8/layout/process1"/>
    <dgm:cxn modelId="{F4236086-2364-F941-9DEC-CB2DCB791B04}" type="presParOf" srcId="{79370EED-940F-164C-A67C-7FE6869DB0A6}" destId="{C69033A4-F91E-E142-A79C-61B7DC76DD27}" srcOrd="0" destOrd="0" presId="urn:microsoft.com/office/officeart/2005/8/layout/process1"/>
    <dgm:cxn modelId="{F840D176-FAF3-FF41-9255-DDCB0FFEF3C1}" type="presParOf" srcId="{B85BE1CF-6A88-D545-B6D3-5E9F6CDA40C1}" destId="{7586E298-E4D7-BB40-9141-8CA4F688A7C1}" srcOrd="2" destOrd="0" presId="urn:microsoft.com/office/officeart/2005/8/layout/process1"/>
    <dgm:cxn modelId="{08AA1CDE-1F6E-A142-839A-6A43CDF06E7F}" type="presParOf" srcId="{B85BE1CF-6A88-D545-B6D3-5E9F6CDA40C1}" destId="{CD013E09-A94F-C041-8B7B-335083B0E684}" srcOrd="3" destOrd="0" presId="urn:microsoft.com/office/officeart/2005/8/layout/process1"/>
    <dgm:cxn modelId="{48100A09-EFE9-2040-9619-D0BD38A65CDF}" type="presParOf" srcId="{CD013E09-A94F-C041-8B7B-335083B0E684}" destId="{5C33D963-1990-2E46-8948-F09683492068}" srcOrd="0" destOrd="0" presId="urn:microsoft.com/office/officeart/2005/8/layout/process1"/>
    <dgm:cxn modelId="{D10B7E5F-0782-1743-94D0-8F3FFA604B78}" type="presParOf" srcId="{B85BE1CF-6A88-D545-B6D3-5E9F6CDA40C1}" destId="{109B0FC4-CB13-C242-8EF2-75CB2FCA4B39}" srcOrd="4" destOrd="0" presId="urn:microsoft.com/office/officeart/2005/8/layout/process1"/>
    <dgm:cxn modelId="{D43BDC84-6D13-0940-8F01-D7E25EFAD085}" type="presParOf" srcId="{B85BE1CF-6A88-D545-B6D3-5E9F6CDA40C1}" destId="{86498BF6-EF25-FD45-A2CF-79642824063E}" srcOrd="5" destOrd="0" presId="urn:microsoft.com/office/officeart/2005/8/layout/process1"/>
    <dgm:cxn modelId="{15209257-1D4A-F045-8102-A1042A36BC35}" type="presParOf" srcId="{86498BF6-EF25-FD45-A2CF-79642824063E}" destId="{EAB95DC8-4D89-6F45-9BF1-73F5D978158A}" srcOrd="0" destOrd="0" presId="urn:microsoft.com/office/officeart/2005/8/layout/process1"/>
    <dgm:cxn modelId="{A7EDA4DE-8ECF-904C-BA88-86D77BD41343}" type="presParOf" srcId="{B85BE1CF-6A88-D545-B6D3-5E9F6CDA40C1}" destId="{F9AC160C-B49A-B943-A3E1-59EF29110819}" srcOrd="6" destOrd="0" presId="urn:microsoft.com/office/officeart/2005/8/layout/process1"/>
    <dgm:cxn modelId="{FE4719DC-7887-EE4B-9B5E-E56ACA2E716B}" type="presParOf" srcId="{B85BE1CF-6A88-D545-B6D3-5E9F6CDA40C1}" destId="{9414A85C-209E-0F46-A8C2-B7FC46DE2915}" srcOrd="7" destOrd="0" presId="urn:microsoft.com/office/officeart/2005/8/layout/process1"/>
    <dgm:cxn modelId="{9E187FFE-2ACE-3C40-B094-DD5A151FA5D8}" type="presParOf" srcId="{9414A85C-209E-0F46-A8C2-B7FC46DE2915}" destId="{DC4FF995-6F73-0A4F-BA1B-DCED01DA3F14}" srcOrd="0" destOrd="0" presId="urn:microsoft.com/office/officeart/2005/8/layout/process1"/>
    <dgm:cxn modelId="{7FE44855-5D7A-DD45-9D45-D95B6EBEB804}" type="presParOf" srcId="{B85BE1CF-6A88-D545-B6D3-5E9F6CDA40C1}" destId="{167A35ED-AD00-3D4C-9FB8-948CB54241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8ACCB-5006-4B47-90CB-FCEF7A157033}">
      <dsp:nvSpPr>
        <dsp:cNvPr id="0" name=""/>
        <dsp:cNvSpPr/>
      </dsp:nvSpPr>
      <dsp:spPr>
        <a:xfrm>
          <a:off x="4324" y="2308968"/>
          <a:ext cx="1340668" cy="8798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Roboto" pitchFamily="2" charset="0"/>
              <a:ea typeface="Roboto" pitchFamily="2" charset="0"/>
            </a:rPr>
            <a:t>RFM and other features </a:t>
          </a:r>
          <a:endParaRPr lang="zh-TW" altLang="en-US" sz="1300" kern="1200" dirty="0">
            <a:latin typeface="Roboto" pitchFamily="2" charset="0"/>
          </a:endParaRPr>
        </a:p>
      </dsp:txBody>
      <dsp:txXfrm>
        <a:off x="30093" y="2334737"/>
        <a:ext cx="1289130" cy="828275"/>
      </dsp:txXfrm>
    </dsp:sp>
    <dsp:sp modelId="{79370EED-940F-164C-A67C-7FE6869DB0A6}">
      <dsp:nvSpPr>
        <dsp:cNvPr id="0" name=""/>
        <dsp:cNvSpPr/>
      </dsp:nvSpPr>
      <dsp:spPr>
        <a:xfrm>
          <a:off x="1479059" y="2582632"/>
          <a:ext cx="284221" cy="3324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Roboto" pitchFamily="2" charset="0"/>
          </a:endParaRPr>
        </a:p>
      </dsp:txBody>
      <dsp:txXfrm>
        <a:off x="1479059" y="2649129"/>
        <a:ext cx="198955" cy="199491"/>
      </dsp:txXfrm>
    </dsp:sp>
    <dsp:sp modelId="{7586E298-E4D7-BB40-9141-8CA4F688A7C1}">
      <dsp:nvSpPr>
        <dsp:cNvPr id="0" name=""/>
        <dsp:cNvSpPr/>
      </dsp:nvSpPr>
      <dsp:spPr>
        <a:xfrm>
          <a:off x="1881260" y="2308968"/>
          <a:ext cx="1340668" cy="8798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Roboto" pitchFamily="2" charset="0"/>
              <a:ea typeface="Roboto" pitchFamily="2" charset="0"/>
            </a:rPr>
            <a:t>Individual data of existing customers       </a:t>
          </a:r>
          <a:endParaRPr lang="zh-TW" altLang="en-US" sz="1300" kern="1200" dirty="0">
            <a:latin typeface="Roboto" pitchFamily="2" charset="0"/>
          </a:endParaRPr>
        </a:p>
      </dsp:txBody>
      <dsp:txXfrm>
        <a:off x="1907029" y="2334737"/>
        <a:ext cx="1289130" cy="828275"/>
      </dsp:txXfrm>
    </dsp:sp>
    <dsp:sp modelId="{CD013E09-A94F-C041-8B7B-335083B0E684}">
      <dsp:nvSpPr>
        <dsp:cNvPr id="0" name=""/>
        <dsp:cNvSpPr/>
      </dsp:nvSpPr>
      <dsp:spPr>
        <a:xfrm rot="20485556">
          <a:off x="3343495" y="2268021"/>
          <a:ext cx="288697" cy="3324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Roboto" pitchFamily="2" charset="0"/>
          </a:endParaRPr>
        </a:p>
      </dsp:txBody>
      <dsp:txXfrm>
        <a:off x="3345751" y="2348312"/>
        <a:ext cx="202088" cy="199491"/>
      </dsp:txXfrm>
    </dsp:sp>
    <dsp:sp modelId="{109B0FC4-CB13-C242-8EF2-75CB2FCA4B39}">
      <dsp:nvSpPr>
        <dsp:cNvPr id="0" name=""/>
        <dsp:cNvSpPr/>
      </dsp:nvSpPr>
      <dsp:spPr>
        <a:xfrm>
          <a:off x="3738268" y="1684952"/>
          <a:ext cx="1340668" cy="8798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Roboto" pitchFamily="2" charset="0"/>
              <a:ea typeface="Roboto" pitchFamily="2" charset="0"/>
            </a:rPr>
            <a:t>Multiple linear regression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Roboto" pitchFamily="2" charset="0"/>
              <a:ea typeface="Roboto" pitchFamily="2" charset="0"/>
              <a:sym typeface="Wingdings" pitchFamily="2" charset="2"/>
            </a:rPr>
            <a:t> RT Ratio</a:t>
          </a:r>
          <a:endParaRPr lang="zh-TW" altLang="en-US" sz="1300" kern="1200" dirty="0">
            <a:latin typeface="Roboto" pitchFamily="2" charset="0"/>
          </a:endParaRPr>
        </a:p>
      </dsp:txBody>
      <dsp:txXfrm>
        <a:off x="3764037" y="1710721"/>
        <a:ext cx="1289130" cy="828275"/>
      </dsp:txXfrm>
    </dsp:sp>
    <dsp:sp modelId="{86498BF6-EF25-FD45-A2CF-79642824063E}">
      <dsp:nvSpPr>
        <dsp:cNvPr id="0" name=""/>
        <dsp:cNvSpPr/>
      </dsp:nvSpPr>
      <dsp:spPr>
        <a:xfrm rot="1092588">
          <a:off x="5210215" y="2273368"/>
          <a:ext cx="310324" cy="3324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Roboto" pitchFamily="2" charset="0"/>
          </a:endParaRPr>
        </a:p>
      </dsp:txBody>
      <dsp:txXfrm>
        <a:off x="5212546" y="2325319"/>
        <a:ext cx="217227" cy="199491"/>
      </dsp:txXfrm>
    </dsp:sp>
    <dsp:sp modelId="{F9AC160C-B49A-B943-A3E1-59EF29110819}">
      <dsp:nvSpPr>
        <dsp:cNvPr id="0" name=""/>
        <dsp:cNvSpPr/>
      </dsp:nvSpPr>
      <dsp:spPr>
        <a:xfrm>
          <a:off x="5635132" y="2308968"/>
          <a:ext cx="1340668" cy="8798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Roboto" pitchFamily="2" charset="0"/>
              <a:ea typeface="Roboto" pitchFamily="2" charset="0"/>
            </a:rPr>
            <a:t>The probability of new customers being alive</a:t>
          </a:r>
          <a:endParaRPr lang="zh-TW" altLang="en-US" sz="1300" kern="1200" dirty="0">
            <a:latin typeface="Roboto" pitchFamily="2" charset="0"/>
          </a:endParaRPr>
        </a:p>
      </dsp:txBody>
      <dsp:txXfrm>
        <a:off x="5660901" y="2334737"/>
        <a:ext cx="1289130" cy="828275"/>
      </dsp:txXfrm>
    </dsp:sp>
    <dsp:sp modelId="{9414A85C-209E-0F46-A8C2-B7FC46DE2915}">
      <dsp:nvSpPr>
        <dsp:cNvPr id="0" name=""/>
        <dsp:cNvSpPr/>
      </dsp:nvSpPr>
      <dsp:spPr>
        <a:xfrm>
          <a:off x="7109867" y="2582632"/>
          <a:ext cx="284221" cy="3324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Roboto" pitchFamily="2" charset="0"/>
          </a:endParaRPr>
        </a:p>
      </dsp:txBody>
      <dsp:txXfrm>
        <a:off x="7109867" y="2649129"/>
        <a:ext cx="198955" cy="199491"/>
      </dsp:txXfrm>
    </dsp:sp>
    <dsp:sp modelId="{167A35ED-AD00-3D4C-9FB8-948CB54241A4}">
      <dsp:nvSpPr>
        <dsp:cNvPr id="0" name=""/>
        <dsp:cNvSpPr/>
      </dsp:nvSpPr>
      <dsp:spPr>
        <a:xfrm>
          <a:off x="7512067" y="2308968"/>
          <a:ext cx="1340668" cy="8798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>
              <a:latin typeface="Roboto" pitchFamily="2" charset="0"/>
              <a:ea typeface="Roboto" pitchFamily="2" charset="0"/>
            </a:rPr>
            <a:t>The priority of marketing communication</a:t>
          </a:r>
          <a:endParaRPr lang="zh-TW" altLang="en-US" sz="1300" kern="1200" dirty="0">
            <a:latin typeface="Roboto" pitchFamily="2" charset="0"/>
          </a:endParaRPr>
        </a:p>
      </dsp:txBody>
      <dsp:txXfrm>
        <a:off x="7537836" y="2334737"/>
        <a:ext cx="1289130" cy="82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E5636-72FD-0C4F-9585-BC152F9F6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955DDE-AEB3-AA48-995E-5818A486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B67C-6B62-F741-9A80-0B3AC8B8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36CC6-35E7-0C42-B67E-CC0792E9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976E0-05D8-3B4A-AA7C-C3733C5C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389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8C735B-B5E6-D441-8105-3750EAB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93A54D-E0F4-544E-8834-56D9929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42E93-94B7-D045-A123-D595BE14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5F73F-7D68-AF42-8876-563B89FA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EEE45-D5A4-894A-A041-4A2D1029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94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6634A1-73D0-A14F-BA20-105CF27E2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52EF7F-34D1-2449-9822-CC9CB9077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5E6F0C-E650-374A-8260-62B23F4A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58623F-42FB-3F4D-9DCD-A5ABA0EB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0EB011-3370-3746-9F2D-C0A8B35B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27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A3783-A4A9-D54E-8357-6F69ED8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D48AA-5AC2-9440-8632-D39D6F85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3A2E0-9FDC-CB42-ACE3-55BFFCDF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0C7ED-CA6F-2649-86EF-A7EA15D1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ECC3C-F9BE-A94E-B818-FDF0260B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5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666F-A33D-4842-A097-8666BF8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660CC8-2CAA-9249-A3D0-9F6D0BA6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25E03-AA02-7C41-B891-4FAA1A42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D74DA-9B12-9347-BCAE-FBB58F21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7970F7-2A37-8F41-BDEB-9491A427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54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6F2D7-3975-1B4D-85C1-4D860B26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59581-4DF1-664E-9969-1E2CD1335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4A7871-37A9-6148-AF4F-679C0A3F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AE5B5E-FE39-2241-B246-6DFBF5BB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6B738-3BF1-2148-9EA1-CD1C04C8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A1388E-0A98-D64F-ABF4-EBA4FC26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30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64EDB-41EB-4642-B241-20DB96E3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79AD73-4D77-8448-A1C6-4B31B54B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8DAFE4-F64F-2B4A-8AC2-3D9956CF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64672D-29F2-3E40-AD52-3AD16FE6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B2A950-53A7-8244-A737-376036250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279FD4-D6DD-A145-B092-9A52454A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24FA6B-3E8D-274B-BFC4-D10FEAF8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4E169F-9EAC-9C4F-A092-4E8BDB8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8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97C32-C097-014D-9935-D9760E7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F9F4D2-9643-1E45-AA7E-70BFE3C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2B7347-4D97-EB45-926D-F765228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008F98-ADFD-CF4A-952E-C672A316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40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881CDD-62B2-F444-BC55-DF73312F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FCE3E9-DC3D-0D45-8CFA-F4E8E7E2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D260FC-590A-1C40-8084-A287E0F2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96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7D0FF-77BB-2C43-B3EB-8390A80D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C35FD-3684-834A-8C56-797347046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ED27D4-7577-0F47-8C1E-BF28AE5F6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62F826-0CD6-0A40-827E-0F67175B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31FC93-FCB3-184B-8EB5-7D0D69C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A713E-B0A7-3249-B45A-E86BD2E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9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5D5B5-B0B6-C947-B6F1-901A9423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887F2F-5D74-4F4E-9312-CC058911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59017D-0A83-F947-BD32-F3DE14BF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486BA7-8C71-3A4B-94B0-868D286A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EE9DD2-CBD2-0B46-B355-3694CCF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EDAAB-5A57-D946-BAE6-B28E7AB4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76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0B0AF2-FC16-8044-9695-C20260BD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7890A9-E193-F04A-B039-825AAF43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712FF-0ABE-244F-9517-3259C033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1934-22B0-8C49-AE8B-B901BDF8BCB8}" type="datetimeFigureOut">
              <a:rPr kumimoji="1" lang="zh-TW" altLang="en-US" smtClean="0"/>
              <a:t>2021/2/5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52EF3-CB0F-FE44-8842-1F9077FB4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8156E-F2D4-B044-BA7A-BE20BD36E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8ADC-3A52-0844-80FC-3A5AD94D0F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865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66268-C5B5-3549-8DC4-BE12B2696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8DEC12-DE5D-C34E-924A-F96660532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09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FAFF8-CB27-0945-B8F4-CB09504D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7BA651-CCCD-654E-9612-FD559ED0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C000FA-4CC8-5948-8021-187F59EA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19" y="2463800"/>
            <a:ext cx="11264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DEBC2A9F-7808-6647-B398-565D580BE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890501"/>
              </p:ext>
            </p:extLst>
          </p:nvPr>
        </p:nvGraphicFramePr>
        <p:xfrm>
          <a:off x="1686248" y="667522"/>
          <a:ext cx="8857061" cy="549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7CF631ED-02B5-F84C-88DF-1376BF07AF0C}"/>
              </a:ext>
            </a:extLst>
          </p:cNvPr>
          <p:cNvGrpSpPr/>
          <p:nvPr/>
        </p:nvGrpSpPr>
        <p:grpSpPr>
          <a:xfrm>
            <a:off x="5424517" y="3430229"/>
            <a:ext cx="1340668" cy="951691"/>
            <a:chOff x="3748736" y="1804873"/>
            <a:chExt cx="1340668" cy="951691"/>
          </a:xfrm>
        </p:grpSpPr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9927DCB-2611-A842-8C31-13FF14A64B8E}"/>
                </a:ext>
              </a:extLst>
            </p:cNvPr>
            <p:cNvSpPr/>
            <p:nvPr/>
          </p:nvSpPr>
          <p:spPr>
            <a:xfrm>
              <a:off x="3748736" y="1804873"/>
              <a:ext cx="1340668" cy="9516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圓角矩形 4">
              <a:extLst>
                <a:ext uri="{FF2B5EF4-FFF2-40B4-BE49-F238E27FC236}">
                  <a16:creationId xmlns:a16="http://schemas.microsoft.com/office/drawing/2014/main" id="{3511BC9D-65F8-1B42-A6BF-AECD60ADEFEB}"/>
                </a:ext>
              </a:extLst>
            </p:cNvPr>
            <p:cNvSpPr txBox="1"/>
            <p:nvPr/>
          </p:nvSpPr>
          <p:spPr>
            <a:xfrm>
              <a:off x="3776610" y="1832747"/>
              <a:ext cx="1284920" cy="895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300" dirty="0">
                  <a:latin typeface="Roboto" pitchFamily="2" charset="0"/>
                  <a:ea typeface="Roboto" pitchFamily="2" charset="0"/>
                </a:rPr>
                <a:t>Generalized Linear Regression</a:t>
              </a:r>
              <a:endParaRPr lang="en-US" altLang="zh-TW" sz="1300" kern="1200" dirty="0">
                <a:latin typeface="Roboto" pitchFamily="2" charset="0"/>
                <a:ea typeface="Roboto" pitchFamily="2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300" kern="1200" dirty="0">
                  <a:latin typeface="Roboto" pitchFamily="2" charset="0"/>
                  <a:ea typeface="Roboto" pitchFamily="2" charset="0"/>
                  <a:sym typeface="Wingdings" pitchFamily="2" charset="2"/>
                </a:rPr>
                <a:t> </a:t>
              </a:r>
              <a:r>
                <a:rPr lang="en-US" altLang="zh-TW" sz="1300" dirty="0">
                  <a:latin typeface="Roboto" pitchFamily="2" charset="0"/>
                  <a:ea typeface="Roboto" pitchFamily="2" charset="0"/>
                  <a:sym typeface="Wingdings" pitchFamily="2" charset="2"/>
                </a:rPr>
                <a:t>P(Alive)</a:t>
              </a:r>
              <a:endParaRPr lang="zh-TW" altLang="en-US" sz="1300" kern="1200" dirty="0">
                <a:latin typeface="Roboto" pitchFamily="2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FAEF1B-439A-CD45-975C-DF175308F2D8}"/>
              </a:ext>
            </a:extLst>
          </p:cNvPr>
          <p:cNvGrpSpPr/>
          <p:nvPr/>
        </p:nvGrpSpPr>
        <p:grpSpPr>
          <a:xfrm>
            <a:off x="5090852" y="3549089"/>
            <a:ext cx="298009" cy="332485"/>
            <a:chOff x="5221449" y="2350586"/>
            <a:chExt cx="298009" cy="332485"/>
          </a:xfrm>
        </p:grpSpPr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B0424F96-6515-A747-BADC-65154DE937C1}"/>
                </a:ext>
              </a:extLst>
            </p:cNvPr>
            <p:cNvSpPr/>
            <p:nvPr/>
          </p:nvSpPr>
          <p:spPr>
            <a:xfrm rot="836267">
              <a:off x="5221449" y="2350586"/>
              <a:ext cx="298009" cy="33248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向右箭號 4">
              <a:extLst>
                <a:ext uri="{FF2B5EF4-FFF2-40B4-BE49-F238E27FC236}">
                  <a16:creationId xmlns:a16="http://schemas.microsoft.com/office/drawing/2014/main" id="{76CDA23E-C83E-3F4C-8C66-4CCCB85D26FA}"/>
                </a:ext>
              </a:extLst>
            </p:cNvPr>
            <p:cNvSpPr txBox="1"/>
            <p:nvPr/>
          </p:nvSpPr>
          <p:spPr>
            <a:xfrm rot="836267">
              <a:off x="5222765" y="2406316"/>
              <a:ext cx="208606" cy="1994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100" kern="1200">
                <a:latin typeface="Roboto" pitchFamily="2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86A781B-E38D-6845-9CF5-B2F4EFC8DD69}"/>
              </a:ext>
            </a:extLst>
          </p:cNvPr>
          <p:cNvGrpSpPr/>
          <p:nvPr/>
        </p:nvGrpSpPr>
        <p:grpSpPr>
          <a:xfrm>
            <a:off x="6919613" y="3499668"/>
            <a:ext cx="291177" cy="332485"/>
            <a:chOff x="3342255" y="2242319"/>
            <a:chExt cx="291177" cy="332485"/>
          </a:xfrm>
        </p:grpSpPr>
        <p:sp>
          <p:nvSpPr>
            <p:cNvPr id="13" name="向右箭號 12">
              <a:extLst>
                <a:ext uri="{FF2B5EF4-FFF2-40B4-BE49-F238E27FC236}">
                  <a16:creationId xmlns:a16="http://schemas.microsoft.com/office/drawing/2014/main" id="{EB8CD796-CE21-3948-B7F6-B8D6356624EA}"/>
                </a:ext>
              </a:extLst>
            </p:cNvPr>
            <p:cNvSpPr/>
            <p:nvPr/>
          </p:nvSpPr>
          <p:spPr>
            <a:xfrm rot="20401470">
              <a:off x="3342255" y="2242319"/>
              <a:ext cx="291177" cy="33248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向右箭號 4">
              <a:extLst>
                <a:ext uri="{FF2B5EF4-FFF2-40B4-BE49-F238E27FC236}">
                  <a16:creationId xmlns:a16="http://schemas.microsoft.com/office/drawing/2014/main" id="{255A60C4-6357-4645-BA2E-1B12626C245C}"/>
                </a:ext>
              </a:extLst>
            </p:cNvPr>
            <p:cNvSpPr txBox="1"/>
            <p:nvPr/>
          </p:nvSpPr>
          <p:spPr>
            <a:xfrm rot="20401470">
              <a:off x="3344883" y="2323737"/>
              <a:ext cx="203824" cy="1994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100" kern="1200">
                <a:latin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0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Macintosh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</cp:revision>
  <dcterms:created xsi:type="dcterms:W3CDTF">2021-02-05T04:21:37Z</dcterms:created>
  <dcterms:modified xsi:type="dcterms:W3CDTF">2021-02-05T04:42:30Z</dcterms:modified>
</cp:coreProperties>
</file>