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738D41-4614-4EDA-80D4-EBABF1896A29}">
  <a:tblStyle styleId="{9D738D41-4614-4EDA-80D4-EBABF1896A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E45C6F7-6143-406C-9DE3-0E11F438ED0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627701B-5CF8-4DF5-838E-0FD2A3C7234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7838a00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07838a00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additional layer adds complexity, increasing the risk of </a:t>
            </a:r>
            <a:r>
              <a:rPr b="1" lang="en">
                <a:solidFill>
                  <a:schemeClr val="dk1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 with smaller datasets.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7838a0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07838a0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less complex model, the accuracy is even lower, so skip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07838a00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07838a00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07838a0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07838a0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715841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715841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0b8c524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0b8c524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7158413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7158413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0b8c524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0b8c524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7838a0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7838a0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07838a00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07838a00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7838a0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7838a0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of 8.8 millions case, we took 1000000 data for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example visof how the data looks like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8d128f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8d128f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8d128f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8d128f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08d128f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08d128f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07838a0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07838a0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1million data, around 26k head and neck cancer patient by filtering with primary site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07838a00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07838a00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3400" y="1853100"/>
            <a:ext cx="8677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3080"/>
              <a:t>Head and Neck Cancer Patient Survival Prediction</a:t>
            </a:r>
            <a:endParaRPr b="1"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8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Team Member: Hongtai Du, </a:t>
            </a:r>
            <a:r>
              <a:rPr lang="en" sz="1700">
                <a:solidFill>
                  <a:schemeClr val="dk1"/>
                </a:solidFill>
              </a:rPr>
              <a:t>Daniel</a:t>
            </a:r>
            <a:r>
              <a:rPr lang="en" sz="1700">
                <a:solidFill>
                  <a:schemeClr val="dk1"/>
                </a:solidFill>
              </a:rPr>
              <a:t> Yang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Network(Hidden Layer: 128, 64)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2741175" y="328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{7627701B-5CF8-4DF5-838E-0FD2A3C7234E}</a:tableStyleId>
              </a:tblPr>
              <a:tblGrid>
                <a:gridCol w="876300"/>
                <a:gridCol w="1143000"/>
                <a:gridCol w="116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0 (Alive)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1 (Dead)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0.70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0.68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0.73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0.69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0.71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2" name="Google Shape;112;p22"/>
          <p:cNvSpPr txBox="1"/>
          <p:nvPr/>
        </p:nvSpPr>
        <p:spPr>
          <a:xfrm>
            <a:off x="1974900" y="1158575"/>
            <a:ext cx="4713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Accuracy:</a:t>
            </a:r>
            <a:r>
              <a:rPr lang="en" sz="1100"/>
              <a:t> 0.7023 (70.23%)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model correctly predicted 70.23% of the survival outcomes.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Confusion Matrix: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[[1745 835]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[ 732 1952]]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True Negatives (TN): 1,907 → Correctly predicted Alive.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False Positives (FP): 673 → Predicted Dead, but actually Alive.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False Negatives (FN): 666 → Predicted Alive, but actually Dead.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True Positives (TP): 2,018 → Correctly predicted Dead.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Classification Report: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Network(Hidden Layer: 64, 32)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1974900" y="1158575"/>
            <a:ext cx="4713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Accuracy:</a:t>
            </a:r>
            <a:r>
              <a:rPr lang="en" sz="1100"/>
              <a:t> 0.7008 (70.08%)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model correctly predicted 70.08% of the survival outcomes.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</a:t>
            </a:r>
            <a:endParaRPr/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{9D738D41-4614-4EDA-80D4-EBABF1896A29}</a:tableStyleId>
              </a:tblPr>
              <a:tblGrid>
                <a:gridCol w="1869575"/>
                <a:gridCol w="29564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Strengths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Weakness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Simple, interpretable, balanced performance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model non-linear relationships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accuracy, captures non-linear patterns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Computationally expensive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Neural Network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Capable of learning complex patterns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more data, lower performance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Comparison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1514850" y="13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{9D738D41-4614-4EDA-80D4-EBABF1896A29}</a:tableStyleId>
              </a:tblPr>
              <a:tblGrid>
                <a:gridCol w="1481175"/>
                <a:gridCol w="1898200"/>
                <a:gridCol w="1114700"/>
                <a:gridCol w="162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Neural Network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73.88%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74.56%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70.23%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(0)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(1)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 (0)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 (1)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 (0)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 (1)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and AUC Score each model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53688" y="107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 = 0.83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475"/>
            <a:ext cx="2831325" cy="19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025" y="1081850"/>
            <a:ext cx="2741923" cy="197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250" y="1081850"/>
            <a:ext cx="2947352" cy="197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1068925" y="3261150"/>
            <a:ext cx="13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AUC = 0.83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664900" y="3261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AUC = 0.83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6610575" y="3261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AUC = 0.75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595475" y="3924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Logistic</a:t>
            </a:r>
            <a:r>
              <a:rPr lang="en" sz="1800">
                <a:solidFill>
                  <a:schemeClr val="dk2"/>
                </a:solidFill>
              </a:rPr>
              <a:t> regression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4094738" y="3928225"/>
            <a:ext cx="8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SVM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6610575" y="3928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Neural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plot each model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150" y="1169887"/>
            <a:ext cx="3343276" cy="18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150" y="1204950"/>
            <a:ext cx="2798001" cy="1798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0" y="1152474"/>
            <a:ext cx="2951126" cy="19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648550" y="3461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Logistic regression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6556200" y="3461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Neural network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3869525" y="3461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SVM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improvements: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Need more significant attributes about cancer that influences survival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Apply cross-validation to enhance robustness of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Refine code to improve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2987850" y="2285400"/>
            <a:ext cx="31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Thank you :)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13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254200" y="3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{9D738D41-4614-4EDA-80D4-EBABF1896A29}</a:tableStyleId>
              </a:tblPr>
              <a:tblGrid>
                <a:gridCol w="1582275"/>
                <a:gridCol w="1582275"/>
                <a:gridCol w="1582275"/>
                <a:gridCol w="1582275"/>
              </a:tblGrid>
              <a:tr h="6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Criteria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Neural Network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Type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Model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Non-linear (via kernels)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Non-linear, Multi-Layered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Assumption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Assumes linear decision boundary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assumption about data shape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assumption about data shape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Handles Non-Linearity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Poor (Linear decision only)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Excellent (with RBF kernel)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Excellent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Handles Small Data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good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good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Performance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 (linear data)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Strong (non-linear data)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Strong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 dataset was obtained from SEER*Stat for Head and Neck Cancer patients, containing 26,319 rows after filtering. Key features included: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Demographic Features</a:t>
            </a:r>
            <a:r>
              <a:rPr lang="en" sz="1700">
                <a:solidFill>
                  <a:schemeClr val="dk1"/>
                </a:solidFill>
              </a:rPr>
              <a:t>: Age, Sex, Race, Year of Diagnosis.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Clinical Features</a:t>
            </a:r>
            <a:r>
              <a:rPr lang="en" sz="1700">
                <a:solidFill>
                  <a:schemeClr val="dk1"/>
                </a:solidFill>
              </a:rPr>
              <a:t>: Combined Summary Stage, Primary Site, Chemotherapy, Radiation, CS Tumor Size, CS Lymph Nodes.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Target Variable</a:t>
            </a:r>
            <a:r>
              <a:rPr lang="en" sz="1700">
                <a:solidFill>
                  <a:schemeClr val="dk1"/>
                </a:solidFill>
              </a:rPr>
              <a:t>: “Vital Status Recode” (“Alive” or “Dead”).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429275" y="9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{5E45C6F7-6143-406C-9DE3-0E11F438ED09}</a:tableStyleId>
              </a:tblPr>
              <a:tblGrid>
                <a:gridCol w="309250"/>
                <a:gridCol w="309250"/>
                <a:gridCol w="319200"/>
                <a:gridCol w="309250"/>
                <a:gridCol w="309250"/>
                <a:gridCol w="439950"/>
                <a:gridCol w="638375"/>
                <a:gridCol w="707375"/>
                <a:gridCol w="309250"/>
                <a:gridCol w="966175"/>
                <a:gridCol w="672850"/>
                <a:gridCol w="309250"/>
                <a:gridCol w="724625"/>
                <a:gridCol w="543475"/>
                <a:gridCol w="517575"/>
                <a:gridCol w="526200"/>
                <a:gridCol w="491725"/>
              </a:tblGrid>
              <a:tr h="90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Year of diagnosis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Primary Site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Histologic Type ICD-O-3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Combined Summary Stage (2004+)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Surgery of oth reg/dis sites (1998-2002)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Chemotherapy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Radiation recode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Vital status recode (study cutoff used)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Survival months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SEER cause-specific death classification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Tumor Size Summary (2016+)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EOD Primary Tumor (2018+)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CS lymph nodes (2004-2015)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CS tumor size (2004-2015)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40-44 years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No/Unknown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Beam radiation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Alive or dead of other cause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65-69 years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No/Unknown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None/Unknown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Dead (attributable to this cancer dx)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35-39 years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Female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Beam radiation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Alive or dead of other cause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60-64 years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Female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Localized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No/Unknown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None/Unknown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Dead (attributable to this cancer dx)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Blank(s)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Handling Missing Values</a:t>
            </a:r>
            <a:r>
              <a:rPr lang="en" sz="1700">
                <a:solidFill>
                  <a:schemeClr val="dk1"/>
                </a:solidFill>
              </a:rPr>
              <a:t>: Replaced placeholders like “Blank(s)” and “No/Unknown” with NaN, then filled with zeros or “Unknown.”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Encoding Categorical Variables</a:t>
            </a:r>
            <a:r>
              <a:rPr lang="en" sz="1700">
                <a:solidFill>
                  <a:schemeClr val="dk1"/>
                </a:solidFill>
              </a:rPr>
              <a:t>: Used one-hot encoding for categorical features (e.g., Sex, Race, Radiation).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Scaling Numerical Features</a:t>
            </a:r>
            <a:r>
              <a:rPr lang="en" sz="1700">
                <a:solidFill>
                  <a:schemeClr val="dk1"/>
                </a:solidFill>
              </a:rPr>
              <a:t>: Standardized numerical columns (e.g., Age, Tumor Size) using StandardScaler.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Logistic Regression: (Binary Cross-Entropy)</a:t>
            </a:r>
            <a:endParaRPr sz="17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Loss = 0.5217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SVM: (Hinge Loss)</a:t>
            </a:r>
            <a:endParaRPr sz="17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Loss = 0.5728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Neural Network: (Categorical Cross-Entropy)</a:t>
            </a:r>
            <a:endParaRPr sz="17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Loss = 1.5914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Procedure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22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Logistic Regression</a:t>
            </a:r>
            <a:r>
              <a:rPr lang="en" sz="1700">
                <a:solidFill>
                  <a:schemeClr val="dk1"/>
                </a:solidFill>
              </a:rPr>
              <a:t>: Trained using a linear solver with max iterations of 1,000.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SVM</a:t>
            </a:r>
            <a:r>
              <a:rPr lang="en" sz="1700">
                <a:solidFill>
                  <a:schemeClr val="dk1"/>
                </a:solidFill>
              </a:rPr>
              <a:t>: Used an RBF kernel to model non-linear relationships, with hyperparameters C=1.0 and gamma=‘scale.’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Neural Network</a:t>
            </a:r>
            <a:r>
              <a:rPr lang="en" sz="1700">
                <a:solidFill>
                  <a:schemeClr val="dk1"/>
                </a:solidFill>
              </a:rPr>
              <a:t>: Multi-layer perceptron with two hidden layers (128, 64), “relu” activation, and Adam optimizer.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Data Split</a:t>
            </a:r>
            <a:r>
              <a:rPr lang="en" sz="1700">
                <a:solidFill>
                  <a:schemeClr val="dk1"/>
                </a:solidFill>
              </a:rPr>
              <a:t>: 80% training, 20% testing for all models.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2741175" y="328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{7627701B-5CF8-4DF5-838E-0FD2A3C7234E}</a:tableStyleId>
              </a:tblPr>
              <a:tblGrid>
                <a:gridCol w="876300"/>
                <a:gridCol w="1143000"/>
                <a:gridCol w="116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0 (Alive)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1 (Dead)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0.73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1974900" y="1158575"/>
            <a:ext cx="4713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Accuracy:</a:t>
            </a:r>
            <a:r>
              <a:rPr lang="en" sz="1100"/>
              <a:t> 0.7388 (73.88%)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model correctly predicted 73.88% of the survival outcomes.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Confusion Matrix: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[[1912 668]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[ 707 1977]]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True Negatives (TN): 1,912 → Correctly predicted Alive.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False Positives (FP): 668 → Predicted Dead, but actually Alive.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False Negatives (FN): 707 → Predicted Alive, but actually Dead.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True Positives (TP): 1,977 → Correctly predicted Dead.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Classification Report: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2741175" y="328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{7627701B-5CF8-4DF5-838E-0FD2A3C7234E}</a:tableStyleId>
              </a:tblPr>
              <a:tblGrid>
                <a:gridCol w="876300"/>
                <a:gridCol w="1143000"/>
                <a:gridCol w="116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0 (Alive)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1 (Dead)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F1-Score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0.75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5" name="Google Shape;105;p21"/>
          <p:cNvSpPr txBox="1"/>
          <p:nvPr/>
        </p:nvSpPr>
        <p:spPr>
          <a:xfrm>
            <a:off x="1974900" y="1158575"/>
            <a:ext cx="4713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Accuracy:</a:t>
            </a:r>
            <a:r>
              <a:rPr lang="en" sz="1100"/>
              <a:t> 0.7456 (74.56%)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model correctly predicted 74.56% of the survival outcomes.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Confusion Matrix: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[[1907 673]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[ 666 2018]]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True Negatives (TN): 1,907 → Correctly predicted Alive.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False Positives (FP): 673 → Predicted Dead, but actually Alive.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False Negatives (FN): 666 → Predicted Alive, but actually Dead.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True Positives (TP): 2,018 → Correctly predicted Dead.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Classification Report: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