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9" r:id="rId16"/>
    <p:sldId id="290" r:id="rId17"/>
    <p:sldId id="273" r:id="rId18"/>
    <p:sldId id="274" r:id="rId19"/>
    <p:sldId id="287" r:id="rId20"/>
    <p:sldId id="275" r:id="rId21"/>
    <p:sldId id="276" r:id="rId22"/>
    <p:sldId id="277" r:id="rId23"/>
    <p:sldId id="282" r:id="rId24"/>
    <p:sldId id="283" r:id="rId25"/>
    <p:sldId id="284" r:id="rId26"/>
    <p:sldId id="288" r:id="rId27"/>
    <p:sldId id="285" r:id="rId28"/>
    <p:sldId id="286" r:id="rId29"/>
    <p:sldId id="262" r:id="rId30"/>
    <p:sldId id="26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2EE0FFC-7405-428E-93BC-CFF5E27A8B73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89"/>
            <p14:sldId id="290"/>
            <p14:sldId id="273"/>
            <p14:sldId id="274"/>
            <p14:sldId id="287"/>
            <p14:sldId id="275"/>
            <p14:sldId id="276"/>
            <p14:sldId id="277"/>
            <p14:sldId id="282"/>
            <p14:sldId id="283"/>
            <p14:sldId id="284"/>
            <p14:sldId id="288"/>
            <p14:sldId id="285"/>
          </p14:sldIdLst>
        </p14:section>
        <p14:section name="Backup" id="{1B453111-FB5B-4D89-A7CF-3DB6BEB02763}">
          <p14:sldIdLst>
            <p14:sldId id="28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7340E82-BC01-4E33-9DA8-FEF41A5D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1569D94-AD35-4CD8-A36D-2F2966B6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A03D366-6B03-4C40-93D5-BE2998DE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067B23-9813-41C4-BD07-B6EDB4F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991073E-6DE8-4466-9DDF-E171C088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6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1CDEC8-BA6D-4650-A0A8-F3C462E6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A2BB177-509B-496B-B987-896FA2F6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22AEBB3-1617-4AFA-8AB5-41A99201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5655F62-C7A4-4F5A-B023-BA75A6EF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6455E6E-76A3-4A90-A8BC-F4B40E16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4F583C1-87B8-4AD7-AED5-50C38DF4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4FDDAA8-985D-46E6-9C0A-37694CFEF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EFA226-B672-406B-AEAB-3EFF72C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671561B-9CD1-4C2A-BFD0-9D90B767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BCB2E1A-80D9-4F90-8450-05488AEB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5891E7-E74B-45A5-9DC1-E51A5682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11E1C4F-9293-4B9B-B518-7A4B1149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B8A41A-ABD7-4594-B686-D230DD6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79A0483-7C23-4DB5-BF22-C8DC7BF8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23132C5-34D3-4810-BAAC-81FAC49A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2D26C34-F5AC-4065-92AD-FFFBA2B0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CA0D961-1C72-4531-AC85-5788074A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E7E9898-BDEA-4FD1-8C26-31EC330B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AEB0C9C-2102-4801-B260-82050837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6626025-DAD1-4BCC-B695-AD5D07F2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74839A-F956-4194-ACE7-B2502879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92A0353-FDCB-4809-B44F-82799B97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1CE26BC-A820-42B5-A081-EBC76E8B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FDF5C6A-E7C9-445A-9E04-EBCDA265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7BA25E5-8D25-4109-A3A3-68FF7D2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C43E25A-EE95-44DF-BCC9-617F43E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D4B9F5-DC41-4B23-AF4F-5627B559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D389EFB-4C3F-4C91-B5E5-6FC261823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D5E79E3-9E68-4520-8BC4-C7E99AC5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A3B5E15-1470-4866-B379-D4B67080D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FF45DA6-528D-41A9-A634-3B696898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5BB7606F-1E53-4405-80A8-47FE25E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6EA3F4FE-6386-45D1-B980-D3860F7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F9887539-43E7-4274-8A76-D344860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5942B5-AA25-43EA-9570-67CB25A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45CEAAC-5716-4390-AE5A-4902A0BE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54B3362-01B0-46A9-B98E-63B1760C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A090575-05C8-4682-8463-EF87123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6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385EDB0-C84E-4E3C-9B09-3C0ED6A6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E44EB010-31E5-482B-B656-6BB3EA1B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97F17E-506E-4B9A-9265-32C01B60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F0C69D-931E-4D96-8312-99FF8229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E2B244D-D9E1-417A-9C36-DDE8860F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719C8D4-951B-4A4A-897E-29A85074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AC5D82E-948F-4AD8-90FC-032821F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96BF8A9-B24F-4B7D-84A0-7B8A4810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69E8500-4D44-4393-B57A-BA0186E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300D72-186B-4B52-B715-E90D4436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FDECD2C1-1E31-4452-A0DD-292920FD5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DB8B5CA-13C1-4CD1-856A-07422C8D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BF49268-EF28-4BF1-9115-00ADDBCC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825B663-F295-46ED-B337-193B72B1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E6F664D-D9A6-42E8-AC24-EBABBA64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6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BBE045F-EE0A-4EF1-9F6C-B231AE76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880FBBC-6F9F-4438-A5C2-8E5021F2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E7658E1-946E-48C0-BAF3-A483596C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2753-912E-4D27-8FCF-8E6DAB12D7E3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B866F1E-464F-4093-800C-E95F9961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E54D2DD-0558-4EBB-9DCB-CE33C3328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B192-FA26-4856-90E5-1A2CCB03C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5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7567C8-90C4-41C9-8B00-2005C8B5F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Myers Algorithm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5672B5C-E58A-4B25-8CAE-8F571305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高子平</a:t>
            </a:r>
          </a:p>
        </p:txBody>
      </p:sp>
    </p:spTree>
    <p:extLst>
      <p:ext uri="{BB962C8B-B14F-4D97-AF65-F5344CB8AC3E}">
        <p14:creationId xmlns:p14="http://schemas.microsoft.com/office/powerpoint/2010/main" val="86519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dirty="0"/>
              <a:t>由座標</a:t>
            </a:r>
            <a:r>
              <a:rPr lang="en-US" altLang="zh-TW" dirty="0"/>
              <a:t>(0, 0)</a:t>
            </a:r>
            <a:r>
              <a:rPr lang="zh-TW" altLang="en-US" dirty="0"/>
              <a:t>出發</a:t>
            </a:r>
            <a:endParaRPr lang="en-US" altLang="zh-TW" dirty="0"/>
          </a:p>
          <a:p>
            <a:r>
              <a:rPr lang="zh-TW" altLang="en-US" dirty="0"/>
              <a:t>此時為第</a:t>
            </a:r>
            <a:r>
              <a:rPr lang="en-US" altLang="zh-TW" dirty="0"/>
              <a:t>0</a:t>
            </a:r>
            <a:r>
              <a:rPr lang="zh-TW" altLang="en-US" dirty="0"/>
              <a:t>步，因此</a:t>
            </a:r>
            <a:r>
              <a:rPr lang="en-US" altLang="zh-TW" dirty="0"/>
              <a:t>k=0 (x – y)</a:t>
            </a:r>
            <a:endParaRPr lang="zh-TW" altLang="en-US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4693"/>
              </p:ext>
            </p:extLst>
          </p:nvPr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86441"/>
              </p:ext>
            </p:extLst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xmlns="" id="{2090B0C3-FBBD-40BF-9108-7C295CE96FC8}"/>
                </a:ext>
              </a:extLst>
            </p:cNvPr>
            <p:cNvSpPr/>
            <p:nvPr/>
          </p:nvSpPr>
          <p:spPr>
            <a:xfrm>
              <a:off x="1219670" y="3260277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dirty="0"/>
              <a:t>由座標</a:t>
            </a:r>
            <a:r>
              <a:rPr lang="en-US" altLang="zh-TW" dirty="0"/>
              <a:t>(0, 0)</a:t>
            </a:r>
            <a:r>
              <a:rPr lang="zh-TW" altLang="en-US" dirty="0"/>
              <a:t>出發</a:t>
            </a:r>
            <a:endParaRPr lang="en-US" altLang="zh-TW" dirty="0"/>
          </a:p>
          <a:p>
            <a:r>
              <a:rPr lang="zh-TW" altLang="en-US" dirty="0"/>
              <a:t>走第</a:t>
            </a:r>
            <a:r>
              <a:rPr lang="en-US" altLang="zh-TW" dirty="0"/>
              <a:t>1</a:t>
            </a:r>
            <a:r>
              <a:rPr lang="zh-TW" altLang="en-US" dirty="0"/>
              <a:t>步，</a:t>
            </a:r>
            <a:r>
              <a:rPr lang="zh-TW" altLang="en-US" sz="2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2800" dirty="0">
                <a:sym typeface="Wingdings" panose="05000000000000000000" pitchFamily="2" charset="2"/>
              </a:rPr>
              <a:t>走</a:t>
            </a:r>
            <a:endParaRPr lang="en-US" altLang="zh-TW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33874"/>
              </p:ext>
            </p:extLst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(0, 1)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xmlns="" id="{2090B0C3-FBBD-40BF-9108-7C295CE96FC8}"/>
                </a:ext>
              </a:extLst>
            </p:cNvPr>
            <p:cNvSpPr/>
            <p:nvPr/>
          </p:nvSpPr>
          <p:spPr>
            <a:xfrm>
              <a:off x="1219670" y="3260277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278F0EE3-967C-48B4-81AD-1DB6AA0F96C1}"/>
              </a:ext>
            </a:extLst>
          </p:cNvPr>
          <p:cNvCxnSpPr>
            <a:cxnSpLocks/>
          </p:cNvCxnSpPr>
          <p:nvPr/>
        </p:nvCxnSpPr>
        <p:spPr>
          <a:xfrm>
            <a:off x="1270279" y="3357522"/>
            <a:ext cx="0" cy="747901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dirty="0"/>
              <a:t>由座標</a:t>
            </a:r>
            <a:r>
              <a:rPr lang="en-US" altLang="zh-TW" dirty="0"/>
              <a:t>(0, 0)</a:t>
            </a:r>
            <a:r>
              <a:rPr lang="zh-TW" altLang="en-US" dirty="0"/>
              <a:t>出發</a:t>
            </a:r>
            <a:endParaRPr lang="en-US" altLang="zh-TW" dirty="0"/>
          </a:p>
          <a:p>
            <a:r>
              <a:rPr lang="zh-TW" altLang="en-US" dirty="0"/>
              <a:t>走第</a:t>
            </a:r>
            <a:r>
              <a:rPr lang="en-US" altLang="zh-TW" dirty="0"/>
              <a:t>1</a:t>
            </a:r>
            <a:r>
              <a:rPr lang="zh-TW" altLang="en-US" dirty="0"/>
              <a:t>步，</a:t>
            </a:r>
            <a:r>
              <a:rPr lang="zh-TW" altLang="en-US" sz="2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走</a:t>
            </a:r>
            <a:endParaRPr lang="en-US" altLang="zh-TW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9841"/>
              </p:ext>
            </p:extLst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(1, 0)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xmlns="" id="{2090B0C3-FBBD-40BF-9108-7C295CE96FC8}"/>
                </a:ext>
              </a:extLst>
            </p:cNvPr>
            <p:cNvSpPr/>
            <p:nvPr/>
          </p:nvSpPr>
          <p:spPr>
            <a:xfrm>
              <a:off x="1219670" y="3260277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B2A0ABB5-B101-4D9D-A067-264109206E95}"/>
              </a:ext>
            </a:extLst>
          </p:cNvPr>
          <p:cNvCxnSpPr>
            <a:cxnSpLocks/>
          </p:cNvCxnSpPr>
          <p:nvPr/>
        </p:nvCxnSpPr>
        <p:spPr>
          <a:xfrm>
            <a:off x="1301166" y="3338245"/>
            <a:ext cx="73353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dirty="0"/>
              <a:t>由座標</a:t>
            </a:r>
            <a:r>
              <a:rPr lang="en-US" altLang="zh-TW" dirty="0"/>
              <a:t>(0, 1)</a:t>
            </a:r>
            <a:r>
              <a:rPr lang="zh-TW" altLang="en-US" dirty="0"/>
              <a:t>出發</a:t>
            </a:r>
            <a:endParaRPr lang="en-US" altLang="zh-TW" dirty="0"/>
          </a:p>
          <a:p>
            <a:r>
              <a:rPr lang="zh-TW" altLang="en-US" dirty="0"/>
              <a:t>走第</a:t>
            </a:r>
            <a:r>
              <a:rPr lang="en-US" altLang="zh-TW" dirty="0"/>
              <a:t>2</a:t>
            </a:r>
            <a:r>
              <a:rPr lang="zh-TW" altLang="en-US" dirty="0"/>
              <a:t>步，</a:t>
            </a:r>
            <a:r>
              <a:rPr lang="zh-TW" altLang="en-US" sz="2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2800" dirty="0">
                <a:sym typeface="Wingdings" panose="05000000000000000000" pitchFamily="2" charset="2"/>
              </a:rPr>
              <a:t>走</a:t>
            </a:r>
            <a:endParaRPr lang="en-US" altLang="zh-TW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09240"/>
              </p:ext>
            </p:extLst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(0, 2)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</p:grp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29150A01-2360-4BA0-A08E-66EB604FAE85}"/>
              </a:ext>
            </a:extLst>
          </p:cNvPr>
          <p:cNvSpPr/>
          <p:nvPr/>
        </p:nvSpPr>
        <p:spPr>
          <a:xfrm>
            <a:off x="1191365" y="3976689"/>
            <a:ext cx="93071" cy="1233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006F9859-2FA7-4FBD-A93D-CA8B0DD512AF}"/>
              </a:ext>
            </a:extLst>
          </p:cNvPr>
          <p:cNvCxnSpPr>
            <a:cxnSpLocks/>
          </p:cNvCxnSpPr>
          <p:nvPr/>
        </p:nvCxnSpPr>
        <p:spPr>
          <a:xfrm>
            <a:off x="1265124" y="4062367"/>
            <a:ext cx="0" cy="747901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由座標</a:t>
            </a:r>
            <a:r>
              <a:rPr lang="en-US" altLang="zh-TW" sz="2000" dirty="0"/>
              <a:t>(0, 1)</a:t>
            </a:r>
            <a:r>
              <a:rPr lang="zh-TW" altLang="en-US" sz="2000" dirty="0"/>
              <a:t>出發</a:t>
            </a:r>
            <a:endParaRPr lang="en-US" altLang="zh-TW" sz="2000" dirty="0"/>
          </a:p>
          <a:p>
            <a:r>
              <a:rPr lang="zh-TW" altLang="en-US" sz="2000" dirty="0"/>
              <a:t>走第</a:t>
            </a:r>
            <a:r>
              <a:rPr lang="en-US" altLang="zh-TW" sz="2000" dirty="0"/>
              <a:t>2</a:t>
            </a:r>
            <a:r>
              <a:rPr lang="zh-TW" altLang="en-US" sz="2000" dirty="0"/>
              <a:t>步，</a:t>
            </a: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ym typeface="Wingdings" panose="05000000000000000000" pitchFamily="2" charset="2"/>
              </a:rPr>
              <a:t>走。碰到斜線，繼續通過。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zh-TW" altLang="en-US" sz="2000" dirty="0">
                <a:sym typeface="Wingdings" panose="05000000000000000000" pitchFamily="2" charset="2"/>
              </a:rPr>
              <a:t>此時，已經到達目標 </a:t>
            </a:r>
            <a:r>
              <a:rPr lang="en-US" altLang="zh-TW" sz="2000" dirty="0">
                <a:sym typeface="Wingdings" panose="05000000000000000000" pitchFamily="2" charset="2"/>
              </a:rPr>
              <a:t>(2, 2)</a:t>
            </a:r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32743"/>
              </p:ext>
            </p:extLst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(2, 2)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</p:grp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29150A01-2360-4BA0-A08E-66EB604FAE85}"/>
              </a:ext>
            </a:extLst>
          </p:cNvPr>
          <p:cNvSpPr/>
          <p:nvPr/>
        </p:nvSpPr>
        <p:spPr>
          <a:xfrm>
            <a:off x="1191365" y="3976689"/>
            <a:ext cx="93071" cy="1233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xmlns="" id="{8A04AF8D-32EF-4981-95B5-CCDD74E5EC38}"/>
              </a:ext>
            </a:extLst>
          </p:cNvPr>
          <p:cNvCxnSpPr>
            <a:cxnSpLocks/>
          </p:cNvCxnSpPr>
          <p:nvPr/>
        </p:nvCxnSpPr>
        <p:spPr>
          <a:xfrm>
            <a:off x="1301166" y="4046905"/>
            <a:ext cx="73353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AE54398A-0DA6-494C-8FD2-E5D502458C22}"/>
              </a:ext>
            </a:extLst>
          </p:cNvPr>
          <p:cNvCxnSpPr>
            <a:cxnSpLocks/>
          </p:cNvCxnSpPr>
          <p:nvPr/>
        </p:nvCxnSpPr>
        <p:spPr>
          <a:xfrm>
            <a:off x="2031553" y="4089330"/>
            <a:ext cx="689635" cy="698305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由座標</a:t>
            </a:r>
            <a:r>
              <a:rPr lang="en-US" altLang="zh-TW" sz="2000" dirty="0" smtClean="0"/>
              <a:t>(1, 0)</a:t>
            </a:r>
            <a:r>
              <a:rPr lang="zh-TW" altLang="en-US" sz="2000" dirty="0"/>
              <a:t>出發</a:t>
            </a:r>
            <a:endParaRPr lang="en-US" altLang="zh-TW" sz="2000" dirty="0"/>
          </a:p>
          <a:p>
            <a:r>
              <a:rPr lang="zh-TW" altLang="en-US" sz="2000" dirty="0"/>
              <a:t>走第</a:t>
            </a:r>
            <a:r>
              <a:rPr lang="en-US" altLang="zh-TW" sz="2000" dirty="0"/>
              <a:t>2</a:t>
            </a:r>
            <a:r>
              <a:rPr lang="zh-TW" altLang="en-US" sz="2000" dirty="0"/>
              <a:t>步，</a:t>
            </a: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2000" dirty="0" smtClean="0">
                <a:sym typeface="Wingdings" panose="05000000000000000000" pitchFamily="2" charset="2"/>
              </a:rPr>
              <a:t>走</a:t>
            </a:r>
            <a:r>
              <a:rPr lang="zh-TW" altLang="en-US" sz="2000" dirty="0">
                <a:sym typeface="Wingdings" panose="05000000000000000000" pitchFamily="2" charset="2"/>
              </a:rPr>
              <a:t>。碰到斜線，繼續通過。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zh-TW" altLang="en-US" sz="2000" dirty="0">
                <a:sym typeface="Wingdings" panose="05000000000000000000" pitchFamily="2" charset="2"/>
              </a:rPr>
              <a:t>此時，已經到達目標 </a:t>
            </a:r>
            <a:r>
              <a:rPr lang="en-US" altLang="zh-TW" sz="2000" dirty="0">
                <a:sym typeface="Wingdings" panose="05000000000000000000" pitchFamily="2" charset="2"/>
              </a:rPr>
              <a:t>(2, 2)</a:t>
            </a:r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4776" y="2500947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(2, 2)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AE54398A-0DA6-494C-8FD2-E5D502458C22}"/>
              </a:ext>
            </a:extLst>
          </p:cNvPr>
          <p:cNvCxnSpPr>
            <a:cxnSpLocks/>
          </p:cNvCxnSpPr>
          <p:nvPr/>
        </p:nvCxnSpPr>
        <p:spPr>
          <a:xfrm>
            <a:off x="2031553" y="4089330"/>
            <a:ext cx="689635" cy="698305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006F9859-2FA7-4FBD-A93D-CA8B0DD512AF}"/>
              </a:ext>
            </a:extLst>
          </p:cNvPr>
          <p:cNvCxnSpPr>
            <a:cxnSpLocks/>
          </p:cNvCxnSpPr>
          <p:nvPr/>
        </p:nvCxnSpPr>
        <p:spPr>
          <a:xfrm>
            <a:off x="2006386" y="3341429"/>
            <a:ext cx="0" cy="747901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29150A01-2360-4BA0-A08E-66EB604FAE85}"/>
              </a:ext>
            </a:extLst>
          </p:cNvPr>
          <p:cNvSpPr/>
          <p:nvPr/>
        </p:nvSpPr>
        <p:spPr>
          <a:xfrm>
            <a:off x="1963649" y="3279751"/>
            <a:ext cx="93071" cy="1233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走</a:t>
            </a:r>
            <a:r>
              <a:rPr lang="zh-TW" altLang="en-US" sz="2000" dirty="0"/>
              <a:t>第</a:t>
            </a:r>
            <a:r>
              <a:rPr lang="en-US" altLang="zh-TW" sz="2000" dirty="0"/>
              <a:t>2</a:t>
            </a:r>
            <a:r>
              <a:rPr lang="zh-TW" altLang="en-US" sz="2000" dirty="0"/>
              <a:t>步</a:t>
            </a:r>
            <a:r>
              <a:rPr lang="zh-TW" altLang="en-US" sz="2000" dirty="0" smtClean="0"/>
              <a:t>，</a:t>
            </a:r>
            <a:r>
              <a:rPr lang="zh-TW" altLang="en-US" sz="2000" dirty="0" smtClean="0">
                <a:sym typeface="Wingdings" panose="05000000000000000000" pitchFamily="2" charset="2"/>
              </a:rPr>
              <a:t>到達</a:t>
            </a:r>
            <a:r>
              <a:rPr lang="zh-TW" altLang="en-US" sz="2000" dirty="0">
                <a:sym typeface="Wingdings" panose="05000000000000000000" pitchFamily="2" charset="2"/>
              </a:rPr>
              <a:t>目標 </a:t>
            </a:r>
            <a:r>
              <a:rPr lang="en-US" altLang="zh-TW" sz="2000" dirty="0">
                <a:sym typeface="Wingdings" panose="05000000000000000000" pitchFamily="2" charset="2"/>
              </a:rPr>
              <a:t>(2, 2</a:t>
            </a:r>
            <a:r>
              <a:rPr lang="en-US" altLang="zh-TW" sz="2000" dirty="0" smtClean="0">
                <a:sym typeface="Wingdings" panose="05000000000000000000" pitchFamily="2" charset="2"/>
              </a:rPr>
              <a:t>)</a:t>
            </a:r>
            <a:r>
              <a:rPr lang="zh-TW" altLang="en-US" sz="2000" dirty="0" smtClean="0">
                <a:sym typeface="Wingdings" panose="05000000000000000000" pitchFamily="2" charset="2"/>
              </a:rPr>
              <a:t>，有兩種走法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(1, 0) -&gt; (1, 1) -&gt; (2, 2)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(0, 1) </a:t>
            </a:r>
            <a:r>
              <a:rPr lang="en-US" altLang="zh-TW" sz="1600" dirty="0">
                <a:sym typeface="Wingdings" panose="05000000000000000000" pitchFamily="2" charset="2"/>
              </a:rPr>
              <a:t>-&gt; (1, 1) -&gt; (2, 2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endParaRPr lang="en-US" altLang="zh-TW" sz="1600" dirty="0">
              <a:sym typeface="Wingdings" panose="05000000000000000000" pitchFamily="2" charset="2"/>
            </a:endParaRPr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2613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xmlns="" id="{372C6000-D89E-4708-ADED-B40DE469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22272"/>
              </p:ext>
            </p:extLst>
          </p:nvPr>
        </p:nvGraphicFramePr>
        <p:xfrm>
          <a:off x="7716857" y="2559670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(2, 2)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1201748" y="3115174"/>
            <a:ext cx="1843719" cy="1671614"/>
            <a:chOff x="1201748" y="3115174"/>
            <a:chExt cx="1843719" cy="167161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AE54398A-0DA6-494C-8FD2-E5D502458C22}"/>
              </a:ext>
            </a:extLst>
          </p:cNvPr>
          <p:cNvCxnSpPr>
            <a:cxnSpLocks/>
          </p:cNvCxnSpPr>
          <p:nvPr/>
        </p:nvCxnSpPr>
        <p:spPr>
          <a:xfrm>
            <a:off x="2031553" y="4089330"/>
            <a:ext cx="689635" cy="698305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006F9859-2FA7-4FBD-A93D-CA8B0DD512AF}"/>
              </a:ext>
            </a:extLst>
          </p:cNvPr>
          <p:cNvCxnSpPr>
            <a:cxnSpLocks/>
          </p:cNvCxnSpPr>
          <p:nvPr/>
        </p:nvCxnSpPr>
        <p:spPr>
          <a:xfrm>
            <a:off x="2006386" y="3341429"/>
            <a:ext cx="0" cy="747901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29150A01-2360-4BA0-A08E-66EB604FAE85}"/>
              </a:ext>
            </a:extLst>
          </p:cNvPr>
          <p:cNvSpPr/>
          <p:nvPr/>
        </p:nvSpPr>
        <p:spPr>
          <a:xfrm>
            <a:off x="1963649" y="3279751"/>
            <a:ext cx="93071" cy="1233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xmlns="" id="{2C19CFE2-2530-4AEA-9F1B-103C79F9A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58441"/>
              </p:ext>
            </p:extLst>
          </p:nvPr>
        </p:nvGraphicFramePr>
        <p:xfrm>
          <a:off x="3943377" y="263167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xmlns="" id="{6CC20E3E-1BBA-4FFD-819E-42D11836AC9D}"/>
              </a:ext>
            </a:extLst>
          </p:cNvPr>
          <p:cNvGrpSpPr/>
          <p:nvPr/>
        </p:nvGrpSpPr>
        <p:grpSpPr>
          <a:xfrm>
            <a:off x="4592302" y="3133350"/>
            <a:ext cx="1843719" cy="1671614"/>
            <a:chOff x="1201748" y="3115174"/>
            <a:chExt cx="1843719" cy="1671614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2D63F8C5-B2C7-48D7-A500-46AFA8EC6366}"/>
                </a:ext>
              </a:extLst>
            </p:cNvPr>
            <p:cNvSpPr txBox="1"/>
            <p:nvPr/>
          </p:nvSpPr>
          <p:spPr>
            <a:xfrm>
              <a:off x="1201748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66BAFD82-02E2-4D61-B1B5-140509038C5E}"/>
                </a:ext>
              </a:extLst>
            </p:cNvPr>
            <p:cNvSpPr txBox="1"/>
            <p:nvPr/>
          </p:nvSpPr>
          <p:spPr>
            <a:xfrm>
              <a:off x="1926385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F1485301-63B1-4246-9AA9-6C7DC922DCBB}"/>
                </a:ext>
              </a:extLst>
            </p:cNvPr>
            <p:cNvSpPr txBox="1"/>
            <p:nvPr/>
          </p:nvSpPr>
          <p:spPr>
            <a:xfrm>
              <a:off x="2651022" y="3115174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FFF92901-CBC3-4A1A-8071-836E831D1D2D}"/>
                </a:ext>
              </a:extLst>
            </p:cNvPr>
            <p:cNvSpPr txBox="1"/>
            <p:nvPr/>
          </p:nvSpPr>
          <p:spPr>
            <a:xfrm>
              <a:off x="1210711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EC414DE6-59F6-4938-B3C0-407FA9F990B6}"/>
                </a:ext>
              </a:extLst>
            </p:cNvPr>
            <p:cNvSpPr txBox="1"/>
            <p:nvPr/>
          </p:nvSpPr>
          <p:spPr>
            <a:xfrm>
              <a:off x="1935348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E8299D24-F6A9-4E34-B4A4-42F9E266F3DB}"/>
                </a:ext>
              </a:extLst>
            </p:cNvPr>
            <p:cNvSpPr txBox="1"/>
            <p:nvPr/>
          </p:nvSpPr>
          <p:spPr>
            <a:xfrm>
              <a:off x="2659985" y="381442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A74952CF-F1FA-4AE6-B1AB-5D648D6119A8}"/>
                </a:ext>
              </a:extLst>
            </p:cNvPr>
            <p:cNvSpPr txBox="1"/>
            <p:nvPr/>
          </p:nvSpPr>
          <p:spPr>
            <a:xfrm>
              <a:off x="1210709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DD3E1C25-06F9-447B-AFE5-9B2FB2A4DB1F}"/>
                </a:ext>
              </a:extLst>
            </p:cNvPr>
            <p:cNvSpPr txBox="1"/>
            <p:nvPr/>
          </p:nvSpPr>
          <p:spPr>
            <a:xfrm>
              <a:off x="1935346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xmlns="" id="{53BD5BCC-B433-4941-92AF-5E116A45FE1A}"/>
                </a:ext>
              </a:extLst>
            </p:cNvPr>
            <p:cNvSpPr txBox="1"/>
            <p:nvPr/>
          </p:nvSpPr>
          <p:spPr>
            <a:xfrm>
              <a:off x="2659983" y="4540567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</p:grpSp>
      <p:sp>
        <p:nvSpPr>
          <p:cNvPr id="43" name="橢圓 42">
            <a:extLst>
              <a:ext uri="{FF2B5EF4-FFF2-40B4-BE49-F238E27FC236}">
                <a16:creationId xmlns:a16="http://schemas.microsoft.com/office/drawing/2014/main" xmlns="" id="{29150A01-2360-4BA0-A08E-66EB604FAE85}"/>
              </a:ext>
            </a:extLst>
          </p:cNvPr>
          <p:cNvSpPr/>
          <p:nvPr/>
        </p:nvSpPr>
        <p:spPr>
          <a:xfrm>
            <a:off x="4581919" y="3994865"/>
            <a:ext cx="93071" cy="1233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8A04AF8D-32EF-4981-95B5-CCDD74E5EC38}"/>
              </a:ext>
            </a:extLst>
          </p:cNvPr>
          <p:cNvCxnSpPr>
            <a:cxnSpLocks/>
          </p:cNvCxnSpPr>
          <p:nvPr/>
        </p:nvCxnSpPr>
        <p:spPr>
          <a:xfrm>
            <a:off x="4691720" y="4065081"/>
            <a:ext cx="73353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AE54398A-0DA6-494C-8FD2-E5D502458C22}"/>
              </a:ext>
            </a:extLst>
          </p:cNvPr>
          <p:cNvCxnSpPr>
            <a:cxnSpLocks/>
          </p:cNvCxnSpPr>
          <p:nvPr/>
        </p:nvCxnSpPr>
        <p:spPr>
          <a:xfrm>
            <a:off x="5422107" y="4107506"/>
            <a:ext cx="689635" cy="698305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200814" y="3045204"/>
            <a:ext cx="3469063" cy="2808344"/>
            <a:chOff x="200814" y="3045204"/>
            <a:chExt cx="3469063" cy="2808344"/>
          </a:xfrm>
        </p:grpSpPr>
        <p:sp>
          <p:nvSpPr>
            <p:cNvPr id="5" name="橢圓 4"/>
            <p:cNvSpPr/>
            <p:nvPr/>
          </p:nvSpPr>
          <p:spPr>
            <a:xfrm>
              <a:off x="1803633" y="3045204"/>
              <a:ext cx="517195" cy="52850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00814" y="4930218"/>
              <a:ext cx="34690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起始點</a:t>
              </a:r>
              <a:r>
                <a:rPr lang="en-US" altLang="zh-TW" dirty="0" smtClean="0"/>
                <a:t>X</a:t>
              </a:r>
              <a:r>
                <a:rPr lang="zh-TW" altLang="en-US" dirty="0" smtClean="0"/>
                <a:t>座標比較大，代表前一個步驟經過比較多向</a:t>
              </a:r>
              <a:r>
                <a:rPr lang="zh-TW" alt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</a:t>
              </a:r>
              <a:r>
                <a:rPr lang="zh-TW" altLang="en-US" dirty="0" smtClean="0">
                  <a:sym typeface="Wingdings" panose="05000000000000000000" pitchFamily="2" charset="2"/>
                </a:rPr>
                <a:t>，符合先</a:t>
              </a:r>
              <a:r>
                <a:rPr lang="zh-TW" alt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刪除</a:t>
              </a:r>
              <a:r>
                <a:rPr lang="zh-TW" altLang="en-US" dirty="0" smtClean="0">
                  <a:sym typeface="Wingdings" panose="05000000000000000000" pitchFamily="2" charset="2"/>
                </a:rPr>
                <a:t>的原則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dk Table</a:t>
            </a:r>
            <a:r>
              <a:rPr lang="zh-TW" altLang="en-US" sz="2000" dirty="0"/>
              <a:t>回朔</a:t>
            </a:r>
            <a:endParaRPr lang="en-US" altLang="zh-TW" sz="2000" dirty="0">
              <a:sym typeface="Wingdings" panose="05000000000000000000" pitchFamily="2" charset="2"/>
            </a:endParaRPr>
          </a:p>
        </p:txBody>
      </p:sp>
      <p:graphicFrame>
        <p:nvGraphicFramePr>
          <p:cNvPr id="32" name="表格 3">
            <a:extLst>
              <a:ext uri="{FF2B5EF4-FFF2-40B4-BE49-F238E27FC236}">
                <a16:creationId xmlns:a16="http://schemas.microsoft.com/office/drawing/2014/main" xmlns="" id="{ACAB68E5-AB80-4784-A827-A9EA2FD8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44924"/>
              </p:ext>
            </p:extLst>
          </p:nvPr>
        </p:nvGraphicFramePr>
        <p:xfrm>
          <a:off x="570752" y="2230268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(1, 0)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(0, 0)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(2, 2)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xmlns="" id="{D48FEB2D-98C3-45A9-A9A5-FE4E93BD0D96}"/>
              </a:ext>
            </a:extLst>
          </p:cNvPr>
          <p:cNvCxnSpPr/>
          <p:nvPr/>
        </p:nvCxnSpPr>
        <p:spPr>
          <a:xfrm flipH="1" flipV="1">
            <a:off x="3603812" y="4276703"/>
            <a:ext cx="421341" cy="322729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xmlns="" id="{064A4F27-6FC6-460E-84BD-9AEFA926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4796"/>
              </p:ext>
            </p:extLst>
          </p:nvPr>
        </p:nvGraphicFramePr>
        <p:xfrm>
          <a:off x="6012329" y="1024465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pSp>
        <p:nvGrpSpPr>
          <p:cNvPr id="35" name="群組 34">
            <a:extLst>
              <a:ext uri="{FF2B5EF4-FFF2-40B4-BE49-F238E27FC236}">
                <a16:creationId xmlns:a16="http://schemas.microsoft.com/office/drawing/2014/main" xmlns="" id="{9C29E67C-7914-48F9-BD8C-2CF1616C8A25}"/>
              </a:ext>
            </a:extLst>
          </p:cNvPr>
          <p:cNvGrpSpPr/>
          <p:nvPr/>
        </p:nvGrpSpPr>
        <p:grpSpPr>
          <a:xfrm>
            <a:off x="6661254" y="829129"/>
            <a:ext cx="1843719" cy="2368630"/>
            <a:chOff x="6661254" y="829129"/>
            <a:chExt cx="1843719" cy="2368630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437C94D4-841B-47DF-B60E-CEE78E698722}"/>
                </a:ext>
              </a:extLst>
            </p:cNvPr>
            <p:cNvSpPr txBox="1"/>
            <p:nvPr/>
          </p:nvSpPr>
          <p:spPr>
            <a:xfrm>
              <a:off x="6661254" y="152614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DCBE0022-1AA4-4AF6-9F6A-342D90D72CEC}"/>
                </a:ext>
              </a:extLst>
            </p:cNvPr>
            <p:cNvSpPr txBox="1"/>
            <p:nvPr/>
          </p:nvSpPr>
          <p:spPr>
            <a:xfrm>
              <a:off x="7385891" y="152614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D6F71829-8EDD-4FCA-81CD-1A3755178203}"/>
                </a:ext>
              </a:extLst>
            </p:cNvPr>
            <p:cNvSpPr txBox="1"/>
            <p:nvPr/>
          </p:nvSpPr>
          <p:spPr>
            <a:xfrm>
              <a:off x="8110528" y="1526145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7A9B789C-71C3-4CED-9DF5-0889FA0C2EF2}"/>
                </a:ext>
              </a:extLst>
            </p:cNvPr>
            <p:cNvSpPr txBox="1"/>
            <p:nvPr/>
          </p:nvSpPr>
          <p:spPr>
            <a:xfrm>
              <a:off x="6670217" y="222539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828BB6B7-B3F9-4149-8ED9-BF21C0FD5E57}"/>
                </a:ext>
              </a:extLst>
            </p:cNvPr>
            <p:cNvSpPr txBox="1"/>
            <p:nvPr/>
          </p:nvSpPr>
          <p:spPr>
            <a:xfrm>
              <a:off x="7394854" y="222539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5F547438-9C8F-4905-BCD9-98F2DBA5716E}"/>
                </a:ext>
              </a:extLst>
            </p:cNvPr>
            <p:cNvSpPr txBox="1"/>
            <p:nvPr/>
          </p:nvSpPr>
          <p:spPr>
            <a:xfrm>
              <a:off x="8119491" y="222539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xmlns="" id="{086422FB-8478-4522-A149-48E10215B5C5}"/>
                </a:ext>
              </a:extLst>
            </p:cNvPr>
            <p:cNvSpPr txBox="1"/>
            <p:nvPr/>
          </p:nvSpPr>
          <p:spPr>
            <a:xfrm>
              <a:off x="6670215" y="2951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79A1D2C1-5CE3-4179-A229-8DC31B9FF3AB}"/>
                </a:ext>
              </a:extLst>
            </p:cNvPr>
            <p:cNvSpPr txBox="1"/>
            <p:nvPr/>
          </p:nvSpPr>
          <p:spPr>
            <a:xfrm>
              <a:off x="7394852" y="2951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D5AC443F-2B3B-42EF-AD51-7B70A3A89B6F}"/>
                </a:ext>
              </a:extLst>
            </p:cNvPr>
            <p:cNvSpPr txBox="1"/>
            <p:nvPr/>
          </p:nvSpPr>
          <p:spPr>
            <a:xfrm>
              <a:off x="8119489" y="2951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xmlns="" id="{0683C2E5-6220-4C4D-AE07-3B12F2698CA6}"/>
                </a:ext>
              </a:extLst>
            </p:cNvPr>
            <p:cNvSpPr/>
            <p:nvPr/>
          </p:nvSpPr>
          <p:spPr>
            <a:xfrm>
              <a:off x="7371251" y="1652198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CB7D3995-F103-4BE7-81E5-B2442026A4C6}"/>
                </a:ext>
              </a:extLst>
            </p:cNvPr>
            <p:cNvSpPr txBox="1"/>
            <p:nvPr/>
          </p:nvSpPr>
          <p:spPr>
            <a:xfrm>
              <a:off x="6661906" y="829129"/>
              <a:ext cx="484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(0,-1)</a:t>
              </a:r>
              <a:endParaRPr lang="zh-TW" altLang="en-US" sz="1000" dirty="0"/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xmlns="" id="{E28E1103-F980-4440-8D35-4EAB0E927CD3}"/>
                </a:ext>
              </a:extLst>
            </p:cNvPr>
            <p:cNvCxnSpPr>
              <a:cxnSpLocks/>
            </p:cNvCxnSpPr>
            <p:nvPr/>
          </p:nvCxnSpPr>
          <p:spPr>
            <a:xfrm>
              <a:off x="7445010" y="1737876"/>
              <a:ext cx="0" cy="74790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xmlns="" id="{007C5ED8-137C-4BA9-85B8-9F8792CEB46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322" y="2471617"/>
              <a:ext cx="708007" cy="726142"/>
            </a:xfrm>
            <a:prstGeom prst="straightConnector1">
              <a:avLst/>
            </a:prstGeom>
            <a:ln w="31750"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xmlns="" id="{14E31916-BA5C-4DFF-940D-FF0E58AE6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50203"/>
              </p:ext>
            </p:extLst>
          </p:nvPr>
        </p:nvGraphicFramePr>
        <p:xfrm>
          <a:off x="5959489" y="4128719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pSp>
        <p:nvGrpSpPr>
          <p:cNvPr id="50" name="群組 49">
            <a:extLst>
              <a:ext uri="{FF2B5EF4-FFF2-40B4-BE49-F238E27FC236}">
                <a16:creationId xmlns:a16="http://schemas.microsoft.com/office/drawing/2014/main" xmlns="" id="{B292CA2D-67FA-4770-8EB8-25B19EAF6786}"/>
              </a:ext>
            </a:extLst>
          </p:cNvPr>
          <p:cNvGrpSpPr/>
          <p:nvPr/>
        </p:nvGrpSpPr>
        <p:grpSpPr>
          <a:xfrm>
            <a:off x="6608414" y="3933383"/>
            <a:ext cx="1843719" cy="2368630"/>
            <a:chOff x="6608414" y="3933383"/>
            <a:chExt cx="1843719" cy="2368630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6D961A2F-DBEB-4C6E-9786-B6DD3BD48675}"/>
                </a:ext>
              </a:extLst>
            </p:cNvPr>
            <p:cNvSpPr txBox="1"/>
            <p:nvPr/>
          </p:nvSpPr>
          <p:spPr>
            <a:xfrm>
              <a:off x="6608414" y="463039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19874EE5-1F8D-4924-B7F1-4865E9691752}"/>
                </a:ext>
              </a:extLst>
            </p:cNvPr>
            <p:cNvSpPr txBox="1"/>
            <p:nvPr/>
          </p:nvSpPr>
          <p:spPr>
            <a:xfrm>
              <a:off x="7333051" y="463039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B988F711-D98A-4953-A84F-604E7E6A1A3D}"/>
                </a:ext>
              </a:extLst>
            </p:cNvPr>
            <p:cNvSpPr txBox="1"/>
            <p:nvPr/>
          </p:nvSpPr>
          <p:spPr>
            <a:xfrm>
              <a:off x="8057688" y="463039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EAB206F5-869A-4D4B-B4C0-B231C57282C2}"/>
                </a:ext>
              </a:extLst>
            </p:cNvPr>
            <p:cNvSpPr txBox="1"/>
            <p:nvPr/>
          </p:nvSpPr>
          <p:spPr>
            <a:xfrm>
              <a:off x="6617377" y="532965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xmlns="" id="{C1C988B1-FEE8-4BB6-B4AB-61F69836C196}"/>
                </a:ext>
              </a:extLst>
            </p:cNvPr>
            <p:cNvSpPr txBox="1"/>
            <p:nvPr/>
          </p:nvSpPr>
          <p:spPr>
            <a:xfrm>
              <a:off x="7342014" y="532965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7084DB41-6146-4368-A6CA-ADD3A791DA04}"/>
                </a:ext>
              </a:extLst>
            </p:cNvPr>
            <p:cNvSpPr txBox="1"/>
            <p:nvPr/>
          </p:nvSpPr>
          <p:spPr>
            <a:xfrm>
              <a:off x="8066651" y="532965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EDA26A6C-F0B8-4AF9-B0A1-073DBC0916CA}"/>
                </a:ext>
              </a:extLst>
            </p:cNvPr>
            <p:cNvSpPr txBox="1"/>
            <p:nvPr/>
          </p:nvSpPr>
          <p:spPr>
            <a:xfrm>
              <a:off x="6617375" y="605579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xmlns="" id="{65040EFE-BD8F-48E2-B17A-E61E6D558517}"/>
                </a:ext>
              </a:extLst>
            </p:cNvPr>
            <p:cNvSpPr txBox="1"/>
            <p:nvPr/>
          </p:nvSpPr>
          <p:spPr>
            <a:xfrm>
              <a:off x="7342012" y="605579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EE61678E-120C-493F-89ED-AFF1F8F606CA}"/>
                </a:ext>
              </a:extLst>
            </p:cNvPr>
            <p:cNvSpPr txBox="1"/>
            <p:nvPr/>
          </p:nvSpPr>
          <p:spPr>
            <a:xfrm>
              <a:off x="8066649" y="605579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xmlns="" id="{CE30ECC2-9BCC-4D09-84B0-A3E6F78BD9EA}"/>
                </a:ext>
              </a:extLst>
            </p:cNvPr>
            <p:cNvSpPr/>
            <p:nvPr/>
          </p:nvSpPr>
          <p:spPr>
            <a:xfrm>
              <a:off x="6626336" y="4775502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xmlns="" id="{FF949BFC-B763-4ABE-B7E8-A603FD2908AF}"/>
                </a:ext>
              </a:extLst>
            </p:cNvPr>
            <p:cNvSpPr txBox="1"/>
            <p:nvPr/>
          </p:nvSpPr>
          <p:spPr>
            <a:xfrm>
              <a:off x="6609066" y="3933383"/>
              <a:ext cx="484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(0,-1)</a:t>
              </a:r>
              <a:endParaRPr lang="zh-TW" altLang="en-US" sz="1000" dirty="0"/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xmlns="" id="{45C55573-077E-4D27-A9B3-E8C6570FDB82}"/>
                </a:ext>
              </a:extLst>
            </p:cNvPr>
            <p:cNvCxnSpPr>
              <a:cxnSpLocks/>
            </p:cNvCxnSpPr>
            <p:nvPr/>
          </p:nvCxnSpPr>
          <p:spPr>
            <a:xfrm>
              <a:off x="6701477" y="4861180"/>
              <a:ext cx="7335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xmlns="" id="{44ACB2CB-F6D5-46D8-883C-22FA630AFE2F}"/>
              </a:ext>
            </a:extLst>
          </p:cNvPr>
          <p:cNvCxnSpPr>
            <a:cxnSpLocks/>
          </p:cNvCxnSpPr>
          <p:nvPr/>
        </p:nvCxnSpPr>
        <p:spPr>
          <a:xfrm flipH="1">
            <a:off x="2636831" y="4276703"/>
            <a:ext cx="431522" cy="27578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箭號: 向右 63">
            <a:extLst>
              <a:ext uri="{FF2B5EF4-FFF2-40B4-BE49-F238E27FC236}">
                <a16:creationId xmlns:a16="http://schemas.microsoft.com/office/drawing/2014/main" xmlns="" id="{A4056A1F-948B-4AFA-8C8F-7066F6E1B214}"/>
              </a:ext>
            </a:extLst>
          </p:cNvPr>
          <p:cNvSpPr/>
          <p:nvPr/>
        </p:nvSpPr>
        <p:spPr>
          <a:xfrm>
            <a:off x="4873752" y="3429000"/>
            <a:ext cx="709068" cy="60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xmlns="" id="{D7D1B465-ADC9-4588-9E9A-ACB7720BAE9D}"/>
              </a:ext>
            </a:extLst>
          </p:cNvPr>
          <p:cNvSpPr/>
          <p:nvPr/>
        </p:nvSpPr>
        <p:spPr>
          <a:xfrm>
            <a:off x="8488186" y="3348509"/>
            <a:ext cx="709068" cy="60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2">
            <a:extLst>
              <a:ext uri="{FF2B5EF4-FFF2-40B4-BE49-F238E27FC236}">
                <a16:creationId xmlns:a16="http://schemas.microsoft.com/office/drawing/2014/main" xmlns="" id="{4A4048E1-C01C-4F5D-BF2B-0D97D44AC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6510"/>
              </p:ext>
            </p:extLst>
          </p:nvPr>
        </p:nvGraphicFramePr>
        <p:xfrm>
          <a:off x="9571482" y="2738858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grpSp>
        <p:nvGrpSpPr>
          <p:cNvPr id="67" name="群組 66">
            <a:extLst>
              <a:ext uri="{FF2B5EF4-FFF2-40B4-BE49-F238E27FC236}">
                <a16:creationId xmlns:a16="http://schemas.microsoft.com/office/drawing/2014/main" xmlns="" id="{DA09F0B7-C963-487C-A099-48BB0079C8D9}"/>
              </a:ext>
            </a:extLst>
          </p:cNvPr>
          <p:cNvGrpSpPr/>
          <p:nvPr/>
        </p:nvGrpSpPr>
        <p:grpSpPr>
          <a:xfrm>
            <a:off x="10220407" y="2543522"/>
            <a:ext cx="1843719" cy="2409465"/>
            <a:chOff x="10220407" y="2543522"/>
            <a:chExt cx="1843719" cy="2409465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xmlns="" id="{F355EAF1-1BE3-42DC-8BF5-40EAEE63FD59}"/>
                </a:ext>
              </a:extLst>
            </p:cNvPr>
            <p:cNvSpPr txBox="1"/>
            <p:nvPr/>
          </p:nvSpPr>
          <p:spPr>
            <a:xfrm>
              <a:off x="10220407" y="3240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xmlns="" id="{FCBB06E3-2F61-4621-8431-53AB70E5E42C}"/>
                </a:ext>
              </a:extLst>
            </p:cNvPr>
            <p:cNvSpPr txBox="1"/>
            <p:nvPr/>
          </p:nvSpPr>
          <p:spPr>
            <a:xfrm>
              <a:off x="10945044" y="3240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xmlns="" id="{241AC600-67D9-4E03-947E-C2218211400B}"/>
                </a:ext>
              </a:extLst>
            </p:cNvPr>
            <p:cNvSpPr txBox="1"/>
            <p:nvPr/>
          </p:nvSpPr>
          <p:spPr>
            <a:xfrm>
              <a:off x="11669681" y="3240538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xmlns="" id="{FDBDCB79-838E-4AB3-80DB-EA2C0F9C1DDE}"/>
                </a:ext>
              </a:extLst>
            </p:cNvPr>
            <p:cNvSpPr txBox="1"/>
            <p:nvPr/>
          </p:nvSpPr>
          <p:spPr>
            <a:xfrm>
              <a:off x="10229370" y="3939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9CDD36D0-4E96-45BD-9602-9AAB5455EFC0}"/>
                </a:ext>
              </a:extLst>
            </p:cNvPr>
            <p:cNvSpPr txBox="1"/>
            <p:nvPr/>
          </p:nvSpPr>
          <p:spPr>
            <a:xfrm>
              <a:off x="10954007" y="3939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xmlns="" id="{983D161D-6AF1-43C3-B287-864FFA53591C}"/>
                </a:ext>
              </a:extLst>
            </p:cNvPr>
            <p:cNvSpPr txBox="1"/>
            <p:nvPr/>
          </p:nvSpPr>
          <p:spPr>
            <a:xfrm>
              <a:off x="11678644" y="3939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xmlns="" id="{624C3097-861C-4067-99BF-8CCAF7B308E0}"/>
                </a:ext>
              </a:extLst>
            </p:cNvPr>
            <p:cNvSpPr txBox="1"/>
            <p:nvPr/>
          </p:nvSpPr>
          <p:spPr>
            <a:xfrm>
              <a:off x="10229368" y="4665931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xmlns="" id="{7336BE83-F6C4-43D5-BF25-5D7997DFA08E}"/>
                </a:ext>
              </a:extLst>
            </p:cNvPr>
            <p:cNvSpPr txBox="1"/>
            <p:nvPr/>
          </p:nvSpPr>
          <p:spPr>
            <a:xfrm>
              <a:off x="10954005" y="4665931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xmlns="" id="{A45C52DF-A33F-4C17-B8A1-F64F578B153A}"/>
                </a:ext>
              </a:extLst>
            </p:cNvPr>
            <p:cNvSpPr txBox="1"/>
            <p:nvPr/>
          </p:nvSpPr>
          <p:spPr>
            <a:xfrm>
              <a:off x="11678642" y="4665931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xmlns="" id="{68CF43CB-6002-4AE9-864A-D654D5556DD8}"/>
                </a:ext>
              </a:extLst>
            </p:cNvPr>
            <p:cNvSpPr/>
            <p:nvPr/>
          </p:nvSpPr>
          <p:spPr>
            <a:xfrm>
              <a:off x="10930404" y="3366591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xmlns="" id="{FF9E18BD-FA57-4FD6-AC35-A56FE6CB6D37}"/>
                </a:ext>
              </a:extLst>
            </p:cNvPr>
            <p:cNvSpPr txBox="1"/>
            <p:nvPr/>
          </p:nvSpPr>
          <p:spPr>
            <a:xfrm>
              <a:off x="10221059" y="2543522"/>
              <a:ext cx="4841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(0,-1)</a:t>
              </a:r>
              <a:endParaRPr lang="zh-TW" altLang="en-US" sz="1000" dirty="0"/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8E1093FF-F779-423C-AF8F-9D83ADA076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563" y="3474707"/>
              <a:ext cx="7335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xmlns="" id="{0BA2085B-8037-47C1-8279-0B7E1FF11B91}"/>
                </a:ext>
              </a:extLst>
            </p:cNvPr>
            <p:cNvSpPr/>
            <p:nvPr/>
          </p:nvSpPr>
          <p:spPr>
            <a:xfrm>
              <a:off x="10252224" y="3351351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xmlns="" id="{13465DA2-E621-4406-93F4-74EE62EDAB49}"/>
                </a:ext>
              </a:extLst>
            </p:cNvPr>
            <p:cNvSpPr/>
            <p:nvPr/>
          </p:nvSpPr>
          <p:spPr>
            <a:xfrm>
              <a:off x="10938024" y="4105731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xmlns="" id="{FAA2B022-79FF-4AC4-837B-055717B28D2E}"/>
                </a:ext>
              </a:extLst>
            </p:cNvPr>
            <p:cNvSpPr/>
            <p:nvPr/>
          </p:nvSpPr>
          <p:spPr>
            <a:xfrm>
              <a:off x="11692404" y="4829631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xmlns="" id="{869237DB-F89F-492A-99FF-85EDB6A442FD}"/>
                </a:ext>
              </a:extLst>
            </p:cNvPr>
            <p:cNvCxnSpPr>
              <a:cxnSpLocks/>
            </p:cNvCxnSpPr>
            <p:nvPr/>
          </p:nvCxnSpPr>
          <p:spPr>
            <a:xfrm>
              <a:off x="11002719" y="3438109"/>
              <a:ext cx="0" cy="74790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xmlns="" id="{EB935F4E-78B6-4244-97AD-D3180D4CC406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>
              <a:off x="10995855" y="4150957"/>
              <a:ext cx="775990" cy="78396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xmlns="" id="{10C4C932-9BF9-4D0D-AB9E-09D563C69F89}"/>
                </a:ext>
              </a:extLst>
            </p:cNvPr>
            <p:cNvSpPr txBox="1"/>
            <p:nvPr/>
          </p:nvSpPr>
          <p:spPr>
            <a:xfrm>
              <a:off x="10311032" y="3475346"/>
              <a:ext cx="602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Delete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xmlns="" id="{376C24F0-070F-4AA0-A089-0D527D9D7586}"/>
                </a:ext>
              </a:extLst>
            </p:cNvPr>
            <p:cNvSpPr txBox="1"/>
            <p:nvPr/>
          </p:nvSpPr>
          <p:spPr>
            <a:xfrm>
              <a:off x="10954005" y="3610310"/>
              <a:ext cx="602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</a:rPr>
                <a:t>Insert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xmlns="" id="{1A1DF397-429F-4E85-B9D6-3B62DBEC88FB}"/>
                </a:ext>
              </a:extLst>
            </p:cNvPr>
            <p:cNvSpPr txBox="1"/>
            <p:nvPr/>
          </p:nvSpPr>
          <p:spPr>
            <a:xfrm>
              <a:off x="11225663" y="4299756"/>
              <a:ext cx="602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</a:rPr>
                <a:t>Keep</a:t>
              </a:r>
              <a:endParaRPr lang="zh-TW" altLang="en-US" sz="1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8" name="文字方塊 87">
            <a:extLst>
              <a:ext uri="{FF2B5EF4-FFF2-40B4-BE49-F238E27FC236}">
                <a16:creationId xmlns:a16="http://schemas.microsoft.com/office/drawing/2014/main" xmlns="" id="{E1198349-8878-4BC8-8A40-44092B921539}"/>
              </a:ext>
            </a:extLst>
          </p:cNvPr>
          <p:cNvSpPr txBox="1"/>
          <p:nvPr/>
        </p:nvSpPr>
        <p:spPr>
          <a:xfrm>
            <a:off x="10123054" y="5244783"/>
            <a:ext cx="113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+C</a:t>
            </a:r>
          </a:p>
          <a:p>
            <a:r>
              <a:rPr lang="en-US" altLang="zh-TW" dirty="0"/>
              <a:t> 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4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29"/>
            <a:ext cx="10515600" cy="732380"/>
          </a:xfrm>
        </p:spPr>
        <p:txBody>
          <a:bodyPr>
            <a:no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同樣概念操作前面的例子就可以得到結果</a:t>
            </a:r>
            <a:endParaRPr lang="en-US" altLang="zh-TW" sz="2000" dirty="0">
              <a:sym typeface="Wingdings" panose="05000000000000000000" pitchFamily="2" charset="2"/>
            </a:endParaRPr>
          </a:p>
        </p:txBody>
      </p:sp>
      <p:pic>
        <p:nvPicPr>
          <p:cNvPr id="89" name="圖片 88">
            <a:extLst>
              <a:ext uri="{FF2B5EF4-FFF2-40B4-BE49-F238E27FC236}">
                <a16:creationId xmlns:a16="http://schemas.microsoft.com/office/drawing/2014/main" xmlns="" id="{CD1C4C79-C217-4E77-A129-71537604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637" y="2170609"/>
            <a:ext cx="3854434" cy="3574208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xmlns="" id="{8D673800-BDF6-460B-A0C1-69DE33B9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53" y="2170609"/>
            <a:ext cx="5071682" cy="4166025"/>
          </a:xfrm>
          <a:prstGeom prst="rect">
            <a:avLst/>
          </a:prstGeom>
        </p:spPr>
      </p:pic>
      <p:sp>
        <p:nvSpPr>
          <p:cNvPr id="93" name="文字方塊 92">
            <a:extLst>
              <a:ext uri="{FF2B5EF4-FFF2-40B4-BE49-F238E27FC236}">
                <a16:creationId xmlns:a16="http://schemas.microsoft.com/office/drawing/2014/main" xmlns="" id="{EB7E60DB-5D29-46B3-9DFF-0E04346246F4}"/>
              </a:ext>
            </a:extLst>
          </p:cNvPr>
          <p:cNvSpPr txBox="1"/>
          <p:nvPr/>
        </p:nvSpPr>
        <p:spPr>
          <a:xfrm>
            <a:off x="10043979" y="2822460"/>
            <a:ext cx="1999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diff:</a:t>
            </a:r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C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/>
              <a:t> B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</a:t>
            </a:r>
            <a:r>
              <a:rPr lang="zh-TW" altLang="en-US" dirty="0" smtClean="0"/>
              <a:t>生成的演算法文獻有兩種做法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Hunt-</a:t>
            </a:r>
            <a:r>
              <a:rPr lang="en-US" altLang="zh-TW" dirty="0" err="1" smtClean="0"/>
              <a:t>McIlroy</a:t>
            </a:r>
            <a:r>
              <a:rPr lang="en-US" altLang="zh-TW" dirty="0" smtClean="0"/>
              <a:t> algorithm: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基於</a:t>
            </a:r>
            <a:r>
              <a:rPr lang="en-US" altLang="zh-TW" dirty="0" smtClean="0"/>
              <a:t>Longest </a:t>
            </a:r>
            <a:r>
              <a:rPr lang="en-US" altLang="zh-TW" dirty="0"/>
              <a:t>Common </a:t>
            </a:r>
            <a:r>
              <a:rPr lang="en-US" altLang="zh-TW" dirty="0" smtClean="0"/>
              <a:t>Subsequence</a:t>
            </a:r>
            <a:r>
              <a:rPr lang="zh-TW" altLang="en-US" dirty="0" smtClean="0"/>
              <a:t>，計算複雜度較高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Myers Algorithm: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採用編輯圖的概念優化計算複雜度，目前被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GNU diff</a:t>
            </a:r>
            <a:r>
              <a:rPr lang="zh-TW" altLang="en-US" dirty="0" smtClean="0"/>
              <a:t>所採用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Myers </a:t>
            </a:r>
            <a:r>
              <a:rPr lang="en-US" altLang="zh-TW" dirty="0"/>
              <a:t>Algorithm</a:t>
            </a:r>
            <a:r>
              <a:rPr lang="zh-TW" altLang="en-US" dirty="0"/>
              <a:t>產生</a:t>
            </a:r>
            <a:r>
              <a:rPr lang="en-US" altLang="zh-TW" dirty="0"/>
              <a:t>diff</a:t>
            </a:r>
            <a:r>
              <a:rPr lang="zh-TW" altLang="en-US" dirty="0"/>
              <a:t>文件的作法，</a:t>
            </a:r>
            <a:r>
              <a:rPr lang="zh-TW" altLang="en-US" dirty="0" smtClean="0"/>
              <a:t>屬於</a:t>
            </a:r>
            <a:r>
              <a:rPr lang="zh-TW" altLang="en-US" dirty="0"/>
              <a:t>基礎</a:t>
            </a:r>
            <a:r>
              <a:rPr lang="zh-TW" altLang="en-US" dirty="0" smtClean="0"/>
              <a:t>演算法</a:t>
            </a:r>
            <a:r>
              <a:rPr lang="zh-TW" altLang="en-US" dirty="0"/>
              <a:t>的作法，主要是邏輯操作，沒有大量或複雜的數學</a:t>
            </a:r>
            <a:r>
              <a:rPr lang="zh-TW" altLang="en-US" dirty="0" smtClean="0"/>
              <a:t>計算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5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E46E67-2269-43EE-BC3D-33D46A8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8D1D667-E47F-49E2-9208-F279A411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  <a:endParaRPr lang="en-US" altLang="zh-TW" dirty="0"/>
          </a:p>
          <a:p>
            <a:r>
              <a:rPr lang="zh-TW" altLang="en-US" dirty="0"/>
              <a:t>演算法概念說明</a:t>
            </a:r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 smtClean="0"/>
              <a:t>Demo</a:t>
            </a:r>
          </a:p>
          <a:p>
            <a:r>
              <a:rPr lang="zh-TW" altLang="en-US" dirty="0"/>
              <a:t>結論</a:t>
            </a:r>
            <a:endParaRPr lang="en-US" altLang="zh-TW" dirty="0"/>
          </a:p>
          <a:p>
            <a:r>
              <a:rPr lang="en-US" altLang="zh-TW" dirty="0" smtClean="0"/>
              <a:t>Appendix</a:t>
            </a:r>
            <a:r>
              <a:rPr lang="zh-TW" altLang="en-US" dirty="0" smtClean="0"/>
              <a:t> </a:t>
            </a:r>
            <a:r>
              <a:rPr lang="en-US" altLang="zh-TW" dirty="0" smtClean="0"/>
              <a:t>1: </a:t>
            </a:r>
            <a:r>
              <a:rPr lang="en-US" altLang="zh-TW" dirty="0"/>
              <a:t>Pseudo code</a:t>
            </a:r>
            <a:r>
              <a:rPr lang="zh-TW" altLang="en-US" dirty="0"/>
              <a:t>說明 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1: </a:t>
            </a:r>
            <a:r>
              <a:rPr lang="en-US" altLang="zh-TW" dirty="0"/>
              <a:t>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D: </a:t>
            </a:r>
            <a:r>
              <a:rPr lang="zh-TW" altLang="en-US" dirty="0"/>
              <a:t>路徑長度</a:t>
            </a:r>
            <a:endParaRPr lang="en-US" altLang="zh-TW" dirty="0"/>
          </a:p>
          <a:p>
            <a:r>
              <a:rPr lang="en-US" altLang="zh-TW" dirty="0"/>
              <a:t>k: </a:t>
            </a:r>
            <a:r>
              <a:rPr lang="zh-TW" altLang="en-US" dirty="0"/>
              <a:t>當前座標 </a:t>
            </a:r>
            <a:r>
              <a:rPr lang="en-US" altLang="zh-TW" dirty="0"/>
              <a:t>x-y </a:t>
            </a:r>
            <a:r>
              <a:rPr lang="zh-TW" altLang="en-US" dirty="0"/>
              <a:t>的值</a:t>
            </a:r>
            <a:endParaRPr lang="en-US" altLang="zh-TW" dirty="0"/>
          </a:p>
          <a:p>
            <a:r>
              <a:rPr lang="en-US" altLang="zh-TW" dirty="0"/>
              <a:t>V[k]:</a:t>
            </a:r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線上最遠達到點的橫軸座標值</a:t>
            </a:r>
            <a:r>
              <a:rPr lang="en-US" altLang="zh-TW" dirty="0"/>
              <a:t>x</a:t>
            </a:r>
            <a:r>
              <a:rPr lang="zh-TW" altLang="en-US" dirty="0"/>
              <a:t>，因為</a:t>
            </a:r>
            <a:r>
              <a:rPr lang="en-US" altLang="zh-TW" dirty="0"/>
              <a:t>y</a:t>
            </a:r>
            <a:r>
              <a:rPr lang="zh-TW" altLang="en-US" dirty="0"/>
              <a:t>可以通過</a:t>
            </a:r>
            <a:r>
              <a:rPr lang="en-US" altLang="zh-TW" dirty="0"/>
              <a:t>x - k</a:t>
            </a:r>
            <a:r>
              <a:rPr lang="zh-TW" altLang="en-US" dirty="0"/>
              <a:t>計算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1: 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判斷前步驟方向性與當前座標</a:t>
            </a:r>
            <a:endParaRPr lang="en-US" altLang="zh-TW" dirty="0"/>
          </a:p>
          <a:p>
            <a:pPr lvl="1"/>
            <a:r>
              <a:rPr lang="zh-TW" altLang="en-US" dirty="0"/>
              <a:t>當前值</a:t>
            </a:r>
            <a:r>
              <a:rPr lang="en-US" altLang="zh-TW" dirty="0"/>
              <a:t>k</a:t>
            </a:r>
            <a:r>
              <a:rPr lang="zh-TW" altLang="en-US" dirty="0"/>
              <a:t>，前一步驟向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dirty="0"/>
              <a:t>走</a:t>
            </a:r>
            <a:r>
              <a:rPr lang="en-US" altLang="zh-TW" dirty="0"/>
              <a:t>k+1</a:t>
            </a:r>
            <a:r>
              <a:rPr lang="zh-TW" altLang="en-US" dirty="0"/>
              <a:t>、向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/>
              <a:t>走</a:t>
            </a:r>
            <a:r>
              <a:rPr lang="en-US" altLang="zh-TW" dirty="0"/>
              <a:t>k-1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V[k+1] &gt; V[k-1]</a:t>
            </a:r>
            <a:r>
              <a:rPr lang="zh-TW" altLang="en-US" dirty="0"/>
              <a:t>，代表前步驟向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dirty="0"/>
              <a:t>走可得到較遠的</a:t>
            </a:r>
            <a:r>
              <a:rPr lang="en-US" altLang="zh-TW" dirty="0"/>
              <a:t>x</a:t>
            </a:r>
            <a:r>
              <a:rPr lang="zh-TW" altLang="en-US" dirty="0"/>
              <a:t>，</a:t>
            </a:r>
            <a:r>
              <a:rPr lang="en-US" altLang="zh-TW" dirty="0"/>
              <a:t>x = V[k+1]</a:t>
            </a:r>
          </a:p>
          <a:p>
            <a:pPr lvl="1"/>
            <a:r>
              <a:rPr lang="zh-TW" altLang="en-US" dirty="0"/>
              <a:t>反之，代表前步驟向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/>
              <a:t>走可得到較遠的</a:t>
            </a:r>
            <a:r>
              <a:rPr lang="en-US" altLang="zh-TW" dirty="0"/>
              <a:t>x</a:t>
            </a:r>
            <a:r>
              <a:rPr lang="zh-TW" altLang="en-US" dirty="0"/>
              <a:t>，</a:t>
            </a:r>
            <a:r>
              <a:rPr lang="en-US" altLang="zh-TW" dirty="0"/>
              <a:t>x = V[k+1] + 1</a:t>
            </a:r>
          </a:p>
          <a:p>
            <a:r>
              <a:rPr lang="zh-TW" altLang="en-US" dirty="0"/>
              <a:t>推算當前步驟的座標</a:t>
            </a:r>
            <a:endParaRPr lang="en-US" altLang="zh-TW" dirty="0"/>
          </a:p>
          <a:p>
            <a:pPr lvl="1"/>
            <a:r>
              <a:rPr lang="zh-TW" altLang="en-US" dirty="0"/>
              <a:t>遇到字串相同，</a:t>
            </a:r>
            <a:r>
              <a:rPr lang="en-US" altLang="zh-TW" dirty="0"/>
              <a:t>(x, y) -&gt; (x+1, y+1)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1: 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當前</a:t>
            </a:r>
            <a:r>
              <a:rPr lang="en-US" altLang="zh-TW" dirty="0"/>
              <a:t>k</a:t>
            </a:r>
            <a:r>
              <a:rPr lang="zh-TW" altLang="en-US" dirty="0"/>
              <a:t>值，推算前步驟</a:t>
            </a:r>
            <a:r>
              <a:rPr lang="en-US" altLang="zh-TW" dirty="0"/>
              <a:t>k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上一個步驟為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pre</a:t>
            </a:r>
            <a:r>
              <a:rPr lang="zh-TW" altLang="en-US" dirty="0"/>
              <a:t>，當前步驟為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cur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DCE79CE-15FE-476B-8682-AE1DB22ED245}"/>
              </a:ext>
            </a:extLst>
          </p:cNvPr>
          <p:cNvSpPr/>
          <p:nvPr/>
        </p:nvSpPr>
        <p:spPr>
          <a:xfrm>
            <a:off x="838200" y="2953853"/>
            <a:ext cx="4061012" cy="4751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xmlns="" id="{FF45F80D-C983-4F46-A3C4-A6F03B072C73}"/>
              </a:ext>
            </a:extLst>
          </p:cNvPr>
          <p:cNvGraphicFramePr>
            <a:graphicFrameLocks noGrp="1"/>
          </p:cNvGraphicFramePr>
          <p:nvPr/>
        </p:nvGraphicFramePr>
        <p:xfrm>
          <a:off x="5627132" y="3195003"/>
          <a:ext cx="648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26">
                  <a:extLst>
                    <a:ext uri="{9D8B030D-6E8A-4147-A177-3AD203B41FA5}">
                      <a16:colId xmlns:a16="http://schemas.microsoft.com/office/drawing/2014/main" xmlns="" val="1773618358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xmlns="" val="1348723060"/>
                    </a:ext>
                  </a:extLst>
                </a:gridCol>
                <a:gridCol w="3822437">
                  <a:extLst>
                    <a:ext uri="{9D8B030D-6E8A-4147-A177-3AD203B41FA5}">
                      <a16:colId xmlns:a16="http://schemas.microsoft.com/office/drawing/2014/main" xmlns="" val="417213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方向性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前步驟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推導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459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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pre</a:t>
                      </a:r>
                      <a:r>
                        <a:rPr lang="en-US" altLang="zh-TW" dirty="0"/>
                        <a:t>-1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=&gt;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pre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 =&gt;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altLang="zh-TW" baseline="-25000" dirty="0">
                          <a:solidFill>
                            <a:srgbClr val="0070C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+1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7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pre</a:t>
                      </a:r>
                      <a:r>
                        <a:rPr lang="en-US" altLang="zh-TW" dirty="0"/>
                        <a:t>+1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pre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 =&gt;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altLang="zh-TW" baseline="-25000" dirty="0">
                          <a:solidFill>
                            <a:srgbClr val="0070C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96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1: 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當前</a:t>
            </a:r>
            <a:r>
              <a:rPr lang="en-US" altLang="zh-TW" dirty="0"/>
              <a:t>k</a:t>
            </a:r>
            <a:r>
              <a:rPr lang="zh-TW" altLang="en-US" dirty="0"/>
              <a:t>值，推算前步驟</a:t>
            </a:r>
            <a:r>
              <a:rPr lang="en-US" altLang="zh-TW" dirty="0"/>
              <a:t>k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上一個步驟為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pre</a:t>
            </a:r>
            <a:r>
              <a:rPr lang="zh-TW" altLang="en-US" dirty="0"/>
              <a:t>，當前步驟為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cur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DCE79CE-15FE-476B-8682-AE1DB22ED245}"/>
              </a:ext>
            </a:extLst>
          </p:cNvPr>
          <p:cNvSpPr/>
          <p:nvPr/>
        </p:nvSpPr>
        <p:spPr>
          <a:xfrm>
            <a:off x="1255059" y="3429000"/>
            <a:ext cx="4061012" cy="13581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xmlns="" id="{FF45F80D-C983-4F46-A3C4-A6F03B072C73}"/>
              </a:ext>
            </a:extLst>
          </p:cNvPr>
          <p:cNvGraphicFramePr>
            <a:graphicFrameLocks noGrp="1"/>
          </p:cNvGraphicFramePr>
          <p:nvPr/>
        </p:nvGraphicFramePr>
        <p:xfrm>
          <a:off x="5627132" y="3195003"/>
          <a:ext cx="648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26">
                  <a:extLst>
                    <a:ext uri="{9D8B030D-6E8A-4147-A177-3AD203B41FA5}">
                      <a16:colId xmlns:a16="http://schemas.microsoft.com/office/drawing/2014/main" xmlns="" val="1773618358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xmlns="" val="1348723060"/>
                    </a:ext>
                  </a:extLst>
                </a:gridCol>
                <a:gridCol w="3822437">
                  <a:extLst>
                    <a:ext uri="{9D8B030D-6E8A-4147-A177-3AD203B41FA5}">
                      <a16:colId xmlns:a16="http://schemas.microsoft.com/office/drawing/2014/main" xmlns="" val="417213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方向性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前步驟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推導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459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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pre</a:t>
                      </a:r>
                      <a:r>
                        <a:rPr lang="en-US" altLang="zh-TW" dirty="0"/>
                        <a:t>-1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=&gt;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pre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 =&gt;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altLang="zh-TW" baseline="-25000" dirty="0">
                          <a:solidFill>
                            <a:srgbClr val="0070C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+1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7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pre</a:t>
                      </a:r>
                      <a:r>
                        <a:rPr lang="en-US" altLang="zh-TW" dirty="0"/>
                        <a:t>+1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pre</a:t>
                      </a:r>
                      <a:r>
                        <a:rPr lang="en-US" altLang="zh-TW" dirty="0"/>
                        <a:t> = 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 =&gt;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altLang="zh-TW" baseline="-25000" dirty="0">
                          <a:solidFill>
                            <a:srgbClr val="0070C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96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1: 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判斷前步驟方向性與當前座標</a:t>
            </a:r>
            <a:endParaRPr lang="en-US" altLang="zh-TW" dirty="0"/>
          </a:p>
          <a:p>
            <a:pPr lvl="1"/>
            <a:r>
              <a:rPr lang="zh-TW" altLang="en-US" dirty="0"/>
              <a:t>當前值</a:t>
            </a:r>
            <a:r>
              <a:rPr lang="en-US" altLang="zh-TW" dirty="0"/>
              <a:t>k</a:t>
            </a:r>
            <a:r>
              <a:rPr lang="zh-TW" altLang="en-US" dirty="0"/>
              <a:t>，前一步驟向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dirty="0"/>
              <a:t>走</a:t>
            </a:r>
            <a:r>
              <a:rPr lang="en-US" altLang="zh-TW" dirty="0"/>
              <a:t>k+1</a:t>
            </a:r>
            <a:r>
              <a:rPr lang="zh-TW" altLang="en-US" dirty="0"/>
              <a:t>、向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/>
              <a:t>走</a:t>
            </a:r>
            <a:r>
              <a:rPr lang="en-US" altLang="zh-TW" dirty="0"/>
              <a:t>k-1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0401E2D-2C55-4A2A-8556-AD29ED1D0D08}"/>
              </a:ext>
            </a:extLst>
          </p:cNvPr>
          <p:cNvSpPr/>
          <p:nvPr/>
        </p:nvSpPr>
        <p:spPr>
          <a:xfrm>
            <a:off x="1255059" y="3429000"/>
            <a:ext cx="4061012" cy="13581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xmlns="" id="{8243CE06-538E-4652-A0EC-4FF05C84E3A1}"/>
              </a:ext>
            </a:extLst>
          </p:cNvPr>
          <p:cNvGraphicFramePr>
            <a:graphicFrameLocks noGrp="1"/>
          </p:cNvGraphicFramePr>
          <p:nvPr/>
        </p:nvGraphicFramePr>
        <p:xfrm>
          <a:off x="6216260" y="3429000"/>
          <a:ext cx="5834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60">
                  <a:extLst>
                    <a:ext uri="{9D8B030D-6E8A-4147-A177-3AD203B41FA5}">
                      <a16:colId xmlns:a16="http://schemas.microsoft.com/office/drawing/2014/main" xmlns="" val="3943051627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xmlns="" val="1961631803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xmlns="" val="366266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+1] &gt; 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+1] &lt;= 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02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方向性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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</a:t>
                      </a:r>
                      <a:r>
                        <a:rPr lang="en-US" altLang="zh-TW" baseline="-25000" dirty="0" err="1"/>
                        <a:t>pre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+1]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V[k</a:t>
                      </a:r>
                      <a:r>
                        <a:rPr lang="en-US" altLang="zh-TW" baseline="-25000" dirty="0"/>
                        <a:t>cur</a:t>
                      </a:r>
                      <a:r>
                        <a:rPr lang="en-US" altLang="zh-TW" dirty="0"/>
                        <a:t>-1]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655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</a:t>
                      </a:r>
                      <a:r>
                        <a:rPr lang="en-US" altLang="zh-TW" baseline="-25000" dirty="0" err="1"/>
                        <a:t>cur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V[k</a:t>
                      </a:r>
                      <a:r>
                        <a:rPr lang="en-US" altLang="zh-TW" baseline="-25000" dirty="0">
                          <a:solidFill>
                            <a:srgbClr val="0070C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+1]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V[k</a:t>
                      </a:r>
                      <a:r>
                        <a:rPr lang="en-US" altLang="zh-TW" baseline="-25000" dirty="0">
                          <a:solidFill>
                            <a:srgbClr val="FF0000"/>
                          </a:solidFill>
                        </a:rPr>
                        <a:t>cur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-1] + 1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10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y</a:t>
                      </a:r>
                      <a:r>
                        <a:rPr lang="en-US" altLang="zh-TW" baseline="-25000" dirty="0" err="1"/>
                        <a:t>cur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</a:t>
                      </a:r>
                      <a:r>
                        <a:rPr lang="en-US" altLang="zh-TW" baseline="-25000" dirty="0" err="1"/>
                        <a:t>cur</a:t>
                      </a:r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k</a:t>
                      </a:r>
                      <a:r>
                        <a:rPr lang="en-US" altLang="zh-TW" baseline="-25000" dirty="0" err="1"/>
                        <a:t>cur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827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70C0"/>
                          </a:solidFill>
                        </a:rPr>
                        <a:t>增加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刪除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29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6CCEB7-0BAB-48C8-B0C3-395ED07C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1: Pseudo Code</a:t>
            </a:r>
            <a:r>
              <a:rPr lang="zh-TW" altLang="en-US" dirty="0"/>
              <a:t>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E5BEC3B-28C3-4430-884F-CC40DE19D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相同檢查</a:t>
            </a:r>
            <a:endParaRPr lang="en-US" altLang="zh-TW" dirty="0"/>
          </a:p>
          <a:p>
            <a:pPr lvl="1"/>
            <a:r>
              <a:rPr lang="zh-TW" altLang="en-US" dirty="0"/>
              <a:t>若字串相同，則字串保留 </a:t>
            </a:r>
            <a:r>
              <a:rPr lang="en-US" altLang="zh-TW" dirty="0"/>
              <a:t>(Keep)</a:t>
            </a:r>
          </a:p>
          <a:p>
            <a:pPr lvl="1"/>
            <a:r>
              <a:rPr lang="zh-TW" altLang="en-US" dirty="0"/>
              <a:t>並且將</a:t>
            </a:r>
            <a:r>
              <a:rPr lang="en-US" altLang="zh-TW" dirty="0"/>
              <a:t>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cur</a:t>
            </a:r>
            <a:r>
              <a:rPr lang="en-US" altLang="zh-TW" dirty="0"/>
              <a:t>,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cur</a:t>
            </a:r>
            <a:r>
              <a:rPr lang="en-US" altLang="zh-TW" dirty="0"/>
              <a:t>) = (x</a:t>
            </a:r>
            <a:r>
              <a:rPr lang="en-US" altLang="zh-TW" baseline="-25000" dirty="0"/>
              <a:t>cur</a:t>
            </a:r>
            <a:r>
              <a:rPr lang="en-US" altLang="zh-TW" dirty="0"/>
              <a:t>+1, y</a:t>
            </a:r>
            <a:r>
              <a:rPr lang="en-US" altLang="zh-TW" baseline="-25000" dirty="0"/>
              <a:t>cur</a:t>
            </a:r>
            <a:r>
              <a:rPr lang="en-US" altLang="zh-TW" dirty="0"/>
              <a:t>+1)</a:t>
            </a:r>
            <a:r>
              <a:rPr lang="zh-TW" altLang="en-US" dirty="0"/>
              <a:t>，繼續檢查</a:t>
            </a:r>
            <a:endParaRPr lang="en-US" altLang="zh-TW" dirty="0"/>
          </a:p>
          <a:p>
            <a:r>
              <a:rPr lang="zh-TW" altLang="en-US" dirty="0"/>
              <a:t>更新</a:t>
            </a:r>
            <a:r>
              <a:rPr lang="en-US" altLang="zh-TW" dirty="0"/>
              <a:t>V[k]</a:t>
            </a:r>
          </a:p>
          <a:p>
            <a:pPr lvl="1"/>
            <a:r>
              <a:rPr lang="zh-TW" altLang="en-US" dirty="0"/>
              <a:t>經過前述步驟，此時得出的</a:t>
            </a:r>
            <a:r>
              <a:rPr lang="en-US" altLang="zh-TW" dirty="0"/>
              <a:t>x</a:t>
            </a:r>
            <a:r>
              <a:rPr lang="zh-TW" altLang="en-US" dirty="0"/>
              <a:t>座標為當前步驟可得到的最遠</a:t>
            </a:r>
            <a:r>
              <a:rPr lang="en-US" altLang="zh-TW" dirty="0"/>
              <a:t>x</a:t>
            </a:r>
            <a:r>
              <a:rPr lang="zh-TW" altLang="en-US" dirty="0"/>
              <a:t>值，更新紀錄到</a:t>
            </a:r>
            <a:r>
              <a:rPr lang="en-US" altLang="zh-TW" dirty="0"/>
              <a:t>V[k]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cur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51B5B9-ED2A-4EE4-AB7E-E31F65D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0" y="1825625"/>
            <a:ext cx="5601410" cy="45604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0401E2D-2C55-4A2A-8556-AD29ED1D0D08}"/>
              </a:ext>
            </a:extLst>
          </p:cNvPr>
          <p:cNvSpPr/>
          <p:nvPr/>
        </p:nvSpPr>
        <p:spPr>
          <a:xfrm>
            <a:off x="1544618" y="4777740"/>
            <a:ext cx="4411661" cy="5817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2: </a:t>
            </a:r>
            <a:r>
              <a:rPr lang="en-US" altLang="zh-TW" dirty="0"/>
              <a:t>Longest Common Subsequence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5806"/>
          </a:xfrm>
        </p:spPr>
        <p:txBody>
          <a:bodyPr>
            <a:noAutofit/>
          </a:bodyPr>
          <a:lstStyle/>
          <a:p>
            <a:r>
              <a:rPr lang="en-US" altLang="zh-TW" dirty="0"/>
              <a:t>Longest Common </a:t>
            </a:r>
            <a:r>
              <a:rPr lang="en-US" altLang="zh-TW" dirty="0" smtClean="0"/>
              <a:t>Subsequence </a:t>
            </a:r>
            <a:r>
              <a:rPr lang="zh-TW" altLang="en-US" dirty="0" smtClean="0"/>
              <a:t>最長共同子序列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在兩</a:t>
            </a:r>
            <a:r>
              <a:rPr lang="zh-TW" altLang="en-US" dirty="0"/>
              <a:t>個</a:t>
            </a:r>
            <a:r>
              <a:rPr lang="zh-TW" altLang="en-US" dirty="0" smtClean="0"/>
              <a:t>序列中尋找</a:t>
            </a:r>
            <a:r>
              <a:rPr lang="zh-TW" altLang="en-US" dirty="0"/>
              <a:t>所有序列中最</a:t>
            </a:r>
            <a:r>
              <a:rPr lang="zh-TW" altLang="en-US" dirty="0" smtClean="0"/>
              <a:t>長共同子序列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共同子</a:t>
            </a:r>
            <a:r>
              <a:rPr lang="zh-TW" altLang="en-US" dirty="0"/>
              <a:t>序列不需要在原序列</a:t>
            </a:r>
            <a:r>
              <a:rPr lang="zh-TW" altLang="en-US" dirty="0" smtClean="0"/>
              <a:t>中連續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8418"/>
              </p:ext>
            </p:extLst>
          </p:nvPr>
        </p:nvGraphicFramePr>
        <p:xfrm>
          <a:off x="660400" y="3471381"/>
          <a:ext cx="73465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314"/>
                <a:gridCol w="918314"/>
                <a:gridCol w="918314"/>
                <a:gridCol w="918314"/>
                <a:gridCol w="918314"/>
                <a:gridCol w="918314"/>
                <a:gridCol w="918314"/>
                <a:gridCol w="918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Str</a:t>
                      </a:r>
                      <a:r>
                        <a:rPr lang="en-US" altLang="zh-TW" dirty="0" smtClean="0"/>
                        <a:t> A: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Str</a:t>
                      </a:r>
                      <a:r>
                        <a:rPr lang="en-US" altLang="zh-TW" dirty="0" smtClean="0"/>
                        <a:t> B: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06304" y="4454555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LCS(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A,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B) = “BABA”</a:t>
            </a:r>
            <a:endParaRPr lang="zh-TW" altLang="en-US" dirty="0"/>
          </a:p>
        </p:txBody>
      </p:sp>
      <p:sp>
        <p:nvSpPr>
          <p:cNvPr id="6" name="動作按鈕: 首頁 5">
            <a:hlinkClick r:id="rId2" action="ppaction://hlinksldjump" highlightClick="1"/>
          </p:cNvPr>
          <p:cNvSpPr/>
          <p:nvPr/>
        </p:nvSpPr>
        <p:spPr>
          <a:xfrm>
            <a:off x="11274803" y="6459523"/>
            <a:ext cx="302004" cy="260059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006AFCA-48BD-42E0-B512-F93AE45ECC46}"/>
              </a:ext>
            </a:extLst>
          </p:cNvPr>
          <p:cNvSpPr txBox="1"/>
          <p:nvPr/>
        </p:nvSpPr>
        <p:spPr>
          <a:xfrm>
            <a:off x="1901952" y="2322576"/>
            <a:ext cx="741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rgbClr val="00B050"/>
                </a:solidFill>
              </a:rPr>
              <a:t>Thank you for attention</a:t>
            </a:r>
            <a:endParaRPr lang="zh-TW" alt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1"/>
            <a:ext cx="10515600" cy="1325563"/>
          </a:xfrm>
        </p:spPr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– </a:t>
            </a:r>
            <a:r>
              <a:rPr lang="zh-TW" altLang="en-US" dirty="0"/>
              <a:t>編輯圖 </a:t>
            </a:r>
            <a:r>
              <a:rPr lang="en-US" altLang="zh-TW" dirty="0"/>
              <a:t>(Edit Graph)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45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尋找最短的</a:t>
            </a:r>
            <a:r>
              <a:rPr lang="zh-TW" altLang="en-US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、</a:t>
            </a:r>
            <a:r>
              <a:rPr lang="zh-TW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直觀的</a:t>
            </a:r>
            <a:r>
              <a:rPr lang="en-US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diff</a:t>
            </a:r>
            <a:endParaRPr lang="en-US" altLang="zh-TW" sz="18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抽象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問題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：尋找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 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的過程可以被表示為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Edit Graph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的最短距離。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B9442E79-82F1-4692-A06C-B8AB14952DB0}"/>
              </a:ext>
            </a:extLst>
          </p:cNvPr>
          <p:cNvGraphicFramePr>
            <a:graphicFrameLocks noGrp="1"/>
          </p:cNvGraphicFramePr>
          <p:nvPr/>
        </p:nvGraphicFramePr>
        <p:xfrm>
          <a:off x="552823" y="1636109"/>
          <a:ext cx="57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846803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1435816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4257517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964647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697439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043152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23118003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70715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56459633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5F5FD928-89FB-4459-BEC6-69E5BDC81BB8}"/>
              </a:ext>
            </a:extLst>
          </p:cNvPr>
          <p:cNvSpPr txBox="1"/>
          <p:nvPr/>
        </p:nvSpPr>
        <p:spPr>
          <a:xfrm>
            <a:off x="1201748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(0,0)</a:t>
            </a:r>
            <a:endParaRPr lang="zh-TW" altLang="en-US" sz="1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ACA1D199-8C18-448E-A814-2B98038EFAF8}"/>
              </a:ext>
            </a:extLst>
          </p:cNvPr>
          <p:cNvSpPr txBox="1"/>
          <p:nvPr/>
        </p:nvSpPr>
        <p:spPr>
          <a:xfrm>
            <a:off x="1926385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(1,0)</a:t>
            </a:r>
            <a:endParaRPr lang="zh-TW" altLang="en-US" sz="1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2ACFAC07-04C9-4353-8502-F2CC33C7D0B1}"/>
              </a:ext>
            </a:extLst>
          </p:cNvPr>
          <p:cNvSpPr txBox="1"/>
          <p:nvPr/>
        </p:nvSpPr>
        <p:spPr>
          <a:xfrm>
            <a:off x="2651022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(2,0)</a:t>
            </a:r>
            <a:endParaRPr lang="zh-TW" altLang="en-US" sz="1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0B23AB8F-AE61-40C5-9D2C-BC3DADFA1BF8}"/>
              </a:ext>
            </a:extLst>
          </p:cNvPr>
          <p:cNvSpPr txBox="1"/>
          <p:nvPr/>
        </p:nvSpPr>
        <p:spPr>
          <a:xfrm>
            <a:off x="3375659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(3,0)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6E12C7FD-A60F-48C0-BEB9-1F8991F14B36}"/>
              </a:ext>
            </a:extLst>
          </p:cNvPr>
          <p:cNvSpPr txBox="1"/>
          <p:nvPr/>
        </p:nvSpPr>
        <p:spPr>
          <a:xfrm>
            <a:off x="4100296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(4,0)</a:t>
            </a:r>
            <a:endParaRPr lang="zh-TW" altLang="en-US" sz="1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CA9278D3-B48C-4840-9612-9BE8058ECB6A}"/>
              </a:ext>
            </a:extLst>
          </p:cNvPr>
          <p:cNvSpPr txBox="1"/>
          <p:nvPr/>
        </p:nvSpPr>
        <p:spPr>
          <a:xfrm>
            <a:off x="4824933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(5,0)</a:t>
            </a:r>
            <a:endParaRPr lang="zh-TW" altLang="en-US" sz="1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DE58642-C393-41C9-A9D5-69721E8F7152}"/>
              </a:ext>
            </a:extLst>
          </p:cNvPr>
          <p:cNvSpPr txBox="1"/>
          <p:nvPr/>
        </p:nvSpPr>
        <p:spPr>
          <a:xfrm>
            <a:off x="5549570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(6,0)</a:t>
            </a:r>
            <a:endParaRPr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860239A2-5BDD-46AC-8358-30DB22748336}"/>
              </a:ext>
            </a:extLst>
          </p:cNvPr>
          <p:cNvSpPr txBox="1"/>
          <p:nvPr/>
        </p:nvSpPr>
        <p:spPr>
          <a:xfrm>
            <a:off x="6274205" y="21377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(7,0)</a:t>
            </a:r>
            <a:endParaRPr lang="zh-TW" altLang="en-US" sz="1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F5871978-2E3B-4740-BC1B-89D3ED4C999F}"/>
              </a:ext>
            </a:extLst>
          </p:cNvPr>
          <p:cNvSpPr txBox="1"/>
          <p:nvPr/>
        </p:nvSpPr>
        <p:spPr>
          <a:xfrm>
            <a:off x="1210711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(0,1)</a:t>
            </a:r>
            <a:endParaRPr lang="zh-TW" altLang="en-US" sz="1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01233B1E-7942-4C09-AC9C-D80C97BB53C1}"/>
              </a:ext>
            </a:extLst>
          </p:cNvPr>
          <p:cNvSpPr txBox="1"/>
          <p:nvPr/>
        </p:nvSpPr>
        <p:spPr>
          <a:xfrm>
            <a:off x="1935348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(1,1)</a:t>
            </a:r>
            <a:endParaRPr lang="zh-TW" altLang="en-US" sz="1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8FE4ED8F-ADBD-4CC1-A477-0B470EAFDE26}"/>
              </a:ext>
            </a:extLst>
          </p:cNvPr>
          <p:cNvSpPr txBox="1"/>
          <p:nvPr/>
        </p:nvSpPr>
        <p:spPr>
          <a:xfrm>
            <a:off x="2659985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(2,1)</a:t>
            </a:r>
            <a:endParaRPr lang="zh-TW" altLang="en-US" sz="1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4CB3945-C7C0-4746-A3AE-FEE79421FF29}"/>
              </a:ext>
            </a:extLst>
          </p:cNvPr>
          <p:cNvSpPr txBox="1"/>
          <p:nvPr/>
        </p:nvSpPr>
        <p:spPr>
          <a:xfrm>
            <a:off x="3384622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(3,1)</a:t>
            </a:r>
            <a:endParaRPr lang="zh-TW" altLang="en-US" sz="1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B63283B9-830A-4A24-B0B4-75AF89C1A7BB}"/>
              </a:ext>
            </a:extLst>
          </p:cNvPr>
          <p:cNvSpPr txBox="1"/>
          <p:nvPr/>
        </p:nvSpPr>
        <p:spPr>
          <a:xfrm>
            <a:off x="4109259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(4,1)</a:t>
            </a:r>
            <a:endParaRPr lang="zh-TW" altLang="en-US" sz="1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CE564438-BAD6-4A80-84EA-3C96AED3CC92}"/>
              </a:ext>
            </a:extLst>
          </p:cNvPr>
          <p:cNvSpPr txBox="1"/>
          <p:nvPr/>
        </p:nvSpPr>
        <p:spPr>
          <a:xfrm>
            <a:off x="4833896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(5,1)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C2E3E04-0D2B-403F-B678-F1624D1C4D6F}"/>
              </a:ext>
            </a:extLst>
          </p:cNvPr>
          <p:cNvSpPr txBox="1"/>
          <p:nvPr/>
        </p:nvSpPr>
        <p:spPr>
          <a:xfrm>
            <a:off x="5558533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(6,1)</a:t>
            </a:r>
            <a:endParaRPr lang="zh-TW" altLang="en-US" sz="1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108D41D-6098-48CD-AFC2-281A880FF820}"/>
              </a:ext>
            </a:extLst>
          </p:cNvPr>
          <p:cNvSpPr txBox="1"/>
          <p:nvPr/>
        </p:nvSpPr>
        <p:spPr>
          <a:xfrm>
            <a:off x="6283168" y="283704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(7,1)</a:t>
            </a:r>
            <a:endParaRPr lang="zh-TW" altLang="en-US" sz="1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F4D8D045-9F61-41FB-9CA8-ECF6777E3DBD}"/>
              </a:ext>
            </a:extLst>
          </p:cNvPr>
          <p:cNvSpPr txBox="1"/>
          <p:nvPr/>
        </p:nvSpPr>
        <p:spPr>
          <a:xfrm>
            <a:off x="1210709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(0,2)</a:t>
            </a:r>
            <a:endParaRPr lang="zh-TW" altLang="en-US" sz="1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F767C663-AF93-4488-8DE4-583DEDE8A3D6}"/>
              </a:ext>
            </a:extLst>
          </p:cNvPr>
          <p:cNvSpPr txBox="1"/>
          <p:nvPr/>
        </p:nvSpPr>
        <p:spPr>
          <a:xfrm>
            <a:off x="1935346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(1,2)</a:t>
            </a:r>
            <a:endParaRPr lang="zh-TW" altLang="en-US" sz="1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18B1FA2F-216E-4B10-8835-59AE1AF6C6E0}"/>
              </a:ext>
            </a:extLst>
          </p:cNvPr>
          <p:cNvSpPr txBox="1"/>
          <p:nvPr/>
        </p:nvSpPr>
        <p:spPr>
          <a:xfrm>
            <a:off x="2659983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(2,2)</a:t>
            </a:r>
            <a:endParaRPr lang="zh-TW" altLang="en-US" sz="1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10F1162C-AFD8-4388-9CC7-349FD8E582DD}"/>
              </a:ext>
            </a:extLst>
          </p:cNvPr>
          <p:cNvSpPr txBox="1"/>
          <p:nvPr/>
        </p:nvSpPr>
        <p:spPr>
          <a:xfrm>
            <a:off x="3384620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(3,2)</a:t>
            </a:r>
            <a:endParaRPr lang="zh-TW" altLang="en-US" sz="10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9425A90A-7526-4334-BC74-E8458BCE7E0E}"/>
              </a:ext>
            </a:extLst>
          </p:cNvPr>
          <p:cNvSpPr txBox="1"/>
          <p:nvPr/>
        </p:nvSpPr>
        <p:spPr>
          <a:xfrm>
            <a:off x="4109257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(4,2)</a:t>
            </a:r>
            <a:endParaRPr lang="zh-TW" altLang="en-US" sz="1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C822E613-5433-4AD1-9D3A-B6E979F1D7F2}"/>
              </a:ext>
            </a:extLst>
          </p:cNvPr>
          <p:cNvSpPr txBox="1"/>
          <p:nvPr/>
        </p:nvSpPr>
        <p:spPr>
          <a:xfrm>
            <a:off x="4833894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(5,2)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A45F41CB-AA17-4F7A-AC43-CED7CC6E8E2F}"/>
              </a:ext>
            </a:extLst>
          </p:cNvPr>
          <p:cNvSpPr txBox="1"/>
          <p:nvPr/>
        </p:nvSpPr>
        <p:spPr>
          <a:xfrm>
            <a:off x="5558531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(6,2)</a:t>
            </a:r>
            <a:endParaRPr lang="zh-TW" altLang="en-US" sz="1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49946D6-CA02-4C8B-B282-ABAC5B52480C}"/>
              </a:ext>
            </a:extLst>
          </p:cNvPr>
          <p:cNvSpPr txBox="1"/>
          <p:nvPr/>
        </p:nvSpPr>
        <p:spPr>
          <a:xfrm>
            <a:off x="6283166" y="356318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(7,2)</a:t>
            </a:r>
            <a:endParaRPr lang="zh-TW" altLang="en-US" sz="1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C8A09C71-878F-45C3-BE05-2D97BD111813}"/>
              </a:ext>
            </a:extLst>
          </p:cNvPr>
          <p:cNvSpPr txBox="1"/>
          <p:nvPr/>
        </p:nvSpPr>
        <p:spPr>
          <a:xfrm>
            <a:off x="1219670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(0,3)</a:t>
            </a:r>
            <a:endParaRPr lang="zh-TW" altLang="en-US" sz="1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24586F67-C304-42A1-89A0-786106D2FAF0}"/>
              </a:ext>
            </a:extLst>
          </p:cNvPr>
          <p:cNvSpPr txBox="1"/>
          <p:nvPr/>
        </p:nvSpPr>
        <p:spPr>
          <a:xfrm>
            <a:off x="1944307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(1,3)</a:t>
            </a:r>
            <a:endParaRPr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2527F272-50E5-4328-B163-91819DDB544F}"/>
              </a:ext>
            </a:extLst>
          </p:cNvPr>
          <p:cNvSpPr txBox="1"/>
          <p:nvPr/>
        </p:nvSpPr>
        <p:spPr>
          <a:xfrm>
            <a:off x="2668944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(2,3)</a:t>
            </a:r>
            <a:endParaRPr lang="zh-TW" altLang="en-US" sz="1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B0A5B021-62D7-43E4-917F-10D6CA1F42B8}"/>
              </a:ext>
            </a:extLst>
          </p:cNvPr>
          <p:cNvSpPr txBox="1"/>
          <p:nvPr/>
        </p:nvSpPr>
        <p:spPr>
          <a:xfrm>
            <a:off x="3393581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(3,3)</a:t>
            </a:r>
            <a:endParaRPr lang="zh-TW" altLang="en-US" sz="1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0584DF0E-5DA4-44D8-A8F3-B2A118AB2C2C}"/>
              </a:ext>
            </a:extLst>
          </p:cNvPr>
          <p:cNvSpPr txBox="1"/>
          <p:nvPr/>
        </p:nvSpPr>
        <p:spPr>
          <a:xfrm>
            <a:off x="4118218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(4,3)</a:t>
            </a:r>
            <a:endParaRPr lang="zh-TW" altLang="en-US" sz="1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6A165A9-32E0-4620-8CE2-1BCA023B7613}"/>
              </a:ext>
            </a:extLst>
          </p:cNvPr>
          <p:cNvSpPr txBox="1"/>
          <p:nvPr/>
        </p:nvSpPr>
        <p:spPr>
          <a:xfrm>
            <a:off x="4842855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(5,3)</a:t>
            </a:r>
            <a:endParaRPr lang="zh-TW" altLang="en-US" sz="1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2A6AB033-7F9D-4C14-988B-F567901FF352}"/>
              </a:ext>
            </a:extLst>
          </p:cNvPr>
          <p:cNvSpPr txBox="1"/>
          <p:nvPr/>
        </p:nvSpPr>
        <p:spPr>
          <a:xfrm>
            <a:off x="5567492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(6,3)</a:t>
            </a:r>
            <a:endParaRPr lang="zh-TW" altLang="en-US" sz="1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CB69B7D9-B06A-4ADA-ACD4-70714FAF1C4E}"/>
              </a:ext>
            </a:extLst>
          </p:cNvPr>
          <p:cNvSpPr txBox="1"/>
          <p:nvPr/>
        </p:nvSpPr>
        <p:spPr>
          <a:xfrm>
            <a:off x="6292127" y="425346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(7,3)</a:t>
            </a:r>
            <a:endParaRPr lang="zh-TW" altLang="en-US" sz="1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390EFF8E-3D7A-4201-BF39-453998CFFF52}"/>
              </a:ext>
            </a:extLst>
          </p:cNvPr>
          <p:cNvSpPr txBox="1"/>
          <p:nvPr/>
        </p:nvSpPr>
        <p:spPr>
          <a:xfrm>
            <a:off x="1219671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(0,4)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3C876D96-4F56-47BE-A884-94FE9730A4A9}"/>
              </a:ext>
            </a:extLst>
          </p:cNvPr>
          <p:cNvSpPr txBox="1"/>
          <p:nvPr/>
        </p:nvSpPr>
        <p:spPr>
          <a:xfrm>
            <a:off x="1944308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(1,4)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ACADCCF9-A7DE-478B-AD66-4456B9646BEC}"/>
              </a:ext>
            </a:extLst>
          </p:cNvPr>
          <p:cNvSpPr txBox="1"/>
          <p:nvPr/>
        </p:nvSpPr>
        <p:spPr>
          <a:xfrm>
            <a:off x="2668945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(2,4)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85760312-DBEC-48EC-B13F-706E07814432}"/>
              </a:ext>
            </a:extLst>
          </p:cNvPr>
          <p:cNvSpPr txBox="1"/>
          <p:nvPr/>
        </p:nvSpPr>
        <p:spPr>
          <a:xfrm>
            <a:off x="3393582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(3,4)</a:t>
            </a:r>
            <a:endParaRPr lang="zh-TW" altLang="en-US" sz="10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C3B85D6A-CB9D-4AD5-BA3D-50AE0B923F39}"/>
              </a:ext>
            </a:extLst>
          </p:cNvPr>
          <p:cNvSpPr txBox="1"/>
          <p:nvPr/>
        </p:nvSpPr>
        <p:spPr>
          <a:xfrm>
            <a:off x="4118219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(4,4)</a:t>
            </a:r>
            <a:endParaRPr lang="zh-TW" altLang="en-US" sz="10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58B21C3-D0C0-4092-8E6C-435BEF7C2C1C}"/>
              </a:ext>
            </a:extLst>
          </p:cNvPr>
          <p:cNvSpPr txBox="1"/>
          <p:nvPr/>
        </p:nvSpPr>
        <p:spPr>
          <a:xfrm>
            <a:off x="4842856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(5,4)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761BAB99-FD98-48EA-89C2-1CFC87F248A7}"/>
              </a:ext>
            </a:extLst>
          </p:cNvPr>
          <p:cNvSpPr txBox="1"/>
          <p:nvPr/>
        </p:nvSpPr>
        <p:spPr>
          <a:xfrm>
            <a:off x="5567493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(6,4)</a:t>
            </a:r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5BDA1296-9897-41D3-A876-DFF5A86C6718}"/>
              </a:ext>
            </a:extLst>
          </p:cNvPr>
          <p:cNvSpPr txBox="1"/>
          <p:nvPr/>
        </p:nvSpPr>
        <p:spPr>
          <a:xfrm>
            <a:off x="6292128" y="4997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(7,4)</a:t>
            </a:r>
            <a:endParaRPr lang="zh-TW" altLang="en-US" sz="1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80D65B7A-97DD-4710-A74A-4A94DA279110}"/>
              </a:ext>
            </a:extLst>
          </p:cNvPr>
          <p:cNvSpPr txBox="1"/>
          <p:nvPr/>
        </p:nvSpPr>
        <p:spPr>
          <a:xfrm>
            <a:off x="1228635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(0,5)</a:t>
            </a:r>
            <a:endParaRPr lang="zh-TW" altLang="en-US" sz="1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ABEEBFD6-0180-4682-B396-C204B7FE7957}"/>
              </a:ext>
            </a:extLst>
          </p:cNvPr>
          <p:cNvSpPr txBox="1"/>
          <p:nvPr/>
        </p:nvSpPr>
        <p:spPr>
          <a:xfrm>
            <a:off x="1953272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(1,5)</a:t>
            </a:r>
            <a:endParaRPr lang="zh-TW" altLang="en-US" sz="1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15466633-802B-421A-82B1-6ADCA5BF5270}"/>
              </a:ext>
            </a:extLst>
          </p:cNvPr>
          <p:cNvSpPr txBox="1"/>
          <p:nvPr/>
        </p:nvSpPr>
        <p:spPr>
          <a:xfrm>
            <a:off x="2677909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(2,5)</a:t>
            </a:r>
            <a:endParaRPr lang="zh-TW" altLang="en-US" sz="1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8CAA421D-832B-492C-96A4-9A7A3F32EBAD}"/>
              </a:ext>
            </a:extLst>
          </p:cNvPr>
          <p:cNvSpPr txBox="1"/>
          <p:nvPr/>
        </p:nvSpPr>
        <p:spPr>
          <a:xfrm>
            <a:off x="3402546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(3,5)</a:t>
            </a:r>
            <a:endParaRPr lang="zh-TW" altLang="en-US" sz="10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E6F8E48F-EE12-44A5-BCF9-C94185F427F9}"/>
              </a:ext>
            </a:extLst>
          </p:cNvPr>
          <p:cNvSpPr txBox="1"/>
          <p:nvPr/>
        </p:nvSpPr>
        <p:spPr>
          <a:xfrm>
            <a:off x="4127183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(4,5)</a:t>
            </a:r>
            <a:endParaRPr lang="zh-TW" altLang="en-US" sz="1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6E92EF57-37E2-4F7A-8A60-4489043114B3}"/>
              </a:ext>
            </a:extLst>
          </p:cNvPr>
          <p:cNvSpPr txBox="1"/>
          <p:nvPr/>
        </p:nvSpPr>
        <p:spPr>
          <a:xfrm>
            <a:off x="4851820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(5,5)</a:t>
            </a:r>
            <a:endParaRPr lang="zh-TW" altLang="en-US" sz="10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1921A091-55D4-4161-9218-9653484DA77F}"/>
              </a:ext>
            </a:extLst>
          </p:cNvPr>
          <p:cNvSpPr txBox="1"/>
          <p:nvPr/>
        </p:nvSpPr>
        <p:spPr>
          <a:xfrm>
            <a:off x="5576457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(6,5)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A3CC75A6-8BE5-40F2-A663-5BFE34A72698}"/>
              </a:ext>
            </a:extLst>
          </p:cNvPr>
          <p:cNvSpPr txBox="1"/>
          <p:nvPr/>
        </p:nvSpPr>
        <p:spPr>
          <a:xfrm>
            <a:off x="6301092" y="569678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(7,5)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39C2182D-3413-4153-9275-D378A69C5D25}"/>
              </a:ext>
            </a:extLst>
          </p:cNvPr>
          <p:cNvSpPr txBox="1"/>
          <p:nvPr/>
        </p:nvSpPr>
        <p:spPr>
          <a:xfrm>
            <a:off x="1228637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(0,6)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5EC693AC-9969-4BB7-8416-88E6C29C2449}"/>
              </a:ext>
            </a:extLst>
          </p:cNvPr>
          <p:cNvSpPr txBox="1"/>
          <p:nvPr/>
        </p:nvSpPr>
        <p:spPr>
          <a:xfrm>
            <a:off x="1953274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(1,6)</a:t>
            </a:r>
            <a:endParaRPr lang="zh-TW" altLang="en-US" sz="1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96512187-B6AD-4ADF-95D2-7423DF7A73A8}"/>
              </a:ext>
            </a:extLst>
          </p:cNvPr>
          <p:cNvSpPr txBox="1"/>
          <p:nvPr/>
        </p:nvSpPr>
        <p:spPr>
          <a:xfrm>
            <a:off x="2677911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(2,6)</a:t>
            </a:r>
            <a:endParaRPr lang="zh-TW" altLang="en-US" sz="10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01E53BC2-1BA5-49E9-8C8A-25F191DD3796}"/>
              </a:ext>
            </a:extLst>
          </p:cNvPr>
          <p:cNvSpPr txBox="1"/>
          <p:nvPr/>
        </p:nvSpPr>
        <p:spPr>
          <a:xfrm>
            <a:off x="3402548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(3,6)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FE21522A-8EE2-45A3-81E2-48676E59B5F2}"/>
              </a:ext>
            </a:extLst>
          </p:cNvPr>
          <p:cNvSpPr txBox="1"/>
          <p:nvPr/>
        </p:nvSpPr>
        <p:spPr>
          <a:xfrm>
            <a:off x="4127185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(4,6)</a:t>
            </a:r>
            <a:endParaRPr lang="zh-TW" altLang="en-US" sz="10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0DB39429-809D-4EBB-BFD1-194D5D2F7C8B}"/>
              </a:ext>
            </a:extLst>
          </p:cNvPr>
          <p:cNvSpPr txBox="1"/>
          <p:nvPr/>
        </p:nvSpPr>
        <p:spPr>
          <a:xfrm>
            <a:off x="4851822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(5,6)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876939A6-D714-4F02-931E-0D05B23E7DFA}"/>
              </a:ext>
            </a:extLst>
          </p:cNvPr>
          <p:cNvSpPr txBox="1"/>
          <p:nvPr/>
        </p:nvSpPr>
        <p:spPr>
          <a:xfrm>
            <a:off x="5576459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(6,6)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E4BCFCA-9F25-40AD-879F-2C18093B1DCF}"/>
              </a:ext>
            </a:extLst>
          </p:cNvPr>
          <p:cNvSpPr txBox="1"/>
          <p:nvPr/>
        </p:nvSpPr>
        <p:spPr>
          <a:xfrm>
            <a:off x="6301094" y="6422930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(7,6)</a:t>
            </a:r>
            <a:endParaRPr lang="zh-TW" altLang="en-US" sz="1000" dirty="0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xmlns="" id="{04EE6463-876C-4B08-93E9-F07A113D27E3}"/>
              </a:ext>
            </a:extLst>
          </p:cNvPr>
          <p:cNvSpPr txBox="1">
            <a:spLocks/>
          </p:cNvSpPr>
          <p:nvPr/>
        </p:nvSpPr>
        <p:spPr>
          <a:xfrm>
            <a:off x="6934200" y="1890175"/>
            <a:ext cx="5257800" cy="3677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Edit Graph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Travel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由</a:t>
            </a:r>
            <a:r>
              <a:rPr lang="en-US" altLang="zh-TW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(0, 0)</a:t>
            </a: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出發</a:t>
            </a:r>
            <a:endParaRPr lang="en-US" altLang="zh-TW" sz="20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每次只能走一步，不能往回走</a:t>
            </a:r>
            <a:endParaRPr lang="en-US" altLang="zh-TW" sz="20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走，代表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刪除</a:t>
            </a:r>
            <a:endParaRPr lang="en-US" altLang="zh-TW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1800" dirty="0">
                <a:sym typeface="Wingdings" panose="05000000000000000000" pitchFamily="2" charset="2"/>
              </a:rPr>
              <a:t>走，代表</a:t>
            </a:r>
            <a:r>
              <a:rPr lang="zh-TW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新增</a:t>
            </a:r>
            <a:endParaRPr lang="en-US" altLang="zh-TW" sz="1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800" kern="100" dirty="0"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且</a:t>
            </a:r>
            <a:r>
              <a:rPr lang="zh-TW" altLang="en-US" sz="1800" kern="1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刪除</a:t>
            </a:r>
            <a:r>
              <a:rPr lang="zh-TW" altLang="en-US" sz="1800" kern="100" dirty="0"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優先於</a:t>
            </a:r>
            <a:r>
              <a:rPr lang="zh-TW" altLang="en-US" sz="1800" kern="100" dirty="0">
                <a:solidFill>
                  <a:srgbClr val="0070C0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新增</a:t>
            </a:r>
            <a:endParaRPr lang="en-US" altLang="zh-TW" sz="1800" kern="100" dirty="0">
              <a:solidFill>
                <a:srgbClr val="0070C0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走完一步碰到斜線，可直接通過，不算步數</a:t>
            </a:r>
            <a:endParaRPr lang="en-US" altLang="zh-TW" sz="20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800" dirty="0"/>
              <a:t>因為要走最短距離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走到</a:t>
            </a:r>
            <a:r>
              <a:rPr lang="en-US" altLang="zh-TW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(7, 6)</a:t>
            </a: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結束</a:t>
            </a:r>
            <a:endParaRPr lang="zh-TW" altLang="en-US" sz="2000" dirty="0"/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xmlns="" id="{08318EFF-306B-4358-B228-6602EBF70542}"/>
              </a:ext>
            </a:extLst>
          </p:cNvPr>
          <p:cNvGrpSpPr/>
          <p:nvPr/>
        </p:nvGrpSpPr>
        <p:grpSpPr>
          <a:xfrm>
            <a:off x="1266212" y="2340456"/>
            <a:ext cx="5592472" cy="4348623"/>
            <a:chOff x="1266212" y="2352034"/>
            <a:chExt cx="5592472" cy="4348623"/>
          </a:xfrm>
        </p:grpSpPr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xmlns="" id="{55AF85FD-A255-4986-90A6-1A8DAB2583EE}"/>
                </a:ext>
              </a:extLst>
            </p:cNvPr>
            <p:cNvGrpSpPr/>
            <p:nvPr/>
          </p:nvGrpSpPr>
          <p:grpSpPr>
            <a:xfrm>
              <a:off x="1266212" y="2355026"/>
              <a:ext cx="733532" cy="277638"/>
              <a:chOff x="9614657" y="5004500"/>
              <a:chExt cx="733532" cy="277638"/>
            </a:xfrm>
          </p:grpSpPr>
          <p:cxnSp>
            <p:nvCxnSpPr>
              <p:cNvPr id="184" name="直線單箭頭接點 183">
                <a:extLst>
                  <a:ext uri="{FF2B5EF4-FFF2-40B4-BE49-F238E27FC236}">
                    <a16:creationId xmlns:a16="http://schemas.microsoft.com/office/drawing/2014/main" xmlns="" id="{FB526547-E588-4944-810F-FFAAA4984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xmlns="" id="{7BB048D2-844F-46A2-92D4-B00D8DB46B3F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xmlns="" id="{94429D9E-A942-4010-9CDC-B46ADF50E0C1}"/>
                </a:ext>
              </a:extLst>
            </p:cNvPr>
            <p:cNvGrpSpPr/>
            <p:nvPr/>
          </p:nvGrpSpPr>
          <p:grpSpPr>
            <a:xfrm>
              <a:off x="3384618" y="3044461"/>
              <a:ext cx="602736" cy="747901"/>
              <a:chOff x="10271099" y="4967902"/>
              <a:chExt cx="602736" cy="747901"/>
            </a:xfrm>
          </p:grpSpPr>
          <p:cxnSp>
            <p:nvCxnSpPr>
              <p:cNvPr id="182" name="直線單箭頭接點 181">
                <a:extLst>
                  <a:ext uri="{FF2B5EF4-FFF2-40B4-BE49-F238E27FC236}">
                    <a16:creationId xmlns:a16="http://schemas.microsoft.com/office/drawing/2014/main" xmlns="" id="{A4937139-5358-4309-BA09-8F28DE9CC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813" y="4967902"/>
                <a:ext cx="0" cy="74790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xmlns="" id="{B6814025-5B56-44D1-890B-7C400342B18C}"/>
                  </a:ext>
                </a:extLst>
              </p:cNvPr>
              <p:cNvSpPr txBox="1"/>
              <p:nvPr/>
            </p:nvSpPr>
            <p:spPr>
              <a:xfrm>
                <a:off x="10271099" y="5140103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70C0"/>
                    </a:solidFill>
                  </a:rPr>
                  <a:t>Insert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xmlns="" id="{43F6084E-35F0-48AF-9983-58643BAE7E46}"/>
                </a:ext>
              </a:extLst>
            </p:cNvPr>
            <p:cNvGrpSpPr/>
            <p:nvPr/>
          </p:nvGrpSpPr>
          <p:grpSpPr>
            <a:xfrm>
              <a:off x="2708164" y="2355026"/>
              <a:ext cx="832544" cy="783965"/>
              <a:chOff x="10312949" y="5680750"/>
              <a:chExt cx="832544" cy="783965"/>
            </a:xfrm>
          </p:grpSpPr>
          <p:cxnSp>
            <p:nvCxnSpPr>
              <p:cNvPr id="180" name="直線單箭頭接點 179">
                <a:extLst>
                  <a:ext uri="{FF2B5EF4-FFF2-40B4-BE49-F238E27FC236}">
                    <a16:creationId xmlns:a16="http://schemas.microsoft.com/office/drawing/2014/main" xmlns="" id="{C9E0543B-B343-49A5-A6F9-4CC9B94A3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xmlns="" id="{FA2108EC-699D-4103-98BC-EB9B9FE034B2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xmlns="" id="{FEB8A877-64E1-4571-B3C9-1A3803FC672C}"/>
                </a:ext>
              </a:extLst>
            </p:cNvPr>
            <p:cNvGrpSpPr/>
            <p:nvPr/>
          </p:nvGrpSpPr>
          <p:grpSpPr>
            <a:xfrm>
              <a:off x="1973568" y="2352034"/>
              <a:ext cx="733532" cy="277638"/>
              <a:chOff x="9614657" y="5004500"/>
              <a:chExt cx="733532" cy="277638"/>
            </a:xfrm>
          </p:grpSpPr>
          <p:cxnSp>
            <p:nvCxnSpPr>
              <p:cNvPr id="178" name="直線單箭頭接點 177">
                <a:extLst>
                  <a:ext uri="{FF2B5EF4-FFF2-40B4-BE49-F238E27FC236}">
                    <a16:creationId xmlns:a16="http://schemas.microsoft.com/office/drawing/2014/main" xmlns="" id="{C2AF792C-492E-476D-8E6B-F44FAD989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xmlns="" id="{ECE6C49A-F133-4BC4-A3CF-ACF23BC9A243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xmlns="" id="{3760EE65-2955-4DE1-8E43-E8BDA81F350C}"/>
                </a:ext>
              </a:extLst>
            </p:cNvPr>
            <p:cNvGrpSpPr/>
            <p:nvPr/>
          </p:nvGrpSpPr>
          <p:grpSpPr>
            <a:xfrm>
              <a:off x="3403051" y="3748113"/>
              <a:ext cx="832544" cy="783965"/>
              <a:chOff x="10312949" y="5680750"/>
              <a:chExt cx="832544" cy="783965"/>
            </a:xfrm>
          </p:grpSpPr>
          <p:cxnSp>
            <p:nvCxnSpPr>
              <p:cNvPr id="176" name="直線單箭頭接點 175">
                <a:extLst>
                  <a:ext uri="{FF2B5EF4-FFF2-40B4-BE49-F238E27FC236}">
                    <a16:creationId xmlns:a16="http://schemas.microsoft.com/office/drawing/2014/main" xmlns="" id="{9049ABAC-8DF9-47EA-995A-AABD98D75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xmlns="" id="{5AAF79FC-BF80-4DD3-A459-7B7AEFC33966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xmlns="" id="{D4665F52-A775-4594-823F-B6FAF205053F}"/>
                </a:ext>
              </a:extLst>
            </p:cNvPr>
            <p:cNvGrpSpPr/>
            <p:nvPr/>
          </p:nvGrpSpPr>
          <p:grpSpPr>
            <a:xfrm>
              <a:off x="4136649" y="4494462"/>
              <a:ext cx="832544" cy="783965"/>
              <a:chOff x="10312949" y="5680750"/>
              <a:chExt cx="832544" cy="783965"/>
            </a:xfrm>
          </p:grpSpPr>
          <p:cxnSp>
            <p:nvCxnSpPr>
              <p:cNvPr id="174" name="直線單箭頭接點 173">
                <a:extLst>
                  <a:ext uri="{FF2B5EF4-FFF2-40B4-BE49-F238E27FC236}">
                    <a16:creationId xmlns:a16="http://schemas.microsoft.com/office/drawing/2014/main" xmlns="" id="{BDCA5965-2710-40D8-8DE1-87E3CA08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xmlns="" id="{321E7D56-366F-4558-82EB-68EEC562C485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xmlns="" id="{2F23287A-6437-47D2-B698-6A13C3DF300A}"/>
                </a:ext>
              </a:extLst>
            </p:cNvPr>
            <p:cNvGrpSpPr/>
            <p:nvPr/>
          </p:nvGrpSpPr>
          <p:grpSpPr>
            <a:xfrm>
              <a:off x="4868851" y="5245240"/>
              <a:ext cx="733532" cy="277638"/>
              <a:chOff x="9614657" y="5004500"/>
              <a:chExt cx="733532" cy="277638"/>
            </a:xfrm>
          </p:grpSpPr>
          <p:cxnSp>
            <p:nvCxnSpPr>
              <p:cNvPr id="172" name="直線單箭頭接點 171">
                <a:extLst>
                  <a:ext uri="{FF2B5EF4-FFF2-40B4-BE49-F238E27FC236}">
                    <a16:creationId xmlns:a16="http://schemas.microsoft.com/office/drawing/2014/main" xmlns="" id="{7F423C3D-6EF2-4560-9F60-68F0BA10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xmlns="" id="{E250E773-2C52-48A0-A6B0-4224C60C0258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xmlns="" id="{03E45FC8-3BD4-49A0-9625-CAE8A4735649}"/>
                </a:ext>
              </a:extLst>
            </p:cNvPr>
            <p:cNvGrpSpPr/>
            <p:nvPr/>
          </p:nvGrpSpPr>
          <p:grpSpPr>
            <a:xfrm>
              <a:off x="5555186" y="5221891"/>
              <a:ext cx="832544" cy="783965"/>
              <a:chOff x="10312949" y="5680750"/>
              <a:chExt cx="832544" cy="783965"/>
            </a:xfrm>
          </p:grpSpPr>
          <p:cxnSp>
            <p:nvCxnSpPr>
              <p:cNvPr id="170" name="直線單箭頭接點 169">
                <a:extLst>
                  <a:ext uri="{FF2B5EF4-FFF2-40B4-BE49-F238E27FC236}">
                    <a16:creationId xmlns:a16="http://schemas.microsoft.com/office/drawing/2014/main" xmlns="" id="{85668CF9-766A-4095-81C7-C5729EB1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xmlns="" id="{85257419-32DB-4FD2-B184-9D245E91A72B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xmlns="" id="{EBD76511-5A68-45F5-95C4-D765314ADF50}"/>
                </a:ext>
              </a:extLst>
            </p:cNvPr>
            <p:cNvGrpSpPr/>
            <p:nvPr/>
          </p:nvGrpSpPr>
          <p:grpSpPr>
            <a:xfrm>
              <a:off x="6255948" y="5952756"/>
              <a:ext cx="602736" cy="747901"/>
              <a:chOff x="10271099" y="4967902"/>
              <a:chExt cx="602736" cy="747901"/>
            </a:xfrm>
          </p:grpSpPr>
          <p:cxnSp>
            <p:nvCxnSpPr>
              <p:cNvPr id="168" name="直線單箭頭接點 167">
                <a:extLst>
                  <a:ext uri="{FF2B5EF4-FFF2-40B4-BE49-F238E27FC236}">
                    <a16:creationId xmlns:a16="http://schemas.microsoft.com/office/drawing/2014/main" xmlns="" id="{8B94B1AD-68D7-46A5-A4F0-2D5E4390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813" y="4967902"/>
                <a:ext cx="0" cy="74790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xmlns="" id="{1F3BD109-22CA-4E86-A803-D6E406AC67B6}"/>
                  </a:ext>
                </a:extLst>
              </p:cNvPr>
              <p:cNvSpPr txBox="1"/>
              <p:nvPr/>
            </p:nvSpPr>
            <p:spPr>
              <a:xfrm>
                <a:off x="10271099" y="5140103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70C0"/>
                    </a:solidFill>
                  </a:rPr>
                  <a:t>Insert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5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1"/>
            <a:ext cx="10515600" cy="1325563"/>
          </a:xfrm>
        </p:spPr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– dk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45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尋找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 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的過程可以被表示為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Edit Graph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的最短距離。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B9442E79-82F1-4692-A06C-B8AB1495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02416"/>
              </p:ext>
            </p:extLst>
          </p:nvPr>
        </p:nvGraphicFramePr>
        <p:xfrm>
          <a:off x="552823" y="1265715"/>
          <a:ext cx="57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846803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1435816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4257517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964647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697439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043152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23118003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70715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56459633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5F5FD928-89FB-4459-BEC6-69E5BDC81BB8}"/>
              </a:ext>
            </a:extLst>
          </p:cNvPr>
          <p:cNvSpPr txBox="1"/>
          <p:nvPr/>
        </p:nvSpPr>
        <p:spPr>
          <a:xfrm>
            <a:off x="1201748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(0,0)</a:t>
            </a:r>
            <a:endParaRPr lang="zh-TW" altLang="en-US" sz="1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ACA1D199-8C18-448E-A814-2B98038EFAF8}"/>
              </a:ext>
            </a:extLst>
          </p:cNvPr>
          <p:cNvSpPr txBox="1"/>
          <p:nvPr/>
        </p:nvSpPr>
        <p:spPr>
          <a:xfrm>
            <a:off x="1926385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(1,0)</a:t>
            </a:r>
            <a:endParaRPr lang="zh-TW" altLang="en-US" sz="1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2ACFAC07-04C9-4353-8502-F2CC33C7D0B1}"/>
              </a:ext>
            </a:extLst>
          </p:cNvPr>
          <p:cNvSpPr txBox="1"/>
          <p:nvPr/>
        </p:nvSpPr>
        <p:spPr>
          <a:xfrm>
            <a:off x="2651022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(2,0)</a:t>
            </a:r>
            <a:endParaRPr lang="zh-TW" altLang="en-US" sz="1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0B23AB8F-AE61-40C5-9D2C-BC3DADFA1BF8}"/>
              </a:ext>
            </a:extLst>
          </p:cNvPr>
          <p:cNvSpPr txBox="1"/>
          <p:nvPr/>
        </p:nvSpPr>
        <p:spPr>
          <a:xfrm>
            <a:off x="3375659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(3,0)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6E12C7FD-A60F-48C0-BEB9-1F8991F14B36}"/>
              </a:ext>
            </a:extLst>
          </p:cNvPr>
          <p:cNvSpPr txBox="1"/>
          <p:nvPr/>
        </p:nvSpPr>
        <p:spPr>
          <a:xfrm>
            <a:off x="4100296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(4,0)</a:t>
            </a:r>
            <a:endParaRPr lang="zh-TW" altLang="en-US" sz="1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CA9278D3-B48C-4840-9612-9BE8058ECB6A}"/>
              </a:ext>
            </a:extLst>
          </p:cNvPr>
          <p:cNvSpPr txBox="1"/>
          <p:nvPr/>
        </p:nvSpPr>
        <p:spPr>
          <a:xfrm>
            <a:off x="4824933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(5,0)</a:t>
            </a:r>
            <a:endParaRPr lang="zh-TW" altLang="en-US" sz="1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DE58642-C393-41C9-A9D5-69721E8F7152}"/>
              </a:ext>
            </a:extLst>
          </p:cNvPr>
          <p:cNvSpPr txBox="1"/>
          <p:nvPr/>
        </p:nvSpPr>
        <p:spPr>
          <a:xfrm>
            <a:off x="5549570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(6,0)</a:t>
            </a:r>
            <a:endParaRPr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860239A2-5BDD-46AC-8358-30DB22748336}"/>
              </a:ext>
            </a:extLst>
          </p:cNvPr>
          <p:cNvSpPr txBox="1"/>
          <p:nvPr/>
        </p:nvSpPr>
        <p:spPr>
          <a:xfrm>
            <a:off x="6274205" y="176739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(7,0)</a:t>
            </a:r>
            <a:endParaRPr lang="zh-TW" altLang="en-US" sz="1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F5871978-2E3B-4740-BC1B-89D3ED4C999F}"/>
              </a:ext>
            </a:extLst>
          </p:cNvPr>
          <p:cNvSpPr txBox="1"/>
          <p:nvPr/>
        </p:nvSpPr>
        <p:spPr>
          <a:xfrm>
            <a:off x="1210711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(0,1)</a:t>
            </a:r>
            <a:endParaRPr lang="zh-TW" altLang="en-US" sz="1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01233B1E-7942-4C09-AC9C-D80C97BB53C1}"/>
              </a:ext>
            </a:extLst>
          </p:cNvPr>
          <p:cNvSpPr txBox="1"/>
          <p:nvPr/>
        </p:nvSpPr>
        <p:spPr>
          <a:xfrm>
            <a:off x="1935348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(1,1)</a:t>
            </a:r>
            <a:endParaRPr lang="zh-TW" altLang="en-US" sz="1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8FE4ED8F-ADBD-4CC1-A477-0B470EAFDE26}"/>
              </a:ext>
            </a:extLst>
          </p:cNvPr>
          <p:cNvSpPr txBox="1"/>
          <p:nvPr/>
        </p:nvSpPr>
        <p:spPr>
          <a:xfrm>
            <a:off x="2659985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(2,1)</a:t>
            </a:r>
            <a:endParaRPr lang="zh-TW" altLang="en-US" sz="1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4CB3945-C7C0-4746-A3AE-FEE79421FF29}"/>
              </a:ext>
            </a:extLst>
          </p:cNvPr>
          <p:cNvSpPr txBox="1"/>
          <p:nvPr/>
        </p:nvSpPr>
        <p:spPr>
          <a:xfrm>
            <a:off x="3384622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(3,1)</a:t>
            </a:r>
            <a:endParaRPr lang="zh-TW" altLang="en-US" sz="1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B63283B9-830A-4A24-B0B4-75AF89C1A7BB}"/>
              </a:ext>
            </a:extLst>
          </p:cNvPr>
          <p:cNvSpPr txBox="1"/>
          <p:nvPr/>
        </p:nvSpPr>
        <p:spPr>
          <a:xfrm>
            <a:off x="4109259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(4,1)</a:t>
            </a:r>
            <a:endParaRPr lang="zh-TW" altLang="en-US" sz="1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CE564438-BAD6-4A80-84EA-3C96AED3CC92}"/>
              </a:ext>
            </a:extLst>
          </p:cNvPr>
          <p:cNvSpPr txBox="1"/>
          <p:nvPr/>
        </p:nvSpPr>
        <p:spPr>
          <a:xfrm>
            <a:off x="4833896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(5,1)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C2E3E04-0D2B-403F-B678-F1624D1C4D6F}"/>
              </a:ext>
            </a:extLst>
          </p:cNvPr>
          <p:cNvSpPr txBox="1"/>
          <p:nvPr/>
        </p:nvSpPr>
        <p:spPr>
          <a:xfrm>
            <a:off x="5558533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(6,1)</a:t>
            </a:r>
            <a:endParaRPr lang="zh-TW" altLang="en-US" sz="1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108D41D-6098-48CD-AFC2-281A880FF820}"/>
              </a:ext>
            </a:extLst>
          </p:cNvPr>
          <p:cNvSpPr txBox="1"/>
          <p:nvPr/>
        </p:nvSpPr>
        <p:spPr>
          <a:xfrm>
            <a:off x="6283168" y="246664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(7,1)</a:t>
            </a:r>
            <a:endParaRPr lang="zh-TW" altLang="en-US" sz="1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F4D8D045-9F61-41FB-9CA8-ECF6777E3DBD}"/>
              </a:ext>
            </a:extLst>
          </p:cNvPr>
          <p:cNvSpPr txBox="1"/>
          <p:nvPr/>
        </p:nvSpPr>
        <p:spPr>
          <a:xfrm>
            <a:off x="1210709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(0,2)</a:t>
            </a:r>
            <a:endParaRPr lang="zh-TW" altLang="en-US" sz="1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F767C663-AF93-4488-8DE4-583DEDE8A3D6}"/>
              </a:ext>
            </a:extLst>
          </p:cNvPr>
          <p:cNvSpPr txBox="1"/>
          <p:nvPr/>
        </p:nvSpPr>
        <p:spPr>
          <a:xfrm>
            <a:off x="1935346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(1,2)</a:t>
            </a:r>
            <a:endParaRPr lang="zh-TW" altLang="en-US" sz="1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18B1FA2F-216E-4B10-8835-59AE1AF6C6E0}"/>
              </a:ext>
            </a:extLst>
          </p:cNvPr>
          <p:cNvSpPr txBox="1"/>
          <p:nvPr/>
        </p:nvSpPr>
        <p:spPr>
          <a:xfrm>
            <a:off x="2659983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(2,2)</a:t>
            </a:r>
            <a:endParaRPr lang="zh-TW" altLang="en-US" sz="1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10F1162C-AFD8-4388-9CC7-349FD8E582DD}"/>
              </a:ext>
            </a:extLst>
          </p:cNvPr>
          <p:cNvSpPr txBox="1"/>
          <p:nvPr/>
        </p:nvSpPr>
        <p:spPr>
          <a:xfrm>
            <a:off x="3384620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(3,2)</a:t>
            </a:r>
            <a:endParaRPr lang="zh-TW" altLang="en-US" sz="10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9425A90A-7526-4334-BC74-E8458BCE7E0E}"/>
              </a:ext>
            </a:extLst>
          </p:cNvPr>
          <p:cNvSpPr txBox="1"/>
          <p:nvPr/>
        </p:nvSpPr>
        <p:spPr>
          <a:xfrm>
            <a:off x="4109257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(4,2)</a:t>
            </a:r>
            <a:endParaRPr lang="zh-TW" altLang="en-US" sz="1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C822E613-5433-4AD1-9D3A-B6E979F1D7F2}"/>
              </a:ext>
            </a:extLst>
          </p:cNvPr>
          <p:cNvSpPr txBox="1"/>
          <p:nvPr/>
        </p:nvSpPr>
        <p:spPr>
          <a:xfrm>
            <a:off x="4833894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(5,2)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A45F41CB-AA17-4F7A-AC43-CED7CC6E8E2F}"/>
              </a:ext>
            </a:extLst>
          </p:cNvPr>
          <p:cNvSpPr txBox="1"/>
          <p:nvPr/>
        </p:nvSpPr>
        <p:spPr>
          <a:xfrm>
            <a:off x="5558531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(6,2)</a:t>
            </a:r>
            <a:endParaRPr lang="zh-TW" altLang="en-US" sz="1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49946D6-CA02-4C8B-B282-ABAC5B52480C}"/>
              </a:ext>
            </a:extLst>
          </p:cNvPr>
          <p:cNvSpPr txBox="1"/>
          <p:nvPr/>
        </p:nvSpPr>
        <p:spPr>
          <a:xfrm>
            <a:off x="6283166" y="3192788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(7,2)</a:t>
            </a:r>
            <a:endParaRPr lang="zh-TW" altLang="en-US" sz="1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C8A09C71-878F-45C3-BE05-2D97BD111813}"/>
              </a:ext>
            </a:extLst>
          </p:cNvPr>
          <p:cNvSpPr txBox="1"/>
          <p:nvPr/>
        </p:nvSpPr>
        <p:spPr>
          <a:xfrm>
            <a:off x="1219670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(0,3)</a:t>
            </a:r>
            <a:endParaRPr lang="zh-TW" altLang="en-US" sz="1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24586F67-C304-42A1-89A0-786106D2FAF0}"/>
              </a:ext>
            </a:extLst>
          </p:cNvPr>
          <p:cNvSpPr txBox="1"/>
          <p:nvPr/>
        </p:nvSpPr>
        <p:spPr>
          <a:xfrm>
            <a:off x="1944307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(1,3)</a:t>
            </a:r>
            <a:endParaRPr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2527F272-50E5-4328-B163-91819DDB544F}"/>
              </a:ext>
            </a:extLst>
          </p:cNvPr>
          <p:cNvSpPr txBox="1"/>
          <p:nvPr/>
        </p:nvSpPr>
        <p:spPr>
          <a:xfrm>
            <a:off x="2668944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(2,3)</a:t>
            </a:r>
            <a:endParaRPr lang="zh-TW" altLang="en-US" sz="1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B0A5B021-62D7-43E4-917F-10D6CA1F42B8}"/>
              </a:ext>
            </a:extLst>
          </p:cNvPr>
          <p:cNvSpPr txBox="1"/>
          <p:nvPr/>
        </p:nvSpPr>
        <p:spPr>
          <a:xfrm>
            <a:off x="3393581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(3,3)</a:t>
            </a:r>
            <a:endParaRPr lang="zh-TW" altLang="en-US" sz="1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0584DF0E-5DA4-44D8-A8F3-B2A118AB2C2C}"/>
              </a:ext>
            </a:extLst>
          </p:cNvPr>
          <p:cNvSpPr txBox="1"/>
          <p:nvPr/>
        </p:nvSpPr>
        <p:spPr>
          <a:xfrm>
            <a:off x="4118218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(4,3)</a:t>
            </a:r>
            <a:endParaRPr lang="zh-TW" altLang="en-US" sz="1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6A165A9-32E0-4620-8CE2-1BCA023B7613}"/>
              </a:ext>
            </a:extLst>
          </p:cNvPr>
          <p:cNvSpPr txBox="1"/>
          <p:nvPr/>
        </p:nvSpPr>
        <p:spPr>
          <a:xfrm>
            <a:off x="4842855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(5,3)</a:t>
            </a:r>
            <a:endParaRPr lang="zh-TW" altLang="en-US" sz="1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2A6AB033-7F9D-4C14-988B-F567901FF352}"/>
              </a:ext>
            </a:extLst>
          </p:cNvPr>
          <p:cNvSpPr txBox="1"/>
          <p:nvPr/>
        </p:nvSpPr>
        <p:spPr>
          <a:xfrm>
            <a:off x="5567492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(6,3)</a:t>
            </a:r>
            <a:endParaRPr lang="zh-TW" altLang="en-US" sz="1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CB69B7D9-B06A-4ADA-ACD4-70714FAF1C4E}"/>
              </a:ext>
            </a:extLst>
          </p:cNvPr>
          <p:cNvSpPr txBox="1"/>
          <p:nvPr/>
        </p:nvSpPr>
        <p:spPr>
          <a:xfrm>
            <a:off x="6292127" y="388307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(7,3)</a:t>
            </a:r>
            <a:endParaRPr lang="zh-TW" altLang="en-US" sz="1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390EFF8E-3D7A-4201-BF39-453998CFFF52}"/>
              </a:ext>
            </a:extLst>
          </p:cNvPr>
          <p:cNvSpPr txBox="1"/>
          <p:nvPr/>
        </p:nvSpPr>
        <p:spPr>
          <a:xfrm>
            <a:off x="1219671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(0,4)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3C876D96-4F56-47BE-A884-94FE9730A4A9}"/>
              </a:ext>
            </a:extLst>
          </p:cNvPr>
          <p:cNvSpPr txBox="1"/>
          <p:nvPr/>
        </p:nvSpPr>
        <p:spPr>
          <a:xfrm>
            <a:off x="1944308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(1,4)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ACADCCF9-A7DE-478B-AD66-4456B9646BEC}"/>
              </a:ext>
            </a:extLst>
          </p:cNvPr>
          <p:cNvSpPr txBox="1"/>
          <p:nvPr/>
        </p:nvSpPr>
        <p:spPr>
          <a:xfrm>
            <a:off x="2668945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(2,4)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85760312-DBEC-48EC-B13F-706E07814432}"/>
              </a:ext>
            </a:extLst>
          </p:cNvPr>
          <p:cNvSpPr txBox="1"/>
          <p:nvPr/>
        </p:nvSpPr>
        <p:spPr>
          <a:xfrm>
            <a:off x="3393582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(3,4)</a:t>
            </a:r>
            <a:endParaRPr lang="zh-TW" altLang="en-US" sz="10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C3B85D6A-CB9D-4AD5-BA3D-50AE0B923F39}"/>
              </a:ext>
            </a:extLst>
          </p:cNvPr>
          <p:cNvSpPr txBox="1"/>
          <p:nvPr/>
        </p:nvSpPr>
        <p:spPr>
          <a:xfrm>
            <a:off x="4118219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(4,4)</a:t>
            </a:r>
            <a:endParaRPr lang="zh-TW" altLang="en-US" sz="10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58B21C3-D0C0-4092-8E6C-435BEF7C2C1C}"/>
              </a:ext>
            </a:extLst>
          </p:cNvPr>
          <p:cNvSpPr txBox="1"/>
          <p:nvPr/>
        </p:nvSpPr>
        <p:spPr>
          <a:xfrm>
            <a:off x="4842856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(5,4)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761BAB99-FD98-48EA-89C2-1CFC87F248A7}"/>
              </a:ext>
            </a:extLst>
          </p:cNvPr>
          <p:cNvSpPr txBox="1"/>
          <p:nvPr/>
        </p:nvSpPr>
        <p:spPr>
          <a:xfrm>
            <a:off x="5567493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(6,4)</a:t>
            </a:r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5BDA1296-9897-41D3-A876-DFF5A86C6718}"/>
              </a:ext>
            </a:extLst>
          </p:cNvPr>
          <p:cNvSpPr txBox="1"/>
          <p:nvPr/>
        </p:nvSpPr>
        <p:spPr>
          <a:xfrm>
            <a:off x="6292128" y="462714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(7,4)</a:t>
            </a:r>
            <a:endParaRPr lang="zh-TW" altLang="en-US" sz="1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80D65B7A-97DD-4710-A74A-4A94DA279110}"/>
              </a:ext>
            </a:extLst>
          </p:cNvPr>
          <p:cNvSpPr txBox="1"/>
          <p:nvPr/>
        </p:nvSpPr>
        <p:spPr>
          <a:xfrm>
            <a:off x="1228635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(0,5)</a:t>
            </a:r>
            <a:endParaRPr lang="zh-TW" altLang="en-US" sz="1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ABEEBFD6-0180-4682-B396-C204B7FE7957}"/>
              </a:ext>
            </a:extLst>
          </p:cNvPr>
          <p:cNvSpPr txBox="1"/>
          <p:nvPr/>
        </p:nvSpPr>
        <p:spPr>
          <a:xfrm>
            <a:off x="1953272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(1,5)</a:t>
            </a:r>
            <a:endParaRPr lang="zh-TW" altLang="en-US" sz="1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15466633-802B-421A-82B1-6ADCA5BF5270}"/>
              </a:ext>
            </a:extLst>
          </p:cNvPr>
          <p:cNvSpPr txBox="1"/>
          <p:nvPr/>
        </p:nvSpPr>
        <p:spPr>
          <a:xfrm>
            <a:off x="2677909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(2,5)</a:t>
            </a:r>
            <a:endParaRPr lang="zh-TW" altLang="en-US" sz="1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8CAA421D-832B-492C-96A4-9A7A3F32EBAD}"/>
              </a:ext>
            </a:extLst>
          </p:cNvPr>
          <p:cNvSpPr txBox="1"/>
          <p:nvPr/>
        </p:nvSpPr>
        <p:spPr>
          <a:xfrm>
            <a:off x="3402546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(3,5)</a:t>
            </a:r>
            <a:endParaRPr lang="zh-TW" altLang="en-US" sz="10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E6F8E48F-EE12-44A5-BCF9-C94185F427F9}"/>
              </a:ext>
            </a:extLst>
          </p:cNvPr>
          <p:cNvSpPr txBox="1"/>
          <p:nvPr/>
        </p:nvSpPr>
        <p:spPr>
          <a:xfrm>
            <a:off x="4127183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(4,5)</a:t>
            </a:r>
            <a:endParaRPr lang="zh-TW" altLang="en-US" sz="1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6E92EF57-37E2-4F7A-8A60-4489043114B3}"/>
              </a:ext>
            </a:extLst>
          </p:cNvPr>
          <p:cNvSpPr txBox="1"/>
          <p:nvPr/>
        </p:nvSpPr>
        <p:spPr>
          <a:xfrm>
            <a:off x="4851820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(5,5)</a:t>
            </a:r>
            <a:endParaRPr lang="zh-TW" altLang="en-US" sz="10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1921A091-55D4-4161-9218-9653484DA77F}"/>
              </a:ext>
            </a:extLst>
          </p:cNvPr>
          <p:cNvSpPr txBox="1"/>
          <p:nvPr/>
        </p:nvSpPr>
        <p:spPr>
          <a:xfrm>
            <a:off x="5576457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(6,5)</a:t>
            </a:r>
            <a:endParaRPr lang="zh-TW" altLang="en-US" sz="10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A3CC75A6-8BE5-40F2-A663-5BFE34A72698}"/>
              </a:ext>
            </a:extLst>
          </p:cNvPr>
          <p:cNvSpPr txBox="1"/>
          <p:nvPr/>
        </p:nvSpPr>
        <p:spPr>
          <a:xfrm>
            <a:off x="6301092" y="532639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(7,5)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39C2182D-3413-4153-9275-D378A69C5D25}"/>
              </a:ext>
            </a:extLst>
          </p:cNvPr>
          <p:cNvSpPr txBox="1"/>
          <p:nvPr/>
        </p:nvSpPr>
        <p:spPr>
          <a:xfrm>
            <a:off x="1228637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(0,6)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5EC693AC-9969-4BB7-8416-88E6C29C2449}"/>
              </a:ext>
            </a:extLst>
          </p:cNvPr>
          <p:cNvSpPr txBox="1"/>
          <p:nvPr/>
        </p:nvSpPr>
        <p:spPr>
          <a:xfrm>
            <a:off x="1953274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(1,6)</a:t>
            </a:r>
            <a:endParaRPr lang="zh-TW" altLang="en-US" sz="1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96512187-B6AD-4ADF-95D2-7423DF7A73A8}"/>
              </a:ext>
            </a:extLst>
          </p:cNvPr>
          <p:cNvSpPr txBox="1"/>
          <p:nvPr/>
        </p:nvSpPr>
        <p:spPr>
          <a:xfrm>
            <a:off x="2677911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(2,6)</a:t>
            </a:r>
            <a:endParaRPr lang="zh-TW" altLang="en-US" sz="10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01E53BC2-1BA5-49E9-8C8A-25F191DD3796}"/>
              </a:ext>
            </a:extLst>
          </p:cNvPr>
          <p:cNvSpPr txBox="1"/>
          <p:nvPr/>
        </p:nvSpPr>
        <p:spPr>
          <a:xfrm>
            <a:off x="3402548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(3,6)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FE21522A-8EE2-45A3-81E2-48676E59B5F2}"/>
              </a:ext>
            </a:extLst>
          </p:cNvPr>
          <p:cNvSpPr txBox="1"/>
          <p:nvPr/>
        </p:nvSpPr>
        <p:spPr>
          <a:xfrm>
            <a:off x="4127185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(4,6)</a:t>
            </a:r>
            <a:endParaRPr lang="zh-TW" altLang="en-US" sz="10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0DB39429-809D-4EBB-BFD1-194D5D2F7C8B}"/>
              </a:ext>
            </a:extLst>
          </p:cNvPr>
          <p:cNvSpPr txBox="1"/>
          <p:nvPr/>
        </p:nvSpPr>
        <p:spPr>
          <a:xfrm>
            <a:off x="4851822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(5,6)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876939A6-D714-4F02-931E-0D05B23E7DFA}"/>
              </a:ext>
            </a:extLst>
          </p:cNvPr>
          <p:cNvSpPr txBox="1"/>
          <p:nvPr/>
        </p:nvSpPr>
        <p:spPr>
          <a:xfrm>
            <a:off x="5576459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(6,6)</a:t>
            </a:r>
            <a:endParaRPr lang="zh-TW" altLang="en-US" sz="10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E4BCFCA-9F25-40AD-879F-2C18093B1DCF}"/>
              </a:ext>
            </a:extLst>
          </p:cNvPr>
          <p:cNvSpPr txBox="1"/>
          <p:nvPr/>
        </p:nvSpPr>
        <p:spPr>
          <a:xfrm>
            <a:off x="6301094" y="6052536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(7,6)</a:t>
            </a:r>
            <a:endParaRPr lang="zh-TW" altLang="en-US" sz="1000" dirty="0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xmlns="" id="{04EE6463-876C-4B08-93E9-F07A113D27E3}"/>
              </a:ext>
            </a:extLst>
          </p:cNvPr>
          <p:cNvSpPr txBox="1">
            <a:spLocks/>
          </p:cNvSpPr>
          <p:nvPr/>
        </p:nvSpPr>
        <p:spPr>
          <a:xfrm>
            <a:off x="7090766" y="5243479"/>
            <a:ext cx="5257800" cy="2013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dk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d: 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路徑長度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k: 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當前座標 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x-y 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的值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V[k]: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在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k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線上最遠達到點的橫軸座標值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x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，因為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y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可以通過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x - k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計算</a:t>
            </a:r>
            <a:endParaRPr lang="zh-TW" altLang="en-US" sz="1800" dirty="0"/>
          </a:p>
        </p:txBody>
      </p:sp>
      <p:grpSp>
        <p:nvGrpSpPr>
          <p:cNvPr id="157" name="群組 156">
            <a:extLst>
              <a:ext uri="{FF2B5EF4-FFF2-40B4-BE49-F238E27FC236}">
                <a16:creationId xmlns:a16="http://schemas.microsoft.com/office/drawing/2014/main" xmlns="" id="{B85108EB-D440-4328-90A0-5A485AA703BC}"/>
              </a:ext>
            </a:extLst>
          </p:cNvPr>
          <p:cNvGrpSpPr/>
          <p:nvPr/>
        </p:nvGrpSpPr>
        <p:grpSpPr>
          <a:xfrm>
            <a:off x="1266212" y="1981640"/>
            <a:ext cx="5592472" cy="4348623"/>
            <a:chOff x="1266212" y="2352034"/>
            <a:chExt cx="5592472" cy="4348623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xmlns="" id="{613F6C9A-6C48-4CC9-9512-9DD212E8DFC6}"/>
                </a:ext>
              </a:extLst>
            </p:cNvPr>
            <p:cNvGrpSpPr/>
            <p:nvPr/>
          </p:nvGrpSpPr>
          <p:grpSpPr>
            <a:xfrm>
              <a:off x="1266212" y="2355026"/>
              <a:ext cx="733532" cy="277638"/>
              <a:chOff x="9614657" y="5004500"/>
              <a:chExt cx="733532" cy="277638"/>
            </a:xfrm>
          </p:grpSpPr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xmlns="" id="{744C85BE-8C53-45AB-9AB3-57B71842E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xmlns="" id="{E34B18C7-F8EC-46E1-98AC-ABB3A765E445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xmlns="" id="{503D2127-1E64-4D98-A89E-F21D0E15A77A}"/>
                </a:ext>
              </a:extLst>
            </p:cNvPr>
            <p:cNvGrpSpPr/>
            <p:nvPr/>
          </p:nvGrpSpPr>
          <p:grpSpPr>
            <a:xfrm>
              <a:off x="3384618" y="3044461"/>
              <a:ext cx="602736" cy="747901"/>
              <a:chOff x="10271099" y="4967902"/>
              <a:chExt cx="602736" cy="747901"/>
            </a:xfrm>
          </p:grpSpPr>
          <p:cxnSp>
            <p:nvCxnSpPr>
              <p:cNvPr id="105" name="直線單箭頭接點 104">
                <a:extLst>
                  <a:ext uri="{FF2B5EF4-FFF2-40B4-BE49-F238E27FC236}">
                    <a16:creationId xmlns:a16="http://schemas.microsoft.com/office/drawing/2014/main" xmlns="" id="{B4519D3D-140D-4AC1-948E-E34C59688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813" y="4967902"/>
                <a:ext cx="0" cy="74790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xmlns="" id="{3077281D-5210-4CB3-8A96-096B16E8083E}"/>
                  </a:ext>
                </a:extLst>
              </p:cNvPr>
              <p:cNvSpPr txBox="1"/>
              <p:nvPr/>
            </p:nvSpPr>
            <p:spPr>
              <a:xfrm>
                <a:off x="10271099" y="5140103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70C0"/>
                    </a:solidFill>
                  </a:rPr>
                  <a:t>Insert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xmlns="" id="{226E11E6-EAD9-4B03-9062-D4E2577F74D8}"/>
                </a:ext>
              </a:extLst>
            </p:cNvPr>
            <p:cNvGrpSpPr/>
            <p:nvPr/>
          </p:nvGrpSpPr>
          <p:grpSpPr>
            <a:xfrm>
              <a:off x="2708164" y="2355026"/>
              <a:ext cx="832544" cy="783965"/>
              <a:chOff x="10312949" y="5680750"/>
              <a:chExt cx="832544" cy="783965"/>
            </a:xfrm>
          </p:grpSpPr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xmlns="" id="{02FDF191-71E2-4D8B-8245-BAE179C5B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xmlns="" id="{755BDC2A-99C2-417B-8BDA-43FB8F187C3D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xmlns="" id="{6BB7A1C5-4EA8-42DE-AA3A-678F57A17B01}"/>
                </a:ext>
              </a:extLst>
            </p:cNvPr>
            <p:cNvGrpSpPr/>
            <p:nvPr/>
          </p:nvGrpSpPr>
          <p:grpSpPr>
            <a:xfrm>
              <a:off x="1973568" y="2352034"/>
              <a:ext cx="733532" cy="277638"/>
              <a:chOff x="9614657" y="5004500"/>
              <a:chExt cx="733532" cy="277638"/>
            </a:xfrm>
          </p:grpSpPr>
          <p:cxnSp>
            <p:nvCxnSpPr>
              <p:cNvPr id="111" name="直線單箭頭接點 110">
                <a:extLst>
                  <a:ext uri="{FF2B5EF4-FFF2-40B4-BE49-F238E27FC236}">
                    <a16:creationId xmlns:a16="http://schemas.microsoft.com/office/drawing/2014/main" xmlns="" id="{8C2B7B90-3C74-40B8-9751-07393F294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xmlns="" id="{FECEACFF-8DBF-41F3-ACAC-9926413B9C64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xmlns="" id="{5688087B-8BB4-44AA-A22F-22928B95D59D}"/>
                </a:ext>
              </a:extLst>
            </p:cNvPr>
            <p:cNvGrpSpPr/>
            <p:nvPr/>
          </p:nvGrpSpPr>
          <p:grpSpPr>
            <a:xfrm>
              <a:off x="3403051" y="3748113"/>
              <a:ext cx="832544" cy="783965"/>
              <a:chOff x="10312949" y="5680750"/>
              <a:chExt cx="832544" cy="783965"/>
            </a:xfrm>
          </p:grpSpPr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xmlns="" id="{8A8ADC18-2A52-4A52-AADC-DB49BE6F8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xmlns="" id="{C79DC8AE-31B8-4A94-8B2D-D37C00497027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xmlns="" id="{08E8691D-892E-4085-8346-00D0DA37BD85}"/>
                </a:ext>
              </a:extLst>
            </p:cNvPr>
            <p:cNvGrpSpPr/>
            <p:nvPr/>
          </p:nvGrpSpPr>
          <p:grpSpPr>
            <a:xfrm>
              <a:off x="4136649" y="4494462"/>
              <a:ext cx="832544" cy="783965"/>
              <a:chOff x="10312949" y="5680750"/>
              <a:chExt cx="832544" cy="783965"/>
            </a:xfrm>
          </p:grpSpPr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xmlns="" id="{D25DBFED-3D18-4FCF-9EE7-C1303D94B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xmlns="" id="{7D9CC48A-EA89-499D-844C-544ECC3FFE96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xmlns="" id="{AD0F2AB2-5C21-4B28-82F3-3BEF7F52233C}"/>
                </a:ext>
              </a:extLst>
            </p:cNvPr>
            <p:cNvGrpSpPr/>
            <p:nvPr/>
          </p:nvGrpSpPr>
          <p:grpSpPr>
            <a:xfrm>
              <a:off x="4868851" y="5245240"/>
              <a:ext cx="733532" cy="277638"/>
              <a:chOff x="9614657" y="5004500"/>
              <a:chExt cx="733532" cy="277638"/>
            </a:xfrm>
          </p:grpSpPr>
          <p:cxnSp>
            <p:nvCxnSpPr>
              <p:cNvPr id="120" name="直線單箭頭接點 119">
                <a:extLst>
                  <a:ext uri="{FF2B5EF4-FFF2-40B4-BE49-F238E27FC236}">
                    <a16:creationId xmlns:a16="http://schemas.microsoft.com/office/drawing/2014/main" xmlns="" id="{2E1F1029-B2DA-43A8-9FD5-F41BCF654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657" y="5004500"/>
                <a:ext cx="73353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xmlns="" id="{04C4664D-930A-415A-810F-ACF747C12A21}"/>
                  </a:ext>
                </a:extLst>
              </p:cNvPr>
              <p:cNvSpPr txBox="1"/>
              <p:nvPr/>
            </p:nvSpPr>
            <p:spPr>
              <a:xfrm>
                <a:off x="9628126" y="500513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0000"/>
                    </a:solidFill>
                  </a:rPr>
                  <a:t>Delete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xmlns="" id="{2695A361-517D-41F6-B083-E5F2D89BADDA}"/>
                </a:ext>
              </a:extLst>
            </p:cNvPr>
            <p:cNvGrpSpPr/>
            <p:nvPr/>
          </p:nvGrpSpPr>
          <p:grpSpPr>
            <a:xfrm>
              <a:off x="5555186" y="5221891"/>
              <a:ext cx="832544" cy="783965"/>
              <a:chOff x="10312949" y="5680750"/>
              <a:chExt cx="832544" cy="783965"/>
            </a:xfrm>
          </p:grpSpPr>
          <p:cxnSp>
            <p:nvCxnSpPr>
              <p:cNvPr id="123" name="直線單箭頭接點 122">
                <a:extLst>
                  <a:ext uri="{FF2B5EF4-FFF2-40B4-BE49-F238E27FC236}">
                    <a16:creationId xmlns:a16="http://schemas.microsoft.com/office/drawing/2014/main" xmlns="" id="{4AFEAA15-65C8-4568-842F-1E395F0CC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949" y="5680750"/>
                <a:ext cx="775990" cy="78396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xmlns="" id="{65D9AD1A-07BB-4B26-A81A-DBEA530E89BB}"/>
                  </a:ext>
                </a:extLst>
              </p:cNvPr>
              <p:cNvSpPr txBox="1"/>
              <p:nvPr/>
            </p:nvSpPr>
            <p:spPr>
              <a:xfrm>
                <a:off x="10542757" y="5829549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FFC000"/>
                    </a:solidFill>
                  </a:rPr>
                  <a:t>Keep</a:t>
                </a:r>
                <a:endParaRPr lang="zh-TW" altLang="en-US" sz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xmlns="" id="{748BC1AE-D94B-4622-B128-ABDBCF793B2D}"/>
                </a:ext>
              </a:extLst>
            </p:cNvPr>
            <p:cNvGrpSpPr/>
            <p:nvPr/>
          </p:nvGrpSpPr>
          <p:grpSpPr>
            <a:xfrm>
              <a:off x="6255948" y="5952756"/>
              <a:ext cx="602736" cy="747901"/>
              <a:chOff x="10271099" y="4967902"/>
              <a:chExt cx="602736" cy="747901"/>
            </a:xfrm>
          </p:grpSpPr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xmlns="" id="{5557477D-357C-4B28-804D-5C3413251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813" y="4967902"/>
                <a:ext cx="0" cy="74790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xmlns="" id="{5BD2DEC4-D781-47DC-851D-B3E97421DA6F}"/>
                  </a:ext>
                </a:extLst>
              </p:cNvPr>
              <p:cNvSpPr txBox="1"/>
              <p:nvPr/>
            </p:nvSpPr>
            <p:spPr>
              <a:xfrm>
                <a:off x="10271099" y="5140103"/>
                <a:ext cx="60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70C0"/>
                    </a:solidFill>
                  </a:rPr>
                  <a:t>Insert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p:grpSp>
      </p:grpSp>
      <p:graphicFrame>
        <p:nvGraphicFramePr>
          <p:cNvPr id="90" name="表格 3">
            <a:extLst>
              <a:ext uri="{FF2B5EF4-FFF2-40B4-BE49-F238E27FC236}">
                <a16:creationId xmlns:a16="http://schemas.microsoft.com/office/drawing/2014/main" xmlns="" id="{E2F8ED34-6F77-424A-8DFB-9364EDC8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90371"/>
              </p:ext>
            </p:extLst>
          </p:nvPr>
        </p:nvGraphicFramePr>
        <p:xfrm>
          <a:off x="7013001" y="1238884"/>
          <a:ext cx="440526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625263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8870325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747538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928728285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</a:t>
                      </a:r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288000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(8, 3)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23500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(7, 3)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(5, 2)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(8, 5)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(3, 1)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(7, 5)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(1, 0)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(5, 4)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(7, 6)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highlight>
                            <a:srgbClr val="FFFF00"/>
                          </a:highlight>
                        </a:rPr>
                        <a:t>(0, 0)</a:t>
                      </a:r>
                      <a:endParaRPr lang="zh-TW" altLang="en-US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(5, 5)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(0, 1)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(4, 5)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(5, 6)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(4, 6)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(3, 6)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(4, 7)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(3, 7)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(3, 8)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992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888557-F01E-4DF0-A560-E5DF0EBE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24016AC-2B8B-4598-8A52-7F5AF9CE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使用過程中，其</a:t>
            </a:r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 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是每次</a:t>
            </a:r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stage 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或是 </a:t>
            </a:r>
            <a:r>
              <a:rPr lang="en-US" altLang="zh-TW" sz="2400" kern="100" dirty="0" smtClean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commit</a:t>
            </a:r>
            <a:r>
              <a:rPr lang="zh-TW" altLang="en-US" sz="2400" kern="100" dirty="0" smtClean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之前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，</a:t>
            </a:r>
            <a:r>
              <a:rPr lang="zh-TW" altLang="en-US" sz="2400" kern="100" dirty="0">
                <a:solidFill>
                  <a:srgbClr val="333333"/>
                </a:solidFill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都會使用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，確定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程式碼修改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沒問題，然後再</a:t>
            </a:r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git commit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。</a:t>
            </a:r>
            <a:endParaRPr lang="en-US" altLang="zh-TW" sz="2400" kern="100" dirty="0">
              <a:solidFill>
                <a:srgbClr val="333333"/>
              </a:solidFill>
              <a:effectLst/>
              <a:latin typeface="Segoe UI" panose="020B0502040204020203" pitchFamily="34" charset="0"/>
              <a:ea typeface="新細明體" panose="02020500000000000000" pitchFamily="18" charset="-120"/>
              <a:cs typeface="Segoe UI" panose="020B0502040204020203" pitchFamily="34" charset="0"/>
            </a:endParaRPr>
          </a:p>
          <a:p>
            <a:endParaRPr lang="en-US" altLang="zh-TW" sz="2400" kern="100" dirty="0">
              <a:solidFill>
                <a:srgbClr val="333333"/>
              </a:solidFill>
              <a:effectLst/>
              <a:latin typeface="Segoe UI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 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生成的</a:t>
            </a:r>
            <a:r>
              <a:rPr lang="en-US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diff 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主要以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直觀</a:t>
            </a:r>
            <a:r>
              <a:rPr lang="zh-TW" altLang="en-US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，方便使用者閱讀為主</a:t>
            </a:r>
            <a:r>
              <a:rPr lang="zh-TW" altLang="zh-TW" sz="2400" kern="1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新細明體" panose="02020500000000000000" pitchFamily="18" charset="-120"/>
                <a:cs typeface="Segoe UI" panose="020B0502040204020203" pitchFamily="34" charset="0"/>
              </a:rPr>
              <a:t>。</a:t>
            </a:r>
            <a:endParaRPr lang="en-US" altLang="zh-TW" sz="2400" kern="100" dirty="0">
              <a:solidFill>
                <a:srgbClr val="333333"/>
              </a:solidFill>
              <a:effectLst/>
              <a:latin typeface="Segoe UI" panose="020B0502040204020203" pitchFamily="34" charset="0"/>
              <a:ea typeface="新細明體" panose="02020500000000000000" pitchFamily="18" charset="-120"/>
              <a:cs typeface="Segoe UI" panose="020B0502040204020203" pitchFamily="34" charset="0"/>
            </a:endParaRPr>
          </a:p>
          <a:p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此次分享主要介紹在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功能中使用的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Myers Algorithm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，說明如何產生出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code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差異的文件。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4892675"/>
            <a:ext cx="59436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12" y="4778374"/>
            <a:ext cx="5686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1"/>
            <a:ext cx="10852230" cy="1325563"/>
          </a:xfrm>
        </p:spPr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–</a:t>
            </a:r>
            <a:r>
              <a:rPr lang="zh-TW" altLang="en-US" dirty="0"/>
              <a:t>編輯圖 </a:t>
            </a:r>
            <a:r>
              <a:rPr lang="en-US" altLang="zh-TW" dirty="0"/>
              <a:t>(Edit Graph) </a:t>
            </a:r>
            <a:r>
              <a:rPr lang="zh-TW" altLang="en-US" dirty="0"/>
              <a:t>與 </a:t>
            </a:r>
            <a:r>
              <a:rPr lang="en-US" altLang="zh-TW" dirty="0"/>
              <a:t>dk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45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尋找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 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的過程可以被表示為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Edit Graph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的最短距離。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xmlns="" id="{04EE6463-876C-4B08-93E9-F07A113D27E3}"/>
              </a:ext>
            </a:extLst>
          </p:cNvPr>
          <p:cNvSpPr txBox="1">
            <a:spLocks/>
          </p:cNvSpPr>
          <p:nvPr/>
        </p:nvSpPr>
        <p:spPr>
          <a:xfrm>
            <a:off x="9084530" y="1467132"/>
            <a:ext cx="3011014" cy="2013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dk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d: </a:t>
            </a: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路徑長度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k: </a:t>
            </a: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當前座標 </a:t>
            </a:r>
            <a:r>
              <a:rPr lang="en-US" altLang="zh-TW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x-y </a:t>
            </a: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的值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紀錄走到的座標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1F7BC5F-6259-4BBC-B5E8-0F548C42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80" y="1253409"/>
            <a:ext cx="3405548" cy="3157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E0A9743-9C31-4BD2-B971-037A2C33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" y="1253409"/>
            <a:ext cx="5071682" cy="4166025"/>
          </a:xfrm>
          <a:prstGeom prst="rect">
            <a:avLst/>
          </a:prstGeom>
        </p:spPr>
      </p:pic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xmlns="" id="{48839FA5-FBDF-4711-B44E-20CF18767073}"/>
              </a:ext>
            </a:extLst>
          </p:cNvPr>
          <p:cNvSpPr txBox="1">
            <a:spLocks/>
          </p:cNvSpPr>
          <p:nvPr/>
        </p:nvSpPr>
        <p:spPr>
          <a:xfrm>
            <a:off x="5915628" y="4193537"/>
            <a:ext cx="5257800" cy="3677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Edit Graph</a:t>
            </a:r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lang="en-US" altLang="zh-TW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Travel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由</a:t>
            </a:r>
            <a:r>
              <a:rPr lang="en-US" altLang="zh-TW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(0, 0)</a:t>
            </a: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出發</a:t>
            </a:r>
            <a:endParaRPr lang="en-US" altLang="zh-TW" sz="16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每次只能走一步，不能往回走</a:t>
            </a:r>
            <a:endParaRPr lang="en-US" altLang="zh-TW" sz="16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400" dirty="0">
                <a:sym typeface="Wingdings" panose="05000000000000000000" pitchFamily="2" charset="2"/>
              </a:rPr>
              <a:t>走，代表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刪除</a:t>
            </a:r>
            <a:endParaRPr lang="en-US" altLang="zh-TW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1400" dirty="0">
                <a:sym typeface="Wingdings" panose="05000000000000000000" pitchFamily="2" charset="2"/>
              </a:rPr>
              <a:t>走，代表</a:t>
            </a:r>
            <a:r>
              <a:rPr lang="zh-TW" alt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新增</a:t>
            </a:r>
            <a:endParaRPr lang="en-US" altLang="zh-TW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400" kern="100" dirty="0"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且</a:t>
            </a:r>
            <a:r>
              <a:rPr lang="zh-TW" altLang="en-US" sz="1400" kern="100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刪除</a:t>
            </a:r>
            <a:r>
              <a:rPr lang="zh-TW" altLang="en-US" sz="1400" kern="100" dirty="0"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優先於</a:t>
            </a:r>
            <a:r>
              <a:rPr lang="zh-TW" altLang="en-US" sz="1400" kern="100" dirty="0">
                <a:solidFill>
                  <a:srgbClr val="0070C0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  <a:sym typeface="Wingdings" panose="05000000000000000000" pitchFamily="2" charset="2"/>
              </a:rPr>
              <a:t>新增</a:t>
            </a:r>
            <a:endParaRPr lang="en-US" altLang="zh-TW" sz="1400" kern="100" dirty="0">
              <a:solidFill>
                <a:srgbClr val="0070C0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走完一步碰到斜線，可直接通過，不算步數</a:t>
            </a:r>
            <a:endParaRPr lang="en-US" altLang="zh-TW" sz="16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400" dirty="0"/>
              <a:t>因為要走最短距離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走到</a:t>
            </a:r>
            <a:r>
              <a:rPr lang="en-US" altLang="zh-TW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(7, 6)</a:t>
            </a:r>
            <a:r>
              <a:rPr lang="zh-TW" altLang="en-US" sz="16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結束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0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diff</a:t>
            </a:r>
            <a:r>
              <a:rPr lang="zh-TW" altLang="en-US" dirty="0"/>
              <a:t>定義：</a:t>
            </a:r>
            <a:r>
              <a:rPr lang="en-US" altLang="zh-TW" dirty="0"/>
              <a:t>diff </a:t>
            </a:r>
            <a:r>
              <a:rPr lang="zh-TW" altLang="en-US" dirty="0"/>
              <a:t>就是</a:t>
            </a:r>
            <a:r>
              <a:rPr lang="en-US" altLang="zh-TW" dirty="0"/>
              <a:t>original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和</a:t>
            </a:r>
            <a:r>
              <a:rPr lang="en-US" altLang="zh-TW" dirty="0"/>
              <a:t>target code</a:t>
            </a:r>
            <a:r>
              <a:rPr lang="zh-TW" altLang="en-US" dirty="0"/>
              <a:t>之間的區別，也就是將</a:t>
            </a:r>
            <a:r>
              <a:rPr lang="en-US" altLang="zh-TW" dirty="0"/>
              <a:t>original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轉變成</a:t>
            </a:r>
            <a:r>
              <a:rPr lang="en-US" altLang="zh-TW" dirty="0"/>
              <a:t>target code</a:t>
            </a:r>
            <a:r>
              <a:rPr lang="zh-TW" altLang="en-US" dirty="0"/>
              <a:t>所需要的</a:t>
            </a:r>
            <a:r>
              <a:rPr lang="zh-TW" altLang="en-US" dirty="0" smtClean="0"/>
              <a:t>操作</a:t>
            </a:r>
            <a:endParaRPr lang="en-US" altLang="zh-TW" dirty="0"/>
          </a:p>
          <a:p>
            <a:r>
              <a:rPr lang="en-US" altLang="zh-TW" dirty="0" smtClean="0"/>
              <a:t>diff</a:t>
            </a:r>
            <a:r>
              <a:rPr lang="zh-TW" altLang="en-US" dirty="0" smtClean="0"/>
              <a:t>可視為</a:t>
            </a:r>
            <a:r>
              <a:rPr lang="en-US" altLang="zh-TW" dirty="0" smtClean="0"/>
              <a:t>LCS</a:t>
            </a:r>
            <a:r>
              <a:rPr lang="zh-TW" altLang="en-US" dirty="0" smtClean="0"/>
              <a:t>演算法的衍生應用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 action="ppaction://hlinksldjump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4DD30BC-DF55-47CA-90A9-88EA5921879A}"/>
              </a:ext>
            </a:extLst>
          </p:cNvPr>
          <p:cNvSpPr txBox="1"/>
          <p:nvPr/>
        </p:nvSpPr>
        <p:spPr>
          <a:xfrm>
            <a:off x="1416424" y="3312459"/>
            <a:ext cx="199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original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C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C394DA2-4F01-4B53-A6A7-A5375D2BB876}"/>
              </a:ext>
            </a:extLst>
          </p:cNvPr>
          <p:cNvSpPr txBox="1"/>
          <p:nvPr/>
        </p:nvSpPr>
        <p:spPr>
          <a:xfrm>
            <a:off x="3818965" y="3312459"/>
            <a:ext cx="1999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target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C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0AC80E3-4719-4634-B11A-E008E369F74A}"/>
              </a:ext>
            </a:extLst>
          </p:cNvPr>
          <p:cNvSpPr txBox="1"/>
          <p:nvPr/>
        </p:nvSpPr>
        <p:spPr>
          <a:xfrm>
            <a:off x="6624918" y="3312459"/>
            <a:ext cx="1999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diff:</a:t>
            </a:r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C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/>
              <a:t> B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83913AA6-2E11-46A9-94E8-9E3C547BA215}"/>
              </a:ext>
            </a:extLst>
          </p:cNvPr>
          <p:cNvSpPr/>
          <p:nvPr/>
        </p:nvSpPr>
        <p:spPr>
          <a:xfrm>
            <a:off x="5567083" y="4280594"/>
            <a:ext cx="869579" cy="288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DAA9078-0575-48F6-A579-998CB26FC25E}"/>
              </a:ext>
            </a:extLst>
          </p:cNvPr>
          <p:cNvSpPr txBox="1"/>
          <p:nvPr/>
        </p:nvSpPr>
        <p:spPr>
          <a:xfrm>
            <a:off x="5567083" y="3783106"/>
            <a:ext cx="8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 diff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-- </a:t>
            </a:r>
            <a:r>
              <a:rPr lang="zh-TW" altLang="en-US" dirty="0"/>
              <a:t>甚麼是直觀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07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diff</a:t>
            </a:r>
            <a:r>
              <a:rPr lang="zh-TW" altLang="en-US" dirty="0"/>
              <a:t>的結果不唯一</a:t>
            </a:r>
            <a:endParaRPr lang="en-US" altLang="zh-TW" dirty="0"/>
          </a:p>
          <a:p>
            <a:r>
              <a:rPr lang="zh-TW" altLang="en-US" dirty="0"/>
              <a:t>只能找出最直觀的結果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先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r>
              <a:rPr lang="zh-TW" altLang="en-US" dirty="0"/>
              <a:t>後</a:t>
            </a:r>
            <a:r>
              <a:rPr lang="zh-TW" altLang="en-US" dirty="0">
                <a:solidFill>
                  <a:schemeClr val="accent1"/>
                </a:solidFill>
              </a:rPr>
              <a:t>新增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區塊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r>
              <a:rPr lang="en-US" altLang="zh-TW" dirty="0"/>
              <a:t>/</a:t>
            </a:r>
            <a:r>
              <a:rPr lang="zh-TW" altLang="en-US" dirty="0">
                <a:solidFill>
                  <a:schemeClr val="accent1"/>
                </a:solidFill>
              </a:rPr>
              <a:t>新增</a:t>
            </a:r>
            <a:r>
              <a:rPr lang="zh-TW" altLang="en-US" dirty="0"/>
              <a:t>，優於逐行操作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修改數最少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4DD30BC-DF55-47CA-90A9-88EA5921879A}"/>
              </a:ext>
            </a:extLst>
          </p:cNvPr>
          <p:cNvSpPr txBox="1"/>
          <p:nvPr/>
        </p:nvSpPr>
        <p:spPr>
          <a:xfrm>
            <a:off x="313765" y="3550478"/>
            <a:ext cx="199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original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C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C394DA2-4F01-4B53-A6A7-A5375D2BB876}"/>
              </a:ext>
            </a:extLst>
          </p:cNvPr>
          <p:cNvSpPr txBox="1"/>
          <p:nvPr/>
        </p:nvSpPr>
        <p:spPr>
          <a:xfrm>
            <a:off x="1940859" y="3550478"/>
            <a:ext cx="1999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target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C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0AC80E3-4719-4634-B11A-E008E369F74A}"/>
              </a:ext>
            </a:extLst>
          </p:cNvPr>
          <p:cNvSpPr txBox="1"/>
          <p:nvPr/>
        </p:nvSpPr>
        <p:spPr>
          <a:xfrm>
            <a:off x="4383742" y="3550478"/>
            <a:ext cx="102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 diff:</a:t>
            </a:r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C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/>
              <a:t> B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pt-BR" altLang="zh-TW" dirty="0">
                <a:solidFill>
                  <a:srgbClr val="00B050"/>
                </a:solidFill>
              </a:rPr>
              <a:t> </a:t>
            </a:r>
            <a:r>
              <a:rPr lang="pt-BR" altLang="zh-TW" dirty="0"/>
              <a:t>A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83913AA6-2E11-46A9-94E8-9E3C547BA215}"/>
              </a:ext>
            </a:extLst>
          </p:cNvPr>
          <p:cNvSpPr/>
          <p:nvPr/>
        </p:nvSpPr>
        <p:spPr>
          <a:xfrm>
            <a:off x="3361765" y="4119231"/>
            <a:ext cx="869579" cy="288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9822CEA4-68C9-4AC7-A0A1-13713971FB96}"/>
              </a:ext>
            </a:extLst>
          </p:cNvPr>
          <p:cNvSpPr txBox="1"/>
          <p:nvPr/>
        </p:nvSpPr>
        <p:spPr>
          <a:xfrm>
            <a:off x="5499612" y="3550478"/>
            <a:ext cx="12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Another 1:</a:t>
            </a:r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</a:p>
          <a:p>
            <a:r>
              <a:rPr lang="pt-BR" altLang="zh-TW" dirty="0"/>
              <a:t>B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/>
              <a:t>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BAA1EBF2-3C2A-4CFD-A6F3-459FD09CC2EC}"/>
              </a:ext>
            </a:extLst>
          </p:cNvPr>
          <p:cNvSpPr txBox="1"/>
          <p:nvPr/>
        </p:nvSpPr>
        <p:spPr>
          <a:xfrm>
            <a:off x="6785812" y="3550478"/>
            <a:ext cx="12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Another 2:</a:t>
            </a:r>
            <a:endParaRPr lang="pt-BR" altLang="zh-TW" dirty="0"/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en-US" altLang="zh-TW" dirty="0"/>
              <a:t>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/>
              <a:t>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en-US" altLang="zh-TW" dirty="0"/>
              <a:t>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DF5BE626-8761-4B0F-AD5E-0B7C4AC30E82}"/>
              </a:ext>
            </a:extLst>
          </p:cNvPr>
          <p:cNvSpPr txBox="1"/>
          <p:nvPr/>
        </p:nvSpPr>
        <p:spPr>
          <a:xfrm>
            <a:off x="8715112" y="2818003"/>
            <a:ext cx="12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Another 3:</a:t>
            </a:r>
            <a:endParaRPr lang="pt-BR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+C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+B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+B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+A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+C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700217" y="6410135"/>
            <a:ext cx="2515133" cy="378186"/>
            <a:chOff x="4700217" y="6410135"/>
            <a:chExt cx="2515133" cy="378186"/>
          </a:xfrm>
        </p:grpSpPr>
        <p:sp>
          <p:nvSpPr>
            <p:cNvPr id="14" name="箭號: 弧形上彎 13">
              <a:extLst>
                <a:ext uri="{FF2B5EF4-FFF2-40B4-BE49-F238E27FC236}">
                  <a16:creationId xmlns:a16="http://schemas.microsoft.com/office/drawing/2014/main" xmlns="" id="{901A84E2-020D-468A-ADBA-E0D7C85FF87E}"/>
                </a:ext>
              </a:extLst>
            </p:cNvPr>
            <p:cNvSpPr/>
            <p:nvPr/>
          </p:nvSpPr>
          <p:spPr>
            <a:xfrm>
              <a:off x="4700217" y="6410135"/>
              <a:ext cx="799395" cy="16548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D393F1A1-BF38-48DD-9090-98EA149E852D}"/>
                </a:ext>
              </a:extLst>
            </p:cNvPr>
            <p:cNvSpPr txBox="1"/>
            <p:nvPr/>
          </p:nvSpPr>
          <p:spPr>
            <a:xfrm>
              <a:off x="5499612" y="6418989"/>
              <a:ext cx="171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區塊修改較優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827059" y="2993386"/>
            <a:ext cx="2366681" cy="557092"/>
            <a:chOff x="5827059" y="2993386"/>
            <a:chExt cx="2366681" cy="557092"/>
          </a:xfrm>
        </p:grpSpPr>
        <p:sp>
          <p:nvSpPr>
            <p:cNvPr id="5" name="箭號: 弧形下彎 4">
              <a:extLst>
                <a:ext uri="{FF2B5EF4-FFF2-40B4-BE49-F238E27FC236}">
                  <a16:creationId xmlns:a16="http://schemas.microsoft.com/office/drawing/2014/main" xmlns="" id="{AD91CEA8-FEA6-45BC-B7AE-98C979E08D28}"/>
                </a:ext>
              </a:extLst>
            </p:cNvPr>
            <p:cNvSpPr/>
            <p:nvPr/>
          </p:nvSpPr>
          <p:spPr>
            <a:xfrm>
              <a:off x="5827059" y="3307522"/>
              <a:ext cx="1260959" cy="24295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8BE7BD2E-51BF-4784-A31F-7C2AED4D4817}"/>
                </a:ext>
              </a:extLst>
            </p:cNvPr>
            <p:cNvSpPr txBox="1"/>
            <p:nvPr/>
          </p:nvSpPr>
          <p:spPr>
            <a:xfrm>
              <a:off x="6150437" y="2993386"/>
              <a:ext cx="2043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先</a:t>
              </a:r>
              <a:r>
                <a:rPr lang="zh-TW" altLang="en-US" dirty="0">
                  <a:solidFill>
                    <a:srgbClr val="FF0000"/>
                  </a:solidFill>
                </a:rPr>
                <a:t>刪除</a:t>
              </a:r>
              <a:r>
                <a:rPr lang="zh-TW" altLang="en-US" dirty="0"/>
                <a:t>後</a:t>
              </a:r>
              <a:r>
                <a:rPr lang="zh-TW" altLang="en-US" dirty="0">
                  <a:solidFill>
                    <a:srgbClr val="0070C0"/>
                  </a:solidFill>
                </a:rPr>
                <a:t>新增</a:t>
              </a:r>
              <a:r>
                <a:rPr lang="zh-TW" altLang="en-US" dirty="0"/>
                <a:t>較優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58423FB5-208D-4693-B85C-E7813E1DA7EA}"/>
              </a:ext>
            </a:extLst>
          </p:cNvPr>
          <p:cNvSpPr txBox="1"/>
          <p:nvPr/>
        </p:nvSpPr>
        <p:spPr>
          <a:xfrm>
            <a:off x="8410755" y="2275080"/>
            <a:ext cx="372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共花費</a:t>
            </a:r>
            <a:r>
              <a:rPr lang="en-US" altLang="zh-TW" dirty="0"/>
              <a:t>13</a:t>
            </a:r>
            <a:r>
              <a:rPr lang="zh-TW" altLang="en-US" dirty="0"/>
              <a:t>個步驟，不是最少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並且無法看出差異之處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51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1"/>
            <a:ext cx="10515600" cy="1325563"/>
          </a:xfrm>
        </p:spPr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– </a:t>
            </a:r>
            <a:r>
              <a:rPr lang="zh-TW" altLang="en-US" dirty="0"/>
              <a:t>編輯圖 </a:t>
            </a:r>
            <a:r>
              <a:rPr lang="en-US" altLang="zh-TW" dirty="0"/>
              <a:t>(Edit Graph)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45"/>
            <a:ext cx="10515600" cy="1069975"/>
          </a:xfrm>
        </p:spPr>
        <p:txBody>
          <a:bodyPr>
            <a:noAutofit/>
          </a:bodyPr>
          <a:lstStyle/>
          <a:p>
            <a:r>
              <a:rPr lang="zh-TW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尋找最短的</a:t>
            </a:r>
            <a:r>
              <a:rPr lang="zh-TW" altLang="en-US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、</a:t>
            </a:r>
            <a:r>
              <a:rPr lang="zh-TW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直觀的</a:t>
            </a:r>
            <a:r>
              <a:rPr lang="en-US" altLang="zh-TW" sz="1800" kern="100" dirty="0">
                <a:solidFill>
                  <a:srgbClr val="444A59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diff</a:t>
            </a:r>
            <a:endParaRPr lang="en-US" altLang="zh-TW" sz="18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抽象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問題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：尋找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 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的過程可以被表示為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Edit Graph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的最短距離。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xmlns="" id="{B9442E79-82F1-4692-A06C-B8AB1495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33751"/>
              </p:ext>
            </p:extLst>
          </p:nvPr>
        </p:nvGraphicFramePr>
        <p:xfrm>
          <a:off x="742600" y="1636109"/>
          <a:ext cx="57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846803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1435816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4257517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3964647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697439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043152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23118003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70715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564596332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391525" y="2137789"/>
            <a:ext cx="5484828" cy="4531362"/>
            <a:chOff x="1201748" y="2137789"/>
            <a:chExt cx="5484828" cy="4531362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5F5FD928-89FB-4459-BEC6-69E5BDC81BB8}"/>
                </a:ext>
              </a:extLst>
            </p:cNvPr>
            <p:cNvSpPr txBox="1"/>
            <p:nvPr/>
          </p:nvSpPr>
          <p:spPr>
            <a:xfrm>
              <a:off x="1201748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(0,0)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ACA1D199-8C18-448E-A814-2B98038EFAF8}"/>
                </a:ext>
              </a:extLst>
            </p:cNvPr>
            <p:cNvSpPr txBox="1"/>
            <p:nvPr/>
          </p:nvSpPr>
          <p:spPr>
            <a:xfrm>
              <a:off x="1926385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(1,0)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2ACFAC07-04C9-4353-8502-F2CC33C7D0B1}"/>
                </a:ext>
              </a:extLst>
            </p:cNvPr>
            <p:cNvSpPr txBox="1"/>
            <p:nvPr/>
          </p:nvSpPr>
          <p:spPr>
            <a:xfrm>
              <a:off x="2651022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(2,0)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0B23AB8F-AE61-40C5-9D2C-BC3DADFA1BF8}"/>
                </a:ext>
              </a:extLst>
            </p:cNvPr>
            <p:cNvSpPr txBox="1"/>
            <p:nvPr/>
          </p:nvSpPr>
          <p:spPr>
            <a:xfrm>
              <a:off x="3375659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(3,0)</a:t>
              </a:r>
              <a:endParaRPr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6E12C7FD-A60F-48C0-BEB9-1F8991F14B36}"/>
                </a:ext>
              </a:extLst>
            </p:cNvPr>
            <p:cNvSpPr txBox="1"/>
            <p:nvPr/>
          </p:nvSpPr>
          <p:spPr>
            <a:xfrm>
              <a:off x="4100296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(4,0)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CA9278D3-B48C-4840-9612-9BE8058ECB6A}"/>
                </a:ext>
              </a:extLst>
            </p:cNvPr>
            <p:cNvSpPr txBox="1"/>
            <p:nvPr/>
          </p:nvSpPr>
          <p:spPr>
            <a:xfrm>
              <a:off x="4824933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(5,0)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6DE58642-C393-41C9-A9D5-69721E8F7152}"/>
                </a:ext>
              </a:extLst>
            </p:cNvPr>
            <p:cNvSpPr txBox="1"/>
            <p:nvPr/>
          </p:nvSpPr>
          <p:spPr>
            <a:xfrm>
              <a:off x="5549570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(6,0)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860239A2-5BDD-46AC-8358-30DB22748336}"/>
                </a:ext>
              </a:extLst>
            </p:cNvPr>
            <p:cNvSpPr txBox="1"/>
            <p:nvPr/>
          </p:nvSpPr>
          <p:spPr>
            <a:xfrm>
              <a:off x="6274205" y="2137789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(7,0)</a:t>
              </a:r>
              <a:endParaRPr lang="zh-TW" altLang="en-US" sz="1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F5871978-2E3B-4740-BC1B-89D3ED4C999F}"/>
                </a:ext>
              </a:extLst>
            </p:cNvPr>
            <p:cNvSpPr txBox="1"/>
            <p:nvPr/>
          </p:nvSpPr>
          <p:spPr>
            <a:xfrm>
              <a:off x="1210711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(0,1)</a:t>
              </a:r>
              <a:endParaRPr lang="zh-TW" altLang="en-US" sz="1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01233B1E-7942-4C09-AC9C-D80C97BB53C1}"/>
                </a:ext>
              </a:extLst>
            </p:cNvPr>
            <p:cNvSpPr txBox="1"/>
            <p:nvPr/>
          </p:nvSpPr>
          <p:spPr>
            <a:xfrm>
              <a:off x="1935348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(1,1)</a:t>
              </a:r>
              <a:endParaRPr lang="zh-TW" altLang="en-US" sz="1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xmlns="" id="{8FE4ED8F-ADBD-4CC1-A477-0B470EAFDE26}"/>
                </a:ext>
              </a:extLst>
            </p:cNvPr>
            <p:cNvSpPr txBox="1"/>
            <p:nvPr/>
          </p:nvSpPr>
          <p:spPr>
            <a:xfrm>
              <a:off x="2659985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(2,1)</a:t>
              </a:r>
              <a:endParaRPr lang="zh-TW" altLang="en-US" sz="10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xmlns="" id="{84CB3945-C7C0-4746-A3AE-FEE79421FF29}"/>
                </a:ext>
              </a:extLst>
            </p:cNvPr>
            <p:cNvSpPr txBox="1"/>
            <p:nvPr/>
          </p:nvSpPr>
          <p:spPr>
            <a:xfrm>
              <a:off x="3384622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(3,1)</a:t>
              </a:r>
              <a:endParaRPr lang="zh-TW" altLang="en-US" sz="10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B63283B9-830A-4A24-B0B4-75AF89C1A7BB}"/>
                </a:ext>
              </a:extLst>
            </p:cNvPr>
            <p:cNvSpPr txBox="1"/>
            <p:nvPr/>
          </p:nvSpPr>
          <p:spPr>
            <a:xfrm>
              <a:off x="4109259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(4,1)</a:t>
              </a:r>
              <a:endParaRPr lang="zh-TW" altLang="en-US" sz="10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CE564438-BAD6-4A80-84EA-3C96AED3CC92}"/>
                </a:ext>
              </a:extLst>
            </p:cNvPr>
            <p:cNvSpPr txBox="1"/>
            <p:nvPr/>
          </p:nvSpPr>
          <p:spPr>
            <a:xfrm>
              <a:off x="4833896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(5,1)</a:t>
              </a:r>
              <a:endParaRPr lang="zh-TW" altLang="en-US" sz="10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0C2E3E04-0D2B-403F-B678-F1624D1C4D6F}"/>
                </a:ext>
              </a:extLst>
            </p:cNvPr>
            <p:cNvSpPr txBox="1"/>
            <p:nvPr/>
          </p:nvSpPr>
          <p:spPr>
            <a:xfrm>
              <a:off x="5558533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(6,1)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B108D41D-6098-48CD-AFC2-281A880FF820}"/>
                </a:ext>
              </a:extLst>
            </p:cNvPr>
            <p:cNvSpPr txBox="1"/>
            <p:nvPr/>
          </p:nvSpPr>
          <p:spPr>
            <a:xfrm>
              <a:off x="6283168" y="283704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(7,1)</a:t>
              </a:r>
              <a:endParaRPr lang="zh-TW" altLang="en-US" sz="10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F4D8D045-9F61-41FB-9CA8-ECF6777E3DBD}"/>
                </a:ext>
              </a:extLst>
            </p:cNvPr>
            <p:cNvSpPr txBox="1"/>
            <p:nvPr/>
          </p:nvSpPr>
          <p:spPr>
            <a:xfrm>
              <a:off x="1210709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(0,2)</a:t>
              </a:r>
              <a:endParaRPr lang="zh-TW" altLang="en-US" sz="10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F767C663-AF93-4488-8DE4-583DEDE8A3D6}"/>
                </a:ext>
              </a:extLst>
            </p:cNvPr>
            <p:cNvSpPr txBox="1"/>
            <p:nvPr/>
          </p:nvSpPr>
          <p:spPr>
            <a:xfrm>
              <a:off x="1935346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(1,2)</a:t>
              </a:r>
              <a:endParaRPr lang="zh-TW" altLang="en-US" sz="1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18B1FA2F-216E-4B10-8835-59AE1AF6C6E0}"/>
                </a:ext>
              </a:extLst>
            </p:cNvPr>
            <p:cNvSpPr txBox="1"/>
            <p:nvPr/>
          </p:nvSpPr>
          <p:spPr>
            <a:xfrm>
              <a:off x="2659983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(2,2)</a:t>
              </a:r>
              <a:endParaRPr lang="zh-TW" altLang="en-US" sz="10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10F1162C-AFD8-4388-9CC7-349FD8E582DD}"/>
                </a:ext>
              </a:extLst>
            </p:cNvPr>
            <p:cNvSpPr txBox="1"/>
            <p:nvPr/>
          </p:nvSpPr>
          <p:spPr>
            <a:xfrm>
              <a:off x="3384620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(3,2)</a:t>
              </a:r>
              <a:endParaRPr lang="zh-TW" altLang="en-US" sz="10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9425A90A-7526-4334-BC74-E8458BCE7E0E}"/>
                </a:ext>
              </a:extLst>
            </p:cNvPr>
            <p:cNvSpPr txBox="1"/>
            <p:nvPr/>
          </p:nvSpPr>
          <p:spPr>
            <a:xfrm>
              <a:off x="4109257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(4,2)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C822E613-5433-4AD1-9D3A-B6E979F1D7F2}"/>
                </a:ext>
              </a:extLst>
            </p:cNvPr>
            <p:cNvSpPr txBox="1"/>
            <p:nvPr/>
          </p:nvSpPr>
          <p:spPr>
            <a:xfrm>
              <a:off x="4833894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(5,2)</a:t>
              </a:r>
              <a:endParaRPr lang="zh-TW" altLang="en-US" sz="10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A45F41CB-AA17-4F7A-AC43-CED7CC6E8E2F}"/>
                </a:ext>
              </a:extLst>
            </p:cNvPr>
            <p:cNvSpPr txBox="1"/>
            <p:nvPr/>
          </p:nvSpPr>
          <p:spPr>
            <a:xfrm>
              <a:off x="5558531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(6,2)</a:t>
              </a:r>
              <a:endParaRPr lang="zh-TW" altLang="en-US" sz="1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xmlns="" id="{E49946D6-CA02-4C8B-B282-ABAC5B52480C}"/>
                </a:ext>
              </a:extLst>
            </p:cNvPr>
            <p:cNvSpPr txBox="1"/>
            <p:nvPr/>
          </p:nvSpPr>
          <p:spPr>
            <a:xfrm>
              <a:off x="6283166" y="3563182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(7,2)</a:t>
              </a:r>
              <a:endParaRPr lang="zh-TW" altLang="en-US" sz="1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C8A09C71-878F-45C3-BE05-2D97BD111813}"/>
                </a:ext>
              </a:extLst>
            </p:cNvPr>
            <p:cNvSpPr txBox="1"/>
            <p:nvPr/>
          </p:nvSpPr>
          <p:spPr>
            <a:xfrm>
              <a:off x="1219670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(0,3)</a:t>
              </a:r>
              <a:endParaRPr lang="zh-TW" altLang="en-US" sz="10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24586F67-C304-42A1-89A0-786106D2FAF0}"/>
                </a:ext>
              </a:extLst>
            </p:cNvPr>
            <p:cNvSpPr txBox="1"/>
            <p:nvPr/>
          </p:nvSpPr>
          <p:spPr>
            <a:xfrm>
              <a:off x="1944307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(1,3)</a:t>
              </a:r>
              <a:endParaRPr lang="zh-TW" altLang="en-US" sz="1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2527F272-50E5-4328-B163-91819DDB544F}"/>
                </a:ext>
              </a:extLst>
            </p:cNvPr>
            <p:cNvSpPr txBox="1"/>
            <p:nvPr/>
          </p:nvSpPr>
          <p:spPr>
            <a:xfrm>
              <a:off x="2668944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(2,3)</a:t>
              </a:r>
              <a:endParaRPr lang="zh-TW" altLang="en-US" sz="10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B0A5B021-62D7-43E4-917F-10D6CA1F42B8}"/>
                </a:ext>
              </a:extLst>
            </p:cNvPr>
            <p:cNvSpPr txBox="1"/>
            <p:nvPr/>
          </p:nvSpPr>
          <p:spPr>
            <a:xfrm>
              <a:off x="3393581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(3,3)</a:t>
              </a:r>
              <a:endParaRPr lang="zh-TW" altLang="en-US" sz="10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xmlns="" id="{0584DF0E-5DA4-44D8-A8F3-B2A118AB2C2C}"/>
                </a:ext>
              </a:extLst>
            </p:cNvPr>
            <p:cNvSpPr txBox="1"/>
            <p:nvPr/>
          </p:nvSpPr>
          <p:spPr>
            <a:xfrm>
              <a:off x="4118218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(4,3)</a:t>
              </a:r>
              <a:endParaRPr lang="zh-TW" altLang="en-US" sz="10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06A165A9-32E0-4620-8CE2-1BCA023B7613}"/>
                </a:ext>
              </a:extLst>
            </p:cNvPr>
            <p:cNvSpPr txBox="1"/>
            <p:nvPr/>
          </p:nvSpPr>
          <p:spPr>
            <a:xfrm>
              <a:off x="4842855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(5,3)</a:t>
              </a:r>
              <a:endParaRPr lang="zh-TW" altLang="en-US" sz="10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xmlns="" id="{2A6AB033-7F9D-4C14-988B-F567901FF352}"/>
                </a:ext>
              </a:extLst>
            </p:cNvPr>
            <p:cNvSpPr txBox="1"/>
            <p:nvPr/>
          </p:nvSpPr>
          <p:spPr>
            <a:xfrm>
              <a:off x="5567492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(6,3)</a:t>
              </a:r>
              <a:endParaRPr lang="zh-TW" altLang="en-US" sz="1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xmlns="" id="{CB69B7D9-B06A-4ADA-ACD4-70714FAF1C4E}"/>
                </a:ext>
              </a:extLst>
            </p:cNvPr>
            <p:cNvSpPr txBox="1"/>
            <p:nvPr/>
          </p:nvSpPr>
          <p:spPr>
            <a:xfrm>
              <a:off x="6292127" y="425346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(7,3)</a:t>
              </a:r>
              <a:endParaRPr lang="zh-TW" altLang="en-US" sz="10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390EFF8E-3D7A-4201-BF39-453998CFFF52}"/>
                </a:ext>
              </a:extLst>
            </p:cNvPr>
            <p:cNvSpPr txBox="1"/>
            <p:nvPr/>
          </p:nvSpPr>
          <p:spPr>
            <a:xfrm>
              <a:off x="1219671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(0,4)</a:t>
              </a:r>
              <a:endParaRPr lang="zh-TW" altLang="en-US" sz="10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3C876D96-4F56-47BE-A884-94FE9730A4A9}"/>
                </a:ext>
              </a:extLst>
            </p:cNvPr>
            <p:cNvSpPr txBox="1"/>
            <p:nvPr/>
          </p:nvSpPr>
          <p:spPr>
            <a:xfrm>
              <a:off x="1944308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(1,4)</a:t>
              </a:r>
              <a:endParaRPr lang="zh-TW" altLang="en-US" sz="10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ACADCCF9-A7DE-478B-AD66-4456B9646BEC}"/>
                </a:ext>
              </a:extLst>
            </p:cNvPr>
            <p:cNvSpPr txBox="1"/>
            <p:nvPr/>
          </p:nvSpPr>
          <p:spPr>
            <a:xfrm>
              <a:off x="2668945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(2,4)</a:t>
              </a:r>
              <a:endParaRPr lang="zh-TW" altLang="en-US" sz="1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85760312-DBEC-48EC-B13F-706E07814432}"/>
                </a:ext>
              </a:extLst>
            </p:cNvPr>
            <p:cNvSpPr txBox="1"/>
            <p:nvPr/>
          </p:nvSpPr>
          <p:spPr>
            <a:xfrm>
              <a:off x="3393582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(3,4)</a:t>
              </a:r>
              <a:endParaRPr lang="zh-TW" altLang="en-US" sz="1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xmlns="" id="{C3B85D6A-CB9D-4AD5-BA3D-50AE0B923F39}"/>
                </a:ext>
              </a:extLst>
            </p:cNvPr>
            <p:cNvSpPr txBox="1"/>
            <p:nvPr/>
          </p:nvSpPr>
          <p:spPr>
            <a:xfrm>
              <a:off x="4118219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(4,4)</a:t>
              </a:r>
              <a:endParaRPr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B58B21C3-D0C0-4092-8E6C-435BEF7C2C1C}"/>
                </a:ext>
              </a:extLst>
            </p:cNvPr>
            <p:cNvSpPr txBox="1"/>
            <p:nvPr/>
          </p:nvSpPr>
          <p:spPr>
            <a:xfrm>
              <a:off x="4842856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(5,4)</a:t>
              </a:r>
              <a:endParaRPr lang="zh-TW" altLang="en-US" sz="1000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761BAB99-FD98-48EA-89C2-1CFC87F248A7}"/>
                </a:ext>
              </a:extLst>
            </p:cNvPr>
            <p:cNvSpPr txBox="1"/>
            <p:nvPr/>
          </p:nvSpPr>
          <p:spPr>
            <a:xfrm>
              <a:off x="5567493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(6,4)</a:t>
              </a:r>
              <a:endParaRPr lang="zh-TW" altLang="en-US" sz="1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xmlns="" id="{5BDA1296-9897-41D3-A876-DFF5A86C6718}"/>
                </a:ext>
              </a:extLst>
            </p:cNvPr>
            <p:cNvSpPr txBox="1"/>
            <p:nvPr/>
          </p:nvSpPr>
          <p:spPr>
            <a:xfrm>
              <a:off x="6292128" y="499753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(7,4)</a:t>
              </a:r>
              <a:endParaRPr lang="zh-TW" altLang="en-US" sz="10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80D65B7A-97DD-4710-A74A-4A94DA279110}"/>
                </a:ext>
              </a:extLst>
            </p:cNvPr>
            <p:cNvSpPr txBox="1"/>
            <p:nvPr/>
          </p:nvSpPr>
          <p:spPr>
            <a:xfrm>
              <a:off x="1228635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(0,5)</a:t>
              </a:r>
              <a:endParaRPr lang="zh-TW" altLang="en-US" sz="10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ABEEBFD6-0180-4682-B396-C204B7FE7957}"/>
                </a:ext>
              </a:extLst>
            </p:cNvPr>
            <p:cNvSpPr txBox="1"/>
            <p:nvPr/>
          </p:nvSpPr>
          <p:spPr>
            <a:xfrm>
              <a:off x="1953272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(1,5)</a:t>
              </a:r>
              <a:endParaRPr lang="zh-TW" altLang="en-US" sz="1000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xmlns="" id="{15466633-802B-421A-82B1-6ADCA5BF5270}"/>
                </a:ext>
              </a:extLst>
            </p:cNvPr>
            <p:cNvSpPr txBox="1"/>
            <p:nvPr/>
          </p:nvSpPr>
          <p:spPr>
            <a:xfrm>
              <a:off x="2677909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(2,5)</a:t>
              </a:r>
              <a:endParaRPr lang="zh-TW" altLang="en-US" sz="1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xmlns="" id="{8CAA421D-832B-492C-96A4-9A7A3F32EBAD}"/>
                </a:ext>
              </a:extLst>
            </p:cNvPr>
            <p:cNvSpPr txBox="1"/>
            <p:nvPr/>
          </p:nvSpPr>
          <p:spPr>
            <a:xfrm>
              <a:off x="3402546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(3,5)</a:t>
              </a:r>
              <a:endParaRPr lang="zh-TW" altLang="en-US" sz="1000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xmlns="" id="{E6F8E48F-EE12-44A5-BCF9-C94185F427F9}"/>
                </a:ext>
              </a:extLst>
            </p:cNvPr>
            <p:cNvSpPr txBox="1"/>
            <p:nvPr/>
          </p:nvSpPr>
          <p:spPr>
            <a:xfrm>
              <a:off x="4127183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(4,5)</a:t>
              </a:r>
              <a:endParaRPr lang="zh-TW" altLang="en-US" sz="10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xmlns="" id="{6E92EF57-37E2-4F7A-8A60-4489043114B3}"/>
                </a:ext>
              </a:extLst>
            </p:cNvPr>
            <p:cNvSpPr txBox="1"/>
            <p:nvPr/>
          </p:nvSpPr>
          <p:spPr>
            <a:xfrm>
              <a:off x="4851820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(5,5)</a:t>
              </a:r>
              <a:endParaRPr lang="zh-TW" altLang="en-US" sz="1000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xmlns="" id="{1921A091-55D4-4161-9218-9653484DA77F}"/>
                </a:ext>
              </a:extLst>
            </p:cNvPr>
            <p:cNvSpPr txBox="1"/>
            <p:nvPr/>
          </p:nvSpPr>
          <p:spPr>
            <a:xfrm>
              <a:off x="5576457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(6,5)</a:t>
              </a:r>
              <a:endParaRPr lang="zh-TW" altLang="en-US" sz="10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xmlns="" id="{A3CC75A6-8BE5-40F2-A663-5BFE34A72698}"/>
                </a:ext>
              </a:extLst>
            </p:cNvPr>
            <p:cNvSpPr txBox="1"/>
            <p:nvPr/>
          </p:nvSpPr>
          <p:spPr>
            <a:xfrm>
              <a:off x="6301092" y="5696786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(7,5)</a:t>
              </a:r>
              <a:endParaRPr lang="zh-TW" altLang="en-US" sz="1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xmlns="" id="{39C2182D-3413-4153-9275-D378A69C5D25}"/>
                </a:ext>
              </a:extLst>
            </p:cNvPr>
            <p:cNvSpPr txBox="1"/>
            <p:nvPr/>
          </p:nvSpPr>
          <p:spPr>
            <a:xfrm>
              <a:off x="1228637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(0,6)</a:t>
              </a:r>
              <a:endParaRPr lang="zh-TW" altLang="en-US" sz="1000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xmlns="" id="{5EC693AC-9969-4BB7-8416-88E6C29C2449}"/>
                </a:ext>
              </a:extLst>
            </p:cNvPr>
            <p:cNvSpPr txBox="1"/>
            <p:nvPr/>
          </p:nvSpPr>
          <p:spPr>
            <a:xfrm>
              <a:off x="1953274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(1,6)</a:t>
              </a:r>
              <a:endParaRPr lang="zh-TW" altLang="en-US" sz="10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xmlns="" id="{96512187-B6AD-4ADF-95D2-7423DF7A73A8}"/>
                </a:ext>
              </a:extLst>
            </p:cNvPr>
            <p:cNvSpPr txBox="1"/>
            <p:nvPr/>
          </p:nvSpPr>
          <p:spPr>
            <a:xfrm>
              <a:off x="2677911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(2,6)</a:t>
              </a:r>
              <a:endParaRPr lang="zh-TW" altLang="en-US" sz="10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xmlns="" id="{01E53BC2-1BA5-49E9-8C8A-25F191DD3796}"/>
                </a:ext>
              </a:extLst>
            </p:cNvPr>
            <p:cNvSpPr txBox="1"/>
            <p:nvPr/>
          </p:nvSpPr>
          <p:spPr>
            <a:xfrm>
              <a:off x="3402548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(3,6)</a:t>
              </a:r>
              <a:endParaRPr lang="zh-TW" altLang="en-US" sz="10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xmlns="" id="{FE21522A-8EE2-45A3-81E2-48676E59B5F2}"/>
                </a:ext>
              </a:extLst>
            </p:cNvPr>
            <p:cNvSpPr txBox="1"/>
            <p:nvPr/>
          </p:nvSpPr>
          <p:spPr>
            <a:xfrm>
              <a:off x="4127185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(4,6)</a:t>
              </a:r>
              <a:endParaRPr lang="zh-TW" altLang="en-US" sz="1000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0DB39429-809D-4EBB-BFD1-194D5D2F7C8B}"/>
                </a:ext>
              </a:extLst>
            </p:cNvPr>
            <p:cNvSpPr txBox="1"/>
            <p:nvPr/>
          </p:nvSpPr>
          <p:spPr>
            <a:xfrm>
              <a:off x="4851822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(5,6)</a:t>
              </a:r>
              <a:endParaRPr lang="zh-TW" altLang="en-US" sz="10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xmlns="" id="{876939A6-D714-4F02-931E-0D05B23E7DFA}"/>
                </a:ext>
              </a:extLst>
            </p:cNvPr>
            <p:cNvSpPr txBox="1"/>
            <p:nvPr/>
          </p:nvSpPr>
          <p:spPr>
            <a:xfrm>
              <a:off x="5576459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(6,6)</a:t>
              </a:r>
              <a:endParaRPr lang="zh-TW" altLang="en-US" sz="10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xmlns="" id="{6E4BCFCA-9F25-40AD-879F-2C18093B1DCF}"/>
                </a:ext>
              </a:extLst>
            </p:cNvPr>
            <p:cNvSpPr txBox="1"/>
            <p:nvPr/>
          </p:nvSpPr>
          <p:spPr>
            <a:xfrm>
              <a:off x="6301094" y="6422930"/>
              <a:ext cx="385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(7,6)</a:t>
              </a:r>
              <a:endParaRPr lang="zh-TW" altLang="en-US" sz="1000" dirty="0"/>
            </a:p>
          </p:txBody>
        </p:sp>
      </p:grp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xmlns="" id="{04EE6463-876C-4B08-93E9-F07A113D27E3}"/>
              </a:ext>
            </a:extLst>
          </p:cNvPr>
          <p:cNvSpPr txBox="1">
            <a:spLocks/>
          </p:cNvSpPr>
          <p:nvPr/>
        </p:nvSpPr>
        <p:spPr>
          <a:xfrm>
            <a:off x="7727832" y="1890175"/>
            <a:ext cx="4428561" cy="477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Edit Graph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Travel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由</a:t>
            </a:r>
            <a:r>
              <a:rPr lang="en-US" altLang="zh-TW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(0, 0)</a:t>
            </a: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出發</a:t>
            </a:r>
            <a:endParaRPr lang="en-US" altLang="zh-TW" sz="20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每次只能走一步，不能往回走</a:t>
            </a:r>
            <a:endParaRPr lang="en-US" altLang="zh-TW" sz="20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走，代表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刪除</a:t>
            </a:r>
            <a:endParaRPr lang="en-US" altLang="zh-TW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sz="18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向</a:t>
            </a:r>
            <a:r>
              <a:rPr lang="zh-TW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</a:t>
            </a:r>
            <a:r>
              <a:rPr lang="zh-TW" altLang="en-US" sz="1800" dirty="0">
                <a:sym typeface="Wingdings" panose="05000000000000000000" pitchFamily="2" charset="2"/>
              </a:rPr>
              <a:t>走，代表</a:t>
            </a:r>
            <a:r>
              <a:rPr lang="zh-TW" altLang="en-US" sz="1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新增</a:t>
            </a:r>
            <a:endParaRPr lang="en-US" altLang="zh-TW" sz="1800" kern="100" dirty="0" smtClean="0">
              <a:solidFill>
                <a:srgbClr val="0070C0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走完一步碰到斜線，可直接通過，不增加步數</a:t>
            </a:r>
            <a:endParaRPr lang="en-US" altLang="zh-TW" sz="2000" kern="100" dirty="0" smtClean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lvl="1"/>
            <a:r>
              <a:rPr lang="zh-TW" altLang="en-US" sz="1800" dirty="0" smtClean="0"/>
              <a:t>因為</a:t>
            </a:r>
            <a:r>
              <a:rPr lang="zh-TW" altLang="en-US" sz="1800" dirty="0"/>
              <a:t>要走最</a:t>
            </a:r>
            <a:r>
              <a:rPr lang="zh-TW" altLang="en-US" sz="1800" dirty="0" smtClean="0"/>
              <a:t>短距離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結束點相同，選擇起始點</a:t>
            </a:r>
            <a:r>
              <a:rPr lang="en-US" altLang="zh-TW" sz="2000" kern="100" dirty="0" smtClean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座標大的路徑</a:t>
            </a:r>
            <a:endParaRPr lang="en-US" altLang="zh-TW" sz="2000" kern="100" dirty="0" smtClean="0">
              <a:solidFill>
                <a:srgbClr val="444A5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刪除</a:t>
            </a:r>
            <a:r>
              <a:rPr lang="zh-TW" altLang="en-US" sz="1800" dirty="0">
                <a:sym typeface="Wingdings" panose="05000000000000000000" pitchFamily="2" charset="2"/>
              </a:rPr>
              <a:t>優先於</a:t>
            </a:r>
            <a:r>
              <a:rPr lang="zh-TW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新增</a:t>
            </a:r>
            <a:endParaRPr lang="en-US" altLang="zh-TW" sz="1800" kern="100" dirty="0" smtClean="0">
              <a:solidFill>
                <a:srgbClr val="444A5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走到</a:t>
            </a:r>
            <a:r>
              <a:rPr lang="en-US" altLang="zh-TW" sz="2000" kern="100" dirty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(7, 6)</a:t>
            </a:r>
            <a:r>
              <a:rPr lang="zh-TW" altLang="en-US" sz="2000" kern="100" dirty="0" smtClean="0">
                <a:solidFill>
                  <a:srgbClr val="444A5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結束</a:t>
            </a:r>
            <a:endParaRPr lang="zh-TW" altLang="en-US" sz="1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980517" y="3500418"/>
            <a:ext cx="1533299" cy="1047618"/>
            <a:chOff x="2806486" y="3500720"/>
            <a:chExt cx="1533299" cy="1047618"/>
          </a:xfrm>
        </p:grpSpPr>
        <p:sp>
          <p:nvSpPr>
            <p:cNvPr id="90" name="橢圓 89">
              <a:extLst>
                <a:ext uri="{FF2B5EF4-FFF2-40B4-BE49-F238E27FC236}">
                  <a16:creationId xmlns:a16="http://schemas.microsoft.com/office/drawing/2014/main" xmlns="" id="{311457E2-A1BF-47BA-AE56-E9671FBD1F39}"/>
                </a:ext>
              </a:extLst>
            </p:cNvPr>
            <p:cNvSpPr/>
            <p:nvPr/>
          </p:nvSpPr>
          <p:spPr>
            <a:xfrm>
              <a:off x="3375659" y="3714759"/>
              <a:ext cx="93071" cy="1233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xmlns="" id="{CC95F540-52CE-4BF3-AEAD-D5DD8C0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3450800" y="3800437"/>
              <a:ext cx="7335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xmlns="" id="{CD27E57C-71DB-440A-9D6D-B7177C7A5779}"/>
                </a:ext>
              </a:extLst>
            </p:cNvPr>
            <p:cNvCxnSpPr>
              <a:cxnSpLocks/>
            </p:cNvCxnSpPr>
            <p:nvPr/>
          </p:nvCxnSpPr>
          <p:spPr>
            <a:xfrm>
              <a:off x="3449418" y="3800437"/>
              <a:ext cx="0" cy="74790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xmlns="" id="{557EAEBB-A283-4903-ABBA-0A27903CB7E9}"/>
                </a:ext>
              </a:extLst>
            </p:cNvPr>
            <p:cNvCxnSpPr>
              <a:cxnSpLocks/>
            </p:cNvCxnSpPr>
            <p:nvPr/>
          </p:nvCxnSpPr>
          <p:spPr>
            <a:xfrm>
              <a:off x="3468730" y="3838115"/>
              <a:ext cx="658453" cy="68846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8E244714-7461-499F-9288-E36AF44DB548}"/>
                </a:ext>
              </a:extLst>
            </p:cNvPr>
            <p:cNvSpPr txBox="1"/>
            <p:nvPr/>
          </p:nvSpPr>
          <p:spPr>
            <a:xfrm>
              <a:off x="3559521" y="3500720"/>
              <a:ext cx="713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Delete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xmlns="" id="{EEDE04B2-E327-4113-94A3-57824C5E32DF}"/>
                </a:ext>
              </a:extLst>
            </p:cNvPr>
            <p:cNvSpPr txBox="1"/>
            <p:nvPr/>
          </p:nvSpPr>
          <p:spPr>
            <a:xfrm>
              <a:off x="2806486" y="3931026"/>
              <a:ext cx="713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accent1"/>
                  </a:solidFill>
                </a:rPr>
                <a:t>Insert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4ADE4F32-648A-455D-8A31-7D04E63F4CFE}"/>
                </a:ext>
              </a:extLst>
            </p:cNvPr>
            <p:cNvSpPr txBox="1"/>
            <p:nvPr/>
          </p:nvSpPr>
          <p:spPr>
            <a:xfrm>
              <a:off x="3750157" y="3912497"/>
              <a:ext cx="589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C000"/>
                  </a:solidFill>
                </a:rPr>
                <a:t>Keep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458251" y="1600227"/>
            <a:ext cx="10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Original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9132" y="3650409"/>
            <a:ext cx="80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Target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B95FA3-771F-4DBB-B5E2-1A45FEEB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1"/>
            <a:ext cx="10515600" cy="1325563"/>
          </a:xfrm>
        </p:spPr>
        <p:txBody>
          <a:bodyPr/>
          <a:lstStyle/>
          <a:p>
            <a:r>
              <a:rPr lang="zh-TW" altLang="en-US" dirty="0"/>
              <a:t>演算法概念 </a:t>
            </a:r>
            <a:r>
              <a:rPr lang="en-US" altLang="zh-TW" dirty="0"/>
              <a:t>– dk Table</a:t>
            </a:r>
            <a:endParaRPr lang="zh-TW" altLang="en-US" dirty="0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xmlns="" id="{04EE6463-876C-4B08-93E9-F07A113D27E3}"/>
              </a:ext>
            </a:extLst>
          </p:cNvPr>
          <p:cNvSpPr txBox="1">
            <a:spLocks/>
          </p:cNvSpPr>
          <p:nvPr/>
        </p:nvSpPr>
        <p:spPr>
          <a:xfrm>
            <a:off x="6598200" y="1794224"/>
            <a:ext cx="5257800" cy="2013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dk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d: 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路徑</a:t>
            </a:r>
            <a:r>
              <a:rPr lang="zh-TW" altLang="en-US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長度，也代表目前走的步數</a:t>
            </a:r>
            <a:endParaRPr lang="zh-TW" altLang="en-US" sz="2400" kern="100" dirty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k: 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當前座標 </a:t>
            </a:r>
            <a:r>
              <a:rPr lang="en-US" altLang="zh-TW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x-y 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的值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紀錄每一個步驟走到</a:t>
            </a:r>
            <a:r>
              <a:rPr lang="zh-TW" altLang="en-US" sz="2400" kern="100" dirty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</a:t>
            </a:r>
            <a:r>
              <a:rPr lang="zh-TW" altLang="en-US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座標位置</a:t>
            </a:r>
            <a:endParaRPr lang="en-US" altLang="zh-TW" sz="2400" kern="100" dirty="0" smtClean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可協助回朔</a:t>
            </a:r>
            <a:r>
              <a:rPr lang="en-US" altLang="zh-TW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Edit Graph</a:t>
            </a:r>
            <a:r>
              <a:rPr lang="zh-TW" altLang="en-US" sz="24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的路徑</a:t>
            </a:r>
            <a:endParaRPr lang="zh-TW" altLang="en-US" sz="2400" dirty="0"/>
          </a:p>
        </p:txBody>
      </p:sp>
      <p:graphicFrame>
        <p:nvGraphicFramePr>
          <p:cNvPr id="90" name="表格 3">
            <a:extLst>
              <a:ext uri="{FF2B5EF4-FFF2-40B4-BE49-F238E27FC236}">
                <a16:creationId xmlns:a16="http://schemas.microsoft.com/office/drawing/2014/main" xmlns="" id="{E2F8ED34-6F77-424A-8DFB-9364EDC8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9448"/>
              </p:ext>
            </p:extLst>
          </p:nvPr>
        </p:nvGraphicFramePr>
        <p:xfrm>
          <a:off x="473305" y="1756499"/>
          <a:ext cx="5760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870325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74753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928728285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288000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(8, 3)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23500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(7, 3)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(5, 2)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(8, 5)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(3, 1)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(7, 5)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(1, 0)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(5, 4)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(7, 6)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highlight>
                            <a:srgbClr val="FFFF00"/>
                          </a:highlight>
                        </a:rPr>
                        <a:t>(0, 0)</a:t>
                      </a:r>
                      <a:endParaRPr lang="zh-TW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(2, 2)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(5, 5)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(0, 1)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(4, 5)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(5, 6)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(2, 4)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(4, 6)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(3, 6)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(4, 7)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(3, 7)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(3, 8)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9921263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xmlns="" id="{732DB103-33B0-4CA2-AB1D-BB2EC6F83ED1}"/>
              </a:ext>
            </a:extLst>
          </p:cNvPr>
          <p:cNvSpPr txBox="1">
            <a:spLocks/>
          </p:cNvSpPr>
          <p:nvPr/>
        </p:nvSpPr>
        <p:spPr>
          <a:xfrm>
            <a:off x="838200" y="932145"/>
            <a:ext cx="10515600" cy="106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紀錄每一個步驟所有可能走的位置</a:t>
            </a:r>
            <a:endParaRPr lang="en-US" altLang="zh-TW" sz="1800" kern="100" dirty="0" smtClean="0">
              <a:solidFill>
                <a:srgbClr val="444A59"/>
              </a:solidFill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  <a:p>
            <a:r>
              <a:rPr lang="zh-TW" altLang="en-US" sz="18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並用於回朔</a:t>
            </a:r>
            <a:r>
              <a:rPr lang="en-US" altLang="zh-TW" sz="18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Edit Graph</a:t>
            </a:r>
            <a:r>
              <a:rPr lang="zh-TW" altLang="en-US" sz="18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的路徑，建立</a:t>
            </a:r>
            <a:r>
              <a:rPr lang="en-US" altLang="zh-TW" sz="1800" kern="100" dirty="0" smtClean="0">
                <a:solidFill>
                  <a:srgbClr val="444A59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diff</a:t>
            </a:r>
            <a:endParaRPr lang="zh-TW" altLang="zh-TW" sz="1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0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2380"/>
          </a:xfrm>
        </p:spPr>
        <p:txBody>
          <a:bodyPr/>
          <a:lstStyle/>
          <a:p>
            <a:r>
              <a:rPr lang="zh-TW" altLang="en-US" dirty="0"/>
              <a:t>以一個較為簡單的例子實際演譯</a:t>
            </a:r>
            <a:r>
              <a:rPr lang="en-US" altLang="zh-TW" dirty="0"/>
              <a:t>Myers</a:t>
            </a:r>
            <a:r>
              <a:rPr lang="zh-TW" altLang="en-US" dirty="0"/>
              <a:t>演算法的邏輯操作過程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F8E13C0D-1469-49AE-97B9-1E9D04F50AAD}"/>
              </a:ext>
            </a:extLst>
          </p:cNvPr>
          <p:cNvSpPr txBox="1"/>
          <p:nvPr/>
        </p:nvSpPr>
        <p:spPr>
          <a:xfrm>
            <a:off x="1332337" y="2558005"/>
            <a:ext cx="199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original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A</a:t>
            </a:r>
          </a:p>
          <a:p>
            <a:r>
              <a:rPr lang="pt-BR" altLang="zh-TW" dirty="0"/>
              <a:t>B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E8A47FE-6507-4053-A8BA-0D0E1879B6D5}"/>
              </a:ext>
            </a:extLst>
          </p:cNvPr>
          <p:cNvSpPr txBox="1"/>
          <p:nvPr/>
        </p:nvSpPr>
        <p:spPr>
          <a:xfrm>
            <a:off x="2959431" y="2558005"/>
            <a:ext cx="199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target code</a:t>
            </a:r>
            <a:r>
              <a:rPr lang="en-US" altLang="zh-TW" dirty="0"/>
              <a:t>:</a:t>
            </a:r>
            <a:endParaRPr lang="pt-BR" altLang="zh-TW" dirty="0"/>
          </a:p>
          <a:p>
            <a:r>
              <a:rPr lang="pt-BR" altLang="zh-TW" dirty="0"/>
              <a:t>C</a:t>
            </a:r>
          </a:p>
          <a:p>
            <a:r>
              <a:rPr lang="pt-BR" altLang="zh-TW" dirty="0"/>
              <a:t>B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B3133B4-3DDE-4CE9-9FFB-F3516484AF8C}"/>
              </a:ext>
            </a:extLst>
          </p:cNvPr>
          <p:cNvSpPr txBox="1"/>
          <p:nvPr/>
        </p:nvSpPr>
        <p:spPr>
          <a:xfrm>
            <a:off x="5402314" y="2558005"/>
            <a:ext cx="102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 diff:</a:t>
            </a:r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-A</a:t>
            </a:r>
          </a:p>
          <a:p>
            <a:r>
              <a:rPr lang="pt-BR" altLang="zh-TW" dirty="0">
                <a:solidFill>
                  <a:srgbClr val="0070C0"/>
                </a:solidFill>
              </a:rPr>
              <a:t>+C</a:t>
            </a:r>
            <a:endParaRPr lang="pt-BR" altLang="zh-TW" dirty="0">
              <a:solidFill>
                <a:srgbClr val="FF0000"/>
              </a:solidFill>
            </a:endParaRPr>
          </a:p>
          <a:p>
            <a:r>
              <a:rPr lang="pt-BR" altLang="zh-TW" dirty="0"/>
              <a:t>B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DAE24520-27C5-432A-8C0C-33921FA11267}"/>
              </a:ext>
            </a:extLst>
          </p:cNvPr>
          <p:cNvSpPr/>
          <p:nvPr/>
        </p:nvSpPr>
        <p:spPr>
          <a:xfrm>
            <a:off x="4380337" y="3126758"/>
            <a:ext cx="869579" cy="288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26D79-4D82-4370-A394-223CA50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FD7B8A-98C0-4B4C-8EE1-FCED5287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2380"/>
          </a:xfrm>
        </p:spPr>
        <p:txBody>
          <a:bodyPr/>
          <a:lstStyle/>
          <a:p>
            <a:r>
              <a:rPr lang="zh-TW" altLang="en-US" dirty="0" smtClean="0"/>
              <a:t>初始化</a:t>
            </a:r>
            <a:r>
              <a:rPr lang="en-US" altLang="zh-TW" dirty="0" smtClean="0"/>
              <a:t>Edit </a:t>
            </a:r>
            <a:r>
              <a:rPr lang="en-US" altLang="zh-TW" dirty="0"/>
              <a:t>Graph</a:t>
            </a:r>
            <a:r>
              <a:rPr lang="zh-TW" altLang="en-US" dirty="0"/>
              <a:t> 與 </a:t>
            </a:r>
            <a:r>
              <a:rPr lang="en-US" altLang="zh-TW" dirty="0"/>
              <a:t>dk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xmlns="" id="{67B3C24E-9F7E-4E3E-85A3-4AD9F903D977}"/>
              </a:ext>
            </a:extLst>
          </p:cNvPr>
          <p:cNvGraphicFramePr>
            <a:graphicFrameLocks noGrp="1"/>
          </p:cNvGraphicFramePr>
          <p:nvPr/>
        </p:nvGraphicFramePr>
        <p:xfrm>
          <a:off x="1536671" y="2670552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2153890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51154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7840707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8970421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74330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239998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B6A9650-0D0C-4E64-BE2E-5E3E6170B55A}"/>
              </a:ext>
            </a:extLst>
          </p:cNvPr>
          <p:cNvSpPr txBox="1"/>
          <p:nvPr/>
        </p:nvSpPr>
        <p:spPr>
          <a:xfrm>
            <a:off x="2185596" y="317223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(0,0)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D5EE8F2C-13F6-4AB9-9F1B-4EB9CBC036F1}"/>
              </a:ext>
            </a:extLst>
          </p:cNvPr>
          <p:cNvSpPr txBox="1"/>
          <p:nvPr/>
        </p:nvSpPr>
        <p:spPr>
          <a:xfrm>
            <a:off x="2910233" y="317223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(1,0)</a:t>
            </a:r>
            <a:endParaRPr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FF0B862-6BAF-44D1-8562-5F23144C366D}"/>
              </a:ext>
            </a:extLst>
          </p:cNvPr>
          <p:cNvSpPr txBox="1"/>
          <p:nvPr/>
        </p:nvSpPr>
        <p:spPr>
          <a:xfrm>
            <a:off x="3634870" y="317223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(2,0)</a:t>
            </a:r>
            <a:endParaRPr lang="zh-TW" altLang="en-US" sz="1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F75904C-41DE-40CA-BFBF-B0A8E86977A2}"/>
              </a:ext>
            </a:extLst>
          </p:cNvPr>
          <p:cNvSpPr txBox="1"/>
          <p:nvPr/>
        </p:nvSpPr>
        <p:spPr>
          <a:xfrm>
            <a:off x="2194559" y="3871483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(0,1)</a:t>
            </a:r>
            <a:endParaRPr lang="zh-TW" altLang="en-US" sz="1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414EFF6E-F0CB-4F16-816E-684D9618C25C}"/>
              </a:ext>
            </a:extLst>
          </p:cNvPr>
          <p:cNvSpPr txBox="1"/>
          <p:nvPr/>
        </p:nvSpPr>
        <p:spPr>
          <a:xfrm>
            <a:off x="2919196" y="3871483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(1,1)</a:t>
            </a:r>
            <a:endParaRPr lang="zh-TW" altLang="en-US" sz="1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E60CF23D-C72A-459B-BD0A-626D173A5D49}"/>
              </a:ext>
            </a:extLst>
          </p:cNvPr>
          <p:cNvSpPr txBox="1"/>
          <p:nvPr/>
        </p:nvSpPr>
        <p:spPr>
          <a:xfrm>
            <a:off x="3643833" y="3871483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(2,1)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EE04FDA9-2B00-4F8A-B697-2D079F322DD4}"/>
              </a:ext>
            </a:extLst>
          </p:cNvPr>
          <p:cNvSpPr txBox="1"/>
          <p:nvPr/>
        </p:nvSpPr>
        <p:spPr>
          <a:xfrm>
            <a:off x="2194557" y="459762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(0,2)</a:t>
            </a:r>
            <a:endParaRPr lang="zh-TW" altLang="en-US" sz="1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18F1C0C6-BDF2-4F21-88F3-66A0588FA8CC}"/>
              </a:ext>
            </a:extLst>
          </p:cNvPr>
          <p:cNvSpPr txBox="1"/>
          <p:nvPr/>
        </p:nvSpPr>
        <p:spPr>
          <a:xfrm>
            <a:off x="2919194" y="459762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(1,2)</a:t>
            </a:r>
            <a:endParaRPr lang="zh-TW" altLang="en-US" sz="1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8FA41577-00D2-4CB1-9A7C-C75C2A5E49F6}"/>
              </a:ext>
            </a:extLst>
          </p:cNvPr>
          <p:cNvSpPr txBox="1"/>
          <p:nvPr/>
        </p:nvSpPr>
        <p:spPr>
          <a:xfrm>
            <a:off x="3643831" y="459762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(2,2)</a:t>
            </a:r>
            <a:endParaRPr lang="zh-TW" altLang="en-US" sz="1000" dirty="0"/>
          </a:p>
        </p:txBody>
      </p:sp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xmlns="" id="{11ED1805-D300-4BC0-AA5D-0E630134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68546"/>
              </p:ext>
            </p:extLst>
          </p:nvPr>
        </p:nvGraphicFramePr>
        <p:xfrm>
          <a:off x="5305641" y="2558005"/>
          <a:ext cx="41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6964738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105861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161131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4320363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144696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36918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1651664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9370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209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4184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4300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539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2480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3142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852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74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9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3110</Words>
  <Application>Microsoft Office PowerPoint</Application>
  <PresentationFormat>寬螢幕</PresentationFormat>
  <Paragraphs>940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Segoe UI</vt:lpstr>
      <vt:lpstr>Tahoma</vt:lpstr>
      <vt:lpstr>Times New Roman</vt:lpstr>
      <vt:lpstr>Wingdings</vt:lpstr>
      <vt:lpstr>Office 佈景主題</vt:lpstr>
      <vt:lpstr>Myers Algorithm</vt:lpstr>
      <vt:lpstr>Outline</vt:lpstr>
      <vt:lpstr>簡介</vt:lpstr>
      <vt:lpstr>演算法概念</vt:lpstr>
      <vt:lpstr>演算法概念 -- 甚麼是直觀</vt:lpstr>
      <vt:lpstr>演算法概念 – 編輯圖 (Edit Graph)</vt:lpstr>
      <vt:lpstr>演算法概念 – dk Table</vt:lpstr>
      <vt:lpstr>範例Demo</vt:lpstr>
      <vt:lpstr>範例Demo</vt:lpstr>
      <vt:lpstr>範例Demo</vt:lpstr>
      <vt:lpstr>範例Demo</vt:lpstr>
      <vt:lpstr>範例Demo</vt:lpstr>
      <vt:lpstr>範例Demo</vt:lpstr>
      <vt:lpstr>範例Demo</vt:lpstr>
      <vt:lpstr>範例Demo</vt:lpstr>
      <vt:lpstr>範例Demo</vt:lpstr>
      <vt:lpstr>範例Demo</vt:lpstr>
      <vt:lpstr>範例Demo</vt:lpstr>
      <vt:lpstr>結論</vt:lpstr>
      <vt:lpstr>Appendix 1: Pseudo Code說明</vt:lpstr>
      <vt:lpstr>Appendix 1: Pseudo Code說明</vt:lpstr>
      <vt:lpstr>Appendix 1: Pseudo Code說明</vt:lpstr>
      <vt:lpstr>Appendix 1: Pseudo Code說明</vt:lpstr>
      <vt:lpstr>Appendix 1: Pseudo Code說明</vt:lpstr>
      <vt:lpstr>Appendix 1: Pseudo Code說明</vt:lpstr>
      <vt:lpstr>Appendix 2: Longest Common Subsequence</vt:lpstr>
      <vt:lpstr>PowerPoint 簡報</vt:lpstr>
      <vt:lpstr>演算法概念 – 編輯圖 (Edit Graph)</vt:lpstr>
      <vt:lpstr>演算法概念 – dk Table</vt:lpstr>
      <vt:lpstr>演算法概念 –編輯圖 (Edit Graph) 與 dk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子平 高</dc:creator>
  <cp:lastModifiedBy>tzuping.kao 高子平</cp:lastModifiedBy>
  <cp:revision>167</cp:revision>
  <dcterms:created xsi:type="dcterms:W3CDTF">2021-10-31T22:35:34Z</dcterms:created>
  <dcterms:modified xsi:type="dcterms:W3CDTF">2021-11-04T10:04:56Z</dcterms:modified>
</cp:coreProperties>
</file>