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73" r:id="rId3"/>
    <p:sldId id="274" r:id="rId4"/>
    <p:sldId id="268" r:id="rId5"/>
    <p:sldId id="269" r:id="rId6"/>
    <p:sldId id="275" r:id="rId7"/>
    <p:sldId id="270" r:id="rId8"/>
    <p:sldId id="27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1"/>
    <p:restoredTop sz="94648"/>
  </p:normalViewPr>
  <p:slideViewPr>
    <p:cSldViewPr snapToGrid="0" snapToObjects="1">
      <p:cViewPr varScale="1">
        <p:scale>
          <a:sx n="121" d="100"/>
          <a:sy n="121"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0E92F-B8EF-D84B-82EF-7E31A3FDA736}" type="datetimeFigureOut">
              <a:rPr lang="en-US" smtClean="0"/>
              <a:t>8/13/16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9CF40-4164-6A4B-B682-04B4F3D9B5E5}" type="slidenum">
              <a:rPr lang="en-US" smtClean="0"/>
              <a:t>‹#›</a:t>
            </a:fld>
            <a:endParaRPr lang="en-US"/>
          </a:p>
        </p:txBody>
      </p:sp>
    </p:spTree>
    <p:extLst>
      <p:ext uri="{BB962C8B-B14F-4D97-AF65-F5344CB8AC3E}">
        <p14:creationId xmlns:p14="http://schemas.microsoft.com/office/powerpoint/2010/main" val="73921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8/13/16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security workshop</a:t>
            </a:r>
            <a:endParaRPr lang="en-US" dirty="0"/>
          </a:p>
        </p:txBody>
      </p:sp>
      <p:sp>
        <p:nvSpPr>
          <p:cNvPr id="3" name="Subtitle 2"/>
          <p:cNvSpPr>
            <a:spLocks noGrp="1"/>
          </p:cNvSpPr>
          <p:nvPr>
            <p:ph type="subTitle" idx="1"/>
          </p:nvPr>
        </p:nvSpPr>
        <p:spPr/>
        <p:txBody>
          <a:bodyPr>
            <a:normAutofit/>
          </a:bodyPr>
          <a:lstStyle/>
          <a:p>
            <a:r>
              <a:rPr lang="en-US" sz="2800" dirty="0" smtClean="0"/>
              <a:t>Firewall</a:t>
            </a:r>
          </a:p>
          <a:p>
            <a:r>
              <a:rPr lang="en-US" sz="2800" dirty="0" err="1" smtClean="0"/>
              <a:t>Tzur</a:t>
            </a:r>
            <a:r>
              <a:rPr lang="en-US" sz="2800" dirty="0" smtClean="0"/>
              <a:t> </a:t>
            </a:r>
            <a:r>
              <a:rPr lang="en-US" sz="2800" dirty="0" err="1" smtClean="0"/>
              <a:t>eliyahu</a:t>
            </a:r>
            <a:endParaRPr lang="en-US" sz="2800" dirty="0"/>
          </a:p>
        </p:txBody>
      </p:sp>
    </p:spTree>
    <p:extLst>
      <p:ext uri="{BB962C8B-B14F-4D97-AF65-F5344CB8AC3E}">
        <p14:creationId xmlns:p14="http://schemas.microsoft.com/office/powerpoint/2010/main" val="177863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phpFileManager</a:t>
            </a:r>
            <a:r>
              <a:rPr lang="en-US" b="1" dirty="0"/>
              <a:t> 0.9.8 Remote Code Execution</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smtClean="0"/>
              <a:t>What the developer thought was an “easy” way to use commands, is actually an easy way to use system commands.</a:t>
            </a:r>
          </a:p>
          <a:p>
            <a:r>
              <a:rPr lang="en-US" sz="2800" dirty="0" smtClean="0"/>
              <a:t>One of his features is actually called “execute command”:</a:t>
            </a:r>
            <a:endParaRPr lang="en-US" sz="2800" dirty="0"/>
          </a:p>
        </p:txBody>
      </p:sp>
    </p:spTree>
    <p:extLst>
      <p:ext uri="{BB962C8B-B14F-4D97-AF65-F5344CB8AC3E}">
        <p14:creationId xmlns:p14="http://schemas.microsoft.com/office/powerpoint/2010/main" val="1747641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25" y="32925"/>
            <a:ext cx="9839325" cy="7168327"/>
          </a:xfrm>
        </p:spPr>
      </p:pic>
    </p:spTree>
    <p:extLst>
      <p:ext uri="{BB962C8B-B14F-4D97-AF65-F5344CB8AC3E}">
        <p14:creationId xmlns:p14="http://schemas.microsoft.com/office/powerpoint/2010/main" val="757409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phpFileManager</a:t>
            </a:r>
            <a:r>
              <a:rPr lang="en-US" b="1" dirty="0"/>
              <a:t> 0.9.8 Remote Code Execution</a:t>
            </a:r>
            <a:br>
              <a:rPr lang="en-US" b="1" dirty="0"/>
            </a:br>
            <a:endParaRPr lang="en-US" dirty="0"/>
          </a:p>
        </p:txBody>
      </p:sp>
      <p:sp>
        <p:nvSpPr>
          <p:cNvPr id="3" name="Content Placeholder 2"/>
          <p:cNvSpPr>
            <a:spLocks noGrp="1"/>
          </p:cNvSpPr>
          <p:nvPr>
            <p:ph idx="1"/>
          </p:nvPr>
        </p:nvSpPr>
        <p:spPr/>
        <p:txBody>
          <a:bodyPr>
            <a:noAutofit/>
          </a:bodyPr>
          <a:lstStyle/>
          <a:p>
            <a:r>
              <a:rPr lang="en-US" sz="2800" dirty="0" smtClean="0"/>
              <a:t>Yes, you can run any command using this tool. Just push it and write any system command you need</a:t>
            </a:r>
            <a:r>
              <a:rPr lang="en-US" sz="2800" dirty="0" smtClean="0"/>
              <a:t>. No user security or anything – you execute it with the /</a:t>
            </a:r>
            <a:r>
              <a:rPr lang="en-US" sz="2800" dirty="0" err="1" smtClean="0"/>
              <a:t>var</a:t>
            </a:r>
            <a:r>
              <a:rPr lang="en-US" sz="2800" dirty="0" smtClean="0"/>
              <a:t>/www </a:t>
            </a:r>
            <a:r>
              <a:rPr lang="en-US" sz="2800" dirty="0" err="1" smtClean="0"/>
              <a:t>pemissions</a:t>
            </a:r>
            <a:r>
              <a:rPr lang="en-US" sz="2800" dirty="0" smtClean="0"/>
              <a:t>.</a:t>
            </a:r>
            <a:endParaRPr lang="en-US" sz="2800" dirty="0" smtClean="0"/>
          </a:p>
          <a:p>
            <a:r>
              <a:rPr lang="en-US" sz="2800" dirty="0"/>
              <a:t>There </a:t>
            </a:r>
            <a:r>
              <a:rPr lang="en-US" sz="2800" b="1" u="sng" dirty="0"/>
              <a:t>is</a:t>
            </a:r>
            <a:r>
              <a:rPr lang="en-US" sz="2800" dirty="0"/>
              <a:t> an option for </a:t>
            </a:r>
            <a:r>
              <a:rPr lang="en-US" sz="2800" dirty="0" smtClean="0"/>
              <a:t>making it more secure - adding </a:t>
            </a:r>
            <a:r>
              <a:rPr lang="en-US" sz="2800" dirty="0"/>
              <a:t>a password by going to the </a:t>
            </a:r>
            <a:r>
              <a:rPr lang="en-US" sz="2800" dirty="0" err="1"/>
              <a:t>config</a:t>
            </a:r>
            <a:r>
              <a:rPr lang="en-US" sz="2800" dirty="0"/>
              <a:t> window and </a:t>
            </a:r>
            <a:r>
              <a:rPr lang="en-US" sz="2800" dirty="0" smtClean="0"/>
              <a:t>defining </a:t>
            </a:r>
            <a:r>
              <a:rPr lang="en-US" sz="2800" dirty="0"/>
              <a:t>one.</a:t>
            </a:r>
          </a:p>
          <a:p>
            <a:r>
              <a:rPr lang="en-US" sz="2800" dirty="0"/>
              <a:t>But that’s </a:t>
            </a:r>
            <a:r>
              <a:rPr lang="en-US" sz="2800" b="1" u="sng" dirty="0"/>
              <a:t>not</a:t>
            </a:r>
            <a:r>
              <a:rPr lang="en-US" sz="2800" dirty="0"/>
              <a:t> the default way – the application is not secured at all, unless you choose to activate a little bit of security</a:t>
            </a:r>
            <a:r>
              <a:rPr lang="en-US" sz="2800" dirty="0" smtClean="0"/>
              <a:t>.</a:t>
            </a:r>
          </a:p>
        </p:txBody>
      </p:sp>
    </p:spTree>
    <p:extLst>
      <p:ext uri="{BB962C8B-B14F-4D97-AF65-F5344CB8AC3E}">
        <p14:creationId xmlns:p14="http://schemas.microsoft.com/office/powerpoint/2010/main" val="48895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en-US" b="1" dirty="0" err="1"/>
              <a:t>phpFileManager</a:t>
            </a:r>
            <a:r>
              <a:rPr lang="en-US" b="1" dirty="0"/>
              <a:t> 0.9.8 Remote Code Execution</a:t>
            </a:r>
            <a:br>
              <a:rPr lang="en-US" b="1" dirty="0"/>
            </a:br>
            <a:endParaRPr lang="en-US" dirty="0"/>
          </a:p>
        </p:txBody>
      </p:sp>
      <p:sp>
        <p:nvSpPr>
          <p:cNvPr id="3" name="Content Placeholder 2"/>
          <p:cNvSpPr>
            <a:spLocks noGrp="1"/>
          </p:cNvSpPr>
          <p:nvPr>
            <p:ph idx="1"/>
          </p:nvPr>
        </p:nvSpPr>
        <p:spPr/>
        <p:txBody>
          <a:bodyPr>
            <a:normAutofit/>
          </a:bodyPr>
          <a:lstStyle/>
          <a:p>
            <a:pPr defTabSz="914400">
              <a:spcAft>
                <a:spcPts val="0"/>
              </a:spcAft>
              <a:buClrTx/>
              <a:buSzTx/>
            </a:pPr>
            <a:r>
              <a:rPr lang="en-US" sz="2800" dirty="0" smtClean="0"/>
              <a:t>This feature </a:t>
            </a:r>
            <a:r>
              <a:rPr lang="en-US" sz="2800" dirty="0"/>
              <a:t>carries too much risk, and even though the developer had good intentions and use for this feature, it is really easy to just use it to attack the machine, and this is a feature we’re better off without</a:t>
            </a:r>
            <a:r>
              <a:rPr lang="en-US" sz="2800" dirty="0" smtClean="0"/>
              <a:t>.</a:t>
            </a:r>
          </a:p>
          <a:p>
            <a:pPr defTabSz="914400">
              <a:spcAft>
                <a:spcPts val="0"/>
              </a:spcAft>
              <a:buClrTx/>
              <a:buSzTx/>
            </a:pPr>
            <a:r>
              <a:rPr lang="en-US" sz="2800" dirty="0" smtClean="0"/>
              <a:t>The only way of really protecting from this breach, is a complete block of this feature.</a:t>
            </a:r>
          </a:p>
          <a:p>
            <a:pPr defTabSz="914400">
              <a:spcAft>
                <a:spcPts val="0"/>
              </a:spcAft>
              <a:buClrTx/>
              <a:buSzTx/>
            </a:pPr>
            <a:endParaRPr lang="en-US" sz="2800" dirty="0"/>
          </a:p>
        </p:txBody>
      </p:sp>
    </p:spTree>
    <p:extLst>
      <p:ext uri="{BB962C8B-B14F-4D97-AF65-F5344CB8AC3E}">
        <p14:creationId xmlns:p14="http://schemas.microsoft.com/office/powerpoint/2010/main" val="48345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phpFileManager</a:t>
            </a:r>
            <a:r>
              <a:rPr lang="en-US" b="1" dirty="0"/>
              <a:t> 0.9.8 Remote Code Execution</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smtClean="0"/>
              <a:t>So, basically I just monitored every command to this application and completely blocked the commands that use this specific feature.</a:t>
            </a:r>
          </a:p>
          <a:p>
            <a:r>
              <a:rPr lang="en-US" sz="2800" dirty="0" smtClean="0"/>
              <a:t>All of the other functionality works, except for this feature.</a:t>
            </a:r>
            <a:endParaRPr lang="en-US" sz="2800" dirty="0"/>
          </a:p>
        </p:txBody>
      </p:sp>
    </p:spTree>
    <p:extLst>
      <p:ext uri="{BB962C8B-B14F-4D97-AF65-F5344CB8AC3E}">
        <p14:creationId xmlns:p14="http://schemas.microsoft.com/office/powerpoint/2010/main" val="11449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err="1" smtClean="0"/>
              <a:t>D</a:t>
            </a:r>
            <a:r>
              <a:rPr lang="en-US" dirty="0" err="1" smtClean="0"/>
              <a:t>ata</a:t>
            </a:r>
            <a:r>
              <a:rPr lang="en-US" dirty="0" smtClean="0"/>
              <a:t> leak prevention</a:t>
            </a:r>
            <a:endParaRPr lang="en-US" dirty="0"/>
          </a:p>
        </p:txBody>
      </p:sp>
      <p:sp>
        <p:nvSpPr>
          <p:cNvPr id="3" name="Content Placeholder 2"/>
          <p:cNvSpPr>
            <a:spLocks noGrp="1"/>
          </p:cNvSpPr>
          <p:nvPr>
            <p:ph idx="1"/>
          </p:nvPr>
        </p:nvSpPr>
        <p:spPr/>
        <p:txBody>
          <a:bodyPr>
            <a:normAutofit/>
          </a:bodyPr>
          <a:lstStyle/>
          <a:p>
            <a:r>
              <a:rPr lang="he-IL" sz="3600" dirty="0" err="1"/>
              <a:t>U</a:t>
            </a:r>
            <a:r>
              <a:rPr lang="en-US" sz="3600" dirty="0" err="1" smtClean="0"/>
              <a:t>nderstand</a:t>
            </a:r>
            <a:r>
              <a:rPr lang="en-US" sz="3600" dirty="0" err="1" smtClean="0"/>
              <a:t>ing</a:t>
            </a:r>
            <a:r>
              <a:rPr lang="en-US" sz="3600" dirty="0" smtClean="0"/>
              <a:t> DLP:</a:t>
            </a:r>
            <a:r>
              <a:rPr lang="en-US" sz="3600" dirty="0" smtClean="0"/>
              <a:t> downloaded </a:t>
            </a:r>
            <a:r>
              <a:rPr lang="en-US" sz="3600" b="1" u="sng" dirty="0" err="1" smtClean="0"/>
              <a:t>Mailutils</a:t>
            </a:r>
            <a:r>
              <a:rPr lang="en-US" sz="3600" dirty="0" smtClean="0"/>
              <a:t> &amp; </a:t>
            </a:r>
            <a:r>
              <a:rPr lang="en-US" sz="3600" b="1" u="sng" dirty="0"/>
              <a:t>P</a:t>
            </a:r>
            <a:r>
              <a:rPr lang="en-US" sz="3600" b="1" u="sng" dirty="0" smtClean="0"/>
              <a:t>ostfix</a:t>
            </a:r>
            <a:r>
              <a:rPr lang="en-US" sz="3600" dirty="0" smtClean="0"/>
              <a:t>,</a:t>
            </a:r>
            <a:r>
              <a:rPr lang="he-IL" sz="3600" dirty="0" smtClean="0"/>
              <a:t> </a:t>
            </a:r>
            <a:r>
              <a:rPr lang="en-US" sz="3600" dirty="0" smtClean="0"/>
              <a:t>and followed the structure of SMTP packets. </a:t>
            </a:r>
            <a:endParaRPr lang="he-IL" sz="3600" dirty="0" smtClean="0"/>
          </a:p>
          <a:p>
            <a:r>
              <a:rPr lang="en-US" sz="3600" dirty="0" smtClean="0"/>
              <a:t>Created an SMTP server and monitored the traffic between my host and the server to learn how to intercept and parse SMTP packets.</a:t>
            </a:r>
            <a:endParaRPr lang="en-US" sz="3600" dirty="0"/>
          </a:p>
        </p:txBody>
      </p:sp>
    </p:spTree>
    <p:extLst>
      <p:ext uri="{BB962C8B-B14F-4D97-AF65-F5344CB8AC3E}">
        <p14:creationId xmlns:p14="http://schemas.microsoft.com/office/powerpoint/2010/main" val="174156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967" y="158338"/>
            <a:ext cx="10131425" cy="1456267"/>
          </a:xfrm>
        </p:spPr>
        <p:txBody>
          <a:bodyPr/>
          <a:lstStyle/>
          <a:p>
            <a:pPr algn="ctr" defTabSz="457200" rtl="0" eaLnBrk="1" latinLnBrk="0" hangingPunct="1">
              <a:spcBef>
                <a:spcPct val="0"/>
              </a:spcBef>
              <a:buNone/>
            </a:pPr>
            <a:r>
              <a:rPr lang="en-US" dirty="0" smtClean="0"/>
              <a:t>How to recognize C code?</a:t>
            </a:r>
            <a:endParaRPr lang="en-US" dirty="0"/>
          </a:p>
        </p:txBody>
      </p:sp>
      <p:sp>
        <p:nvSpPr>
          <p:cNvPr id="3" name="Content Placeholder 2"/>
          <p:cNvSpPr>
            <a:spLocks noGrp="1"/>
          </p:cNvSpPr>
          <p:nvPr>
            <p:ph idx="1"/>
          </p:nvPr>
        </p:nvSpPr>
        <p:spPr>
          <a:xfrm>
            <a:off x="368133" y="1425038"/>
            <a:ext cx="10449091" cy="5164947"/>
          </a:xfrm>
        </p:spPr>
        <p:txBody>
          <a:bodyPr>
            <a:noAutofit/>
          </a:bodyPr>
          <a:lstStyle/>
          <a:p>
            <a:r>
              <a:rPr lang="en-US" sz="2600" dirty="0" smtClean="0"/>
              <a:t>A few discussions online, and these are some of my results:</a:t>
            </a:r>
          </a:p>
          <a:p>
            <a:pPr marL="342900" indent="-342900">
              <a:buFont typeface="+mj-lt"/>
              <a:buAutoNum type="arabicPeriod"/>
            </a:pPr>
            <a:r>
              <a:rPr lang="en-US" sz="2600" dirty="0" smtClean="0"/>
              <a:t>Parentheses/brackets </a:t>
            </a:r>
            <a:r>
              <a:rPr lang="en-US" sz="2600" dirty="0"/>
              <a:t>directly following text with no space to separate it: </a:t>
            </a:r>
            <a:r>
              <a:rPr lang="en-US" sz="2600" b="1" dirty="0" smtClean="0"/>
              <a:t>function()</a:t>
            </a:r>
            <a:endParaRPr lang="en-US" sz="2600" b="1" dirty="0"/>
          </a:p>
          <a:p>
            <a:pPr marL="342900" indent="-342900">
              <a:buFont typeface="+mj-lt"/>
              <a:buAutoNum type="arabicPeriod"/>
            </a:pPr>
            <a:r>
              <a:rPr lang="en-US" sz="2600" dirty="0" smtClean="0"/>
              <a:t>An arrow </a:t>
            </a:r>
            <a:r>
              <a:rPr lang="en-US" sz="2600" dirty="0"/>
              <a:t>between two </a:t>
            </a:r>
            <a:r>
              <a:rPr lang="en-US" sz="2600" dirty="0" smtClean="0"/>
              <a:t>words</a:t>
            </a:r>
            <a:r>
              <a:rPr lang="en-US" sz="2600" dirty="0" smtClean="0"/>
              <a:t>:</a:t>
            </a:r>
            <a:r>
              <a:rPr lang="en-US" sz="2600" b="1" dirty="0" smtClean="0"/>
              <a:t>= </a:t>
            </a:r>
            <a:r>
              <a:rPr lang="en-US" sz="2600" b="1" dirty="0" err="1"/>
              <a:t>ptr</a:t>
            </a:r>
            <a:r>
              <a:rPr lang="en-US" sz="2600" b="1" dirty="0"/>
              <a:t>-&gt;</a:t>
            </a:r>
            <a:r>
              <a:rPr lang="en-US" sz="2600" b="1" dirty="0" err="1" smtClean="0"/>
              <a:t>val</a:t>
            </a:r>
            <a:r>
              <a:rPr lang="en-US" sz="2600" b="1" dirty="0" smtClean="0"/>
              <a:t> – suggesting a pointer.</a:t>
            </a:r>
            <a:endParaRPr lang="en-US" sz="2600" b="1" dirty="0"/>
          </a:p>
          <a:p>
            <a:pPr marL="342900" indent="-342900">
              <a:buFont typeface="+mj-lt"/>
              <a:buAutoNum type="arabicPeriod"/>
            </a:pPr>
            <a:r>
              <a:rPr lang="en-US" sz="2600" dirty="0"/>
              <a:t>Presence of curly braces, brackets: while (true) { bar[</a:t>
            </a:r>
            <a:r>
              <a:rPr lang="en-US" sz="2600" dirty="0" err="1"/>
              <a:t>i</a:t>
            </a:r>
            <a:r>
              <a:rPr lang="en-US" sz="2600" dirty="0"/>
              <a:t>]; </a:t>
            </a:r>
            <a:r>
              <a:rPr lang="en-US" sz="2600" dirty="0" smtClean="0"/>
              <a:t>} </a:t>
            </a:r>
            <a:r>
              <a:rPr lang="en-US" sz="2600" dirty="0" smtClean="0"/>
              <a:t> - with threshold – meaning, after several sightings of brackets, </a:t>
            </a:r>
            <a:r>
              <a:rPr lang="en-US" sz="2600" dirty="0" smtClean="0"/>
              <a:t>we tag the payload as code and drop it.</a:t>
            </a:r>
            <a:endParaRPr lang="en-US" sz="2600" dirty="0"/>
          </a:p>
          <a:p>
            <a:pPr marL="342900" indent="-342900">
              <a:buFont typeface="+mj-lt"/>
              <a:buAutoNum type="arabicPeriod"/>
            </a:pPr>
            <a:r>
              <a:rPr lang="en-US" sz="2600" dirty="0" smtClean="0"/>
              <a:t>Uncommon </a:t>
            </a:r>
            <a:r>
              <a:rPr lang="en-US" sz="2600" dirty="0" smtClean="0"/>
              <a:t>characters/operators(with a threshold of 2-3): </a:t>
            </a:r>
            <a:r>
              <a:rPr lang="en-US" sz="2600" dirty="0" smtClean="0"/>
              <a:t> &amp;&amp;,||, ==</a:t>
            </a:r>
            <a:endParaRPr lang="en-US" sz="2600" dirty="0" smtClean="0"/>
          </a:p>
          <a:p>
            <a:pPr marL="342900" indent="-342900">
              <a:buFont typeface="+mj-lt"/>
              <a:buAutoNum type="arabicPeriod"/>
            </a:pPr>
            <a:r>
              <a:rPr lang="en-US" sz="2600" b="1" dirty="0" smtClean="0"/>
              <a:t>Main</a:t>
            </a:r>
            <a:r>
              <a:rPr lang="en-US" sz="2600" dirty="0" smtClean="0"/>
              <a:t> </a:t>
            </a:r>
            <a:r>
              <a:rPr lang="en-US" sz="2600" dirty="0" smtClean="0"/>
              <a:t>function – looking for the structure ”</a:t>
            </a:r>
            <a:r>
              <a:rPr lang="en-US" sz="2600" dirty="0" err="1" smtClean="0"/>
              <a:t>int</a:t>
            </a:r>
            <a:r>
              <a:rPr lang="en-US" sz="2600" dirty="0" smtClean="0"/>
              <a:t> main(*){*}</a:t>
            </a:r>
            <a:r>
              <a:rPr lang="is-IS" sz="2600" dirty="0" smtClean="0"/>
              <a:t>…”</a:t>
            </a:r>
            <a:endParaRPr lang="en-US" sz="2600" dirty="0" smtClean="0"/>
          </a:p>
          <a:p>
            <a:pPr marL="342900" indent="-342900">
              <a:buFont typeface="+mj-lt"/>
              <a:buAutoNum type="arabicPeriod"/>
            </a:pPr>
            <a:r>
              <a:rPr lang="en-US" sz="2600" dirty="0" smtClean="0"/>
              <a:t>If structure – “if (bool) { do }</a:t>
            </a:r>
            <a:r>
              <a:rPr lang="is-IS" sz="2600" dirty="0" smtClean="0"/>
              <a:t>…”</a:t>
            </a:r>
            <a:endParaRPr lang="en-US" sz="2600" dirty="0"/>
          </a:p>
          <a:p>
            <a:pPr marL="342900" indent="-342900">
              <a:buFont typeface="+mj-lt"/>
              <a:buAutoNum type="arabicPeriod"/>
            </a:pPr>
            <a:r>
              <a:rPr lang="en-US" sz="2600" dirty="0" smtClean="0"/>
              <a:t> while </a:t>
            </a:r>
            <a:r>
              <a:rPr lang="en-US" sz="2600" dirty="0" smtClean="0"/>
              <a:t>loop, for </a:t>
            </a:r>
            <a:r>
              <a:rPr lang="en-US" sz="2600" dirty="0" smtClean="0"/>
              <a:t>loop – “while (bool) {do}..”, “for(*;*;){do}”</a:t>
            </a:r>
            <a:endParaRPr lang="en-US" sz="2600" dirty="0"/>
          </a:p>
        </p:txBody>
      </p:sp>
    </p:spTree>
    <p:extLst>
      <p:ext uri="{BB962C8B-B14F-4D97-AF65-F5344CB8AC3E}">
        <p14:creationId xmlns:p14="http://schemas.microsoft.com/office/powerpoint/2010/main" val="163133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Attack 1: </a:t>
            </a:r>
            <a:r>
              <a:rPr lang="en-US" b="1" dirty="0" smtClean="0"/>
              <a:t>Coppermine </a:t>
            </a:r>
            <a:r>
              <a:rPr lang="en-US" b="1" dirty="0"/>
              <a:t>Photo Gallery 1.4.14 </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a:t>Coppermine is a multi-purpose fully-featured </a:t>
            </a:r>
            <a:r>
              <a:rPr lang="en-US" sz="2800" dirty="0" smtClean="0"/>
              <a:t>web </a:t>
            </a:r>
            <a:r>
              <a:rPr lang="en-US" sz="2800" dirty="0"/>
              <a:t>picture gallery script written in PHP using GD or </a:t>
            </a:r>
            <a:r>
              <a:rPr lang="en-US" sz="2800" b="1" u="sng" dirty="0" err="1"/>
              <a:t>ImageMagick</a:t>
            </a:r>
            <a:r>
              <a:rPr lang="en-US" sz="2800" dirty="0"/>
              <a:t> as image library with a MySQL backend</a:t>
            </a:r>
            <a:r>
              <a:rPr lang="en-US" sz="2800" dirty="0" smtClean="0"/>
              <a:t>.</a:t>
            </a:r>
          </a:p>
          <a:p>
            <a:r>
              <a:rPr lang="en-US" sz="2800" dirty="0" smtClean="0"/>
              <a:t>It has a really convenient admin panel, and you can edit photos, crop them, play with angles</a:t>
            </a:r>
            <a:r>
              <a:rPr lang="en-US" sz="2800" dirty="0" smtClean="0"/>
              <a:t>, quality, </a:t>
            </a:r>
            <a:r>
              <a:rPr lang="en-US" sz="2800" dirty="0" err="1" smtClean="0"/>
              <a:t>etc</a:t>
            </a:r>
            <a:r>
              <a:rPr lang="is-IS" sz="2800" dirty="0" smtClean="0"/>
              <a:t>…</a:t>
            </a:r>
            <a:endParaRPr lang="en-US" sz="2800" dirty="0"/>
          </a:p>
        </p:txBody>
      </p:sp>
    </p:spTree>
    <p:extLst>
      <p:ext uri="{BB962C8B-B14F-4D97-AF65-F5344CB8AC3E}">
        <p14:creationId xmlns:p14="http://schemas.microsoft.com/office/powerpoint/2010/main" val="38118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Coppermine Photo Gallery 1.4.14 - Remote Command Execution Exploit</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smtClean="0"/>
              <a:t>This attack occurs when two preconditions apply:</a:t>
            </a:r>
          </a:p>
          <a:p>
            <a:pPr marL="514350" indent="-514350">
              <a:buFont typeface="+mj-lt"/>
              <a:buAutoNum type="arabicPeriod"/>
            </a:pPr>
            <a:r>
              <a:rPr lang="en-US" sz="2800" dirty="0" smtClean="0"/>
              <a:t>we use </a:t>
            </a:r>
            <a:r>
              <a:rPr lang="en-US" sz="2800" dirty="0" err="1" smtClean="0"/>
              <a:t>ImageMagick</a:t>
            </a:r>
            <a:r>
              <a:rPr lang="en-US" sz="2800" dirty="0" smtClean="0"/>
              <a:t> as the </a:t>
            </a:r>
            <a:r>
              <a:rPr lang="en-US" sz="2800" dirty="0" smtClean="0"/>
              <a:t>processing </a:t>
            </a:r>
            <a:r>
              <a:rPr lang="en-US" sz="2800" dirty="0" smtClean="0"/>
              <a:t>method. Meaning, every crop/angle/edit of the photo is being applied using this application</a:t>
            </a:r>
            <a:r>
              <a:rPr lang="en-US" sz="2800" dirty="0" smtClean="0"/>
              <a:t>. (/bin/convert)</a:t>
            </a:r>
            <a:endParaRPr lang="en-US" sz="2800" dirty="0" smtClean="0"/>
          </a:p>
          <a:p>
            <a:pPr marL="514350" indent="-514350">
              <a:buFont typeface="+mj-lt"/>
              <a:buAutoNum type="arabicPeriod"/>
            </a:pPr>
            <a:r>
              <a:rPr lang="en-US" sz="2800" dirty="0" smtClean="0"/>
              <a:t>The user used one of these 3 variables: “angle”, “quality” or “</a:t>
            </a:r>
            <a:r>
              <a:rPr lang="en-US" sz="2800" dirty="0" err="1" smtClean="0"/>
              <a:t>clipval</a:t>
            </a:r>
            <a:r>
              <a:rPr lang="en-US" sz="2800" dirty="0" smtClean="0"/>
              <a:t>”.</a:t>
            </a:r>
          </a:p>
          <a:p>
            <a:endParaRPr lang="en-US" sz="2800" dirty="0"/>
          </a:p>
        </p:txBody>
      </p:sp>
    </p:spTree>
    <p:extLst>
      <p:ext uri="{BB962C8B-B14F-4D97-AF65-F5344CB8AC3E}">
        <p14:creationId xmlns:p14="http://schemas.microsoft.com/office/powerpoint/2010/main" val="175246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1"/>
            <a:r>
              <a:rPr lang="en-US" b="1" dirty="0"/>
              <a:t>Coppermine Photo Gallery 1.4.14 - Remote Command Execution Exploit</a:t>
            </a:r>
            <a:br>
              <a:rPr lang="en-US" b="1" dirty="0"/>
            </a:br>
            <a:endParaRPr lang="en-US" dirty="0"/>
          </a:p>
        </p:txBody>
      </p:sp>
      <p:sp>
        <p:nvSpPr>
          <p:cNvPr id="3" name="Content Placeholder 2"/>
          <p:cNvSpPr>
            <a:spLocks noGrp="1"/>
          </p:cNvSpPr>
          <p:nvPr>
            <p:ph idx="1"/>
          </p:nvPr>
        </p:nvSpPr>
        <p:spPr/>
        <p:txBody>
          <a:bodyPr>
            <a:noAutofit/>
          </a:bodyPr>
          <a:lstStyle/>
          <a:p>
            <a:pPr marL="0" indent="0">
              <a:buNone/>
            </a:pPr>
            <a:r>
              <a:rPr lang="en-US" sz="3200" dirty="0"/>
              <a:t>﻿function </a:t>
            </a:r>
            <a:r>
              <a:rPr lang="en-US" sz="3200" dirty="0" err="1"/>
              <a:t>rotateImage</a:t>
            </a:r>
            <a:r>
              <a:rPr lang="en-US" sz="3200" dirty="0"/>
              <a:t>(&amp;$angle){</a:t>
            </a:r>
          </a:p>
          <a:p>
            <a:pPr marL="0" indent="0">
              <a:buNone/>
            </a:pPr>
            <a:r>
              <a:rPr lang="en-US" sz="3200" dirty="0"/>
              <a:t> {$CONFIG['</a:t>
            </a:r>
            <a:r>
              <a:rPr lang="en-US" sz="3200" dirty="0" err="1"/>
              <a:t>im_options</a:t>
            </a:r>
            <a:r>
              <a:rPr lang="en-US" sz="3200" dirty="0"/>
              <a:t>']} -rotate $angle $</a:t>
            </a:r>
            <a:r>
              <a:rPr lang="en-US" sz="3200" dirty="0" err="1"/>
              <a:t>imgFile</a:t>
            </a:r>
            <a:r>
              <a:rPr lang="en-US" sz="3200" dirty="0"/>
              <a:t> $</a:t>
            </a:r>
            <a:r>
              <a:rPr lang="en-US" sz="3200" dirty="0" err="1"/>
              <a:t>imgFile</a:t>
            </a:r>
            <a:r>
              <a:rPr lang="en-US" sz="3200" dirty="0"/>
              <a:t>";</a:t>
            </a:r>
          </a:p>
          <a:p>
            <a:pPr marL="0" indent="0">
              <a:buNone/>
            </a:pPr>
            <a:r>
              <a:rPr lang="en-US" sz="3200" dirty="0"/>
              <a:t>    exec ($</a:t>
            </a:r>
            <a:r>
              <a:rPr lang="en-US" sz="3200" dirty="0" err="1"/>
              <a:t>cmd</a:t>
            </a:r>
            <a:r>
              <a:rPr lang="en-US" sz="3200" dirty="0"/>
              <a:t>, $output, $</a:t>
            </a:r>
            <a:r>
              <a:rPr lang="en-US" sz="3200" dirty="0" err="1"/>
              <a:t>retval</a:t>
            </a:r>
            <a:r>
              <a:rPr lang="en-US" sz="3200" dirty="0"/>
              <a:t>);</a:t>
            </a:r>
          </a:p>
          <a:p>
            <a:pPr algn="r" rtl="1"/>
            <a:endParaRPr lang="en-US" sz="3200" dirty="0"/>
          </a:p>
        </p:txBody>
      </p:sp>
    </p:spTree>
    <p:extLst>
      <p:ext uri="{BB962C8B-B14F-4D97-AF65-F5344CB8AC3E}">
        <p14:creationId xmlns:p14="http://schemas.microsoft.com/office/powerpoint/2010/main" val="193866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Coppermine Photo Gallery 1.4.14 - Remote Command Execution Exploit</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smtClean="0"/>
              <a:t>As </a:t>
            </a:r>
            <a:r>
              <a:rPr lang="en-US" sz="2800" dirty="0"/>
              <a:t>we can see, "$angle" variable is used in command line string </a:t>
            </a:r>
            <a:r>
              <a:rPr lang="en-US" sz="2800" dirty="0" smtClean="0"/>
              <a:t>without being</a:t>
            </a:r>
            <a:r>
              <a:rPr lang="he-IL" sz="2800" dirty="0" smtClean="0"/>
              <a:t> </a:t>
            </a:r>
            <a:r>
              <a:rPr lang="en-US" sz="2800" dirty="0" smtClean="0"/>
              <a:t>sanitized.</a:t>
            </a:r>
            <a:endParaRPr lang="he-IL" sz="2800" dirty="0" smtClean="0"/>
          </a:p>
          <a:p>
            <a:r>
              <a:rPr lang="he-IL" sz="2800" dirty="0" err="1" smtClean="0"/>
              <a:t>S</a:t>
            </a:r>
            <a:r>
              <a:rPr lang="en-US" sz="2800" dirty="0" smtClean="0"/>
              <a:t>o, this attack can occur </a:t>
            </a:r>
            <a:r>
              <a:rPr lang="en-US" sz="2800" dirty="0"/>
              <a:t>because of an un-sanitized variable</a:t>
            </a:r>
            <a:r>
              <a:rPr lang="en-US" sz="2800" dirty="0" smtClean="0"/>
              <a:t>.</a:t>
            </a:r>
            <a:endParaRPr lang="en-US" sz="2800" dirty="0" smtClean="0"/>
          </a:p>
          <a:p>
            <a:r>
              <a:rPr lang="en-US" sz="2800" dirty="0" smtClean="0"/>
              <a:t>The user uses one of the three mentioned above, and instead of “angle=20&amp;quality=100</a:t>
            </a:r>
            <a:r>
              <a:rPr lang="is-IS" sz="2800" dirty="0" smtClean="0"/>
              <a:t>…”, it can just send system commands (replacing the integeres with anything he wants), and they will get executed using the web server permissions.</a:t>
            </a:r>
          </a:p>
        </p:txBody>
      </p:sp>
    </p:spTree>
    <p:extLst>
      <p:ext uri="{BB962C8B-B14F-4D97-AF65-F5344CB8AC3E}">
        <p14:creationId xmlns:p14="http://schemas.microsoft.com/office/powerpoint/2010/main" val="5869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Coppermine Photo Gallery 1.4.14 - Remote Command Execution Exploit</a:t>
            </a:r>
            <a:br>
              <a:rPr lang="en-US" b="1" dirty="0"/>
            </a:b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dirty="0" smtClean="0"/>
              <a:t>fix: </a:t>
            </a:r>
            <a:r>
              <a:rPr lang="en-US" sz="2800" dirty="0" smtClean="0"/>
              <a:t>Make sure the variables are sanitized.</a:t>
            </a:r>
          </a:p>
          <a:p>
            <a:r>
              <a:rPr lang="en-US" sz="2800" dirty="0" smtClean="0"/>
              <a:t>E</a:t>
            </a:r>
            <a:r>
              <a:rPr lang="is-IS" sz="2800" dirty="0" smtClean="0"/>
              <a:t>ach time a POST command </a:t>
            </a:r>
            <a:r>
              <a:rPr lang="en-US" sz="2800" dirty="0" smtClean="0"/>
              <a:t>goes out</a:t>
            </a:r>
            <a:r>
              <a:rPr lang="is-IS" sz="2800" dirty="0" smtClean="0"/>
              <a:t>, </a:t>
            </a:r>
            <a:r>
              <a:rPr lang="is-IS" sz="2800" dirty="0" smtClean="0"/>
              <a:t>The FW </a:t>
            </a:r>
            <a:r>
              <a:rPr lang="is-IS" sz="2800" dirty="0" smtClean="0"/>
              <a:t>identifies </a:t>
            </a:r>
            <a:r>
              <a:rPr lang="is-IS" sz="2800" dirty="0" smtClean="0"/>
              <a:t>the </a:t>
            </a:r>
            <a:r>
              <a:rPr lang="en-US" sz="2800" dirty="0" smtClean="0"/>
              <a:t>vulnerable </a:t>
            </a:r>
            <a:r>
              <a:rPr lang="is-IS" sz="2800" dirty="0" smtClean="0"/>
              <a:t>variables, and makes sure that all they </a:t>
            </a:r>
            <a:r>
              <a:rPr lang="is-IS" sz="2800" dirty="0" smtClean="0"/>
              <a:t>get are </a:t>
            </a:r>
            <a:r>
              <a:rPr lang="is-IS" sz="2800" dirty="0" smtClean="0"/>
              <a:t>legal values and nothing more.</a:t>
            </a:r>
          </a:p>
          <a:p>
            <a:endParaRPr lang="is-IS" sz="2800" dirty="0" smtClean="0"/>
          </a:p>
        </p:txBody>
      </p:sp>
    </p:spTree>
    <p:extLst>
      <p:ext uri="{BB962C8B-B14F-4D97-AF65-F5344CB8AC3E}">
        <p14:creationId xmlns:p14="http://schemas.microsoft.com/office/powerpoint/2010/main" val="168024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smtClean="0"/>
              <a:t>Attack 2: </a:t>
            </a:r>
            <a:r>
              <a:rPr lang="en-US" b="1" dirty="0" err="1" smtClean="0"/>
              <a:t>phpFileManager</a:t>
            </a:r>
            <a:r>
              <a:rPr lang="en-US" b="1" dirty="0" smtClean="0"/>
              <a:t> </a:t>
            </a:r>
            <a:r>
              <a:rPr lang="en-US" b="1" dirty="0" smtClean="0"/>
              <a:t>0.9.8</a:t>
            </a:r>
            <a:endParaRPr lang="en-US" dirty="0"/>
          </a:p>
        </p:txBody>
      </p:sp>
      <p:sp>
        <p:nvSpPr>
          <p:cNvPr id="3" name="Content Placeholder 2"/>
          <p:cNvSpPr>
            <a:spLocks noGrp="1"/>
          </p:cNvSpPr>
          <p:nvPr>
            <p:ph idx="1"/>
          </p:nvPr>
        </p:nvSpPr>
        <p:spPr/>
        <p:txBody>
          <a:bodyPr>
            <a:normAutofit/>
          </a:bodyPr>
          <a:lstStyle/>
          <a:p>
            <a:pPr marL="285750" indent="-285750" algn="l" defTabSz="457200" rtl="0" eaLnBrk="1" latinLnBrk="0" hangingPunct="1">
              <a:spcBef>
                <a:spcPts val="0"/>
              </a:spcBef>
              <a:spcAft>
                <a:spcPts val="1000"/>
              </a:spcAft>
              <a:buClr>
                <a:schemeClr val="tx1"/>
              </a:buClr>
              <a:buSzPct val="100000"/>
              <a:buFont typeface="Arial"/>
              <a:buChar char="•"/>
            </a:pPr>
            <a:r>
              <a:rPr lang="en-US" sz="2800" dirty="0"/>
              <a:t>A</a:t>
            </a:r>
            <a:r>
              <a:rPr lang="en-US" sz="2800" dirty="0" smtClean="0"/>
              <a:t> </a:t>
            </a:r>
            <a:r>
              <a:rPr lang="en-US" sz="2800" dirty="0" smtClean="0"/>
              <a:t>small application (single file) that acts as a filesystem management tool.</a:t>
            </a:r>
          </a:p>
          <a:p>
            <a:r>
              <a:rPr lang="en-US" sz="2800" dirty="0" smtClean="0"/>
              <a:t>The developer of this application </a:t>
            </a:r>
            <a:r>
              <a:rPr lang="en-US" sz="2800" dirty="0" smtClean="0"/>
              <a:t>explained </a:t>
            </a:r>
            <a:r>
              <a:rPr lang="en-US" sz="2800" dirty="0"/>
              <a:t>that </a:t>
            </a:r>
            <a:r>
              <a:rPr lang="en-US" sz="2800" dirty="0" smtClean="0"/>
              <a:t>he began developing it because he </a:t>
            </a:r>
            <a:r>
              <a:rPr lang="en-US" sz="2800" dirty="0"/>
              <a:t>needed an easy way to access </a:t>
            </a:r>
            <a:r>
              <a:rPr lang="en-US" sz="2800" dirty="0" smtClean="0"/>
              <a:t>his webserver </a:t>
            </a:r>
            <a:r>
              <a:rPr lang="en-US" sz="2800" dirty="0"/>
              <a:t>files </a:t>
            </a:r>
            <a:r>
              <a:rPr lang="en-US" sz="2800" dirty="0" smtClean="0"/>
              <a:t>from anywhere</a:t>
            </a:r>
            <a:r>
              <a:rPr lang="en-US" sz="2800" dirty="0" smtClean="0"/>
              <a:t>.</a:t>
            </a:r>
          </a:p>
        </p:txBody>
      </p:sp>
    </p:spTree>
    <p:extLst>
      <p:ext uri="{BB962C8B-B14F-4D97-AF65-F5344CB8AC3E}">
        <p14:creationId xmlns:p14="http://schemas.microsoft.com/office/powerpoint/2010/main" val="1146543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460</TotalTime>
  <Words>621</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Times New Roman</vt:lpstr>
      <vt:lpstr>Arial</vt:lpstr>
      <vt:lpstr>Celestial</vt:lpstr>
      <vt:lpstr>Information security workshop</vt:lpstr>
      <vt:lpstr>Data leak prevention</vt:lpstr>
      <vt:lpstr>How to recognize C code?</vt:lpstr>
      <vt:lpstr>Attack 1: Coppermine Photo Gallery 1.4.14  </vt:lpstr>
      <vt:lpstr>Coppermine Photo Gallery 1.4.14 - Remote Command Execution Exploit </vt:lpstr>
      <vt:lpstr>Coppermine Photo Gallery 1.4.14 - Remote Command Execution Exploit </vt:lpstr>
      <vt:lpstr>Coppermine Photo Gallery 1.4.14 - Remote Command Execution Exploit </vt:lpstr>
      <vt:lpstr>Coppermine Photo Gallery 1.4.14 - Remote Command Execution Exploit </vt:lpstr>
      <vt:lpstr>Attack 2: phpFileManager 0.9.8</vt:lpstr>
      <vt:lpstr>phpFileManager 0.9.8 Remote Code Execution </vt:lpstr>
      <vt:lpstr>PowerPoint Presentation</vt:lpstr>
      <vt:lpstr>phpFileManager 0.9.8 Remote Code Execution </vt:lpstr>
      <vt:lpstr>phpFileManager 0.9.8 Remote Code Execution </vt:lpstr>
      <vt:lpstr>phpFileManager 0.9.8 Remote Code Execution </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workshop</dc:title>
  <dc:creator>TZUR Eliyahu</dc:creator>
  <cp:lastModifiedBy>TZUR Eliyahu</cp:lastModifiedBy>
  <cp:revision>98</cp:revision>
  <dcterms:created xsi:type="dcterms:W3CDTF">2016-08-02T18:30:51Z</dcterms:created>
  <dcterms:modified xsi:type="dcterms:W3CDTF">2016-08-13T17:45:19Z</dcterms:modified>
</cp:coreProperties>
</file>