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35"/>
  </p:notesMasterIdLst>
  <p:sldIdLst>
    <p:sldId id="256" r:id="rId6"/>
    <p:sldId id="349" r:id="rId7"/>
    <p:sldId id="329" r:id="rId8"/>
    <p:sldId id="332" r:id="rId9"/>
    <p:sldId id="333" r:id="rId10"/>
    <p:sldId id="336" r:id="rId11"/>
    <p:sldId id="350" r:id="rId12"/>
    <p:sldId id="348" r:id="rId13"/>
    <p:sldId id="340" r:id="rId14"/>
    <p:sldId id="341" r:id="rId15"/>
    <p:sldId id="342" r:id="rId16"/>
    <p:sldId id="343" r:id="rId17"/>
    <p:sldId id="345" r:id="rId18"/>
    <p:sldId id="344" r:id="rId19"/>
    <p:sldId id="347" r:id="rId20"/>
    <p:sldId id="346" r:id="rId21"/>
    <p:sldId id="351" r:id="rId22"/>
    <p:sldId id="359" r:id="rId23"/>
    <p:sldId id="360" r:id="rId24"/>
    <p:sldId id="352" r:id="rId25"/>
    <p:sldId id="353" r:id="rId26"/>
    <p:sldId id="354" r:id="rId27"/>
    <p:sldId id="355" r:id="rId28"/>
    <p:sldId id="356" r:id="rId29"/>
    <p:sldId id="357" r:id="rId30"/>
    <p:sldId id="358" r:id="rId31"/>
    <p:sldId id="361" r:id="rId32"/>
    <p:sldId id="363" r:id="rId33"/>
    <p:sldId id="3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page" id="{A3214666-66D4-4A2C-8557-911CEBBAA603}">
          <p14:sldIdLst>
            <p14:sldId id="256"/>
          </p14:sldIdLst>
        </p14:section>
        <p14:section name="Project Intro" id="{E9CD4657-35EF-4D76-BF3E-1C519B379AAD}">
          <p14:sldIdLst>
            <p14:sldId id="349"/>
            <p14:sldId id="329"/>
            <p14:sldId id="332"/>
            <p14:sldId id="333"/>
          </p14:sldIdLst>
        </p14:section>
        <p14:section name="System Block Diagram" id="{F07FE13E-CA89-4C60-8B30-A8D3D7DF7FC6}">
          <p14:sldIdLst>
            <p14:sldId id="336"/>
          </p14:sldIdLst>
        </p14:section>
        <p14:section name="Theory" id="{85CF7E36-2453-4B4A-BED1-C12E33CA58A7}">
          <p14:sldIdLst>
            <p14:sldId id="350"/>
          </p14:sldIdLst>
        </p14:section>
        <p14:section name="Theory - PLL" id="{5220D343-BACD-4892-808A-790809E516C6}">
          <p14:sldIdLst>
            <p14:sldId id="348"/>
            <p14:sldId id="340"/>
            <p14:sldId id="341"/>
            <p14:sldId id="342"/>
            <p14:sldId id="343"/>
            <p14:sldId id="345"/>
            <p14:sldId id="344"/>
          </p14:sldIdLst>
        </p14:section>
        <p14:section name="Theory - Upconverter" id="{877CCDFA-27A5-4B96-ADCB-8D8F39527890}">
          <p14:sldIdLst>
            <p14:sldId id="347"/>
            <p14:sldId id="346"/>
          </p14:sldIdLst>
        </p14:section>
        <p14:section name="Design" id="{8B83EB2D-7A55-4237-AB3D-B249BC7A991A}">
          <p14:sldIdLst>
            <p14:sldId id="351"/>
          </p14:sldIdLst>
        </p14:section>
        <p14:section name="PLL Simulation" id="{1F2FFE28-053F-4D81-A915-FDF16E3C3269}">
          <p14:sldIdLst>
            <p14:sldId id="359"/>
            <p14:sldId id="360"/>
          </p14:sldIdLst>
        </p14:section>
        <p14:section name="PLL Module Design" id="{31A7E645-A825-4960-BB22-1AE2D3EA666F}">
          <p14:sldIdLst>
            <p14:sldId id="352"/>
            <p14:sldId id="353"/>
            <p14:sldId id="354"/>
          </p14:sldIdLst>
        </p14:section>
        <p14:section name="Upconverter Module Design" id="{8D27BEFF-FB19-47F7-8768-E68ABA835B18}">
          <p14:sldIdLst>
            <p14:sldId id="355"/>
            <p14:sldId id="356"/>
            <p14:sldId id="357"/>
            <p14:sldId id="358"/>
          </p14:sldIdLst>
        </p14:section>
        <p14:section name="Conclusions" id="{50568086-FA7B-4E09-B774-487BCA277E56}">
          <p14:sldIdLst>
            <p14:sldId id="361"/>
          </p14:sldIdLst>
        </p14:section>
        <p14:section name="Q&amp;A" id="{47AD19EC-40C0-480F-826D-2EBDB7F68211}">
          <p14:sldIdLst>
            <p14:sldId id="363"/>
            <p14:sldId id="3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87B7"/>
    <a:srgbClr val="004280"/>
    <a:srgbClr val="254379"/>
    <a:srgbClr val="1D3561"/>
    <a:srgbClr val="00CC66"/>
    <a:srgbClr val="33CC33"/>
    <a:srgbClr val="008000"/>
    <a:srgbClr val="0071C5"/>
    <a:srgbClr val="0077D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7D591-2C2C-4457-9C13-096130385399}" v="3432" dt="2024-06-23T02:04:08.252"/>
    <p1510:client id="{24D15076-EF0F-41A1-8A53-61F07BEFF9B3}" v="5" dt="2024-06-23T14:24:42.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73981" autoAdjust="0"/>
  </p:normalViewPr>
  <p:slideViewPr>
    <p:cSldViewPr snapToGrid="0">
      <p:cViewPr varScale="1">
        <p:scale>
          <a:sx n="108" d="100"/>
          <a:sy n="108" d="100"/>
        </p:scale>
        <p:origin x="81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zur Bar-Cochva" userId="d4077f16-fbff-413b-8e68-1d55714af2f2" providerId="ADAL" clId="{24D15076-EF0F-41A1-8A53-61F07BEFF9B3}"/>
    <pc:docChg chg="undo custSel modSld">
      <pc:chgData name="Tzur Bar-Cochva" userId="d4077f16-fbff-413b-8e68-1d55714af2f2" providerId="ADAL" clId="{24D15076-EF0F-41A1-8A53-61F07BEFF9B3}" dt="2024-06-23T14:24:42.336" v="4" actId="164"/>
      <pc:docMkLst>
        <pc:docMk/>
      </pc:docMkLst>
      <pc:sldChg chg="addSp modSp">
        <pc:chgData name="Tzur Bar-Cochva" userId="d4077f16-fbff-413b-8e68-1d55714af2f2" providerId="ADAL" clId="{24D15076-EF0F-41A1-8A53-61F07BEFF9B3}" dt="2024-06-23T14:17:33.433" v="2" actId="164"/>
        <pc:sldMkLst>
          <pc:docMk/>
          <pc:sldMk cId="1446866228" sldId="354"/>
        </pc:sldMkLst>
        <pc:spChg chg="mod">
          <ac:chgData name="Tzur Bar-Cochva" userId="d4077f16-fbff-413b-8e68-1d55714af2f2" providerId="ADAL" clId="{24D15076-EF0F-41A1-8A53-61F07BEFF9B3}" dt="2024-06-23T14:17:33.433" v="2" actId="164"/>
          <ac:spMkLst>
            <pc:docMk/>
            <pc:sldMk cId="1446866228" sldId="354"/>
            <ac:spMk id="6" creationId="{F500E842-8269-4C6B-C5ED-457BB83CC93F}"/>
          </ac:spMkLst>
        </pc:spChg>
        <pc:grpChg chg="add mod">
          <ac:chgData name="Tzur Bar-Cochva" userId="d4077f16-fbff-413b-8e68-1d55714af2f2" providerId="ADAL" clId="{24D15076-EF0F-41A1-8A53-61F07BEFF9B3}" dt="2024-06-23T14:17:33.433" v="2" actId="164"/>
          <ac:grpSpMkLst>
            <pc:docMk/>
            <pc:sldMk cId="1446866228" sldId="354"/>
            <ac:grpSpMk id="13" creationId="{A70B6D03-E8F2-5443-2833-DBD1EA88AF60}"/>
          </ac:grpSpMkLst>
        </pc:grpChg>
        <pc:picChg chg="mod">
          <ac:chgData name="Tzur Bar-Cochva" userId="d4077f16-fbff-413b-8e68-1d55714af2f2" providerId="ADAL" clId="{24D15076-EF0F-41A1-8A53-61F07BEFF9B3}" dt="2024-06-23T14:17:33.433" v="2" actId="164"/>
          <ac:picMkLst>
            <pc:docMk/>
            <pc:sldMk cId="1446866228" sldId="354"/>
            <ac:picMk id="4" creationId="{E9F538B8-124C-8BB4-4B4A-F7769C485023}"/>
          </ac:picMkLst>
        </pc:picChg>
        <pc:cxnChg chg="mod">
          <ac:chgData name="Tzur Bar-Cochva" userId="d4077f16-fbff-413b-8e68-1d55714af2f2" providerId="ADAL" clId="{24D15076-EF0F-41A1-8A53-61F07BEFF9B3}" dt="2024-06-23T14:17:33.433" v="2" actId="164"/>
          <ac:cxnSpMkLst>
            <pc:docMk/>
            <pc:sldMk cId="1446866228" sldId="354"/>
            <ac:cxnSpMk id="7" creationId="{7A4E2456-E086-12EC-B803-B55F48BD8959}"/>
          </ac:cxnSpMkLst>
        </pc:cxnChg>
        <pc:cxnChg chg="mod">
          <ac:chgData name="Tzur Bar-Cochva" userId="d4077f16-fbff-413b-8e68-1d55714af2f2" providerId="ADAL" clId="{24D15076-EF0F-41A1-8A53-61F07BEFF9B3}" dt="2024-06-23T14:17:33.433" v="2" actId="164"/>
          <ac:cxnSpMkLst>
            <pc:docMk/>
            <pc:sldMk cId="1446866228" sldId="354"/>
            <ac:cxnSpMk id="9" creationId="{66A74637-853A-1A86-FC9C-07C6AB1FDEE1}"/>
          </ac:cxnSpMkLst>
        </pc:cxnChg>
      </pc:sldChg>
      <pc:sldChg chg="modSp mod">
        <pc:chgData name="Tzur Bar-Cochva" userId="d4077f16-fbff-413b-8e68-1d55714af2f2" providerId="ADAL" clId="{24D15076-EF0F-41A1-8A53-61F07BEFF9B3}" dt="2024-06-23T13:28:06.334" v="1" actId="1076"/>
        <pc:sldMkLst>
          <pc:docMk/>
          <pc:sldMk cId="171319015" sldId="356"/>
        </pc:sldMkLst>
        <pc:spChg chg="mod">
          <ac:chgData name="Tzur Bar-Cochva" userId="d4077f16-fbff-413b-8e68-1d55714af2f2" providerId="ADAL" clId="{24D15076-EF0F-41A1-8A53-61F07BEFF9B3}" dt="2024-06-23T13:28:06.334" v="1" actId="1076"/>
          <ac:spMkLst>
            <pc:docMk/>
            <pc:sldMk cId="171319015" sldId="356"/>
            <ac:spMk id="5" creationId="{50541AFC-582C-7B2F-C47C-E5C45FF46655}"/>
          </ac:spMkLst>
        </pc:spChg>
      </pc:sldChg>
      <pc:sldChg chg="addSp modSp">
        <pc:chgData name="Tzur Bar-Cochva" userId="d4077f16-fbff-413b-8e68-1d55714af2f2" providerId="ADAL" clId="{24D15076-EF0F-41A1-8A53-61F07BEFF9B3}" dt="2024-06-23T14:22:01.946" v="3" actId="164"/>
        <pc:sldMkLst>
          <pc:docMk/>
          <pc:sldMk cId="3760122875" sldId="357"/>
        </pc:sldMkLst>
        <pc:spChg chg="mod">
          <ac:chgData name="Tzur Bar-Cochva" userId="d4077f16-fbff-413b-8e68-1d55714af2f2" providerId="ADAL" clId="{24D15076-EF0F-41A1-8A53-61F07BEFF9B3}" dt="2024-06-23T14:22:01.946" v="3" actId="164"/>
          <ac:spMkLst>
            <pc:docMk/>
            <pc:sldMk cId="3760122875" sldId="357"/>
            <ac:spMk id="4" creationId="{1A28C0B4-3E03-0522-5ABC-5F9C0F8FB562}"/>
          </ac:spMkLst>
        </pc:spChg>
        <pc:spChg chg="mod">
          <ac:chgData name="Tzur Bar-Cochva" userId="d4077f16-fbff-413b-8e68-1d55714af2f2" providerId="ADAL" clId="{24D15076-EF0F-41A1-8A53-61F07BEFF9B3}" dt="2024-06-23T14:22:01.946" v="3" actId="164"/>
          <ac:spMkLst>
            <pc:docMk/>
            <pc:sldMk cId="3760122875" sldId="357"/>
            <ac:spMk id="12" creationId="{9404D58E-3D74-CFE3-5EFD-A97F53F99343}"/>
          </ac:spMkLst>
        </pc:spChg>
        <pc:spChg chg="mod">
          <ac:chgData name="Tzur Bar-Cochva" userId="d4077f16-fbff-413b-8e68-1d55714af2f2" providerId="ADAL" clId="{24D15076-EF0F-41A1-8A53-61F07BEFF9B3}" dt="2024-06-23T14:22:01.946" v="3" actId="164"/>
          <ac:spMkLst>
            <pc:docMk/>
            <pc:sldMk cId="3760122875" sldId="357"/>
            <ac:spMk id="17" creationId="{6F03572A-B828-8057-2D1C-274BD1597745}"/>
          </ac:spMkLst>
        </pc:spChg>
        <pc:spChg chg="mod">
          <ac:chgData name="Tzur Bar-Cochva" userId="d4077f16-fbff-413b-8e68-1d55714af2f2" providerId="ADAL" clId="{24D15076-EF0F-41A1-8A53-61F07BEFF9B3}" dt="2024-06-23T14:22:01.946" v="3" actId="164"/>
          <ac:spMkLst>
            <pc:docMk/>
            <pc:sldMk cId="3760122875" sldId="357"/>
            <ac:spMk id="18" creationId="{443107B3-8D30-4780-0BA3-C8CFB5E8F760}"/>
          </ac:spMkLst>
        </pc:spChg>
        <pc:spChg chg="mod">
          <ac:chgData name="Tzur Bar-Cochva" userId="d4077f16-fbff-413b-8e68-1d55714af2f2" providerId="ADAL" clId="{24D15076-EF0F-41A1-8A53-61F07BEFF9B3}" dt="2024-06-23T14:22:01.946" v="3" actId="164"/>
          <ac:spMkLst>
            <pc:docMk/>
            <pc:sldMk cId="3760122875" sldId="357"/>
            <ac:spMk id="19" creationId="{95F760BE-8329-08CD-AD71-19666C1F31DE}"/>
          </ac:spMkLst>
        </pc:spChg>
        <pc:spChg chg="mod">
          <ac:chgData name="Tzur Bar-Cochva" userId="d4077f16-fbff-413b-8e68-1d55714af2f2" providerId="ADAL" clId="{24D15076-EF0F-41A1-8A53-61F07BEFF9B3}" dt="2024-06-23T14:22:01.946" v="3" actId="164"/>
          <ac:spMkLst>
            <pc:docMk/>
            <pc:sldMk cId="3760122875" sldId="357"/>
            <ac:spMk id="20" creationId="{2DD6731E-1A59-D6C5-3505-9BC3103EB7A4}"/>
          </ac:spMkLst>
        </pc:spChg>
        <pc:spChg chg="mod">
          <ac:chgData name="Tzur Bar-Cochva" userId="d4077f16-fbff-413b-8e68-1d55714af2f2" providerId="ADAL" clId="{24D15076-EF0F-41A1-8A53-61F07BEFF9B3}" dt="2024-06-23T14:22:01.946" v="3" actId="164"/>
          <ac:spMkLst>
            <pc:docMk/>
            <pc:sldMk cId="3760122875" sldId="357"/>
            <ac:spMk id="21" creationId="{23B43A06-8730-7FEA-26C4-6886042FF19D}"/>
          </ac:spMkLst>
        </pc:spChg>
        <pc:spChg chg="mod">
          <ac:chgData name="Tzur Bar-Cochva" userId="d4077f16-fbff-413b-8e68-1d55714af2f2" providerId="ADAL" clId="{24D15076-EF0F-41A1-8A53-61F07BEFF9B3}" dt="2024-06-23T14:22:01.946" v="3" actId="164"/>
          <ac:spMkLst>
            <pc:docMk/>
            <pc:sldMk cId="3760122875" sldId="357"/>
            <ac:spMk id="24" creationId="{E47E7CC5-087D-58A3-6530-F27F6BCBD0C7}"/>
          </ac:spMkLst>
        </pc:spChg>
        <pc:spChg chg="mod">
          <ac:chgData name="Tzur Bar-Cochva" userId="d4077f16-fbff-413b-8e68-1d55714af2f2" providerId="ADAL" clId="{24D15076-EF0F-41A1-8A53-61F07BEFF9B3}" dt="2024-06-23T14:22:01.946" v="3" actId="164"/>
          <ac:spMkLst>
            <pc:docMk/>
            <pc:sldMk cId="3760122875" sldId="357"/>
            <ac:spMk id="25" creationId="{CE4579BA-07BB-EDF9-0114-B4ED5ABF8267}"/>
          </ac:spMkLst>
        </pc:spChg>
        <pc:spChg chg="mod">
          <ac:chgData name="Tzur Bar-Cochva" userId="d4077f16-fbff-413b-8e68-1d55714af2f2" providerId="ADAL" clId="{24D15076-EF0F-41A1-8A53-61F07BEFF9B3}" dt="2024-06-23T14:22:01.946" v="3" actId="164"/>
          <ac:spMkLst>
            <pc:docMk/>
            <pc:sldMk cId="3760122875" sldId="357"/>
            <ac:spMk id="26" creationId="{992E23AD-F519-7D17-2E38-5228F8003AD9}"/>
          </ac:spMkLst>
        </pc:spChg>
        <pc:spChg chg="mod">
          <ac:chgData name="Tzur Bar-Cochva" userId="d4077f16-fbff-413b-8e68-1d55714af2f2" providerId="ADAL" clId="{24D15076-EF0F-41A1-8A53-61F07BEFF9B3}" dt="2024-06-23T14:22:01.946" v="3" actId="164"/>
          <ac:spMkLst>
            <pc:docMk/>
            <pc:sldMk cId="3760122875" sldId="357"/>
            <ac:spMk id="27" creationId="{A4E0A477-9212-074D-D2FD-6D765B106CB3}"/>
          </ac:spMkLst>
        </pc:spChg>
        <pc:grpChg chg="add mod">
          <ac:chgData name="Tzur Bar-Cochva" userId="d4077f16-fbff-413b-8e68-1d55714af2f2" providerId="ADAL" clId="{24D15076-EF0F-41A1-8A53-61F07BEFF9B3}" dt="2024-06-23T14:22:01.946" v="3" actId="164"/>
          <ac:grpSpMkLst>
            <pc:docMk/>
            <pc:sldMk cId="3760122875" sldId="357"/>
            <ac:grpSpMk id="10" creationId="{47F0916D-4FD4-3EE2-CBDD-DABD09353C30}"/>
          </ac:grpSpMkLst>
        </pc:grpChg>
        <pc:picChg chg="mod">
          <ac:chgData name="Tzur Bar-Cochva" userId="d4077f16-fbff-413b-8e68-1d55714af2f2" providerId="ADAL" clId="{24D15076-EF0F-41A1-8A53-61F07BEFF9B3}" dt="2024-06-23T14:22:01.946" v="3" actId="164"/>
          <ac:picMkLst>
            <pc:docMk/>
            <pc:sldMk cId="3760122875" sldId="357"/>
            <ac:picMk id="3" creationId="{0B8BF848-202D-A4AF-3641-34AD70A8CC61}"/>
          </ac:picMkLst>
        </pc:picChg>
        <pc:cxnChg chg="mod">
          <ac:chgData name="Tzur Bar-Cochva" userId="d4077f16-fbff-413b-8e68-1d55714af2f2" providerId="ADAL" clId="{24D15076-EF0F-41A1-8A53-61F07BEFF9B3}" dt="2024-06-23T14:22:01.946" v="3" actId="164"/>
          <ac:cxnSpMkLst>
            <pc:docMk/>
            <pc:sldMk cId="3760122875" sldId="357"/>
            <ac:cxnSpMk id="23" creationId="{D0704AA7-2297-FBD5-870F-DE0440BEA794}"/>
          </ac:cxnSpMkLst>
        </pc:cxnChg>
      </pc:sldChg>
      <pc:sldChg chg="addSp modSp">
        <pc:chgData name="Tzur Bar-Cochva" userId="d4077f16-fbff-413b-8e68-1d55714af2f2" providerId="ADAL" clId="{24D15076-EF0F-41A1-8A53-61F07BEFF9B3}" dt="2024-06-23T14:24:42.336" v="4" actId="164"/>
        <pc:sldMkLst>
          <pc:docMk/>
          <pc:sldMk cId="2366997097" sldId="358"/>
        </pc:sldMkLst>
        <pc:spChg chg="mod">
          <ac:chgData name="Tzur Bar-Cochva" userId="d4077f16-fbff-413b-8e68-1d55714af2f2" providerId="ADAL" clId="{24D15076-EF0F-41A1-8A53-61F07BEFF9B3}" dt="2024-06-23T14:24:42.336" v="4" actId="164"/>
          <ac:spMkLst>
            <pc:docMk/>
            <pc:sldMk cId="2366997097" sldId="358"/>
            <ac:spMk id="7" creationId="{6CDB0615-CD2B-0782-0FF6-7A69FA80252A}"/>
          </ac:spMkLst>
        </pc:spChg>
        <pc:spChg chg="mod">
          <ac:chgData name="Tzur Bar-Cochva" userId="d4077f16-fbff-413b-8e68-1d55714af2f2" providerId="ADAL" clId="{24D15076-EF0F-41A1-8A53-61F07BEFF9B3}" dt="2024-06-23T14:24:42.336" v="4" actId="164"/>
          <ac:spMkLst>
            <pc:docMk/>
            <pc:sldMk cId="2366997097" sldId="358"/>
            <ac:spMk id="22" creationId="{3F75D052-D397-F42A-3386-51B804A6E22C}"/>
          </ac:spMkLst>
        </pc:spChg>
        <pc:spChg chg="mod">
          <ac:chgData name="Tzur Bar-Cochva" userId="d4077f16-fbff-413b-8e68-1d55714af2f2" providerId="ADAL" clId="{24D15076-EF0F-41A1-8A53-61F07BEFF9B3}" dt="2024-06-23T14:24:42.336" v="4" actId="164"/>
          <ac:spMkLst>
            <pc:docMk/>
            <pc:sldMk cId="2366997097" sldId="358"/>
            <ac:spMk id="26" creationId="{992E23AD-F519-7D17-2E38-5228F8003AD9}"/>
          </ac:spMkLst>
        </pc:spChg>
        <pc:spChg chg="mod">
          <ac:chgData name="Tzur Bar-Cochva" userId="d4077f16-fbff-413b-8e68-1d55714af2f2" providerId="ADAL" clId="{24D15076-EF0F-41A1-8A53-61F07BEFF9B3}" dt="2024-06-23T14:24:42.336" v="4" actId="164"/>
          <ac:spMkLst>
            <pc:docMk/>
            <pc:sldMk cId="2366997097" sldId="358"/>
            <ac:spMk id="30" creationId="{C3B0F446-23EF-6958-3679-7F7E3B646227}"/>
          </ac:spMkLst>
        </pc:spChg>
        <pc:grpChg chg="add mod">
          <ac:chgData name="Tzur Bar-Cochva" userId="d4077f16-fbff-413b-8e68-1d55714af2f2" providerId="ADAL" clId="{24D15076-EF0F-41A1-8A53-61F07BEFF9B3}" dt="2024-06-23T14:24:42.336" v="4" actId="164"/>
          <ac:grpSpMkLst>
            <pc:docMk/>
            <pc:sldMk cId="2366997097" sldId="358"/>
            <ac:grpSpMk id="12" creationId="{045028EF-847F-DDCB-C71A-F1217FA9B95B}"/>
          </ac:grpSpMkLst>
        </pc:grpChg>
        <pc:picChg chg="mod">
          <ac:chgData name="Tzur Bar-Cochva" userId="d4077f16-fbff-413b-8e68-1d55714af2f2" providerId="ADAL" clId="{24D15076-EF0F-41A1-8A53-61F07BEFF9B3}" dt="2024-06-23T14:24:42.336" v="4" actId="164"/>
          <ac:picMkLst>
            <pc:docMk/>
            <pc:sldMk cId="2366997097" sldId="358"/>
            <ac:picMk id="6" creationId="{1FF40FDD-9E2E-1426-C967-C8087A0DF760}"/>
          </ac:picMkLst>
        </pc:picChg>
        <pc:cxnChg chg="mod">
          <ac:chgData name="Tzur Bar-Cochva" userId="d4077f16-fbff-413b-8e68-1d55714af2f2" providerId="ADAL" clId="{24D15076-EF0F-41A1-8A53-61F07BEFF9B3}" dt="2024-06-23T14:24:42.336" v="4" actId="164"/>
          <ac:cxnSpMkLst>
            <pc:docMk/>
            <pc:sldMk cId="2366997097" sldId="358"/>
            <ac:cxnSpMk id="9" creationId="{1D34A857-E862-4F37-61B4-31D1564DBAA2}"/>
          </ac:cxnSpMkLst>
        </pc:cxnChg>
        <pc:cxnChg chg="mod">
          <ac:chgData name="Tzur Bar-Cochva" userId="d4077f16-fbff-413b-8e68-1d55714af2f2" providerId="ADAL" clId="{24D15076-EF0F-41A1-8A53-61F07BEFF9B3}" dt="2024-06-23T14:24:42.336" v="4" actId="164"/>
          <ac:cxnSpMkLst>
            <pc:docMk/>
            <pc:sldMk cId="2366997097" sldId="358"/>
            <ac:cxnSpMk id="11" creationId="{7C9894C9-0B81-E675-7321-D635FA0A89A6}"/>
          </ac:cxnSpMkLst>
        </pc:cxnChg>
        <pc:cxnChg chg="mod">
          <ac:chgData name="Tzur Bar-Cochva" userId="d4077f16-fbff-413b-8e68-1d55714af2f2" providerId="ADAL" clId="{24D15076-EF0F-41A1-8A53-61F07BEFF9B3}" dt="2024-06-23T14:24:42.336" v="4" actId="164"/>
          <ac:cxnSpMkLst>
            <pc:docMk/>
            <pc:sldMk cId="2366997097" sldId="358"/>
            <ac:cxnSpMk id="31" creationId="{6C4E9F9D-2A48-BA81-B4C4-74C0B3F48741}"/>
          </ac:cxnSpMkLst>
        </pc:cxnChg>
        <pc:cxnChg chg="mod">
          <ac:chgData name="Tzur Bar-Cochva" userId="d4077f16-fbff-413b-8e68-1d55714af2f2" providerId="ADAL" clId="{24D15076-EF0F-41A1-8A53-61F07BEFF9B3}" dt="2024-06-23T14:24:42.336" v="4" actId="164"/>
          <ac:cxnSpMkLst>
            <pc:docMk/>
            <pc:sldMk cId="2366997097" sldId="358"/>
            <ac:cxnSpMk id="33" creationId="{5F4BB450-540F-1379-02B2-A888B0A7B329}"/>
          </ac:cxnSpMkLst>
        </pc:cxnChg>
        <pc:cxnChg chg="mod">
          <ac:chgData name="Tzur Bar-Cochva" userId="d4077f16-fbff-413b-8e68-1d55714af2f2" providerId="ADAL" clId="{24D15076-EF0F-41A1-8A53-61F07BEFF9B3}" dt="2024-06-23T14:24:42.336" v="4" actId="164"/>
          <ac:cxnSpMkLst>
            <pc:docMk/>
            <pc:sldMk cId="2366997097" sldId="358"/>
            <ac:cxnSpMk id="34" creationId="{F4828B5B-DF7B-BD06-28EB-6835FF37D04B}"/>
          </ac:cxnSpMkLst>
        </pc:cxnChg>
      </pc:sldChg>
    </pc:docChg>
  </pc:docChgLst>
  <pc:docChgLst>
    <pc:chgData name="Peretz Porath" userId="6c164937-0f8d-44dc-a129-a15d77ccaa0a" providerId="ADAL" clId="{8C1C0C77-D41C-4EBE-B9CD-3E146D76EA51}"/>
    <pc:docChg chg="modSld">
      <pc:chgData name="Peretz Porath" userId="6c164937-0f8d-44dc-a129-a15d77ccaa0a" providerId="ADAL" clId="{8C1C0C77-D41C-4EBE-B9CD-3E146D76EA51}" dt="2024-06-23T14:17:17.277" v="3" actId="20577"/>
      <pc:docMkLst>
        <pc:docMk/>
      </pc:docMkLst>
      <pc:sldChg chg="modSp mod">
        <pc:chgData name="Peretz Porath" userId="6c164937-0f8d-44dc-a129-a15d77ccaa0a" providerId="ADAL" clId="{8C1C0C77-D41C-4EBE-B9CD-3E146D76EA51}" dt="2024-06-23T14:17:17.277" v="3" actId="20577"/>
        <pc:sldMkLst>
          <pc:docMk/>
          <pc:sldMk cId="494545120" sldId="346"/>
        </pc:sldMkLst>
        <pc:spChg chg="mod">
          <ac:chgData name="Peretz Porath" userId="6c164937-0f8d-44dc-a129-a15d77ccaa0a" providerId="ADAL" clId="{8C1C0C77-D41C-4EBE-B9CD-3E146D76EA51}" dt="2024-06-23T14:17:17.277" v="3" actId="20577"/>
          <ac:spMkLst>
            <pc:docMk/>
            <pc:sldMk cId="494545120" sldId="346"/>
            <ac:spMk id="20" creationId="{251E1AD7-D018-DC9B-4F1D-1B182699B8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DFE65-64C8-49D9-BF49-8690CA0DB0FE}"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59E0D-EE3B-4AEC-B84F-DD3311E58F27}" type="slidenum">
              <a:rPr lang="en-US" smtClean="0"/>
              <a:t>‹#›</a:t>
            </a:fld>
            <a:endParaRPr lang="en-US"/>
          </a:p>
        </p:txBody>
      </p:sp>
    </p:spTree>
    <p:extLst>
      <p:ext uri="{BB962C8B-B14F-4D97-AF65-F5344CB8AC3E}">
        <p14:creationId xmlns:p14="http://schemas.microsoft.com/office/powerpoint/2010/main" val="122452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D59E0D-EE3B-4AEC-B84F-DD3311E58F27}" type="slidenum">
              <a:rPr lang="en-US" smtClean="0"/>
              <a:t>4</a:t>
            </a:fld>
            <a:endParaRPr lang="en-US"/>
          </a:p>
        </p:txBody>
      </p:sp>
    </p:spTree>
    <p:extLst>
      <p:ext uri="{BB962C8B-B14F-4D97-AF65-F5344CB8AC3E}">
        <p14:creationId xmlns:p14="http://schemas.microsoft.com/office/powerpoint/2010/main" val="1538973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3762-9F9F-3FA3-8927-FAB3740A1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42E0E-7A60-3099-9C2A-BE070479C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FECF5-FACB-4DF4-C394-13B21CA05B35}"/>
              </a:ext>
            </a:extLst>
          </p:cNvPr>
          <p:cNvSpPr>
            <a:spLocks noGrp="1"/>
          </p:cNvSpPr>
          <p:nvPr>
            <p:ph type="dt" sz="half" idx="10"/>
          </p:nvPr>
        </p:nvSpPr>
        <p:spPr/>
        <p:txBody>
          <a:bodyPr/>
          <a:lstStyle/>
          <a:p>
            <a:fld id="{3D7348B5-C143-45DB-B8B9-B7896F6C9BEB}" type="datetime1">
              <a:rPr lang="en-US" smtClean="0"/>
              <a:t>6/23/2024</a:t>
            </a:fld>
            <a:endParaRPr lang="en-US"/>
          </a:p>
        </p:txBody>
      </p:sp>
      <p:sp>
        <p:nvSpPr>
          <p:cNvPr id="5" name="Footer Placeholder 4">
            <a:extLst>
              <a:ext uri="{FF2B5EF4-FFF2-40B4-BE49-F238E27FC236}">
                <a16:creationId xmlns:a16="http://schemas.microsoft.com/office/drawing/2014/main" id="{B1850A69-09DE-915B-B824-6B1F31CAC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7141A-D28A-E5A4-A399-11A9F089B639}"/>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42700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8392-2707-19B2-25B0-73F0D70D63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B8EF53-543A-7871-D0BB-93CECEA6F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64038-755C-C624-56F8-5C9BF46B8C97}"/>
              </a:ext>
            </a:extLst>
          </p:cNvPr>
          <p:cNvSpPr>
            <a:spLocks noGrp="1"/>
          </p:cNvSpPr>
          <p:nvPr>
            <p:ph type="dt" sz="half" idx="10"/>
          </p:nvPr>
        </p:nvSpPr>
        <p:spPr/>
        <p:txBody>
          <a:bodyPr/>
          <a:lstStyle/>
          <a:p>
            <a:fld id="{B0AE7741-12D4-4B9A-B3FE-6853751D9618}" type="datetime1">
              <a:rPr lang="en-US" smtClean="0"/>
              <a:t>6/23/2024</a:t>
            </a:fld>
            <a:endParaRPr lang="en-US"/>
          </a:p>
        </p:txBody>
      </p:sp>
      <p:sp>
        <p:nvSpPr>
          <p:cNvPr id="5" name="Footer Placeholder 4">
            <a:extLst>
              <a:ext uri="{FF2B5EF4-FFF2-40B4-BE49-F238E27FC236}">
                <a16:creationId xmlns:a16="http://schemas.microsoft.com/office/drawing/2014/main" id="{6480AD78-65FF-3D86-1330-DFDCBE0EF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86045-1D36-1721-C637-AD7953222FFA}"/>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284864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B6A95-71FF-1C75-868A-0D3687B7B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2A4C43-5846-0F93-9EC2-EC2BECF48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EA66C-89DA-83CD-9133-C73BFFA4A650}"/>
              </a:ext>
            </a:extLst>
          </p:cNvPr>
          <p:cNvSpPr>
            <a:spLocks noGrp="1"/>
          </p:cNvSpPr>
          <p:nvPr>
            <p:ph type="dt" sz="half" idx="10"/>
          </p:nvPr>
        </p:nvSpPr>
        <p:spPr/>
        <p:txBody>
          <a:bodyPr/>
          <a:lstStyle/>
          <a:p>
            <a:fld id="{F94C5F33-BCD6-4ADA-9416-BCF43D565B7A}" type="datetime1">
              <a:rPr lang="en-US" smtClean="0"/>
              <a:t>6/23/2024</a:t>
            </a:fld>
            <a:endParaRPr lang="en-US"/>
          </a:p>
        </p:txBody>
      </p:sp>
      <p:sp>
        <p:nvSpPr>
          <p:cNvPr id="5" name="Footer Placeholder 4">
            <a:extLst>
              <a:ext uri="{FF2B5EF4-FFF2-40B4-BE49-F238E27FC236}">
                <a16:creationId xmlns:a16="http://schemas.microsoft.com/office/drawing/2014/main" id="{EC8A2924-9CF9-8218-6DAB-DD47DC0DF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6568C-82D1-E2B9-6EAA-4D6A0579538C}"/>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2359348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3762-9F9F-3FA3-8927-FAB3740A1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42E0E-7A60-3099-9C2A-BE070479C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FECF5-FACB-4DF4-C394-13B21CA05B35}"/>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5" name="Footer Placeholder 4">
            <a:extLst>
              <a:ext uri="{FF2B5EF4-FFF2-40B4-BE49-F238E27FC236}">
                <a16:creationId xmlns:a16="http://schemas.microsoft.com/office/drawing/2014/main" id="{B1850A69-09DE-915B-B824-6B1F31CAC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7141A-D28A-E5A4-A399-11A9F089B639}"/>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14064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6576-A3BA-D946-514A-22CC77E49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19D1A-A635-9839-230F-51DF4CEE8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B5864-DC21-7EA7-81CF-EE6645FA1E27}"/>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5" name="Footer Placeholder 4">
            <a:extLst>
              <a:ext uri="{FF2B5EF4-FFF2-40B4-BE49-F238E27FC236}">
                <a16:creationId xmlns:a16="http://schemas.microsoft.com/office/drawing/2014/main" id="{75125B4C-A4D9-2358-FCBD-E985F7DAD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E1D6C-6609-36FE-E392-86B3A5A17510}"/>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634672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03AC-5E25-3EEE-0F4D-37F40518B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BEA5D0-2C32-1709-67CB-E54611D62B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CBB1AA-EB2E-A9CA-91F8-0D7F08CAC8D9}"/>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5" name="Footer Placeholder 4">
            <a:extLst>
              <a:ext uri="{FF2B5EF4-FFF2-40B4-BE49-F238E27FC236}">
                <a16:creationId xmlns:a16="http://schemas.microsoft.com/office/drawing/2014/main" id="{C4F0D8CC-7DF9-B451-D576-F36A7E9C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2C110-FFB9-F7E1-2D6F-B213AA1B7C09}"/>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413105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6697-88B1-DE73-EE9D-268BDF31A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4B405-3480-5674-12CB-7536FD410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F037B7-1F74-68C6-3041-0F4507377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2EDAE2-8B17-642C-00F9-258E0FB6E36E}"/>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6" name="Footer Placeholder 5">
            <a:extLst>
              <a:ext uri="{FF2B5EF4-FFF2-40B4-BE49-F238E27FC236}">
                <a16:creationId xmlns:a16="http://schemas.microsoft.com/office/drawing/2014/main" id="{96224AE4-A90A-0445-837A-21BF7D0A9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40AD9-A465-2C8D-2223-C22DF86D7528}"/>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1940395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9152-0064-064A-7B95-2AEA741BEE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FE73A-0AF2-ABE2-2124-864638F66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FA172-1094-EBB1-8D12-0C571D6BE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309CFC-50C9-9D71-006D-4DD458C05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69A11-0CAC-0D15-1379-0964365F3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87AE4-F42C-CBA5-DD6A-D417F7A8B306}"/>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8" name="Footer Placeholder 7">
            <a:extLst>
              <a:ext uri="{FF2B5EF4-FFF2-40B4-BE49-F238E27FC236}">
                <a16:creationId xmlns:a16="http://schemas.microsoft.com/office/drawing/2014/main" id="{61A33C76-B7D3-D188-055E-8F2B5946F4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0DAEE-B9C9-BEFC-E1E7-F174A987A2E5}"/>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259487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8BD3-1220-9D74-F4E0-ADECC7056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693A0-99E4-6604-91B9-626D147C98B1}"/>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4" name="Footer Placeholder 3">
            <a:extLst>
              <a:ext uri="{FF2B5EF4-FFF2-40B4-BE49-F238E27FC236}">
                <a16:creationId xmlns:a16="http://schemas.microsoft.com/office/drawing/2014/main" id="{FE700F03-199F-6C67-0C77-A7390ED9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7EC70B-7E50-C5C2-1765-461747A2AA3B}"/>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910821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66399B-0BE8-4B2B-BD65-601FF7CF5AAF}"/>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3" name="Footer Placeholder 2">
            <a:extLst>
              <a:ext uri="{FF2B5EF4-FFF2-40B4-BE49-F238E27FC236}">
                <a16:creationId xmlns:a16="http://schemas.microsoft.com/office/drawing/2014/main" id="{37B819C0-352B-9B8E-12B6-2E52475380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11BBF1-7AF7-5431-599D-F00BD619C999}"/>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243223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6EC6-A2DF-C179-AFAC-32A394AEE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C749A3-7D10-3411-D153-B50970E97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4C34CC-D511-EA07-FCFE-1F0F1F420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7E76F-DB10-E500-00B8-B52F9C06D630}"/>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6" name="Footer Placeholder 5">
            <a:extLst>
              <a:ext uri="{FF2B5EF4-FFF2-40B4-BE49-F238E27FC236}">
                <a16:creationId xmlns:a16="http://schemas.microsoft.com/office/drawing/2014/main" id="{36BE9AD9-8A6F-F831-56DA-C4EF5175D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94821-6E7A-D0B2-EA9E-53CFCD00CF19}"/>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17463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6576-A3BA-D946-514A-22CC77E49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19D1A-A635-9839-230F-51DF4CEE8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B5864-DC21-7EA7-81CF-EE6645FA1E27}"/>
              </a:ext>
            </a:extLst>
          </p:cNvPr>
          <p:cNvSpPr>
            <a:spLocks noGrp="1"/>
          </p:cNvSpPr>
          <p:nvPr>
            <p:ph type="dt" sz="half" idx="10"/>
          </p:nvPr>
        </p:nvSpPr>
        <p:spPr/>
        <p:txBody>
          <a:bodyPr/>
          <a:lstStyle/>
          <a:p>
            <a:fld id="{9BBCB92C-6165-4ECB-8F9E-2F0739FD4D14}" type="datetime1">
              <a:rPr lang="en-US" smtClean="0"/>
              <a:t>6/23/2024</a:t>
            </a:fld>
            <a:endParaRPr lang="en-US"/>
          </a:p>
        </p:txBody>
      </p:sp>
      <p:sp>
        <p:nvSpPr>
          <p:cNvPr id="5" name="Footer Placeholder 4">
            <a:extLst>
              <a:ext uri="{FF2B5EF4-FFF2-40B4-BE49-F238E27FC236}">
                <a16:creationId xmlns:a16="http://schemas.microsoft.com/office/drawing/2014/main" id="{75125B4C-A4D9-2358-FCBD-E985F7DAD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E1D6C-6609-36FE-E392-86B3A5A17510}"/>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317212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EF26-03A5-A0B2-EA03-CCEB697A1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3FE60E-8373-22A3-3EA5-CAD1562EF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50708-BF68-4798-9A67-C3584497E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40E28-9D5F-EB42-C64E-AC3D7E404B8A}"/>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6" name="Footer Placeholder 5">
            <a:extLst>
              <a:ext uri="{FF2B5EF4-FFF2-40B4-BE49-F238E27FC236}">
                <a16:creationId xmlns:a16="http://schemas.microsoft.com/office/drawing/2014/main" id="{B3611952-04B3-A7C9-341A-9E0D4382A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82562-A9E1-F3BF-6E5A-6FDC226510FA}"/>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2568189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8392-2707-19B2-25B0-73F0D70D63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B8EF53-543A-7871-D0BB-93CECEA6F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64038-755C-C624-56F8-5C9BF46B8C97}"/>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5" name="Footer Placeholder 4">
            <a:extLst>
              <a:ext uri="{FF2B5EF4-FFF2-40B4-BE49-F238E27FC236}">
                <a16:creationId xmlns:a16="http://schemas.microsoft.com/office/drawing/2014/main" id="{6480AD78-65FF-3D86-1330-DFDCBE0EF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86045-1D36-1721-C637-AD7953222FFA}"/>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219634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B6A95-71FF-1C75-868A-0D3687B7B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2A4C43-5846-0F93-9EC2-EC2BECF48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EA66C-89DA-83CD-9133-C73BFFA4A650}"/>
              </a:ext>
            </a:extLst>
          </p:cNvPr>
          <p:cNvSpPr>
            <a:spLocks noGrp="1"/>
          </p:cNvSpPr>
          <p:nvPr>
            <p:ph type="dt" sz="half" idx="10"/>
          </p:nvPr>
        </p:nvSpPr>
        <p:spPr/>
        <p:txBody>
          <a:bodyPr/>
          <a:lstStyle/>
          <a:p>
            <a:fld id="{9924BF48-7978-42D4-87C8-E573246A5F64}" type="datetimeFigureOut">
              <a:rPr lang="en-US" smtClean="0"/>
              <a:t>6/23/2024</a:t>
            </a:fld>
            <a:endParaRPr lang="en-US"/>
          </a:p>
        </p:txBody>
      </p:sp>
      <p:sp>
        <p:nvSpPr>
          <p:cNvPr id="5" name="Footer Placeholder 4">
            <a:extLst>
              <a:ext uri="{FF2B5EF4-FFF2-40B4-BE49-F238E27FC236}">
                <a16:creationId xmlns:a16="http://schemas.microsoft.com/office/drawing/2014/main" id="{EC8A2924-9CF9-8218-6DAB-DD47DC0DF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6568C-82D1-E2B9-6EAA-4D6A0579538C}"/>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414548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03AC-5E25-3EEE-0F4D-37F40518B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BEA5D0-2C32-1709-67CB-E54611D62B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CBB1AA-EB2E-A9CA-91F8-0D7F08CAC8D9}"/>
              </a:ext>
            </a:extLst>
          </p:cNvPr>
          <p:cNvSpPr>
            <a:spLocks noGrp="1"/>
          </p:cNvSpPr>
          <p:nvPr>
            <p:ph type="dt" sz="half" idx="10"/>
          </p:nvPr>
        </p:nvSpPr>
        <p:spPr/>
        <p:txBody>
          <a:bodyPr/>
          <a:lstStyle/>
          <a:p>
            <a:fld id="{3D0CE6F8-2B71-4558-9672-0734DC585D71}" type="datetime1">
              <a:rPr lang="en-US" smtClean="0"/>
              <a:t>6/23/2024</a:t>
            </a:fld>
            <a:endParaRPr lang="en-US"/>
          </a:p>
        </p:txBody>
      </p:sp>
      <p:sp>
        <p:nvSpPr>
          <p:cNvPr id="5" name="Footer Placeholder 4">
            <a:extLst>
              <a:ext uri="{FF2B5EF4-FFF2-40B4-BE49-F238E27FC236}">
                <a16:creationId xmlns:a16="http://schemas.microsoft.com/office/drawing/2014/main" id="{C4F0D8CC-7DF9-B451-D576-F36A7E9C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2C110-FFB9-F7E1-2D6F-B213AA1B7C09}"/>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89452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6697-88B1-DE73-EE9D-268BDF31A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4B405-3480-5674-12CB-7536FD410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F037B7-1F74-68C6-3041-0F4507377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2EDAE2-8B17-642C-00F9-258E0FB6E36E}"/>
              </a:ext>
            </a:extLst>
          </p:cNvPr>
          <p:cNvSpPr>
            <a:spLocks noGrp="1"/>
          </p:cNvSpPr>
          <p:nvPr>
            <p:ph type="dt" sz="half" idx="10"/>
          </p:nvPr>
        </p:nvSpPr>
        <p:spPr/>
        <p:txBody>
          <a:bodyPr/>
          <a:lstStyle/>
          <a:p>
            <a:fld id="{53C1C86D-2AA9-4832-824C-4242DD939B76}" type="datetime1">
              <a:rPr lang="en-US" smtClean="0"/>
              <a:t>6/23/2024</a:t>
            </a:fld>
            <a:endParaRPr lang="en-US"/>
          </a:p>
        </p:txBody>
      </p:sp>
      <p:sp>
        <p:nvSpPr>
          <p:cNvPr id="6" name="Footer Placeholder 5">
            <a:extLst>
              <a:ext uri="{FF2B5EF4-FFF2-40B4-BE49-F238E27FC236}">
                <a16:creationId xmlns:a16="http://schemas.microsoft.com/office/drawing/2014/main" id="{96224AE4-A90A-0445-837A-21BF7D0A9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40AD9-A465-2C8D-2223-C22DF86D7528}"/>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39009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9152-0064-064A-7B95-2AEA741BEE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FE73A-0AF2-ABE2-2124-864638F66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FA172-1094-EBB1-8D12-0C571D6BE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309CFC-50C9-9D71-006D-4DD458C05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69A11-0CAC-0D15-1379-0964365F3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87AE4-F42C-CBA5-DD6A-D417F7A8B306}"/>
              </a:ext>
            </a:extLst>
          </p:cNvPr>
          <p:cNvSpPr>
            <a:spLocks noGrp="1"/>
          </p:cNvSpPr>
          <p:nvPr>
            <p:ph type="dt" sz="half" idx="10"/>
          </p:nvPr>
        </p:nvSpPr>
        <p:spPr/>
        <p:txBody>
          <a:bodyPr/>
          <a:lstStyle/>
          <a:p>
            <a:fld id="{F6AA9DB3-DC27-4E1C-A804-50BC30694007}" type="datetime1">
              <a:rPr lang="en-US" smtClean="0"/>
              <a:t>6/23/2024</a:t>
            </a:fld>
            <a:endParaRPr lang="en-US"/>
          </a:p>
        </p:txBody>
      </p:sp>
      <p:sp>
        <p:nvSpPr>
          <p:cNvPr id="8" name="Footer Placeholder 7">
            <a:extLst>
              <a:ext uri="{FF2B5EF4-FFF2-40B4-BE49-F238E27FC236}">
                <a16:creationId xmlns:a16="http://schemas.microsoft.com/office/drawing/2014/main" id="{61A33C76-B7D3-D188-055E-8F2B5946F4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0DAEE-B9C9-BEFC-E1E7-F174A987A2E5}"/>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83132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8BD3-1220-9D74-F4E0-ADECC7056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693A0-99E4-6604-91B9-626D147C98B1}"/>
              </a:ext>
            </a:extLst>
          </p:cNvPr>
          <p:cNvSpPr>
            <a:spLocks noGrp="1"/>
          </p:cNvSpPr>
          <p:nvPr>
            <p:ph type="dt" sz="half" idx="10"/>
          </p:nvPr>
        </p:nvSpPr>
        <p:spPr/>
        <p:txBody>
          <a:bodyPr/>
          <a:lstStyle/>
          <a:p>
            <a:fld id="{7F05B842-D670-48AE-BB15-2E198EB3B8EA}" type="datetime1">
              <a:rPr lang="en-US" smtClean="0"/>
              <a:t>6/23/2024</a:t>
            </a:fld>
            <a:endParaRPr lang="en-US"/>
          </a:p>
        </p:txBody>
      </p:sp>
      <p:sp>
        <p:nvSpPr>
          <p:cNvPr id="4" name="Footer Placeholder 3">
            <a:extLst>
              <a:ext uri="{FF2B5EF4-FFF2-40B4-BE49-F238E27FC236}">
                <a16:creationId xmlns:a16="http://schemas.microsoft.com/office/drawing/2014/main" id="{FE700F03-199F-6C67-0C77-A7390ED9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7EC70B-7E50-C5C2-1765-461747A2AA3B}"/>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88027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66399B-0BE8-4B2B-BD65-601FF7CF5AAF}"/>
              </a:ext>
            </a:extLst>
          </p:cNvPr>
          <p:cNvSpPr>
            <a:spLocks noGrp="1"/>
          </p:cNvSpPr>
          <p:nvPr>
            <p:ph type="dt" sz="half" idx="10"/>
          </p:nvPr>
        </p:nvSpPr>
        <p:spPr/>
        <p:txBody>
          <a:bodyPr/>
          <a:lstStyle/>
          <a:p>
            <a:fld id="{9ABA94F9-52E6-4504-AD10-BABFE7396419}" type="datetime1">
              <a:rPr lang="en-US" smtClean="0"/>
              <a:t>6/23/2024</a:t>
            </a:fld>
            <a:endParaRPr lang="en-US"/>
          </a:p>
        </p:txBody>
      </p:sp>
      <p:sp>
        <p:nvSpPr>
          <p:cNvPr id="3" name="Footer Placeholder 2">
            <a:extLst>
              <a:ext uri="{FF2B5EF4-FFF2-40B4-BE49-F238E27FC236}">
                <a16:creationId xmlns:a16="http://schemas.microsoft.com/office/drawing/2014/main" id="{37B819C0-352B-9B8E-12B6-2E52475380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11BBF1-7AF7-5431-599D-F00BD619C999}"/>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143491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6EC6-A2DF-C179-AFAC-32A394AEE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C749A3-7D10-3411-D153-B50970E97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4C34CC-D511-EA07-FCFE-1F0F1F420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7E76F-DB10-E500-00B8-B52F9C06D630}"/>
              </a:ext>
            </a:extLst>
          </p:cNvPr>
          <p:cNvSpPr>
            <a:spLocks noGrp="1"/>
          </p:cNvSpPr>
          <p:nvPr>
            <p:ph type="dt" sz="half" idx="10"/>
          </p:nvPr>
        </p:nvSpPr>
        <p:spPr/>
        <p:txBody>
          <a:bodyPr/>
          <a:lstStyle/>
          <a:p>
            <a:fld id="{9606D3C8-EC9A-4E64-B7EC-7F257ABC8BA1}" type="datetime1">
              <a:rPr lang="en-US" smtClean="0"/>
              <a:t>6/23/2024</a:t>
            </a:fld>
            <a:endParaRPr lang="en-US"/>
          </a:p>
        </p:txBody>
      </p:sp>
      <p:sp>
        <p:nvSpPr>
          <p:cNvPr id="6" name="Footer Placeholder 5">
            <a:extLst>
              <a:ext uri="{FF2B5EF4-FFF2-40B4-BE49-F238E27FC236}">
                <a16:creationId xmlns:a16="http://schemas.microsoft.com/office/drawing/2014/main" id="{36BE9AD9-8A6F-F831-56DA-C4EF5175D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94821-6E7A-D0B2-EA9E-53CFCD00CF19}"/>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237916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EF26-03A5-A0B2-EA03-CCEB697A1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3FE60E-8373-22A3-3EA5-CAD1562EF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50708-BF68-4798-9A67-C3584497E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40E28-9D5F-EB42-C64E-AC3D7E404B8A}"/>
              </a:ext>
            </a:extLst>
          </p:cNvPr>
          <p:cNvSpPr>
            <a:spLocks noGrp="1"/>
          </p:cNvSpPr>
          <p:nvPr>
            <p:ph type="dt" sz="half" idx="10"/>
          </p:nvPr>
        </p:nvSpPr>
        <p:spPr/>
        <p:txBody>
          <a:bodyPr/>
          <a:lstStyle/>
          <a:p>
            <a:fld id="{E5A4BBDE-0339-4F22-BC34-DCF7B2AF480E}" type="datetime1">
              <a:rPr lang="en-US" smtClean="0"/>
              <a:t>6/23/2024</a:t>
            </a:fld>
            <a:endParaRPr lang="en-US"/>
          </a:p>
        </p:txBody>
      </p:sp>
      <p:sp>
        <p:nvSpPr>
          <p:cNvPr id="6" name="Footer Placeholder 5">
            <a:extLst>
              <a:ext uri="{FF2B5EF4-FFF2-40B4-BE49-F238E27FC236}">
                <a16:creationId xmlns:a16="http://schemas.microsoft.com/office/drawing/2014/main" id="{B3611952-04B3-A7C9-341A-9E0D4382A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82562-A9E1-F3BF-6E5A-6FDC226510FA}"/>
              </a:ext>
            </a:extLst>
          </p:cNvPr>
          <p:cNvSpPr>
            <a:spLocks noGrp="1"/>
          </p:cNvSpPr>
          <p:nvPr>
            <p:ph type="sldNum" sz="quarter" idx="12"/>
          </p:nvPr>
        </p:nvSpPr>
        <p:spPr/>
        <p:txBody>
          <a:bodyPr/>
          <a:lstStyle/>
          <a:p>
            <a:fld id="{DD68B764-31D5-45ED-A689-730753BDD876}" type="slidenum">
              <a:rPr lang="en-US" smtClean="0"/>
              <a:t>‹#›</a:t>
            </a:fld>
            <a:endParaRPr lang="en-US"/>
          </a:p>
        </p:txBody>
      </p:sp>
    </p:spTree>
    <p:extLst>
      <p:ext uri="{BB962C8B-B14F-4D97-AF65-F5344CB8AC3E}">
        <p14:creationId xmlns:p14="http://schemas.microsoft.com/office/powerpoint/2010/main" val="346000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E63C8-94F3-FBF1-26D2-CCA299AED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1F98B1-E381-CFCE-C87F-9655AEA49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C1F13-74E3-17A7-9636-BFAB458CF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594C5-3D32-4C03-B2D5-943AC05388B0}" type="datetime1">
              <a:rPr lang="en-US" smtClean="0"/>
              <a:t>6/23/2024</a:t>
            </a:fld>
            <a:endParaRPr lang="en-US"/>
          </a:p>
        </p:txBody>
      </p:sp>
      <p:sp>
        <p:nvSpPr>
          <p:cNvPr id="5" name="Footer Placeholder 4">
            <a:extLst>
              <a:ext uri="{FF2B5EF4-FFF2-40B4-BE49-F238E27FC236}">
                <a16:creationId xmlns:a16="http://schemas.microsoft.com/office/drawing/2014/main" id="{A214152E-57AB-2CE4-2198-8033DB0C6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770D87-8047-EDAA-89A3-5B16A44FB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68B764-31D5-45ED-A689-730753BDD876}" type="slidenum">
              <a:rPr lang="en-US" smtClean="0"/>
              <a:t>‹#›</a:t>
            </a:fld>
            <a:endParaRPr lang="en-US"/>
          </a:p>
        </p:txBody>
      </p:sp>
    </p:spTree>
    <p:extLst>
      <p:ext uri="{BB962C8B-B14F-4D97-AF65-F5344CB8AC3E}">
        <p14:creationId xmlns:p14="http://schemas.microsoft.com/office/powerpoint/2010/main" val="3453943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E63C8-94F3-FBF1-26D2-CCA299AED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1F98B1-E381-CFCE-C87F-9655AEA49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C1F13-74E3-17A7-9636-BFAB458CF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24BF48-7978-42D4-87C8-E573246A5F64}" type="datetimeFigureOut">
              <a:rPr lang="en-US" smtClean="0"/>
              <a:t>6/23/2024</a:t>
            </a:fld>
            <a:endParaRPr lang="en-US"/>
          </a:p>
        </p:txBody>
      </p:sp>
      <p:sp>
        <p:nvSpPr>
          <p:cNvPr id="5" name="Footer Placeholder 4">
            <a:extLst>
              <a:ext uri="{FF2B5EF4-FFF2-40B4-BE49-F238E27FC236}">
                <a16:creationId xmlns:a16="http://schemas.microsoft.com/office/drawing/2014/main" id="{A214152E-57AB-2CE4-2198-8033DB0C6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770D87-8047-EDAA-89A3-5B16A44FB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68B764-31D5-45ED-A689-730753BDD876}" type="slidenum">
              <a:rPr lang="en-US" smtClean="0"/>
              <a:t>‹#›</a:t>
            </a:fld>
            <a:endParaRPr lang="en-US"/>
          </a:p>
        </p:txBody>
      </p:sp>
    </p:spTree>
    <p:extLst>
      <p:ext uri="{BB962C8B-B14F-4D97-AF65-F5344CB8AC3E}">
        <p14:creationId xmlns:p14="http://schemas.microsoft.com/office/powerpoint/2010/main" val="157620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DCB5D-C3E8-8BEA-6171-8D96C7E4DF2A}"/>
              </a:ext>
            </a:extLst>
          </p:cNvPr>
          <p:cNvSpPr>
            <a:spLocks noGrp="1"/>
          </p:cNvSpPr>
          <p:nvPr>
            <p:ph type="ctrTitle"/>
          </p:nvPr>
        </p:nvSpPr>
        <p:spPr>
          <a:xfrm>
            <a:off x="1302029" y="545919"/>
            <a:ext cx="9830265" cy="2795931"/>
          </a:xfrm>
        </p:spPr>
        <p:txBody>
          <a:bodyPr>
            <a:noAutofit/>
          </a:bodyPr>
          <a:lstStyle/>
          <a:p>
            <a:r>
              <a:rPr lang="en-US" sz="6400" b="1" kern="1400" spc="-50" dirty="0">
                <a:solidFill>
                  <a:srgbClr val="1D87B7"/>
                </a:solidFill>
                <a:effectLst/>
                <a:latin typeface="Cambria Math" panose="02040503050406030204" pitchFamily="18" charset="0"/>
                <a:ea typeface="Cambria Math" panose="02040503050406030204" pitchFamily="18" charset="0"/>
                <a:cs typeface="Times New Roman" panose="02020603050405020304" pitchFamily="18" charset="0"/>
              </a:rPr>
              <a:t>High Frequency </a:t>
            </a:r>
            <a:br>
              <a:rPr lang="en-US" sz="6400" b="1" kern="1400" spc="-50" dirty="0">
                <a:solidFill>
                  <a:srgbClr val="1D87B7"/>
                </a:solidFill>
                <a:effectLst/>
                <a:latin typeface="Cambria Math" panose="02040503050406030204" pitchFamily="18" charset="0"/>
                <a:ea typeface="Cambria Math" panose="02040503050406030204" pitchFamily="18" charset="0"/>
                <a:cs typeface="Times New Roman" panose="02020603050405020304" pitchFamily="18" charset="0"/>
              </a:rPr>
            </a:br>
            <a:r>
              <a:rPr lang="en-US" sz="6400" b="1" kern="1400" spc="-50" dirty="0">
                <a:solidFill>
                  <a:srgbClr val="1D87B7"/>
                </a:solidFill>
                <a:effectLst/>
                <a:latin typeface="Cambria Math" panose="02040503050406030204" pitchFamily="18" charset="0"/>
                <a:ea typeface="Cambria Math" panose="02040503050406030204" pitchFamily="18" charset="0"/>
                <a:cs typeface="Times New Roman" panose="02020603050405020304" pitchFamily="18" charset="0"/>
              </a:rPr>
              <a:t>Satellite Communication</a:t>
            </a:r>
            <a:br>
              <a:rPr lang="en-US" sz="6400" b="1" kern="1400" spc="-50" dirty="0">
                <a:solidFill>
                  <a:srgbClr val="1D87B7"/>
                </a:solidFill>
                <a:effectLst/>
                <a:latin typeface="Cambria Math" panose="02040503050406030204" pitchFamily="18" charset="0"/>
                <a:ea typeface="Cambria Math" panose="02040503050406030204" pitchFamily="18" charset="0"/>
                <a:cs typeface="Times New Roman" panose="02020603050405020304" pitchFamily="18" charset="0"/>
              </a:rPr>
            </a:br>
            <a:r>
              <a:rPr lang="en-US" sz="6400" b="1" kern="1400" spc="-50" dirty="0">
                <a:solidFill>
                  <a:srgbClr val="1D87B7"/>
                </a:solidFill>
                <a:effectLst/>
                <a:latin typeface="Cambria Math" panose="02040503050406030204" pitchFamily="18" charset="0"/>
                <a:ea typeface="Cambria Math" panose="02040503050406030204" pitchFamily="18" charset="0"/>
                <a:cs typeface="Times New Roman" panose="02020603050405020304" pitchFamily="18" charset="0"/>
              </a:rPr>
              <a:t>Transmitter</a:t>
            </a:r>
            <a:endParaRPr lang="en-US" sz="6400" b="1" dirty="0">
              <a:solidFill>
                <a:srgbClr val="1D87B7"/>
              </a:solidFill>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4FDD0B3F-757A-138B-C319-1C73A0F42B48}"/>
              </a:ext>
            </a:extLst>
          </p:cNvPr>
          <p:cNvSpPr>
            <a:spLocks noGrp="1"/>
          </p:cNvSpPr>
          <p:nvPr>
            <p:ph type="subTitle" idx="1"/>
          </p:nvPr>
        </p:nvSpPr>
        <p:spPr>
          <a:xfrm>
            <a:off x="1834345" y="3741645"/>
            <a:ext cx="9142288" cy="1884483"/>
          </a:xfrm>
        </p:spPr>
        <p:txBody>
          <a:bodyPr>
            <a:noAutofit/>
          </a:bodyPr>
          <a:lstStyle/>
          <a:p>
            <a:pPr marL="0" marR="473710">
              <a:spcBef>
                <a:spcPts val="0"/>
              </a:spcBef>
              <a:spcAft>
                <a:spcPts val="800"/>
              </a:spcAft>
            </a:pPr>
            <a:r>
              <a:rPr lang="en-US" b="1" dirty="0" err="1">
                <a:solidFill>
                  <a:schemeClr val="accent1">
                    <a:lumMod val="75000"/>
                  </a:schemeClr>
                </a:solidFill>
                <a:effectLst/>
                <a:latin typeface="Cambria" panose="02040503050406030204" pitchFamily="18" charset="0"/>
                <a:ea typeface="Cambria" panose="02040503050406030204" pitchFamily="18" charset="0"/>
                <a:cs typeface="Arial" panose="020B0604020202020204" pitchFamily="34" charset="0"/>
              </a:rPr>
              <a:t>Tzur</a:t>
            </a:r>
            <a:r>
              <a:rPr lang="en-US" b="1" dirty="0">
                <a:solidFill>
                  <a:schemeClr val="accent1">
                    <a:lumMod val="75000"/>
                  </a:schemeClr>
                </a:solidFill>
                <a:effectLst/>
                <a:latin typeface="Cambria" panose="02040503050406030204" pitchFamily="18" charset="0"/>
                <a:ea typeface="Cambria" panose="02040503050406030204" pitchFamily="18" charset="0"/>
                <a:cs typeface="Arial" panose="020B0604020202020204" pitchFamily="34" charset="0"/>
              </a:rPr>
              <a:t> Bar-</a:t>
            </a:r>
            <a:r>
              <a:rPr lang="en-US" b="1" dirty="0" err="1">
                <a:solidFill>
                  <a:schemeClr val="accent1">
                    <a:lumMod val="75000"/>
                  </a:schemeClr>
                </a:solidFill>
                <a:effectLst/>
                <a:latin typeface="Cambria" panose="02040503050406030204" pitchFamily="18" charset="0"/>
                <a:ea typeface="Cambria" panose="02040503050406030204" pitchFamily="18" charset="0"/>
                <a:cs typeface="Arial" panose="020B0604020202020204" pitchFamily="34" charset="0"/>
              </a:rPr>
              <a:t>Cochva</a:t>
            </a:r>
            <a:endParaRPr lang="en-US" b="1" dirty="0">
              <a:solidFill>
                <a:schemeClr val="accent1">
                  <a:lumMod val="75000"/>
                </a:schemeClr>
              </a:solidFill>
              <a:effectLst/>
              <a:latin typeface="Cambria" panose="02040503050406030204" pitchFamily="18" charset="0"/>
              <a:ea typeface="Cambria" panose="02040503050406030204" pitchFamily="18" charset="0"/>
              <a:cs typeface="Arial" panose="020B0604020202020204" pitchFamily="34" charset="0"/>
            </a:endParaRPr>
          </a:p>
          <a:p>
            <a:pPr marR="473710">
              <a:spcBef>
                <a:spcPts val="0"/>
              </a:spcBef>
              <a:spcAft>
                <a:spcPts val="800"/>
              </a:spcAft>
            </a:pPr>
            <a:r>
              <a:rPr lang="en-US" b="1" dirty="0">
                <a:solidFill>
                  <a:schemeClr val="accent1">
                    <a:lumMod val="75000"/>
                  </a:schemeClr>
                </a:solidFill>
                <a:effectLst/>
                <a:latin typeface="Cambria" panose="02040503050406030204" pitchFamily="18" charset="0"/>
                <a:ea typeface="Cambria" panose="02040503050406030204" pitchFamily="18" charset="0"/>
                <a:cs typeface="Arial" panose="020B0604020202020204" pitchFamily="34" charset="0"/>
              </a:rPr>
              <a:t>Peretz Porath</a:t>
            </a:r>
            <a:endParaRPr lang="en-US" dirty="0">
              <a:solidFill>
                <a:schemeClr val="accent1">
                  <a:lumMod val="75000"/>
                </a:schemeClr>
              </a:solidFill>
              <a:effectLst/>
              <a:latin typeface="Cambria" panose="02040503050406030204" pitchFamily="18" charset="0"/>
              <a:ea typeface="Cambria" panose="02040503050406030204" pitchFamily="18" charset="0"/>
              <a:cs typeface="Arial" panose="020B0604020202020204" pitchFamily="34" charset="0"/>
            </a:endParaRPr>
          </a:p>
          <a:p>
            <a:pPr marL="0" marR="473710">
              <a:spcBef>
                <a:spcPts val="0"/>
              </a:spcBef>
              <a:spcAft>
                <a:spcPts val="800"/>
              </a:spcAft>
            </a:pPr>
            <a:endParaRPr lang="en-US" b="1" dirty="0">
              <a:solidFill>
                <a:schemeClr val="accent1">
                  <a:lumMod val="75000"/>
                </a:schemeClr>
              </a:solidFill>
              <a:latin typeface="Cambria" panose="02040503050406030204" pitchFamily="18" charset="0"/>
              <a:ea typeface="Cambria" panose="02040503050406030204" pitchFamily="18" charset="0"/>
              <a:cs typeface="Arial" panose="020B0604020202020204" pitchFamily="34" charset="0"/>
            </a:endParaRPr>
          </a:p>
          <a:p>
            <a:pPr marL="0" marR="473710">
              <a:spcBef>
                <a:spcPts val="0"/>
              </a:spcBef>
              <a:spcAft>
                <a:spcPts val="800"/>
              </a:spcAft>
            </a:pPr>
            <a:r>
              <a:rPr lang="en-US" b="1" dirty="0">
                <a:solidFill>
                  <a:schemeClr val="accent1">
                    <a:lumMod val="75000"/>
                  </a:schemeClr>
                </a:solidFill>
                <a:effectLst/>
                <a:latin typeface="Cambria" panose="02040503050406030204" pitchFamily="18" charset="0"/>
                <a:ea typeface="Cambria" panose="02040503050406030204" pitchFamily="18" charset="0"/>
                <a:cs typeface="Arial" panose="020B0604020202020204" pitchFamily="34" charset="0"/>
              </a:rPr>
              <a:t>Supervised by Denis Dikarov</a:t>
            </a:r>
            <a:endParaRPr lang="en-US" dirty="0">
              <a:solidFill>
                <a:schemeClr val="accent1">
                  <a:lumMod val="75000"/>
                </a:schemeClr>
              </a:solidFill>
              <a:effectLst/>
              <a:latin typeface="Cambria" panose="02040503050406030204" pitchFamily="18" charset="0"/>
              <a:ea typeface="Cambria" panose="02040503050406030204" pitchFamily="18" charset="0"/>
              <a:cs typeface="Arial" panose="020B0604020202020204" pitchFamily="34" charset="0"/>
            </a:endParaRPr>
          </a:p>
          <a:p>
            <a:endParaRPr lang="en-US" dirty="0">
              <a:solidFill>
                <a:schemeClr val="accent1">
                  <a:lumMod val="75000"/>
                </a:schemeClr>
              </a:solidFill>
              <a:latin typeface="Cambria" panose="02040503050406030204" pitchFamily="18" charset="0"/>
              <a:ea typeface="Cambria" panose="02040503050406030204" pitchFamily="18" charset="0"/>
            </a:endParaRPr>
          </a:p>
        </p:txBody>
      </p:sp>
      <p:grpSp>
        <p:nvGrpSpPr>
          <p:cNvPr id="28" name="Group 27">
            <a:extLst>
              <a:ext uri="{FF2B5EF4-FFF2-40B4-BE49-F238E27FC236}">
                <a16:creationId xmlns:a16="http://schemas.microsoft.com/office/drawing/2014/main" id="{5124B26C-AC30-FFA5-80D3-A24D02B1F055}"/>
              </a:ext>
            </a:extLst>
          </p:cNvPr>
          <p:cNvGrpSpPr/>
          <p:nvPr/>
        </p:nvGrpSpPr>
        <p:grpSpPr>
          <a:xfrm>
            <a:off x="10544175" y="6124576"/>
            <a:ext cx="1281851" cy="535526"/>
            <a:chOff x="410412" y="4247688"/>
            <a:chExt cx="1155741" cy="473349"/>
          </a:xfrm>
        </p:grpSpPr>
        <p:pic>
          <p:nvPicPr>
            <p:cNvPr id="30" name="Picture 29">
              <a:extLst>
                <a:ext uri="{FF2B5EF4-FFF2-40B4-BE49-F238E27FC236}">
                  <a16:creationId xmlns:a16="http://schemas.microsoft.com/office/drawing/2014/main" id="{00EE5AB8-A0F9-CA36-9EA8-A55F5E9D9E12}"/>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63" name="Picture 62">
              <a:extLst>
                <a:ext uri="{FF2B5EF4-FFF2-40B4-BE49-F238E27FC236}">
                  <a16:creationId xmlns:a16="http://schemas.microsoft.com/office/drawing/2014/main" id="{99BEDA61-5D09-DD3F-5D75-DC25DB1641B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64" name="Picture 63" descr="Faculty Logo - Faculty of Electrical And Computer Engineering - Technion">
            <a:extLst>
              <a:ext uri="{FF2B5EF4-FFF2-40B4-BE49-F238E27FC236}">
                <a16:creationId xmlns:a16="http://schemas.microsoft.com/office/drawing/2014/main" id="{C288C60B-AAEC-C94D-2C28-7210903793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372374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20D7EB0-0539-4410-AFB7-B1B7ED1BD150}"/>
              </a:ext>
            </a:extLst>
          </p:cNvPr>
          <p:cNvGrpSpPr/>
          <p:nvPr/>
        </p:nvGrpSpPr>
        <p:grpSpPr>
          <a:xfrm>
            <a:off x="10544175" y="6124576"/>
            <a:ext cx="1281851" cy="535526"/>
            <a:chOff x="410412" y="4247688"/>
            <a:chExt cx="1155741" cy="473349"/>
          </a:xfrm>
        </p:grpSpPr>
        <p:pic>
          <p:nvPicPr>
            <p:cNvPr id="43" name="Picture 42">
              <a:extLst>
                <a:ext uri="{FF2B5EF4-FFF2-40B4-BE49-F238E27FC236}">
                  <a16:creationId xmlns:a16="http://schemas.microsoft.com/office/drawing/2014/main" id="{1EEC3D46-8FB4-4E69-B53C-24C647F98EF4}"/>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44" name="Picture 43">
              <a:extLst>
                <a:ext uri="{FF2B5EF4-FFF2-40B4-BE49-F238E27FC236}">
                  <a16:creationId xmlns:a16="http://schemas.microsoft.com/office/drawing/2014/main" id="{8BE9A23C-3FDC-4D70-B04F-50C23296BB7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sp>
        <p:nvSpPr>
          <p:cNvPr id="5" name="Rectangle 4">
            <a:extLst>
              <a:ext uri="{FF2B5EF4-FFF2-40B4-BE49-F238E27FC236}">
                <a16:creationId xmlns:a16="http://schemas.microsoft.com/office/drawing/2014/main" id="{50541AFC-582C-7B2F-C47C-E5C45FF46655}"/>
              </a:ext>
            </a:extLst>
          </p:cNvPr>
          <p:cNvSpPr/>
          <p:nvPr/>
        </p:nvSpPr>
        <p:spPr>
          <a:xfrm>
            <a:off x="2499402" y="173560"/>
            <a:ext cx="7176387"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Analysis of a Linear Model for PLLs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416541-27A6-AE70-5F4D-BF89C07BBE28}"/>
                  </a:ext>
                </a:extLst>
              </p:cNvPr>
              <p:cNvSpPr txBox="1"/>
              <p:nvPr/>
            </p:nvSpPr>
            <p:spPr>
              <a:xfrm>
                <a:off x="1500507" y="819891"/>
                <a:ext cx="9505849" cy="1183466"/>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PLLs are Nonlinear systems by nature but can be well approximated as Linear for a sufficiently small phase error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𝜙</m:t>
                        </m:r>
                      </m:e>
                      <m:sub>
                        <m:r>
                          <a:rPr lang="en-US" sz="1400" b="0" i="1" smtClean="0">
                            <a:ln w="0"/>
                            <a:latin typeface="Cambria Math" panose="02040503050406030204" pitchFamily="18" charset="0"/>
                            <a:ea typeface="Cambria" panose="02040503050406030204" pitchFamily="18" charset="0"/>
                          </a:rPr>
                          <m:t>𝑒𝑟𝑟</m:t>
                        </m:r>
                      </m:sub>
                    </m:sSub>
                  </m:oMath>
                </a14:m>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 input/output characteristic of interest in PLLs is that which relates the </a:t>
                </a:r>
                <a:r>
                  <a:rPr lang="en-US" sz="1400" i="1" dirty="0">
                    <a:ln w="0"/>
                    <a:latin typeface="Cambria" panose="02040503050406030204" pitchFamily="18" charset="0"/>
                    <a:ea typeface="Cambria" panose="02040503050406030204" pitchFamily="18" charset="0"/>
                  </a:rPr>
                  <a:t>phases</a:t>
                </a:r>
                <a:r>
                  <a:rPr lang="en-US" sz="1400" dirty="0">
                    <a:ln w="0"/>
                    <a:latin typeface="Cambria" panose="02040503050406030204" pitchFamily="18" charset="0"/>
                    <a:ea typeface="Cambria" panose="02040503050406030204" pitchFamily="18" charset="0"/>
                  </a:rPr>
                  <a:t> of the input and output signals</a:t>
                </a: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We consider the PLL as a Linear system and carry out the analysis in the </a:t>
                </a:r>
                <a:r>
                  <a:rPr lang="en-US" sz="1400" i="1" dirty="0">
                    <a:ln w="0"/>
                    <a:latin typeface="Cambria" panose="02040503050406030204" pitchFamily="18" charset="0"/>
                    <a:ea typeface="Cambria" panose="02040503050406030204" pitchFamily="18" charset="0"/>
                  </a:rPr>
                  <a:t>phase equivalent representation</a:t>
                </a: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We derive the overall system </a:t>
                </a:r>
                <a:r>
                  <a:rPr lang="en-US" sz="1400" i="1" dirty="0">
                    <a:ln w="0"/>
                    <a:latin typeface="Cambria" panose="02040503050406030204" pitchFamily="18" charset="0"/>
                    <a:ea typeface="Cambria" panose="02040503050406030204" pitchFamily="18" charset="0"/>
                  </a:rPr>
                  <a:t>Transfer Functions </a:t>
                </a:r>
                <a:r>
                  <a:rPr lang="en-US" sz="1400" dirty="0">
                    <a:ln w="0"/>
                    <a:latin typeface="Cambria" panose="02040503050406030204" pitchFamily="18" charset="0"/>
                    <a:ea typeface="Cambria" panose="02040503050406030204" pitchFamily="18" charset="0"/>
                  </a:rPr>
                  <a:t>in Frequency Domain by using the </a:t>
                </a:r>
                <a:r>
                  <a:rPr lang="en-US" sz="1400" i="1" dirty="0">
                    <a:ln w="0"/>
                    <a:latin typeface="Cambria" panose="02040503050406030204" pitchFamily="18" charset="0"/>
                    <a:ea typeface="Cambria" panose="02040503050406030204" pitchFamily="18" charset="0"/>
                  </a:rPr>
                  <a:t>Laplace Transform</a:t>
                </a:r>
              </a:p>
            </p:txBody>
          </p:sp>
        </mc:Choice>
        <mc:Fallback xmlns="">
          <p:sp>
            <p:nvSpPr>
              <p:cNvPr id="3" name="TextBox 2">
                <a:extLst>
                  <a:ext uri="{FF2B5EF4-FFF2-40B4-BE49-F238E27FC236}">
                    <a16:creationId xmlns:a16="http://schemas.microsoft.com/office/drawing/2014/main" id="{30416541-27A6-AE70-5F4D-BF89C07BBE28}"/>
                  </a:ext>
                </a:extLst>
              </p:cNvPr>
              <p:cNvSpPr txBox="1">
                <a:spLocks noRot="1" noChangeAspect="1" noMove="1" noResize="1" noEditPoints="1" noAdjustHandles="1" noChangeArrowheads="1" noChangeShapeType="1" noTextEdit="1"/>
              </p:cNvSpPr>
              <p:nvPr/>
            </p:nvSpPr>
            <p:spPr>
              <a:xfrm>
                <a:off x="1500507" y="819891"/>
                <a:ext cx="9505849" cy="1183466"/>
              </a:xfrm>
              <a:prstGeom prst="rect">
                <a:avLst/>
              </a:prstGeom>
              <a:blipFill>
                <a:blip r:embed="rId3"/>
                <a:stretch>
                  <a:fillRect l="-64" b="-4103"/>
                </a:stretch>
              </a:blipFill>
            </p:spPr>
            <p:txBody>
              <a:bodyPr/>
              <a:lstStyle/>
              <a:p>
                <a:r>
                  <a:rPr lang="en-US">
                    <a:noFill/>
                  </a:rPr>
                  <a:t> </a:t>
                </a:r>
              </a:p>
            </p:txBody>
          </p:sp>
        </mc:Fallback>
      </mc:AlternateContent>
      <p:pic>
        <p:nvPicPr>
          <p:cNvPr id="7" name="Picture 6" descr="Faculty Logo - Faculty of Electrical And Computer Engineering - Technion">
            <a:extLst>
              <a:ext uri="{FF2B5EF4-FFF2-40B4-BE49-F238E27FC236}">
                <a16:creationId xmlns:a16="http://schemas.microsoft.com/office/drawing/2014/main" id="{DC877729-296D-2A89-D1FA-9ADFA3D516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grpSp>
        <p:nvGrpSpPr>
          <p:cNvPr id="29" name="Group 28">
            <a:extLst>
              <a:ext uri="{FF2B5EF4-FFF2-40B4-BE49-F238E27FC236}">
                <a16:creationId xmlns:a16="http://schemas.microsoft.com/office/drawing/2014/main" id="{C2EF4F68-13C9-841B-DA26-1FE8624DB3D1}"/>
              </a:ext>
            </a:extLst>
          </p:cNvPr>
          <p:cNvGrpSpPr/>
          <p:nvPr/>
        </p:nvGrpSpPr>
        <p:grpSpPr>
          <a:xfrm>
            <a:off x="979503" y="2070469"/>
            <a:ext cx="9473180" cy="4391443"/>
            <a:chOff x="979503" y="2070469"/>
            <a:chExt cx="9473180" cy="4391443"/>
          </a:xfrm>
        </p:grpSpPr>
        <p:sp>
          <p:nvSpPr>
            <p:cNvPr id="16" name="TextBox 15">
              <a:extLst>
                <a:ext uri="{FF2B5EF4-FFF2-40B4-BE49-F238E27FC236}">
                  <a16:creationId xmlns:a16="http://schemas.microsoft.com/office/drawing/2014/main" id="{306E5273-2FF8-F6FB-0DD1-76C7F2395EA8}"/>
                </a:ext>
              </a:extLst>
            </p:cNvPr>
            <p:cNvSpPr txBox="1"/>
            <p:nvPr/>
          </p:nvSpPr>
          <p:spPr>
            <a:xfrm>
              <a:off x="979503" y="2579422"/>
              <a:ext cx="1275126" cy="584775"/>
            </a:xfrm>
            <a:prstGeom prst="rect">
              <a:avLst/>
            </a:prstGeom>
            <a:noFill/>
          </p:spPr>
          <p:txBody>
            <a:bodyPr wrap="square" rtlCol="0">
              <a:spAutoFit/>
            </a:bodyPr>
            <a:lstStyle/>
            <a:p>
              <a:r>
                <a:rPr lang="en-US" sz="1600" b="1" dirty="0">
                  <a:ln w="0"/>
                  <a:latin typeface="Cambria" panose="02040503050406030204" pitchFamily="18" charset="0"/>
                  <a:ea typeface="Cambria" panose="02040503050406030204" pitchFamily="18" charset="0"/>
                </a:rPr>
                <a:t>Time</a:t>
              </a:r>
              <a:br>
                <a:rPr lang="en-US" sz="1600" b="1" dirty="0">
                  <a:ln w="0"/>
                  <a:latin typeface="Cambria" panose="02040503050406030204" pitchFamily="18" charset="0"/>
                  <a:ea typeface="Cambria" panose="02040503050406030204" pitchFamily="18" charset="0"/>
                </a:rPr>
              </a:br>
              <a:r>
                <a:rPr lang="en-US" sz="1600" b="1" dirty="0">
                  <a:ln w="0"/>
                  <a:latin typeface="Cambria" panose="02040503050406030204" pitchFamily="18" charset="0"/>
                  <a:ea typeface="Cambria" panose="02040503050406030204" pitchFamily="18" charset="0"/>
                </a:rPr>
                <a:t>Domain:</a:t>
              </a:r>
              <a:endParaRPr lang="en-IL" sz="1600" b="1" dirty="0">
                <a:ln w="0"/>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D5398B25-F718-51FB-4CB8-6B5E50F08E1E}"/>
                </a:ext>
              </a:extLst>
            </p:cNvPr>
            <p:cNvSpPr txBox="1"/>
            <p:nvPr/>
          </p:nvSpPr>
          <p:spPr>
            <a:xfrm>
              <a:off x="979503" y="4809197"/>
              <a:ext cx="1409350" cy="584775"/>
            </a:xfrm>
            <a:prstGeom prst="rect">
              <a:avLst/>
            </a:prstGeom>
            <a:noFill/>
          </p:spPr>
          <p:txBody>
            <a:bodyPr wrap="square" rtlCol="0">
              <a:spAutoFit/>
            </a:bodyPr>
            <a:lstStyle/>
            <a:p>
              <a:r>
                <a:rPr lang="en-US" sz="1600" b="1" dirty="0">
                  <a:ln w="0"/>
                  <a:latin typeface="Cambria" panose="02040503050406030204" pitchFamily="18" charset="0"/>
                  <a:ea typeface="Cambria" panose="02040503050406030204" pitchFamily="18" charset="0"/>
                </a:rPr>
                <a:t>Frequency </a:t>
              </a:r>
              <a:br>
                <a:rPr lang="en-US" sz="1600" b="1" dirty="0">
                  <a:ln w="0"/>
                  <a:latin typeface="Cambria" panose="02040503050406030204" pitchFamily="18" charset="0"/>
                  <a:ea typeface="Cambria" panose="02040503050406030204" pitchFamily="18" charset="0"/>
                </a:rPr>
              </a:br>
              <a:r>
                <a:rPr lang="en-US" sz="1600" b="1" dirty="0">
                  <a:ln w="0"/>
                  <a:latin typeface="Cambria" panose="02040503050406030204" pitchFamily="18" charset="0"/>
                  <a:ea typeface="Cambria" panose="02040503050406030204" pitchFamily="18" charset="0"/>
                </a:rPr>
                <a:t>Domain:</a:t>
              </a:r>
              <a:endParaRPr lang="en-IL" sz="1600" b="1" dirty="0">
                <a:ln w="0"/>
                <a:latin typeface="Cambria" panose="02040503050406030204" pitchFamily="18" charset="0"/>
                <a:ea typeface="Cambria" panose="02040503050406030204" pitchFamily="18" charset="0"/>
              </a:endParaRPr>
            </a:p>
          </p:txBody>
        </p:sp>
        <p:pic>
          <p:nvPicPr>
            <p:cNvPr id="20" name="Picture 19">
              <a:extLst>
                <a:ext uri="{FF2B5EF4-FFF2-40B4-BE49-F238E27FC236}">
                  <a16:creationId xmlns:a16="http://schemas.microsoft.com/office/drawing/2014/main" id="{BF61ECC8-8A76-7331-B274-B24D017B0EC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54313"/>
            <a:stretch/>
          </p:blipFill>
          <p:spPr>
            <a:xfrm>
              <a:off x="2564354" y="2070469"/>
              <a:ext cx="7888327" cy="2242259"/>
            </a:xfrm>
            <a:prstGeom prst="rect">
              <a:avLst/>
            </a:prstGeom>
          </p:spPr>
        </p:pic>
        <p:pic>
          <p:nvPicPr>
            <p:cNvPr id="28" name="Picture 27">
              <a:extLst>
                <a:ext uri="{FF2B5EF4-FFF2-40B4-BE49-F238E27FC236}">
                  <a16:creationId xmlns:a16="http://schemas.microsoft.com/office/drawing/2014/main" id="{222ED271-C8D7-E43E-87F0-E7B02111194D}"/>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57131"/>
            <a:stretch/>
          </p:blipFill>
          <p:spPr>
            <a:xfrm>
              <a:off x="2564355" y="4357941"/>
              <a:ext cx="7888328" cy="2103971"/>
            </a:xfrm>
            <a:prstGeom prst="rect">
              <a:avLst/>
            </a:prstGeom>
          </p:spPr>
        </p:pic>
      </p:grpSp>
    </p:spTree>
    <p:extLst>
      <p:ext uri="{BB962C8B-B14F-4D97-AF65-F5344CB8AC3E}">
        <p14:creationId xmlns:p14="http://schemas.microsoft.com/office/powerpoint/2010/main" val="56283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20D7EB0-0539-4410-AFB7-B1B7ED1BD150}"/>
              </a:ext>
            </a:extLst>
          </p:cNvPr>
          <p:cNvGrpSpPr/>
          <p:nvPr/>
        </p:nvGrpSpPr>
        <p:grpSpPr>
          <a:xfrm>
            <a:off x="10544175" y="6124576"/>
            <a:ext cx="1281851" cy="535526"/>
            <a:chOff x="410412" y="4247688"/>
            <a:chExt cx="1155741" cy="473349"/>
          </a:xfrm>
        </p:grpSpPr>
        <p:pic>
          <p:nvPicPr>
            <p:cNvPr id="43" name="Picture 42">
              <a:extLst>
                <a:ext uri="{FF2B5EF4-FFF2-40B4-BE49-F238E27FC236}">
                  <a16:creationId xmlns:a16="http://schemas.microsoft.com/office/drawing/2014/main" id="{1EEC3D46-8FB4-4E69-B53C-24C647F98EF4}"/>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44" name="Picture 43">
              <a:extLst>
                <a:ext uri="{FF2B5EF4-FFF2-40B4-BE49-F238E27FC236}">
                  <a16:creationId xmlns:a16="http://schemas.microsoft.com/office/drawing/2014/main" id="{8BE9A23C-3FDC-4D70-B04F-50C23296BB7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sp>
        <p:nvSpPr>
          <p:cNvPr id="5" name="Rectangle 4">
            <a:extLst>
              <a:ext uri="{FF2B5EF4-FFF2-40B4-BE49-F238E27FC236}">
                <a16:creationId xmlns:a16="http://schemas.microsoft.com/office/drawing/2014/main" id="{50541AFC-582C-7B2F-C47C-E5C45FF46655}"/>
              </a:ext>
            </a:extLst>
          </p:cNvPr>
          <p:cNvSpPr/>
          <p:nvPr/>
        </p:nvSpPr>
        <p:spPr>
          <a:xfrm>
            <a:off x="1778468" y="173560"/>
            <a:ext cx="8618257"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Analysis of a Linear Model for PLLs – Contd.</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416541-27A6-AE70-5F4D-BF89C07BBE28}"/>
                  </a:ext>
                </a:extLst>
              </p:cNvPr>
              <p:cNvSpPr txBox="1"/>
              <p:nvPr/>
            </p:nvSpPr>
            <p:spPr>
              <a:xfrm>
                <a:off x="1752177" y="819891"/>
                <a:ext cx="9312901" cy="3909019"/>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Considering a Linear model for the PLL, its three subsystems yield the following input/output characteristics:</a:t>
                </a:r>
              </a:p>
              <a:p>
                <a:pPr marL="285750" indent="-285750">
                  <a:lnSpc>
                    <a:spcPct val="13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Phase Detector (PD) subsystem</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	</a:t>
                </a:r>
                <a:r>
                  <a:rPr lang="en-US" sz="1400" b="1" dirty="0">
                    <a:ln w="0"/>
                    <a:latin typeface="Cambria" panose="02040503050406030204" pitchFamily="18" charset="0"/>
                    <a:ea typeface="Cambria" panose="02040503050406030204" pitchFamily="18" charset="0"/>
                  </a:rPr>
                  <a:t>TD:</a:t>
                </a:r>
                <a:r>
                  <a:rPr lang="en-US" sz="1400" dirty="0">
                    <a:ln w="0"/>
                    <a:latin typeface="Cambria" panose="02040503050406030204" pitchFamily="18" charset="0"/>
                    <a:ea typeface="Cambria" panose="02040503050406030204" pitchFamily="18" charset="0"/>
                  </a:rPr>
                  <a:t>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𝜈</m:t>
                        </m:r>
                      </m:e>
                      <m:sub>
                        <m:r>
                          <a:rPr lang="en-US" sz="1400" b="0" i="1" smtClean="0">
                            <a:ln w="0"/>
                            <a:latin typeface="Cambria Math" panose="02040503050406030204" pitchFamily="18" charset="0"/>
                            <a:ea typeface="Cambria" panose="02040503050406030204" pitchFamily="18" charset="0"/>
                          </a:rPr>
                          <m:t>𝑃𝐷</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𝐾</m:t>
                        </m:r>
                      </m:e>
                      <m:sub>
                        <m:r>
                          <a:rPr lang="en-US" sz="1400" b="0" i="1" smtClean="0">
                            <a:ln w="0"/>
                            <a:latin typeface="Cambria Math" panose="02040503050406030204" pitchFamily="18" charset="0"/>
                            <a:ea typeface="Cambria" panose="02040503050406030204" pitchFamily="18" charset="0"/>
                          </a:rPr>
                          <m:t>𝑃𝐷</m:t>
                        </m:r>
                      </m:sub>
                    </m:sSub>
                    <m:d>
                      <m:dPr>
                        <m:ctrlPr>
                          <a:rPr lang="en-US" sz="1400" b="0" i="1" smtClean="0">
                            <a:ln w="0"/>
                            <a:latin typeface="Cambria Math" panose="02040503050406030204" pitchFamily="18" charset="0"/>
                            <a:ea typeface="Cambria" panose="02040503050406030204" pitchFamily="18" charset="0"/>
                          </a:rPr>
                        </m:ctrlPr>
                      </m:dPr>
                      <m:e>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𝜙</m:t>
                            </m:r>
                          </m:e>
                          <m:sub>
                            <m:r>
                              <a:rPr lang="en-US" sz="1400" b="0" i="1" smtClean="0">
                                <a:ln w="0"/>
                                <a:latin typeface="Cambria Math" panose="02040503050406030204" pitchFamily="18" charset="0"/>
                                <a:ea typeface="Cambria" panose="02040503050406030204" pitchFamily="18" charset="0"/>
                              </a:rPr>
                              <m:t>𝑖𝑛</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𝜙</m:t>
                            </m:r>
                          </m:e>
                          <m:sub>
                            <m:r>
                              <a:rPr lang="en-US" sz="1400" b="0" i="1" smtClean="0">
                                <a:ln w="0"/>
                                <a:latin typeface="Cambria Math" panose="02040503050406030204" pitchFamily="18" charset="0"/>
                                <a:ea typeface="Cambria" panose="02040503050406030204" pitchFamily="18" charset="0"/>
                              </a:rPr>
                              <m:t>𝑜𝑢𝑡</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𝐾</m:t>
                        </m:r>
                      </m:e>
                      <m:sub>
                        <m:r>
                          <a:rPr lang="en-US" sz="1400" b="0" i="1" smtClean="0">
                            <a:ln w="0"/>
                            <a:latin typeface="Cambria Math" panose="02040503050406030204" pitchFamily="18" charset="0"/>
                            <a:ea typeface="Cambria" panose="02040503050406030204" pitchFamily="18" charset="0"/>
                          </a:rPr>
                          <m:t>𝑃𝐷</m:t>
                        </m:r>
                      </m:sub>
                    </m:sSub>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𝜙</m:t>
                        </m:r>
                      </m:e>
                      <m:sub>
                        <m:r>
                          <a:rPr lang="en-US" sz="1400" b="0" i="1" smtClean="0">
                            <a:ln w="0"/>
                            <a:latin typeface="Cambria Math" panose="02040503050406030204" pitchFamily="18" charset="0"/>
                            <a:ea typeface="Cambria" panose="02040503050406030204" pitchFamily="18" charset="0"/>
                          </a:rPr>
                          <m:t>𝑒𝑟𝑟</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br>
                  <a:rPr lang="en-US" sz="1400" b="0" i="1" dirty="0">
                    <a:ln w="0"/>
                    <a:latin typeface="Cambria Math" panose="02040503050406030204" pitchFamily="18" charset="0"/>
                    <a:ea typeface="Cambria" panose="02040503050406030204" pitchFamily="18" charset="0"/>
                  </a:rPr>
                </a:br>
                <a:r>
                  <a:rPr lang="en-US" sz="1400" b="0" i="1" dirty="0">
                    <a:ln w="0"/>
                    <a:latin typeface="Cambria Math" panose="02040503050406030204" pitchFamily="18" charset="0"/>
                    <a:ea typeface="Cambria" panose="02040503050406030204" pitchFamily="18" charset="0"/>
                  </a:rPr>
                  <a:t>	</a:t>
                </a:r>
                <a:r>
                  <a:rPr lang="en-US" sz="1400" b="1" dirty="0">
                    <a:ln w="0"/>
                    <a:latin typeface="Cambria Math" panose="02040503050406030204" pitchFamily="18" charset="0"/>
                    <a:ea typeface="Cambria" panose="02040503050406030204" pitchFamily="18" charset="0"/>
                  </a:rPr>
                  <a:t>FD: </a:t>
                </a:r>
                <a:r>
                  <a:rPr lang="en-US" sz="1400" b="0" dirty="0">
                    <a:ln w="0"/>
                    <a:latin typeface="Cambria Math" panose="02040503050406030204" pitchFamily="18" charset="0"/>
                    <a:ea typeface="Cambria" panose="02040503050406030204" pitchFamily="18" charset="0"/>
                  </a:rPr>
                  <a:t>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𝑉</m:t>
                        </m:r>
                      </m:e>
                      <m:sub>
                        <m:r>
                          <a:rPr lang="en-US" sz="1400" b="0" i="1" smtClean="0">
                            <a:ln w="0"/>
                            <a:latin typeface="Cambria Math" panose="02040503050406030204" pitchFamily="18" charset="0"/>
                            <a:ea typeface="Cambria" panose="02040503050406030204" pitchFamily="18" charset="0"/>
                          </a:rPr>
                          <m:t>𝑃𝐷</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𝑠</m:t>
                        </m:r>
                      </m:e>
                    </m:d>
                    <m:r>
                      <a:rPr lang="en-US" sz="1400" b="0" i="1" smtClean="0">
                        <a:ln w="0"/>
                        <a:latin typeface="Cambria Math" panose="02040503050406030204" pitchFamily="18" charset="0"/>
                        <a:ea typeface="Cambria" panose="02040503050406030204" pitchFamily="18" charset="0"/>
                      </a:rPr>
                      <m:t>=</m:t>
                    </m:r>
                    <m:r>
                      <a:rPr lang="en-US" sz="1400" b="0" i="1" smtClean="0">
                        <a:ln w="0"/>
                        <a:latin typeface="Cambria Math" panose="02040503050406030204" pitchFamily="18" charset="0"/>
                        <a:ea typeface="Cambria" panose="02040503050406030204" pitchFamily="18" charset="0"/>
                      </a:rPr>
                      <m:t>ℒ</m:t>
                    </m:r>
                    <m:d>
                      <m:dPr>
                        <m:begChr m:val="{"/>
                        <m:endChr m:val="}"/>
                        <m:ctrlPr>
                          <a:rPr lang="en-US" sz="1400" b="0" i="1" smtClean="0">
                            <a:ln w="0"/>
                            <a:latin typeface="Cambria Math" panose="02040503050406030204" pitchFamily="18" charset="0"/>
                            <a:ea typeface="Cambria" panose="02040503050406030204" pitchFamily="18" charset="0"/>
                          </a:rPr>
                        </m:ctrlPr>
                      </m:dPr>
                      <m:e>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𝜈</m:t>
                            </m:r>
                          </m:e>
                          <m:sub>
                            <m:r>
                              <a:rPr lang="en-US" sz="1400" b="0" i="1" smtClean="0">
                                <a:ln w="0"/>
                                <a:latin typeface="Cambria Math" panose="02040503050406030204" pitchFamily="18" charset="0"/>
                                <a:ea typeface="Cambria" panose="02040503050406030204" pitchFamily="18" charset="0"/>
                              </a:rPr>
                              <m:t>𝑃𝐷</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e>
                    </m:d>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𝑠</m:t>
                        </m:r>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𝐾</m:t>
                        </m:r>
                      </m:e>
                      <m:sub>
                        <m:r>
                          <a:rPr lang="en-US" sz="1400" b="0" i="1" smtClean="0">
                            <a:ln w="0"/>
                            <a:latin typeface="Cambria Math" panose="02040503050406030204" pitchFamily="18" charset="0"/>
                            <a:ea typeface="Cambria" panose="02040503050406030204" pitchFamily="18" charset="0"/>
                          </a:rPr>
                          <m:t>𝑃𝐷</m:t>
                        </m:r>
                      </m:sub>
                    </m:sSub>
                    <m:d>
                      <m:dPr>
                        <m:ctrlPr>
                          <a:rPr lang="en-US" sz="1400" b="0" i="1" smtClean="0">
                            <a:ln w="0"/>
                            <a:latin typeface="Cambria Math" panose="02040503050406030204" pitchFamily="18" charset="0"/>
                            <a:ea typeface="Cambria" panose="02040503050406030204" pitchFamily="18" charset="0"/>
                          </a:rPr>
                        </m:ctrlPr>
                      </m:dPr>
                      <m:e>
                        <m:sSub>
                          <m:sSubPr>
                            <m:ctrlPr>
                              <a:rPr lang="en-US" sz="1400" b="0" i="1" smtClean="0">
                                <a:ln w="0"/>
                                <a:latin typeface="Cambria Math" panose="02040503050406030204" pitchFamily="18" charset="0"/>
                                <a:ea typeface="Cambria" panose="02040503050406030204" pitchFamily="18" charset="0"/>
                              </a:rPr>
                            </m:ctrlPr>
                          </m:sSubPr>
                          <m:e>
                            <m:r>
                              <m:rPr>
                                <m:sty m:val="p"/>
                              </m:rPr>
                              <a:rPr lang="en-US" sz="1400" b="0" i="0" smtClean="0">
                                <a:ln w="0"/>
                                <a:latin typeface="Cambria Math" panose="02040503050406030204" pitchFamily="18" charset="0"/>
                                <a:ea typeface="Cambria" panose="02040503050406030204" pitchFamily="18" charset="0"/>
                              </a:rPr>
                              <m:t>Φ</m:t>
                            </m:r>
                          </m:e>
                          <m:sub>
                            <m:r>
                              <a:rPr lang="en-US" sz="1400" b="0" i="1" smtClean="0">
                                <a:ln w="0"/>
                                <a:latin typeface="Cambria Math" panose="02040503050406030204" pitchFamily="18" charset="0"/>
                                <a:ea typeface="Cambria" panose="02040503050406030204" pitchFamily="18" charset="0"/>
                              </a:rPr>
                              <m:t>𝑖𝑛</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𝑠</m:t>
                            </m:r>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m:rPr>
                                <m:sty m:val="p"/>
                              </m:rPr>
                              <a:rPr lang="en-US" sz="1400" b="0" i="0" smtClean="0">
                                <a:ln w="0"/>
                                <a:latin typeface="Cambria Math" panose="02040503050406030204" pitchFamily="18" charset="0"/>
                                <a:ea typeface="Cambria" panose="02040503050406030204" pitchFamily="18" charset="0"/>
                              </a:rPr>
                              <m:t>Φ</m:t>
                            </m:r>
                          </m:e>
                          <m:sub>
                            <m:r>
                              <a:rPr lang="en-US" sz="1400" b="0" i="1" smtClean="0">
                                <a:ln w="0"/>
                                <a:latin typeface="Cambria Math" panose="02040503050406030204" pitchFamily="18" charset="0"/>
                                <a:ea typeface="Cambria" panose="02040503050406030204" pitchFamily="18" charset="0"/>
                              </a:rPr>
                              <m:t>𝑜𝑢𝑡</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𝑠</m:t>
                            </m:r>
                          </m:e>
                        </m:d>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𝐾</m:t>
                        </m:r>
                      </m:e>
                      <m:sub>
                        <m:r>
                          <a:rPr lang="en-US" sz="1400" b="0" i="1" smtClean="0">
                            <a:ln w="0"/>
                            <a:latin typeface="Cambria Math" panose="02040503050406030204" pitchFamily="18" charset="0"/>
                            <a:ea typeface="Cambria" panose="02040503050406030204" pitchFamily="18" charset="0"/>
                          </a:rPr>
                          <m:t>𝑃𝐷</m:t>
                        </m:r>
                      </m:sub>
                    </m:sSub>
                    <m:sSub>
                      <m:sSubPr>
                        <m:ctrlPr>
                          <a:rPr lang="en-US" sz="1400" b="0" i="1" smtClean="0">
                            <a:ln w="0"/>
                            <a:latin typeface="Cambria Math" panose="02040503050406030204" pitchFamily="18" charset="0"/>
                            <a:ea typeface="Cambria" panose="02040503050406030204" pitchFamily="18" charset="0"/>
                          </a:rPr>
                        </m:ctrlPr>
                      </m:sSubPr>
                      <m:e>
                        <m:r>
                          <m:rPr>
                            <m:sty m:val="p"/>
                          </m:rPr>
                          <a:rPr lang="en-US" sz="1400" b="0" i="0" smtClean="0">
                            <a:ln w="0"/>
                            <a:latin typeface="Cambria Math" panose="02040503050406030204" pitchFamily="18" charset="0"/>
                            <a:ea typeface="Cambria" panose="02040503050406030204" pitchFamily="18" charset="0"/>
                          </a:rPr>
                          <m:t>Φ</m:t>
                        </m:r>
                      </m:e>
                      <m:sub>
                        <m:r>
                          <a:rPr lang="en-US" sz="1400" b="0" i="1" smtClean="0">
                            <a:ln w="0"/>
                            <a:latin typeface="Cambria Math" panose="02040503050406030204" pitchFamily="18" charset="0"/>
                            <a:ea typeface="Cambria" panose="02040503050406030204" pitchFamily="18" charset="0"/>
                          </a:rPr>
                          <m:t>𝑒𝑟𝑟</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𝑠</m:t>
                        </m:r>
                      </m:e>
                    </m:d>
                  </m:oMath>
                </a14:m>
                <a:br>
                  <a:rPr lang="en-US" sz="1400" b="0" dirty="0">
                    <a:ln w="0"/>
                    <a:latin typeface="Cambria Math" panose="02040503050406030204" pitchFamily="18" charset="0"/>
                    <a:ea typeface="Cambria" panose="02040503050406030204" pitchFamily="18" charset="0"/>
                  </a:rPr>
                </a:br>
                <a:endParaRPr lang="en-US" sz="5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Loop Filter (LF) subsystem</a:t>
                </a:r>
                <a:br>
                  <a:rPr lang="en-US" sz="1400" b="1" dirty="0">
                    <a:ln w="0"/>
                    <a:latin typeface="Cambria" panose="02040503050406030204" pitchFamily="18" charset="0"/>
                    <a:ea typeface="Cambria" panose="02040503050406030204" pitchFamily="18" charset="0"/>
                  </a:rPr>
                </a:br>
                <a:r>
                  <a:rPr lang="en-US" sz="1400" b="1" dirty="0">
                    <a:ln w="0"/>
                    <a:latin typeface="Cambria" panose="02040503050406030204" pitchFamily="18" charset="0"/>
                    <a:ea typeface="Cambria" panose="02040503050406030204" pitchFamily="18" charset="0"/>
                  </a:rPr>
                  <a:t>	TD: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𝜈</m:t>
                        </m:r>
                      </m:e>
                      <m:sub>
                        <m:r>
                          <a:rPr lang="en-US" sz="1400" b="0" i="1" smtClean="0">
                            <a:ln w="0"/>
                            <a:latin typeface="Cambria Math" panose="02040503050406030204" pitchFamily="18" charset="0"/>
                            <a:ea typeface="Cambria" panose="02040503050406030204" pitchFamily="18" charset="0"/>
                          </a:rPr>
                          <m:t>𝑐𝑡𝑟𝑙</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𝜈</m:t>
                        </m:r>
                      </m:e>
                      <m:sub>
                        <m:r>
                          <a:rPr lang="en-US" sz="1400" b="0" i="1" smtClean="0">
                            <a:ln w="0"/>
                            <a:latin typeface="Cambria Math" panose="02040503050406030204" pitchFamily="18" charset="0"/>
                            <a:ea typeface="Cambria" panose="02040503050406030204" pitchFamily="18" charset="0"/>
                          </a:rPr>
                          <m:t>𝑃𝐷</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r>
                      <a:rPr lang="en-US" sz="1400" b="0" i="1" smtClean="0">
                        <a:ln w="0"/>
                        <a:latin typeface="Cambria Math" panose="02040503050406030204" pitchFamily="18" charset="0"/>
                        <a:ea typeface="Cambria" panose="02040503050406030204" pitchFamily="18" charset="0"/>
                      </a:rPr>
                      <m:t>𝑓</m:t>
                    </m:r>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	</a:t>
                </a:r>
                <a:r>
                  <a:rPr lang="en-US" sz="1400" b="1" dirty="0">
                    <a:ln w="0"/>
                    <a:latin typeface="Cambria" panose="02040503050406030204" pitchFamily="18" charset="0"/>
                    <a:ea typeface="Cambria" panose="02040503050406030204" pitchFamily="18" charset="0"/>
                  </a:rPr>
                  <a:t>FD:	</a:t>
                </a:r>
                <a:r>
                  <a:rPr lang="en-US" sz="1400" dirty="0">
                    <a:ln w="0"/>
                    <a:latin typeface="Cambria" panose="02040503050406030204" pitchFamily="18" charset="0"/>
                    <a:ea typeface="Cambria" panose="02040503050406030204" pitchFamily="18" charset="0"/>
                  </a:rPr>
                  <a:t>	</a:t>
                </a:r>
                <a:r>
                  <a:rPr lang="en-US" sz="1400" dirty="0">
                    <a:ln w="0"/>
                    <a:ea typeface="Cambria" panose="02040503050406030204" pitchFamily="18" charset="0"/>
                  </a:rPr>
                  <a:t> </a:t>
                </a:r>
                <a14:m>
                  <m:oMath xmlns:m="http://schemas.openxmlformats.org/officeDocument/2006/math">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𝑉</m:t>
                        </m:r>
                      </m:e>
                      <m:sub>
                        <m:r>
                          <a:rPr lang="en-US" sz="1400" i="1">
                            <a:ln w="0"/>
                            <a:latin typeface="Cambria Math" panose="02040503050406030204" pitchFamily="18" charset="0"/>
                            <a:ea typeface="Cambria" panose="02040503050406030204" pitchFamily="18" charset="0"/>
                          </a:rPr>
                          <m:t>𝑐𝑡𝑟𝑙</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r>
                      <a:rPr lang="en-US" sz="1400" i="1">
                        <a:ln w="0"/>
                        <a:latin typeface="Cambria Math" panose="02040503050406030204" pitchFamily="18" charset="0"/>
                        <a:ea typeface="Cambria" panose="02040503050406030204" pitchFamily="18" charset="0"/>
                      </a:rPr>
                      <m:t>ℒ</m:t>
                    </m:r>
                    <m:d>
                      <m:dPr>
                        <m:begChr m:val="{"/>
                        <m:endChr m:val="}"/>
                        <m:ctrlPr>
                          <a:rPr lang="en-US" sz="1400" i="1">
                            <a:ln w="0"/>
                            <a:latin typeface="Cambria Math" panose="02040503050406030204" pitchFamily="18" charset="0"/>
                            <a:ea typeface="Cambria" panose="02040503050406030204" pitchFamily="18" charset="0"/>
                          </a:rPr>
                        </m:ctrlPr>
                      </m:dPr>
                      <m:e>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𝜈</m:t>
                            </m:r>
                          </m:e>
                          <m:sub>
                            <m:r>
                              <a:rPr lang="en-US" sz="1400" i="1">
                                <a:ln w="0"/>
                                <a:latin typeface="Cambria Math" panose="02040503050406030204" pitchFamily="18" charset="0"/>
                                <a:ea typeface="Cambria" panose="02040503050406030204" pitchFamily="18" charset="0"/>
                              </a:rPr>
                              <m:t>𝑐𝑡𝑟𝑙</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e>
                    </m:d>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𝑉</m:t>
                        </m:r>
                      </m:e>
                      <m:sub>
                        <m:r>
                          <a:rPr lang="en-US" sz="1400" i="1">
                            <a:ln w="0"/>
                            <a:latin typeface="Cambria Math" panose="02040503050406030204" pitchFamily="18" charset="0"/>
                            <a:ea typeface="Cambria" panose="02040503050406030204" pitchFamily="18" charset="0"/>
                          </a:rPr>
                          <m:t>𝑃𝐷</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r>
                      <a:rPr lang="en-US" sz="1400" i="1">
                        <a:ln w="0"/>
                        <a:latin typeface="Cambria Math" panose="02040503050406030204" pitchFamily="18" charset="0"/>
                        <a:ea typeface="Cambria" panose="02040503050406030204" pitchFamily="18" charset="0"/>
                      </a:rPr>
                      <m:t>𝐹</m:t>
                    </m:r>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oMath>
                </a14:m>
                <a:br>
                  <a:rPr lang="en-US" sz="1400" dirty="0">
                    <a:ln w="0"/>
                    <a:ea typeface="Cambria" panose="02040503050406030204" pitchFamily="18" charset="0"/>
                  </a:rPr>
                </a:br>
                <a:endParaRPr lang="en-US" sz="5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Voltage Controlled Oscillator (VCO) subsystem</a:t>
                </a:r>
                <a:br>
                  <a:rPr lang="en-US" sz="1400" b="1" dirty="0">
                    <a:ln w="0"/>
                    <a:latin typeface="Cambria" panose="02040503050406030204" pitchFamily="18" charset="0"/>
                    <a:ea typeface="Cambria" panose="02040503050406030204" pitchFamily="18" charset="0"/>
                  </a:rPr>
                </a:br>
                <a:r>
                  <a:rPr lang="en-US" sz="1400" b="1" dirty="0">
                    <a:ln w="0"/>
                    <a:latin typeface="Cambria" panose="02040503050406030204" pitchFamily="18" charset="0"/>
                    <a:ea typeface="Cambria" panose="02040503050406030204" pitchFamily="18" charset="0"/>
                  </a:rPr>
                  <a:t>	TD:		</a:t>
                </a:r>
                <a14:m>
                  <m:oMath xmlns:m="http://schemas.openxmlformats.org/officeDocument/2006/math">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𝜙</m:t>
                        </m:r>
                      </m:e>
                      <m:sub>
                        <m:r>
                          <a:rPr lang="en-US" sz="1400" i="1">
                            <a:ln w="0"/>
                            <a:latin typeface="Cambria Math" panose="02040503050406030204" pitchFamily="18" charset="0"/>
                            <a:ea typeface="Cambria" panose="02040503050406030204" pitchFamily="18" charset="0"/>
                          </a:rPr>
                          <m:t>𝑜𝑢𝑡</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r>
                      <a:rPr lang="en-US" sz="1400" i="1">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𝐾</m:t>
                        </m:r>
                      </m:e>
                      <m:sub>
                        <m:r>
                          <a:rPr lang="en-US" sz="1400" b="0" i="1" smtClean="0">
                            <a:ln w="0"/>
                            <a:latin typeface="Cambria Math" panose="02040503050406030204" pitchFamily="18" charset="0"/>
                            <a:ea typeface="Cambria" panose="02040503050406030204" pitchFamily="18" charset="0"/>
                          </a:rPr>
                          <m:t>𝑉𝐶𝑂</m:t>
                        </m:r>
                      </m:sub>
                    </m:sSub>
                    <m:nary>
                      <m:naryPr>
                        <m:ctrlPr>
                          <a:rPr lang="en-US" sz="1400" i="1" smtClean="0">
                            <a:ln w="0"/>
                            <a:latin typeface="Cambria Math" panose="02040503050406030204" pitchFamily="18" charset="0"/>
                            <a:ea typeface="Cambria" panose="02040503050406030204" pitchFamily="18" charset="0"/>
                          </a:rPr>
                        </m:ctrlPr>
                      </m:naryPr>
                      <m:sub>
                        <m:r>
                          <a:rPr lang="en-US" sz="1400" i="1">
                            <a:ln w="0"/>
                            <a:latin typeface="Cambria Math" panose="02040503050406030204" pitchFamily="18" charset="0"/>
                            <a:ea typeface="Cambria" panose="02040503050406030204" pitchFamily="18" charset="0"/>
                          </a:rPr>
                          <m:t>−∞</m:t>
                        </m:r>
                      </m:sub>
                      <m:sup>
                        <m:r>
                          <a:rPr lang="en-US" sz="1400" i="1">
                            <a:ln w="0"/>
                            <a:latin typeface="Cambria Math" panose="02040503050406030204" pitchFamily="18" charset="0"/>
                            <a:ea typeface="Cambria" panose="02040503050406030204" pitchFamily="18" charset="0"/>
                          </a:rPr>
                          <m:t>𝑡</m:t>
                        </m:r>
                      </m:sup>
                      <m:e>
                        <m:sSub>
                          <m:sSubPr>
                            <m:ctrlPr>
                              <a:rPr lang="el-GR" sz="1400" i="1" smtClean="0">
                                <a:ln w="0"/>
                                <a:latin typeface="Cambria Math" panose="02040503050406030204" pitchFamily="18" charset="0"/>
                                <a:ea typeface="Cambria" panose="02040503050406030204" pitchFamily="18" charset="0"/>
                              </a:rPr>
                            </m:ctrlPr>
                          </m:sSubPr>
                          <m:e>
                            <m:r>
                              <a:rPr lang="el-GR" sz="1400" i="1">
                                <a:ln w="0"/>
                                <a:latin typeface="Cambria Math" panose="02040503050406030204" pitchFamily="18" charset="0"/>
                                <a:ea typeface="Cambria" panose="02040503050406030204" pitchFamily="18" charset="0"/>
                              </a:rPr>
                              <m:t>𝜈</m:t>
                            </m:r>
                          </m:e>
                          <m:sub>
                            <m:r>
                              <a:rPr lang="en-US" sz="1400" i="1">
                                <a:ln w="0"/>
                                <a:latin typeface="Cambria Math" panose="02040503050406030204" pitchFamily="18" charset="0"/>
                                <a:ea typeface="Cambria" panose="02040503050406030204" pitchFamily="18" charset="0"/>
                              </a:rPr>
                              <m:t>𝑐𝑡𝑟𝑙</m:t>
                            </m:r>
                          </m:sub>
                        </m:sSub>
                        <m:d>
                          <m:dPr>
                            <m:ctrlPr>
                              <a:rPr lang="en-US" sz="1400" i="1">
                                <a:ln w="0"/>
                                <a:latin typeface="Cambria Math" panose="02040503050406030204" pitchFamily="18" charset="0"/>
                                <a:ea typeface="Cambria" panose="02040503050406030204" pitchFamily="18" charset="0"/>
                              </a:rPr>
                            </m:ctrlPr>
                          </m:dPr>
                          <m:e>
                            <m:r>
                              <a:rPr lang="el-GR" sz="1400" i="1">
                                <a:ln w="0"/>
                                <a:latin typeface="Cambria Math" panose="02040503050406030204" pitchFamily="18" charset="0"/>
                                <a:ea typeface="Cambria" panose="02040503050406030204" pitchFamily="18" charset="0"/>
                              </a:rPr>
                              <m:t>𝜏</m:t>
                            </m:r>
                          </m:e>
                        </m:d>
                        <m:r>
                          <a:rPr lang="el-GR" sz="1400" i="1">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𝑑</m:t>
                        </m:r>
                        <m:r>
                          <a:rPr lang="el-GR" sz="1400" i="1">
                            <a:ln w="0"/>
                            <a:latin typeface="Cambria Math" panose="02040503050406030204" pitchFamily="18" charset="0"/>
                            <a:ea typeface="Cambria" panose="02040503050406030204" pitchFamily="18" charset="0"/>
                          </a:rPr>
                          <m:t>𝜏</m:t>
                        </m:r>
                      </m:e>
                    </m:nary>
                  </m:oMath>
                </a14:m>
                <a:br>
                  <a:rPr lang="en-US" sz="1400" b="0" dirty="0">
                    <a:ln w="0"/>
                    <a:latin typeface="Cambria" panose="02040503050406030204" pitchFamily="18" charset="0"/>
                    <a:ea typeface="Cambria" panose="02040503050406030204" pitchFamily="18" charset="0"/>
                  </a:rPr>
                </a:br>
                <a:r>
                  <a:rPr lang="en-US" sz="1400" b="0" dirty="0">
                    <a:ln w="0"/>
                    <a:latin typeface="Cambria" panose="02040503050406030204" pitchFamily="18" charset="0"/>
                    <a:ea typeface="Cambria" panose="02040503050406030204" pitchFamily="18" charset="0"/>
                  </a:rPr>
                  <a:t>	</a:t>
                </a:r>
                <a:r>
                  <a:rPr lang="en-US" sz="1400" b="1" dirty="0">
                    <a:ln w="0"/>
                    <a:latin typeface="Cambria" panose="02040503050406030204" pitchFamily="18" charset="0"/>
                    <a:ea typeface="Cambria" panose="02040503050406030204" pitchFamily="18" charset="0"/>
                  </a:rPr>
                  <a:t>FD: 		</a:t>
                </a:r>
                <a14:m>
                  <m:oMath xmlns:m="http://schemas.openxmlformats.org/officeDocument/2006/math">
                    <m:sSub>
                      <m:sSubPr>
                        <m:ctrlPr>
                          <a:rPr lang="en-US" sz="1400" i="1">
                            <a:ln w="0"/>
                            <a:latin typeface="Cambria Math" panose="02040503050406030204" pitchFamily="18" charset="0"/>
                            <a:ea typeface="Cambria" panose="02040503050406030204" pitchFamily="18" charset="0"/>
                          </a:rPr>
                        </m:ctrlPr>
                      </m:sSubPr>
                      <m:e>
                        <m:r>
                          <m:rPr>
                            <m:sty m:val="p"/>
                          </m:rPr>
                          <a:rPr lang="en-US" sz="1400">
                            <a:ln w="0"/>
                            <a:latin typeface="Cambria Math" panose="02040503050406030204" pitchFamily="18" charset="0"/>
                            <a:ea typeface="Cambria" panose="02040503050406030204" pitchFamily="18" charset="0"/>
                          </a:rPr>
                          <m:t>Φ</m:t>
                        </m:r>
                      </m:e>
                      <m:sub>
                        <m:r>
                          <a:rPr lang="en-US" sz="1400" i="1">
                            <a:ln w="0"/>
                            <a:latin typeface="Cambria Math" panose="02040503050406030204" pitchFamily="18" charset="0"/>
                            <a:ea typeface="Cambria" panose="02040503050406030204" pitchFamily="18" charset="0"/>
                          </a:rPr>
                          <m:t>𝑜𝑢𝑡</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r>
                      <a:rPr lang="en-US" sz="1400" i="1">
                        <a:ln w="0"/>
                        <a:latin typeface="Cambria Math" panose="02040503050406030204" pitchFamily="18" charset="0"/>
                        <a:ea typeface="Cambria" panose="02040503050406030204" pitchFamily="18" charset="0"/>
                      </a:rPr>
                      <m:t>ℒ</m:t>
                    </m:r>
                    <m:d>
                      <m:dPr>
                        <m:begChr m:val="{"/>
                        <m:endChr m:val="}"/>
                        <m:ctrlPr>
                          <a:rPr lang="en-US" sz="1400" i="1">
                            <a:ln w="0"/>
                            <a:latin typeface="Cambria Math" panose="02040503050406030204" pitchFamily="18" charset="0"/>
                            <a:ea typeface="Cambria" panose="02040503050406030204" pitchFamily="18" charset="0"/>
                          </a:rPr>
                        </m:ctrlPr>
                      </m:dPr>
                      <m:e>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𝜙</m:t>
                            </m:r>
                          </m:e>
                          <m:sub>
                            <m:r>
                              <a:rPr lang="en-US" sz="1400" i="1">
                                <a:ln w="0"/>
                                <a:latin typeface="Cambria Math" panose="02040503050406030204" pitchFamily="18" charset="0"/>
                                <a:ea typeface="Cambria" panose="02040503050406030204" pitchFamily="18" charset="0"/>
                              </a:rPr>
                              <m:t>𝑜𝑢𝑡</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e>
                    </m:d>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𝑉</m:t>
                        </m:r>
                      </m:e>
                      <m:sub>
                        <m:r>
                          <a:rPr lang="en-US" sz="1400" i="1">
                            <a:ln w="0"/>
                            <a:latin typeface="Cambria Math" panose="02040503050406030204" pitchFamily="18" charset="0"/>
                            <a:ea typeface="Cambria" panose="02040503050406030204" pitchFamily="18" charset="0"/>
                          </a:rPr>
                          <m:t>𝑐𝑡𝑟𝑙</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f>
                      <m:fPr>
                        <m:ctrlPr>
                          <a:rPr lang="en-US" sz="1400" i="1">
                            <a:ln w="0"/>
                            <a:latin typeface="Cambria Math" panose="02040503050406030204" pitchFamily="18" charset="0"/>
                            <a:ea typeface="Cambria" panose="02040503050406030204" pitchFamily="18" charset="0"/>
                          </a:rPr>
                        </m:ctrlPr>
                      </m:fPr>
                      <m:num>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𝐾</m:t>
                            </m:r>
                          </m:e>
                          <m:sub>
                            <m:r>
                              <a:rPr lang="en-US" sz="1400" i="1">
                                <a:ln w="0"/>
                                <a:latin typeface="Cambria Math" panose="02040503050406030204" pitchFamily="18" charset="0"/>
                                <a:ea typeface="Cambria" panose="02040503050406030204" pitchFamily="18" charset="0"/>
                              </a:rPr>
                              <m:t>𝑉𝐶𝑂</m:t>
                            </m:r>
                          </m:sub>
                        </m:sSub>
                        <m:r>
                          <a:rPr lang="en-US" sz="1400" i="1">
                            <a:ln w="0"/>
                            <a:latin typeface="Cambria Math" panose="02040503050406030204" pitchFamily="18" charset="0"/>
                            <a:ea typeface="Cambria" panose="02040503050406030204" pitchFamily="18" charset="0"/>
                          </a:rPr>
                          <m:t> </m:t>
                        </m:r>
                      </m:num>
                      <m:den>
                        <m:r>
                          <a:rPr lang="en-US" sz="1400" i="1">
                            <a:ln w="0"/>
                            <a:latin typeface="Cambria Math" panose="02040503050406030204" pitchFamily="18" charset="0"/>
                            <a:ea typeface="Cambria" panose="02040503050406030204" pitchFamily="18" charset="0"/>
                          </a:rPr>
                          <m:t>𝑠</m:t>
                        </m:r>
                      </m:den>
                    </m:f>
                  </m:oMath>
                </a14:m>
                <a:br>
                  <a:rPr lang="en-US" sz="1400" b="1" dirty="0">
                    <a:ln w="0"/>
                    <a:latin typeface="Cambria" panose="02040503050406030204" pitchFamily="18" charset="0"/>
                    <a:ea typeface="Cambria" panose="02040503050406030204" pitchFamily="18" charset="0"/>
                  </a:rPr>
                </a:br>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endParaRPr lang="en-US" sz="1400" dirty="0">
                  <a:ln w="0"/>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30416541-27A6-AE70-5F4D-BF89C07BBE28}"/>
                  </a:ext>
                </a:extLst>
              </p:cNvPr>
              <p:cNvSpPr txBox="1">
                <a:spLocks noRot="1" noChangeAspect="1" noMove="1" noResize="1" noEditPoints="1" noAdjustHandles="1" noChangeArrowheads="1" noChangeShapeType="1" noTextEdit="1"/>
              </p:cNvSpPr>
              <p:nvPr/>
            </p:nvSpPr>
            <p:spPr>
              <a:xfrm>
                <a:off x="1752177" y="819891"/>
                <a:ext cx="9312901" cy="3909019"/>
              </a:xfrm>
              <a:prstGeom prst="rect">
                <a:avLst/>
              </a:prstGeom>
              <a:blipFill>
                <a:blip r:embed="rId3"/>
                <a:stretch>
                  <a:fillRect l="-65"/>
                </a:stretch>
              </a:blipFill>
            </p:spPr>
            <p:txBody>
              <a:bodyPr/>
              <a:lstStyle/>
              <a:p>
                <a:r>
                  <a:rPr lang="en-US">
                    <a:noFill/>
                  </a:rPr>
                  <a:t> </a:t>
                </a:r>
              </a:p>
            </p:txBody>
          </p:sp>
        </mc:Fallback>
      </mc:AlternateContent>
      <p:pic>
        <p:nvPicPr>
          <p:cNvPr id="7" name="Picture 6" descr="Faculty Logo - Faculty of Electrical And Computer Engineering - Technion">
            <a:extLst>
              <a:ext uri="{FF2B5EF4-FFF2-40B4-BE49-F238E27FC236}">
                <a16:creationId xmlns:a16="http://schemas.microsoft.com/office/drawing/2014/main" id="{DC877729-296D-2A89-D1FA-9ADFA3D516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
        <p:nvSpPr>
          <p:cNvPr id="19" name="TextBox 18">
            <a:extLst>
              <a:ext uri="{FF2B5EF4-FFF2-40B4-BE49-F238E27FC236}">
                <a16:creationId xmlns:a16="http://schemas.microsoft.com/office/drawing/2014/main" id="{0A09C929-5C67-4C2C-C9C8-DB0B38E34581}"/>
              </a:ext>
            </a:extLst>
          </p:cNvPr>
          <p:cNvSpPr txBox="1"/>
          <p:nvPr/>
        </p:nvSpPr>
        <p:spPr>
          <a:xfrm>
            <a:off x="979503" y="4809197"/>
            <a:ext cx="1409350" cy="584775"/>
          </a:xfrm>
          <a:prstGeom prst="rect">
            <a:avLst/>
          </a:prstGeom>
          <a:noFill/>
        </p:spPr>
        <p:txBody>
          <a:bodyPr wrap="square" rtlCol="0">
            <a:spAutoFit/>
          </a:bodyPr>
          <a:lstStyle/>
          <a:p>
            <a:r>
              <a:rPr lang="en-US" sz="1600" b="1" dirty="0">
                <a:ln w="0"/>
                <a:latin typeface="Cambria" panose="02040503050406030204" pitchFamily="18" charset="0"/>
                <a:ea typeface="Cambria" panose="02040503050406030204" pitchFamily="18" charset="0"/>
              </a:rPr>
              <a:t>Frequency </a:t>
            </a:r>
            <a:br>
              <a:rPr lang="en-US" sz="1600" b="1" dirty="0">
                <a:ln w="0"/>
                <a:latin typeface="Cambria" panose="02040503050406030204" pitchFamily="18" charset="0"/>
                <a:ea typeface="Cambria" panose="02040503050406030204" pitchFamily="18" charset="0"/>
              </a:rPr>
            </a:br>
            <a:r>
              <a:rPr lang="en-US" sz="1600" b="1" dirty="0">
                <a:ln w="0"/>
                <a:latin typeface="Cambria" panose="02040503050406030204" pitchFamily="18" charset="0"/>
                <a:ea typeface="Cambria" panose="02040503050406030204" pitchFamily="18" charset="0"/>
              </a:rPr>
              <a:t>Domain:</a:t>
            </a:r>
            <a:endParaRPr lang="en-IL" sz="1600" b="1" dirty="0">
              <a:ln w="0"/>
              <a:latin typeface="Cambria" panose="02040503050406030204" pitchFamily="18" charset="0"/>
              <a:ea typeface="Cambria" panose="02040503050406030204" pitchFamily="18" charset="0"/>
            </a:endParaRPr>
          </a:p>
        </p:txBody>
      </p:sp>
      <p:pic>
        <p:nvPicPr>
          <p:cNvPr id="20" name="Picture 19">
            <a:extLst>
              <a:ext uri="{FF2B5EF4-FFF2-40B4-BE49-F238E27FC236}">
                <a16:creationId xmlns:a16="http://schemas.microsoft.com/office/drawing/2014/main" id="{3A4891C8-F4AB-85AF-AB12-D8729AFB10ED}"/>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57131"/>
          <a:stretch/>
        </p:blipFill>
        <p:spPr>
          <a:xfrm>
            <a:off x="2564355" y="4357941"/>
            <a:ext cx="7888328" cy="2103971"/>
          </a:xfrm>
          <a:prstGeom prst="rect">
            <a:avLst/>
          </a:prstGeom>
        </p:spPr>
      </p:pic>
    </p:spTree>
    <p:extLst>
      <p:ext uri="{BB962C8B-B14F-4D97-AF65-F5344CB8AC3E}">
        <p14:creationId xmlns:p14="http://schemas.microsoft.com/office/powerpoint/2010/main" val="88456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20D7EB0-0539-4410-AFB7-B1B7ED1BD150}"/>
              </a:ext>
            </a:extLst>
          </p:cNvPr>
          <p:cNvGrpSpPr/>
          <p:nvPr/>
        </p:nvGrpSpPr>
        <p:grpSpPr>
          <a:xfrm>
            <a:off x="10544175" y="6124576"/>
            <a:ext cx="1281851" cy="535526"/>
            <a:chOff x="410412" y="4247688"/>
            <a:chExt cx="1155741" cy="473349"/>
          </a:xfrm>
        </p:grpSpPr>
        <p:pic>
          <p:nvPicPr>
            <p:cNvPr id="43" name="Picture 42">
              <a:extLst>
                <a:ext uri="{FF2B5EF4-FFF2-40B4-BE49-F238E27FC236}">
                  <a16:creationId xmlns:a16="http://schemas.microsoft.com/office/drawing/2014/main" id="{1EEC3D46-8FB4-4E69-B53C-24C647F98EF4}"/>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44" name="Picture 43">
              <a:extLst>
                <a:ext uri="{FF2B5EF4-FFF2-40B4-BE49-F238E27FC236}">
                  <a16:creationId xmlns:a16="http://schemas.microsoft.com/office/drawing/2014/main" id="{8BE9A23C-3FDC-4D70-B04F-50C23296BB7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sp>
        <p:nvSpPr>
          <p:cNvPr id="5" name="Rectangle 4">
            <a:extLst>
              <a:ext uri="{FF2B5EF4-FFF2-40B4-BE49-F238E27FC236}">
                <a16:creationId xmlns:a16="http://schemas.microsoft.com/office/drawing/2014/main" id="{50541AFC-582C-7B2F-C47C-E5C45FF46655}"/>
              </a:ext>
            </a:extLst>
          </p:cNvPr>
          <p:cNvSpPr/>
          <p:nvPr/>
        </p:nvSpPr>
        <p:spPr>
          <a:xfrm>
            <a:off x="1778468" y="173560"/>
            <a:ext cx="8618257"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Analysis of a Linear Model for PLLs – Contd.</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416541-27A6-AE70-5F4D-BF89C07BBE28}"/>
                  </a:ext>
                </a:extLst>
              </p:cNvPr>
              <p:cNvSpPr txBox="1"/>
              <p:nvPr/>
            </p:nvSpPr>
            <p:spPr>
              <a:xfrm>
                <a:off x="1542636" y="819891"/>
                <a:ext cx="9312901" cy="4395947"/>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Aggregating all relations in the Frequency Domain yields the relation between the phases at the input and output:</a:t>
                </a:r>
              </a:p>
              <a:p>
                <a:pPr lvl="2">
                  <a:lnSpc>
                    <a:spcPct val="114000"/>
                  </a:lnSpc>
                  <a:tabLst>
                    <a:tab pos="3770313" algn="l"/>
                  </a:tabLst>
                </a:pPr>
                <a14:m>
                  <m:oMathPara xmlns:m="http://schemas.openxmlformats.org/officeDocument/2006/math">
                    <m:oMathParaPr>
                      <m:jc m:val="centerGroup"/>
                    </m:oMathParaPr>
                    <m:oMath xmlns:m="http://schemas.openxmlformats.org/officeDocument/2006/math">
                      <m:sSub>
                        <m:sSubPr>
                          <m:ctrlPr>
                            <a:rPr lang="en-US" sz="1400" i="1" smtClean="0">
                              <a:ln w="0"/>
                              <a:latin typeface="Cambria Math" panose="02040503050406030204" pitchFamily="18" charset="0"/>
                              <a:ea typeface="Cambria" panose="02040503050406030204" pitchFamily="18" charset="0"/>
                            </a:rPr>
                          </m:ctrlPr>
                        </m:sSubPr>
                        <m:e>
                          <m:r>
                            <m:rPr>
                              <m:sty m:val="p"/>
                            </m:rPr>
                            <a:rPr lang="en-US" sz="1400">
                              <a:ln w="0"/>
                              <a:latin typeface="Cambria Math" panose="02040503050406030204" pitchFamily="18" charset="0"/>
                              <a:ea typeface="Cambria" panose="02040503050406030204" pitchFamily="18" charset="0"/>
                            </a:rPr>
                            <m:t>Φ</m:t>
                          </m:r>
                        </m:e>
                        <m:sub>
                          <m:r>
                            <a:rPr lang="en-US" sz="1400" i="1">
                              <a:ln w="0"/>
                              <a:latin typeface="Cambria Math" panose="02040503050406030204" pitchFamily="18" charset="0"/>
                              <a:ea typeface="Cambria" panose="02040503050406030204" pitchFamily="18" charset="0"/>
                            </a:rPr>
                            <m:t>𝑜𝑢𝑡</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b="0" i="1" smtClean="0">
                          <a:ln w="0"/>
                          <a:latin typeface="Cambria Math" panose="02040503050406030204" pitchFamily="18" charset="0"/>
                          <a:ea typeface="Cambria" panose="02040503050406030204" pitchFamily="18" charset="0"/>
                        </a:rPr>
                        <m:t>=</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𝑉</m:t>
                          </m:r>
                        </m:e>
                        <m:sub>
                          <m:r>
                            <a:rPr lang="en-US" sz="1400" i="1">
                              <a:ln w="0"/>
                              <a:latin typeface="Cambria Math" panose="02040503050406030204" pitchFamily="18" charset="0"/>
                              <a:ea typeface="Cambria" panose="02040503050406030204" pitchFamily="18" charset="0"/>
                            </a:rPr>
                            <m:t>𝑐𝑡𝑟𝑙</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f>
                        <m:fPr>
                          <m:ctrlPr>
                            <a:rPr lang="en-US" sz="1400" i="1">
                              <a:ln w="0"/>
                              <a:latin typeface="Cambria Math" panose="02040503050406030204" pitchFamily="18" charset="0"/>
                              <a:ea typeface="Cambria" panose="02040503050406030204" pitchFamily="18" charset="0"/>
                            </a:rPr>
                          </m:ctrlPr>
                        </m:fPr>
                        <m:num>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𝐾</m:t>
                              </m:r>
                            </m:e>
                            <m:sub>
                              <m:r>
                                <a:rPr lang="en-US" sz="1400" i="1">
                                  <a:ln w="0"/>
                                  <a:latin typeface="Cambria Math" panose="02040503050406030204" pitchFamily="18" charset="0"/>
                                  <a:ea typeface="Cambria" panose="02040503050406030204" pitchFamily="18" charset="0"/>
                                </a:rPr>
                                <m:t>𝑉𝐶𝑂</m:t>
                              </m:r>
                            </m:sub>
                          </m:sSub>
                          <m:r>
                            <a:rPr lang="en-US" sz="1400" i="1">
                              <a:ln w="0"/>
                              <a:latin typeface="Cambria Math" panose="02040503050406030204" pitchFamily="18" charset="0"/>
                              <a:ea typeface="Cambria" panose="02040503050406030204" pitchFamily="18" charset="0"/>
                            </a:rPr>
                            <m:t> </m:t>
                          </m:r>
                        </m:num>
                        <m:den>
                          <m:r>
                            <a:rPr lang="en-US" sz="1400" i="1">
                              <a:ln w="0"/>
                              <a:latin typeface="Cambria Math" panose="02040503050406030204" pitchFamily="18" charset="0"/>
                              <a:ea typeface="Cambria" panose="02040503050406030204" pitchFamily="18" charset="0"/>
                            </a:rPr>
                            <m:t>𝑠</m:t>
                          </m:r>
                        </m:den>
                      </m:f>
                    </m:oMath>
                  </m:oMathPara>
                </a14:m>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	</a:t>
                </a:r>
                <a14:m>
                  <m:oMath xmlns:m="http://schemas.openxmlformats.org/officeDocument/2006/math">
                    <m:r>
                      <a:rPr lang="en-US" sz="1400" b="0" i="1" smtClean="0">
                        <a:ln w="0"/>
                        <a:latin typeface="Cambria Math" panose="02040503050406030204" pitchFamily="18" charset="0"/>
                        <a:ea typeface="Cambria" panose="02040503050406030204" pitchFamily="18" charset="0"/>
                      </a:rPr>
                      <m:t>=</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𝑉</m:t>
                        </m:r>
                      </m:e>
                      <m:sub>
                        <m:r>
                          <a:rPr lang="en-US" sz="1400" i="1">
                            <a:ln w="0"/>
                            <a:latin typeface="Cambria Math" panose="02040503050406030204" pitchFamily="18" charset="0"/>
                            <a:ea typeface="Cambria" panose="02040503050406030204" pitchFamily="18" charset="0"/>
                          </a:rPr>
                          <m:t>𝑃𝐷</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r>
                      <a:rPr lang="en-US" sz="1400" i="1">
                        <a:ln w="0"/>
                        <a:latin typeface="Cambria Math" panose="02040503050406030204" pitchFamily="18" charset="0"/>
                        <a:ea typeface="Cambria" panose="02040503050406030204" pitchFamily="18" charset="0"/>
                      </a:rPr>
                      <m:t>𝐹</m:t>
                    </m:r>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f>
                      <m:fPr>
                        <m:ctrlPr>
                          <a:rPr lang="en-US" sz="1400" i="1">
                            <a:ln w="0"/>
                            <a:latin typeface="Cambria Math" panose="02040503050406030204" pitchFamily="18" charset="0"/>
                            <a:ea typeface="Cambria" panose="02040503050406030204" pitchFamily="18" charset="0"/>
                          </a:rPr>
                        </m:ctrlPr>
                      </m:fPr>
                      <m:num>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𝐾</m:t>
                            </m:r>
                          </m:e>
                          <m:sub>
                            <m:r>
                              <a:rPr lang="en-US" sz="1400" i="1">
                                <a:ln w="0"/>
                                <a:latin typeface="Cambria Math" panose="02040503050406030204" pitchFamily="18" charset="0"/>
                                <a:ea typeface="Cambria" panose="02040503050406030204" pitchFamily="18" charset="0"/>
                              </a:rPr>
                              <m:t>𝑉𝐶𝑂</m:t>
                            </m:r>
                          </m:sub>
                        </m:sSub>
                        <m:r>
                          <a:rPr lang="en-US" sz="1400" i="1">
                            <a:ln w="0"/>
                            <a:latin typeface="Cambria Math" panose="02040503050406030204" pitchFamily="18" charset="0"/>
                            <a:ea typeface="Cambria" panose="02040503050406030204" pitchFamily="18" charset="0"/>
                          </a:rPr>
                          <m:t> </m:t>
                        </m:r>
                      </m:num>
                      <m:den>
                        <m:r>
                          <a:rPr lang="en-US" sz="1400" i="1">
                            <a:ln w="0"/>
                            <a:latin typeface="Cambria Math" panose="02040503050406030204" pitchFamily="18" charset="0"/>
                            <a:ea typeface="Cambria" panose="02040503050406030204" pitchFamily="18" charset="0"/>
                          </a:rPr>
                          <m:t>𝑠</m:t>
                        </m:r>
                      </m:den>
                    </m:f>
                  </m:oMath>
                </a14:m>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	</a:t>
                </a:r>
                <a14:m>
                  <m:oMath xmlns:m="http://schemas.openxmlformats.org/officeDocument/2006/math">
                    <m:r>
                      <a:rPr lang="en-US" sz="1400" b="0" i="1" smtClean="0">
                        <a:ln w="0"/>
                        <a:latin typeface="Cambria Math" panose="02040503050406030204" pitchFamily="18" charset="0"/>
                        <a:ea typeface="Cambria" panose="02040503050406030204" pitchFamily="18" charset="0"/>
                      </a:rPr>
                      <m:t>=</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𝐾</m:t>
                        </m:r>
                      </m:e>
                      <m:sub>
                        <m:r>
                          <a:rPr lang="en-US" sz="1400" i="1">
                            <a:ln w="0"/>
                            <a:latin typeface="Cambria Math" panose="02040503050406030204" pitchFamily="18" charset="0"/>
                            <a:ea typeface="Cambria" panose="02040503050406030204" pitchFamily="18" charset="0"/>
                          </a:rPr>
                          <m:t>𝑃𝐷</m:t>
                        </m:r>
                      </m:sub>
                    </m:sSub>
                    <m:r>
                      <a:rPr lang="en-US" sz="1400" b="0" i="1" smtClean="0">
                        <a:ln w="0"/>
                        <a:latin typeface="Cambria Math" panose="02040503050406030204" pitchFamily="18" charset="0"/>
                        <a:ea typeface="Cambria" panose="02040503050406030204" pitchFamily="18" charset="0"/>
                      </a:rPr>
                      <m:t>⋅</m:t>
                    </m:r>
                    <m:limLow>
                      <m:limLowPr>
                        <m:ctrlPr>
                          <a:rPr lang="en-US" sz="1400" b="0" i="1" smtClean="0">
                            <a:ln w="0"/>
                            <a:latin typeface="Cambria Math" panose="02040503050406030204" pitchFamily="18" charset="0"/>
                            <a:ea typeface="Cambria" panose="02040503050406030204" pitchFamily="18" charset="0"/>
                          </a:rPr>
                        </m:ctrlPr>
                      </m:limLowPr>
                      <m:e>
                        <m:groupChr>
                          <m:groupChrPr>
                            <m:chr m:val="⏟"/>
                            <m:ctrlPr>
                              <a:rPr lang="en-US" sz="1400" b="0" i="1" smtClean="0">
                                <a:ln w="0"/>
                                <a:latin typeface="Cambria Math" panose="02040503050406030204" pitchFamily="18" charset="0"/>
                                <a:ea typeface="Cambria" panose="02040503050406030204" pitchFamily="18" charset="0"/>
                              </a:rPr>
                            </m:ctrlPr>
                          </m:groupChrPr>
                          <m:e>
                            <m:d>
                              <m:dPr>
                                <m:ctrlPr>
                                  <a:rPr lang="en-US" sz="1400" i="1">
                                    <a:ln w="0"/>
                                    <a:latin typeface="Cambria Math" panose="02040503050406030204" pitchFamily="18" charset="0"/>
                                    <a:ea typeface="Cambria" panose="02040503050406030204" pitchFamily="18" charset="0"/>
                                  </a:rPr>
                                </m:ctrlPr>
                              </m:dPr>
                              <m:e>
                                <m:sSub>
                                  <m:sSubPr>
                                    <m:ctrlPr>
                                      <a:rPr lang="en-US" sz="1400" i="1">
                                        <a:ln w="0"/>
                                        <a:latin typeface="Cambria Math" panose="02040503050406030204" pitchFamily="18" charset="0"/>
                                        <a:ea typeface="Cambria" panose="02040503050406030204" pitchFamily="18" charset="0"/>
                                      </a:rPr>
                                    </m:ctrlPr>
                                  </m:sSubPr>
                                  <m:e>
                                    <m:r>
                                      <m:rPr>
                                        <m:sty m:val="p"/>
                                      </m:rPr>
                                      <a:rPr lang="en-US" sz="1400">
                                        <a:ln w="0"/>
                                        <a:latin typeface="Cambria Math" panose="02040503050406030204" pitchFamily="18" charset="0"/>
                                        <a:ea typeface="Cambria" panose="02040503050406030204" pitchFamily="18" charset="0"/>
                                      </a:rPr>
                                      <m:t>Φ</m:t>
                                    </m:r>
                                  </m:e>
                                  <m:sub>
                                    <m:r>
                                      <a:rPr lang="en-US" sz="1400" i="1">
                                        <a:ln w="0"/>
                                        <a:latin typeface="Cambria Math" panose="02040503050406030204" pitchFamily="18" charset="0"/>
                                        <a:ea typeface="Cambria" panose="02040503050406030204" pitchFamily="18" charset="0"/>
                                      </a:rPr>
                                      <m:t>𝑖𝑛</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sSub>
                                  <m:sSubPr>
                                    <m:ctrlPr>
                                      <a:rPr lang="en-US" sz="1400" i="1">
                                        <a:ln w="0"/>
                                        <a:latin typeface="Cambria Math" panose="02040503050406030204" pitchFamily="18" charset="0"/>
                                        <a:ea typeface="Cambria" panose="02040503050406030204" pitchFamily="18" charset="0"/>
                                      </a:rPr>
                                    </m:ctrlPr>
                                  </m:sSubPr>
                                  <m:e>
                                    <m:r>
                                      <m:rPr>
                                        <m:sty m:val="p"/>
                                      </m:rPr>
                                      <a:rPr lang="en-US" sz="1400">
                                        <a:ln w="0"/>
                                        <a:latin typeface="Cambria Math" panose="02040503050406030204" pitchFamily="18" charset="0"/>
                                        <a:ea typeface="Cambria" panose="02040503050406030204" pitchFamily="18" charset="0"/>
                                      </a:rPr>
                                      <m:t>Φ</m:t>
                                    </m:r>
                                  </m:e>
                                  <m:sub>
                                    <m:r>
                                      <a:rPr lang="en-US" sz="1400" i="1">
                                        <a:ln w="0"/>
                                        <a:latin typeface="Cambria Math" panose="02040503050406030204" pitchFamily="18" charset="0"/>
                                        <a:ea typeface="Cambria" panose="02040503050406030204" pitchFamily="18" charset="0"/>
                                      </a:rPr>
                                      <m:t>𝑜𝑢𝑡</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e>
                            </m:d>
                          </m:e>
                        </m:groupChr>
                      </m:e>
                      <m:lim>
                        <m:sSub>
                          <m:sSubPr>
                            <m:ctrlPr>
                              <a:rPr lang="en-US" sz="1400" b="0" i="1" smtClean="0">
                                <a:ln w="0"/>
                                <a:latin typeface="Cambria Math" panose="02040503050406030204" pitchFamily="18" charset="0"/>
                                <a:ea typeface="Cambria" panose="02040503050406030204" pitchFamily="18" charset="0"/>
                              </a:rPr>
                            </m:ctrlPr>
                          </m:sSubPr>
                          <m:e>
                            <m:r>
                              <m:rPr>
                                <m:sty m:val="p"/>
                              </m:rPr>
                              <a:rPr lang="en-US" sz="1400" b="0" i="0" smtClean="0">
                                <a:ln w="0"/>
                                <a:latin typeface="Cambria Math" panose="02040503050406030204" pitchFamily="18" charset="0"/>
                                <a:ea typeface="Cambria" panose="02040503050406030204" pitchFamily="18" charset="0"/>
                              </a:rPr>
                              <m:t>Φ</m:t>
                            </m:r>
                          </m:e>
                          <m:sub>
                            <m:r>
                              <a:rPr lang="en-US" sz="1400" b="0" i="1" smtClean="0">
                                <a:ln w="0"/>
                                <a:latin typeface="Cambria Math" panose="02040503050406030204" pitchFamily="18" charset="0"/>
                                <a:ea typeface="Cambria" panose="02040503050406030204" pitchFamily="18" charset="0"/>
                              </a:rPr>
                              <m:t>𝑒𝑟𝑟</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𝑠</m:t>
                            </m:r>
                          </m:e>
                        </m:d>
                      </m:lim>
                    </m:limLow>
                    <m:r>
                      <a:rPr lang="en-US" sz="1400" i="1">
                        <a:ln w="0"/>
                        <a:latin typeface="Cambria Math" panose="02040503050406030204" pitchFamily="18" charset="0"/>
                        <a:ea typeface="Cambria" panose="02040503050406030204" pitchFamily="18" charset="0"/>
                      </a:rPr>
                      <m:t>⋅</m:t>
                    </m:r>
                    <m:r>
                      <a:rPr lang="en-US" sz="1400" i="1">
                        <a:ln w="0"/>
                        <a:latin typeface="Cambria Math" panose="02040503050406030204" pitchFamily="18" charset="0"/>
                        <a:ea typeface="Cambria" panose="02040503050406030204" pitchFamily="18" charset="0"/>
                      </a:rPr>
                      <m:t>𝐹</m:t>
                    </m:r>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𝑠</m:t>
                        </m:r>
                      </m:e>
                    </m:d>
                    <m:r>
                      <a:rPr lang="en-US" sz="1400" i="1">
                        <a:ln w="0"/>
                        <a:latin typeface="Cambria Math" panose="02040503050406030204" pitchFamily="18" charset="0"/>
                        <a:ea typeface="Cambria" panose="02040503050406030204" pitchFamily="18" charset="0"/>
                      </a:rPr>
                      <m:t>⋅</m:t>
                    </m:r>
                    <m:f>
                      <m:fPr>
                        <m:ctrlPr>
                          <a:rPr lang="en-US" sz="1400" i="1">
                            <a:ln w="0"/>
                            <a:latin typeface="Cambria Math" panose="02040503050406030204" pitchFamily="18" charset="0"/>
                            <a:ea typeface="Cambria" panose="02040503050406030204" pitchFamily="18" charset="0"/>
                          </a:rPr>
                        </m:ctrlPr>
                      </m:fPr>
                      <m:num>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𝐾</m:t>
                            </m:r>
                          </m:e>
                          <m:sub>
                            <m:r>
                              <a:rPr lang="en-US" sz="1400" i="1">
                                <a:ln w="0"/>
                                <a:latin typeface="Cambria Math" panose="02040503050406030204" pitchFamily="18" charset="0"/>
                                <a:ea typeface="Cambria" panose="02040503050406030204" pitchFamily="18" charset="0"/>
                              </a:rPr>
                              <m:t>𝑉𝐶𝑂</m:t>
                            </m:r>
                          </m:sub>
                        </m:sSub>
                        <m:r>
                          <a:rPr lang="en-US" sz="1400" i="1">
                            <a:ln w="0"/>
                            <a:latin typeface="Cambria Math" panose="02040503050406030204" pitchFamily="18" charset="0"/>
                            <a:ea typeface="Cambria" panose="02040503050406030204" pitchFamily="18" charset="0"/>
                          </a:rPr>
                          <m:t> </m:t>
                        </m:r>
                      </m:num>
                      <m:den>
                        <m:r>
                          <a:rPr lang="en-US" sz="1400" i="1">
                            <a:ln w="0"/>
                            <a:latin typeface="Cambria Math" panose="02040503050406030204" pitchFamily="18" charset="0"/>
                            <a:ea typeface="Cambria" panose="02040503050406030204" pitchFamily="18" charset="0"/>
                          </a:rPr>
                          <m:t>𝑠</m:t>
                        </m:r>
                      </m:den>
                    </m:f>
                  </m:oMath>
                </a14:m>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endParaRPr lang="en-US" sz="5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 overall system </a:t>
                </a:r>
                <a:r>
                  <a:rPr lang="en-US" sz="1400" i="1" dirty="0">
                    <a:ln w="0"/>
                    <a:latin typeface="Cambria" panose="02040503050406030204" pitchFamily="18" charset="0"/>
                    <a:ea typeface="Cambria" panose="02040503050406030204" pitchFamily="18" charset="0"/>
                  </a:rPr>
                  <a:t>Transfer Functions</a:t>
                </a:r>
                <a:r>
                  <a:rPr lang="en-US" sz="1400" dirty="0">
                    <a:ln w="0"/>
                    <a:latin typeface="Cambria" panose="02040503050406030204" pitchFamily="18" charset="0"/>
                    <a:ea typeface="Cambria" panose="02040503050406030204" pitchFamily="18" charset="0"/>
                  </a:rPr>
                  <a:t> may be defined as follows:</a:t>
                </a:r>
              </a:p>
              <a:p>
                <a:pPr marL="742950" lvl="1" indent="-285750">
                  <a:lnSpc>
                    <a:spcPct val="135000"/>
                  </a:lnSpc>
                  <a:buFont typeface="Arial" panose="020B0604020202020204" pitchFamily="34" charset="0"/>
                  <a:buChar char="•"/>
                </a:pPr>
                <a:r>
                  <a:rPr lang="en-US" sz="1400" b="1" dirty="0">
                    <a:ln w="0"/>
                    <a:latin typeface="Cambria" panose="02040503050406030204" pitchFamily="18" charset="0"/>
                    <a:ea typeface="Cambria" panose="02040503050406030204" pitchFamily="18" charset="0"/>
                  </a:rPr>
                  <a:t>Open loop TF:</a:t>
                </a:r>
                <a:r>
                  <a:rPr lang="en-US" sz="1400" dirty="0">
                    <a:ln w="0"/>
                    <a:latin typeface="Cambria" panose="02040503050406030204" pitchFamily="18" charset="0"/>
                    <a:ea typeface="Cambria" panose="02040503050406030204" pitchFamily="18" charset="0"/>
                  </a:rPr>
                  <a:t>		</a:t>
                </a:r>
                <a14:m>
                  <m:oMath xmlns:m="http://schemas.openxmlformats.org/officeDocument/2006/math">
                    <m:r>
                      <a:rPr lang="en-US" sz="1500" i="1">
                        <a:latin typeface="Cambria Math" panose="02040503050406030204" pitchFamily="18" charset="0"/>
                        <a:ea typeface="Cambria Math" panose="02040503050406030204" pitchFamily="18" charset="0"/>
                      </a:rPr>
                      <m:t>𝐺</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r>
                      <a:rPr lang="en-US" sz="1500" i="1">
                        <a:latin typeface="Cambria Math" panose="02040503050406030204" pitchFamily="18" charset="0"/>
                        <a:ea typeface="Cambria Math" panose="02040503050406030204" pitchFamily="18" charset="0"/>
                      </a:rPr>
                      <m:t>=</m:t>
                    </m:r>
                    <m:f>
                      <m:fPr>
                        <m:ctrlPr>
                          <a:rPr lang="en-IL" sz="1500" i="1">
                            <a:latin typeface="Cambria Math" panose="02040503050406030204" pitchFamily="18" charset="0"/>
                            <a:ea typeface="Cambria Math" panose="02040503050406030204" pitchFamily="18" charset="0"/>
                          </a:rPr>
                        </m:ctrlPr>
                      </m:fPr>
                      <m:num>
                        <m:sSub>
                          <m:sSubPr>
                            <m:ctrlPr>
                              <a:rPr lang="en-IL" sz="1500" i="1">
                                <a:latin typeface="Cambria Math" panose="02040503050406030204" pitchFamily="18" charset="0"/>
                                <a:ea typeface="Cambria Math" panose="02040503050406030204" pitchFamily="18" charset="0"/>
                              </a:rPr>
                            </m:ctrlPr>
                          </m:sSubPr>
                          <m:e>
                            <m:r>
                              <m:rPr>
                                <m:sty m:val="p"/>
                              </m:rPr>
                              <a:rPr lang="en-US" sz="1500">
                                <a:latin typeface="Cambria Math" panose="02040503050406030204" pitchFamily="18" charset="0"/>
                                <a:ea typeface="Cambria Math" panose="02040503050406030204" pitchFamily="18" charset="0"/>
                              </a:rPr>
                              <m:t>Φ</m:t>
                            </m:r>
                          </m:e>
                          <m:sub>
                            <m:r>
                              <a:rPr lang="en-US" sz="1500" i="1">
                                <a:latin typeface="Cambria Math" panose="02040503050406030204" pitchFamily="18" charset="0"/>
                                <a:ea typeface="Cambria Math" panose="02040503050406030204" pitchFamily="18" charset="0"/>
                              </a:rPr>
                              <m:t>𝑜𝑢𝑡</m:t>
                            </m:r>
                          </m:sub>
                        </m:sSub>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num>
                      <m:den>
                        <m:sSub>
                          <m:sSubPr>
                            <m:ctrlPr>
                              <a:rPr lang="en-IL" sz="1500" i="1">
                                <a:latin typeface="Cambria Math" panose="02040503050406030204" pitchFamily="18" charset="0"/>
                                <a:ea typeface="Cambria Math" panose="02040503050406030204" pitchFamily="18" charset="0"/>
                              </a:rPr>
                            </m:ctrlPr>
                          </m:sSubPr>
                          <m:e>
                            <m:r>
                              <m:rPr>
                                <m:sty m:val="p"/>
                              </m:rPr>
                              <a:rPr lang="en-US" sz="1500">
                                <a:latin typeface="Cambria Math" panose="02040503050406030204" pitchFamily="18" charset="0"/>
                                <a:ea typeface="Cambria Math" panose="02040503050406030204" pitchFamily="18" charset="0"/>
                              </a:rPr>
                              <m:t>Φ</m:t>
                            </m:r>
                          </m:e>
                          <m:sub>
                            <m:r>
                              <a:rPr lang="en-US" sz="1500" i="1">
                                <a:latin typeface="Cambria Math" panose="02040503050406030204" pitchFamily="18" charset="0"/>
                                <a:ea typeface="Cambria Math" panose="02040503050406030204" pitchFamily="18" charset="0"/>
                              </a:rPr>
                              <m:t>𝑒𝑟𝑟</m:t>
                            </m:r>
                          </m:sub>
                        </m:sSub>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den>
                    </m:f>
                    <m:r>
                      <a:rPr lang="en-US" sz="1500" i="1">
                        <a:latin typeface="Cambria Math" panose="02040503050406030204" pitchFamily="18" charset="0"/>
                        <a:ea typeface="Cambria Math" panose="02040503050406030204" pitchFamily="18" charset="0"/>
                      </a:rPr>
                      <m:t>=</m:t>
                    </m:r>
                    <m:f>
                      <m:fPr>
                        <m:ctrlPr>
                          <a:rPr lang="en-IL" sz="1500" i="1">
                            <a:latin typeface="Cambria Math" panose="02040503050406030204" pitchFamily="18" charset="0"/>
                            <a:ea typeface="Cambria Math" panose="02040503050406030204" pitchFamily="18" charset="0"/>
                          </a:rPr>
                        </m:ctrlPr>
                      </m:fPr>
                      <m:num>
                        <m:r>
                          <a:rPr lang="en-US" sz="1500" i="1">
                            <a:latin typeface="Cambria Math" panose="02040503050406030204" pitchFamily="18" charset="0"/>
                            <a:ea typeface="Cambria Math" panose="02040503050406030204" pitchFamily="18" charset="0"/>
                          </a:rPr>
                          <m:t> </m:t>
                        </m:r>
                        <m:sSub>
                          <m:sSubPr>
                            <m:ctrlPr>
                              <a:rPr lang="en-IL"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𝐾</m:t>
                            </m:r>
                          </m:e>
                          <m:sub>
                            <m:r>
                              <a:rPr lang="en-US" sz="1500" i="1">
                                <a:latin typeface="Cambria Math" panose="02040503050406030204" pitchFamily="18" charset="0"/>
                                <a:ea typeface="Cambria Math" panose="02040503050406030204" pitchFamily="18" charset="0"/>
                              </a:rPr>
                              <m:t>𝑃𝐷</m:t>
                            </m:r>
                          </m:sub>
                        </m:sSub>
                        <m:sSub>
                          <m:sSubPr>
                            <m:ctrlPr>
                              <a:rPr lang="en-IL"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𝐾</m:t>
                            </m:r>
                          </m:e>
                          <m:sub>
                            <m:r>
                              <a:rPr lang="en-US" sz="1500" i="1">
                                <a:latin typeface="Cambria Math" panose="02040503050406030204" pitchFamily="18" charset="0"/>
                                <a:ea typeface="Cambria Math" panose="02040503050406030204" pitchFamily="18" charset="0"/>
                              </a:rPr>
                              <m:t>𝑉𝐶𝑂</m:t>
                            </m:r>
                          </m:sub>
                        </m:sSub>
                        <m:r>
                          <a:rPr lang="en-US" sz="1500" i="1">
                            <a:latin typeface="Cambria Math" panose="02040503050406030204" pitchFamily="18" charset="0"/>
                            <a:ea typeface="Cambria Math" panose="02040503050406030204" pitchFamily="18" charset="0"/>
                          </a:rPr>
                          <m:t>𝐹</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r>
                          <a:rPr lang="en-US" sz="1500" i="1">
                            <a:latin typeface="Cambria Math" panose="02040503050406030204" pitchFamily="18" charset="0"/>
                            <a:ea typeface="Cambria Math" panose="02040503050406030204" pitchFamily="18" charset="0"/>
                          </a:rPr>
                          <m:t> </m:t>
                        </m:r>
                      </m:num>
                      <m:den>
                        <m:r>
                          <a:rPr lang="en-US" sz="1500" i="1">
                            <a:latin typeface="Cambria Math" panose="02040503050406030204" pitchFamily="18" charset="0"/>
                            <a:ea typeface="Cambria Math" panose="02040503050406030204" pitchFamily="18" charset="0"/>
                          </a:rPr>
                          <m:t>𝑠</m:t>
                        </m:r>
                      </m:den>
                    </m:f>
                  </m:oMath>
                </a14:m>
                <a:endParaRPr lang="en-US" sz="1500" dirty="0">
                  <a:latin typeface="Cambria Math" panose="02040503050406030204" pitchFamily="18" charset="0"/>
                  <a:ea typeface="Cambria Math" panose="02040503050406030204" pitchFamily="18" charset="0"/>
                </a:endParaRPr>
              </a:p>
              <a:p>
                <a:pPr marL="742950" lvl="1" indent="-285750">
                  <a:lnSpc>
                    <a:spcPct val="135000"/>
                  </a:lnSpc>
                  <a:buFont typeface="Arial" panose="020B0604020202020204" pitchFamily="34" charset="0"/>
                  <a:buChar char="•"/>
                </a:pPr>
                <a:r>
                  <a:rPr lang="en-US" sz="1400" b="1" dirty="0">
                    <a:ln w="0"/>
                    <a:latin typeface="Cambria" panose="02040503050406030204" pitchFamily="18" charset="0"/>
                    <a:ea typeface="Cambria" panose="02040503050406030204" pitchFamily="18" charset="0"/>
                  </a:rPr>
                  <a:t>System (closed loop) TF:</a:t>
                </a:r>
                <a:r>
                  <a:rPr lang="en-US" sz="1400" dirty="0">
                    <a:ln w="0"/>
                    <a:latin typeface="Cambria" panose="02040503050406030204" pitchFamily="18" charset="0"/>
                    <a:ea typeface="Cambria" panose="02040503050406030204" pitchFamily="18" charset="0"/>
                  </a:rPr>
                  <a:t>		</a:t>
                </a:r>
                <a14:m>
                  <m:oMath xmlns:m="http://schemas.openxmlformats.org/officeDocument/2006/math">
                    <m:r>
                      <a:rPr lang="en-US" sz="1500" i="1">
                        <a:latin typeface="Cambria Math" panose="02040503050406030204" pitchFamily="18" charset="0"/>
                        <a:ea typeface="Cambria Math" panose="02040503050406030204" pitchFamily="18" charset="0"/>
                      </a:rPr>
                      <m:t>𝐻</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r>
                      <a:rPr lang="en-US" sz="1500" i="1">
                        <a:latin typeface="Cambria Math" panose="02040503050406030204" pitchFamily="18" charset="0"/>
                        <a:ea typeface="Cambria Math" panose="02040503050406030204" pitchFamily="18" charset="0"/>
                      </a:rPr>
                      <m:t>=</m:t>
                    </m:r>
                    <m:f>
                      <m:fPr>
                        <m:ctrlPr>
                          <a:rPr lang="en-IL" sz="1500" i="1">
                            <a:latin typeface="Cambria Math" panose="02040503050406030204" pitchFamily="18" charset="0"/>
                            <a:ea typeface="Cambria Math" panose="02040503050406030204" pitchFamily="18" charset="0"/>
                          </a:rPr>
                        </m:ctrlPr>
                      </m:fPr>
                      <m:num>
                        <m:sSub>
                          <m:sSubPr>
                            <m:ctrlPr>
                              <a:rPr lang="en-IL" sz="1500" i="1">
                                <a:latin typeface="Cambria Math" panose="02040503050406030204" pitchFamily="18" charset="0"/>
                                <a:ea typeface="Cambria Math" panose="02040503050406030204" pitchFamily="18" charset="0"/>
                              </a:rPr>
                            </m:ctrlPr>
                          </m:sSubPr>
                          <m:e>
                            <m:r>
                              <m:rPr>
                                <m:sty m:val="p"/>
                              </m:rPr>
                              <a:rPr lang="en-US" sz="1500">
                                <a:latin typeface="Cambria Math" panose="02040503050406030204" pitchFamily="18" charset="0"/>
                                <a:ea typeface="Cambria Math" panose="02040503050406030204" pitchFamily="18" charset="0"/>
                              </a:rPr>
                              <m:t>Φ</m:t>
                            </m:r>
                          </m:e>
                          <m:sub>
                            <m:r>
                              <a:rPr lang="en-US" sz="1500" i="1">
                                <a:latin typeface="Cambria Math" panose="02040503050406030204" pitchFamily="18" charset="0"/>
                                <a:ea typeface="Cambria Math" panose="02040503050406030204" pitchFamily="18" charset="0"/>
                              </a:rPr>
                              <m:t>𝑜𝑢𝑡</m:t>
                            </m:r>
                          </m:sub>
                        </m:sSub>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num>
                      <m:den>
                        <m:sSub>
                          <m:sSubPr>
                            <m:ctrlPr>
                              <a:rPr lang="en-IL" sz="1500" i="1">
                                <a:latin typeface="Cambria Math" panose="02040503050406030204" pitchFamily="18" charset="0"/>
                                <a:ea typeface="Cambria Math" panose="02040503050406030204" pitchFamily="18" charset="0"/>
                              </a:rPr>
                            </m:ctrlPr>
                          </m:sSubPr>
                          <m:e>
                            <m:r>
                              <m:rPr>
                                <m:sty m:val="p"/>
                              </m:rPr>
                              <a:rPr lang="en-US" sz="1500">
                                <a:latin typeface="Cambria Math" panose="02040503050406030204" pitchFamily="18" charset="0"/>
                                <a:ea typeface="Cambria Math" panose="02040503050406030204" pitchFamily="18" charset="0"/>
                              </a:rPr>
                              <m:t>Φ</m:t>
                            </m:r>
                          </m:e>
                          <m:sub>
                            <m:r>
                              <a:rPr lang="en-US" sz="1500" i="1">
                                <a:latin typeface="Cambria Math" panose="02040503050406030204" pitchFamily="18" charset="0"/>
                                <a:ea typeface="Cambria Math" panose="02040503050406030204" pitchFamily="18" charset="0"/>
                              </a:rPr>
                              <m:t>𝑖𝑛</m:t>
                            </m:r>
                          </m:sub>
                        </m:sSub>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den>
                    </m:f>
                    <m:r>
                      <a:rPr lang="en-US" sz="1500" i="1">
                        <a:latin typeface="Cambria Math" panose="02040503050406030204" pitchFamily="18" charset="0"/>
                        <a:ea typeface="Cambria Math" panose="02040503050406030204" pitchFamily="18" charset="0"/>
                      </a:rPr>
                      <m:t>=</m:t>
                    </m:r>
                    <m:f>
                      <m:fPr>
                        <m:ctrlPr>
                          <a:rPr lang="en-IL" sz="1500" i="1">
                            <a:latin typeface="Cambria Math" panose="02040503050406030204" pitchFamily="18" charset="0"/>
                            <a:ea typeface="Cambria Math" panose="02040503050406030204" pitchFamily="18" charset="0"/>
                          </a:rPr>
                        </m:ctrlPr>
                      </m:fPr>
                      <m:num>
                        <m:r>
                          <a:rPr lang="en-US" sz="1500" i="1">
                            <a:latin typeface="Cambria Math" panose="02040503050406030204" pitchFamily="18" charset="0"/>
                            <a:ea typeface="Cambria Math" panose="02040503050406030204" pitchFamily="18" charset="0"/>
                          </a:rPr>
                          <m:t>𝐺</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num>
                      <m:den>
                        <m:r>
                          <a:rPr lang="en-US" sz="1500" i="1">
                            <a:latin typeface="Cambria Math" panose="02040503050406030204" pitchFamily="18" charset="0"/>
                            <a:ea typeface="Cambria Math" panose="02040503050406030204" pitchFamily="18" charset="0"/>
                          </a:rPr>
                          <m:t>1+</m:t>
                        </m:r>
                        <m:r>
                          <a:rPr lang="en-US" sz="1500" i="1">
                            <a:latin typeface="Cambria Math" panose="02040503050406030204" pitchFamily="18" charset="0"/>
                            <a:ea typeface="Cambria Math" panose="02040503050406030204" pitchFamily="18" charset="0"/>
                          </a:rPr>
                          <m:t>𝐺</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den>
                    </m:f>
                    <m:r>
                      <a:rPr lang="en-US" sz="1500" i="1">
                        <a:latin typeface="Cambria Math" panose="02040503050406030204" pitchFamily="18" charset="0"/>
                        <a:ea typeface="Cambria Math" panose="02040503050406030204" pitchFamily="18" charset="0"/>
                      </a:rPr>
                      <m:t>=</m:t>
                    </m:r>
                    <m:f>
                      <m:fPr>
                        <m:ctrlPr>
                          <a:rPr lang="en-IL" sz="1500" i="1">
                            <a:latin typeface="Cambria Math" panose="02040503050406030204" pitchFamily="18" charset="0"/>
                            <a:ea typeface="Cambria Math" panose="02040503050406030204" pitchFamily="18" charset="0"/>
                          </a:rPr>
                        </m:ctrlPr>
                      </m:fPr>
                      <m:num>
                        <m:sSub>
                          <m:sSubPr>
                            <m:ctrlPr>
                              <a:rPr lang="en-IL"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𝐾</m:t>
                            </m:r>
                          </m:e>
                          <m:sub>
                            <m:r>
                              <a:rPr lang="en-US" sz="1500" i="1">
                                <a:latin typeface="Cambria Math" panose="02040503050406030204" pitchFamily="18" charset="0"/>
                                <a:ea typeface="Cambria Math" panose="02040503050406030204" pitchFamily="18" charset="0"/>
                              </a:rPr>
                              <m:t>𝑃𝐷</m:t>
                            </m:r>
                          </m:sub>
                        </m:sSub>
                        <m:sSub>
                          <m:sSubPr>
                            <m:ctrlPr>
                              <a:rPr lang="en-IL"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𝐾</m:t>
                            </m:r>
                          </m:e>
                          <m:sub>
                            <m:r>
                              <a:rPr lang="en-US" sz="1500" i="1">
                                <a:latin typeface="Cambria Math" panose="02040503050406030204" pitchFamily="18" charset="0"/>
                                <a:ea typeface="Cambria Math" panose="02040503050406030204" pitchFamily="18" charset="0"/>
                              </a:rPr>
                              <m:t>𝑉𝐶𝑂</m:t>
                            </m:r>
                          </m:sub>
                        </m:sSub>
                        <m:r>
                          <a:rPr lang="en-US" sz="1500" i="1">
                            <a:latin typeface="Cambria Math" panose="02040503050406030204" pitchFamily="18" charset="0"/>
                            <a:ea typeface="Cambria Math" panose="02040503050406030204" pitchFamily="18" charset="0"/>
                          </a:rPr>
                          <m:t>𝐹</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num>
                      <m:den>
                        <m:r>
                          <a:rPr lang="en-US" sz="1500" i="1">
                            <a:latin typeface="Cambria Math" panose="02040503050406030204" pitchFamily="18" charset="0"/>
                            <a:ea typeface="Cambria Math" panose="02040503050406030204" pitchFamily="18" charset="0"/>
                          </a:rPr>
                          <m:t> </m:t>
                        </m:r>
                        <m:r>
                          <a:rPr lang="en-US" sz="1500" i="1">
                            <a:latin typeface="Cambria Math" panose="02040503050406030204" pitchFamily="18" charset="0"/>
                            <a:ea typeface="Cambria Math" panose="02040503050406030204" pitchFamily="18" charset="0"/>
                          </a:rPr>
                          <m:t>𝑠</m:t>
                        </m:r>
                        <m:r>
                          <a:rPr lang="en-US" sz="1500" i="1">
                            <a:latin typeface="Cambria Math" panose="02040503050406030204" pitchFamily="18" charset="0"/>
                            <a:ea typeface="Cambria Math" panose="02040503050406030204" pitchFamily="18" charset="0"/>
                          </a:rPr>
                          <m:t>+</m:t>
                        </m:r>
                        <m:sSub>
                          <m:sSubPr>
                            <m:ctrlPr>
                              <a:rPr lang="en-IL"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𝐾</m:t>
                            </m:r>
                          </m:e>
                          <m:sub>
                            <m:r>
                              <a:rPr lang="en-US" sz="1500" i="1">
                                <a:latin typeface="Cambria Math" panose="02040503050406030204" pitchFamily="18" charset="0"/>
                                <a:ea typeface="Cambria Math" panose="02040503050406030204" pitchFamily="18" charset="0"/>
                              </a:rPr>
                              <m:t>𝑃𝐷</m:t>
                            </m:r>
                          </m:sub>
                        </m:sSub>
                        <m:sSub>
                          <m:sSubPr>
                            <m:ctrlPr>
                              <a:rPr lang="en-IL"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𝐾</m:t>
                            </m:r>
                          </m:e>
                          <m:sub>
                            <m:r>
                              <a:rPr lang="en-US" sz="1500" i="1">
                                <a:latin typeface="Cambria Math" panose="02040503050406030204" pitchFamily="18" charset="0"/>
                                <a:ea typeface="Cambria Math" panose="02040503050406030204" pitchFamily="18" charset="0"/>
                              </a:rPr>
                              <m:t>𝑉𝐶𝑂</m:t>
                            </m:r>
                          </m:sub>
                        </m:sSub>
                        <m:r>
                          <a:rPr lang="en-US" sz="1500" i="1">
                            <a:latin typeface="Cambria Math" panose="02040503050406030204" pitchFamily="18" charset="0"/>
                            <a:ea typeface="Cambria Math" panose="02040503050406030204" pitchFamily="18" charset="0"/>
                          </a:rPr>
                          <m:t>𝐹</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r>
                          <a:rPr lang="en-US" sz="1500" i="1">
                            <a:latin typeface="Cambria Math" panose="02040503050406030204" pitchFamily="18" charset="0"/>
                            <a:ea typeface="Cambria Math" panose="02040503050406030204" pitchFamily="18" charset="0"/>
                          </a:rPr>
                          <m:t> </m:t>
                        </m:r>
                      </m:den>
                    </m:f>
                  </m:oMath>
                </a14:m>
                <a:endParaRPr lang="en-US" sz="1500" dirty="0">
                  <a:ln w="0"/>
                  <a:latin typeface="Cambria Math" panose="02040503050406030204" pitchFamily="18" charset="0"/>
                  <a:ea typeface="Cambria Math" panose="02040503050406030204" pitchFamily="18" charset="0"/>
                </a:endParaRPr>
              </a:p>
              <a:p>
                <a:pPr marL="742950" lvl="1" indent="-285750">
                  <a:lnSpc>
                    <a:spcPct val="135000"/>
                  </a:lnSpc>
                  <a:buFont typeface="Arial" panose="020B0604020202020204" pitchFamily="34" charset="0"/>
                  <a:buChar char="•"/>
                </a:pPr>
                <a:r>
                  <a:rPr lang="en-US" sz="1400" b="1" dirty="0">
                    <a:ln w="0"/>
                    <a:latin typeface="Cambria" panose="02040503050406030204" pitchFamily="18" charset="0"/>
                    <a:ea typeface="Cambria" panose="02040503050406030204" pitchFamily="18" charset="0"/>
                  </a:rPr>
                  <a:t>Error TF:</a:t>
                </a:r>
                <a:r>
                  <a:rPr lang="en-US" sz="1400" dirty="0">
                    <a:ln w="0"/>
                    <a:latin typeface="Cambria" panose="02040503050406030204" pitchFamily="18" charset="0"/>
                    <a:ea typeface="Cambria" panose="02040503050406030204" pitchFamily="18" charset="0"/>
                  </a:rPr>
                  <a:t>			</a:t>
                </a:r>
                <a14:m>
                  <m:oMath xmlns:m="http://schemas.openxmlformats.org/officeDocument/2006/math">
                    <m:r>
                      <a:rPr lang="en-US" sz="1500" i="1">
                        <a:latin typeface="Cambria Math" panose="02040503050406030204" pitchFamily="18" charset="0"/>
                        <a:ea typeface="Cambria Math" panose="02040503050406030204" pitchFamily="18" charset="0"/>
                      </a:rPr>
                      <m:t>𝐸</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r>
                      <a:rPr lang="en-US" sz="1500" i="1">
                        <a:latin typeface="Cambria Math" panose="02040503050406030204" pitchFamily="18" charset="0"/>
                        <a:ea typeface="Cambria Math" panose="02040503050406030204" pitchFamily="18" charset="0"/>
                      </a:rPr>
                      <m:t>=</m:t>
                    </m:r>
                    <m:f>
                      <m:fPr>
                        <m:ctrlPr>
                          <a:rPr lang="en-IL" sz="1500" i="1">
                            <a:latin typeface="Cambria Math" panose="02040503050406030204" pitchFamily="18" charset="0"/>
                            <a:ea typeface="Cambria Math" panose="02040503050406030204" pitchFamily="18" charset="0"/>
                          </a:rPr>
                        </m:ctrlPr>
                      </m:fPr>
                      <m:num>
                        <m:sSub>
                          <m:sSubPr>
                            <m:ctrlPr>
                              <a:rPr lang="en-IL" sz="1500" i="1">
                                <a:latin typeface="Cambria Math" panose="02040503050406030204" pitchFamily="18" charset="0"/>
                                <a:ea typeface="Cambria Math" panose="02040503050406030204" pitchFamily="18" charset="0"/>
                              </a:rPr>
                            </m:ctrlPr>
                          </m:sSubPr>
                          <m:e>
                            <m:r>
                              <m:rPr>
                                <m:sty m:val="p"/>
                              </m:rPr>
                              <a:rPr lang="en-US" sz="1500">
                                <a:latin typeface="Cambria Math" panose="02040503050406030204" pitchFamily="18" charset="0"/>
                                <a:ea typeface="Cambria Math" panose="02040503050406030204" pitchFamily="18" charset="0"/>
                              </a:rPr>
                              <m:t>Φ</m:t>
                            </m:r>
                          </m:e>
                          <m:sub>
                            <m:r>
                              <a:rPr lang="en-US" sz="1500" i="1">
                                <a:latin typeface="Cambria Math" panose="02040503050406030204" pitchFamily="18" charset="0"/>
                                <a:ea typeface="Cambria Math" panose="02040503050406030204" pitchFamily="18" charset="0"/>
                              </a:rPr>
                              <m:t>𝑒𝑟𝑟</m:t>
                            </m:r>
                          </m:sub>
                        </m:sSub>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num>
                      <m:den>
                        <m:sSub>
                          <m:sSubPr>
                            <m:ctrlPr>
                              <a:rPr lang="en-IL" sz="1500" i="1">
                                <a:latin typeface="Cambria Math" panose="02040503050406030204" pitchFamily="18" charset="0"/>
                                <a:ea typeface="Cambria Math" panose="02040503050406030204" pitchFamily="18" charset="0"/>
                              </a:rPr>
                            </m:ctrlPr>
                          </m:sSubPr>
                          <m:e>
                            <m:r>
                              <m:rPr>
                                <m:sty m:val="p"/>
                              </m:rPr>
                              <a:rPr lang="en-US" sz="1500">
                                <a:latin typeface="Cambria Math" panose="02040503050406030204" pitchFamily="18" charset="0"/>
                                <a:ea typeface="Cambria Math" panose="02040503050406030204" pitchFamily="18" charset="0"/>
                              </a:rPr>
                              <m:t>Φ</m:t>
                            </m:r>
                          </m:e>
                          <m:sub>
                            <m:r>
                              <a:rPr lang="en-US" sz="1500" i="1">
                                <a:latin typeface="Cambria Math" panose="02040503050406030204" pitchFamily="18" charset="0"/>
                                <a:ea typeface="Cambria Math" panose="02040503050406030204" pitchFamily="18" charset="0"/>
                              </a:rPr>
                              <m:t>𝑖𝑛</m:t>
                            </m:r>
                          </m:sub>
                        </m:sSub>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den>
                    </m:f>
                    <m:r>
                      <a:rPr lang="en-US" sz="1500" i="1">
                        <a:latin typeface="Cambria Math" panose="02040503050406030204" pitchFamily="18" charset="0"/>
                        <a:ea typeface="Cambria Math" panose="02040503050406030204" pitchFamily="18" charset="0"/>
                      </a:rPr>
                      <m:t>=</m:t>
                    </m:r>
                    <m:f>
                      <m:fPr>
                        <m:ctrlPr>
                          <a:rPr lang="en-IL" sz="1500" i="1">
                            <a:latin typeface="Cambria Math" panose="02040503050406030204" pitchFamily="18" charset="0"/>
                            <a:ea typeface="Cambria Math" panose="02040503050406030204" pitchFamily="18" charset="0"/>
                          </a:rPr>
                        </m:ctrlPr>
                      </m:fPr>
                      <m:num>
                        <m:r>
                          <a:rPr lang="en-US" sz="1500" i="1">
                            <a:latin typeface="Cambria Math" panose="02040503050406030204" pitchFamily="18" charset="0"/>
                            <a:ea typeface="Cambria Math" panose="02040503050406030204" pitchFamily="18" charset="0"/>
                          </a:rPr>
                          <m:t>1</m:t>
                        </m:r>
                      </m:num>
                      <m:den>
                        <m:r>
                          <a:rPr lang="en-US" sz="1500" i="1">
                            <a:latin typeface="Cambria Math" panose="02040503050406030204" pitchFamily="18" charset="0"/>
                            <a:ea typeface="Cambria Math" panose="02040503050406030204" pitchFamily="18" charset="0"/>
                          </a:rPr>
                          <m:t>1+</m:t>
                        </m:r>
                        <m:r>
                          <a:rPr lang="en-US" sz="1500" i="1">
                            <a:latin typeface="Cambria Math" panose="02040503050406030204" pitchFamily="18" charset="0"/>
                            <a:ea typeface="Cambria Math" panose="02040503050406030204" pitchFamily="18" charset="0"/>
                          </a:rPr>
                          <m:t>𝐺</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den>
                    </m:f>
                    <m:r>
                      <a:rPr lang="en-US" sz="1500" i="1">
                        <a:latin typeface="Cambria Math" panose="02040503050406030204" pitchFamily="18" charset="0"/>
                        <a:ea typeface="Cambria Math" panose="02040503050406030204" pitchFamily="18" charset="0"/>
                      </a:rPr>
                      <m:t>=</m:t>
                    </m:r>
                    <m:f>
                      <m:fPr>
                        <m:ctrlPr>
                          <a:rPr lang="en-IL" sz="1500" i="1">
                            <a:latin typeface="Cambria Math" panose="02040503050406030204" pitchFamily="18" charset="0"/>
                            <a:ea typeface="Cambria Math" panose="02040503050406030204" pitchFamily="18" charset="0"/>
                          </a:rPr>
                        </m:ctrlPr>
                      </m:fPr>
                      <m:num>
                        <m:r>
                          <a:rPr lang="en-US" sz="1500" i="1">
                            <a:latin typeface="Cambria Math" panose="02040503050406030204" pitchFamily="18" charset="0"/>
                            <a:ea typeface="Cambria Math" panose="02040503050406030204" pitchFamily="18" charset="0"/>
                          </a:rPr>
                          <m:t>𝑠</m:t>
                        </m:r>
                      </m:num>
                      <m:den>
                        <m:r>
                          <a:rPr lang="en-US" sz="1500" i="1">
                            <a:latin typeface="Cambria Math" panose="02040503050406030204" pitchFamily="18" charset="0"/>
                            <a:ea typeface="Cambria Math" panose="02040503050406030204" pitchFamily="18" charset="0"/>
                          </a:rPr>
                          <m:t> </m:t>
                        </m:r>
                        <m:r>
                          <a:rPr lang="en-US" sz="1500" i="1">
                            <a:latin typeface="Cambria Math" panose="02040503050406030204" pitchFamily="18" charset="0"/>
                            <a:ea typeface="Cambria Math" panose="02040503050406030204" pitchFamily="18" charset="0"/>
                          </a:rPr>
                          <m:t>𝑠</m:t>
                        </m:r>
                        <m:r>
                          <a:rPr lang="en-US" sz="1500" i="1">
                            <a:latin typeface="Cambria Math" panose="02040503050406030204" pitchFamily="18" charset="0"/>
                            <a:ea typeface="Cambria Math" panose="02040503050406030204" pitchFamily="18" charset="0"/>
                          </a:rPr>
                          <m:t>+</m:t>
                        </m:r>
                        <m:sSub>
                          <m:sSubPr>
                            <m:ctrlPr>
                              <a:rPr lang="en-IL"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𝐾</m:t>
                            </m:r>
                          </m:e>
                          <m:sub>
                            <m:r>
                              <a:rPr lang="en-US" sz="1500" i="1">
                                <a:latin typeface="Cambria Math" panose="02040503050406030204" pitchFamily="18" charset="0"/>
                                <a:ea typeface="Cambria Math" panose="02040503050406030204" pitchFamily="18" charset="0"/>
                              </a:rPr>
                              <m:t>𝑃𝐷</m:t>
                            </m:r>
                          </m:sub>
                        </m:sSub>
                        <m:sSub>
                          <m:sSubPr>
                            <m:ctrlPr>
                              <a:rPr lang="en-IL"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𝐾</m:t>
                            </m:r>
                          </m:e>
                          <m:sub>
                            <m:r>
                              <a:rPr lang="en-US" sz="1500" i="1">
                                <a:latin typeface="Cambria Math" panose="02040503050406030204" pitchFamily="18" charset="0"/>
                                <a:ea typeface="Cambria Math" panose="02040503050406030204" pitchFamily="18" charset="0"/>
                              </a:rPr>
                              <m:t>𝑉𝐶𝑂</m:t>
                            </m:r>
                          </m:sub>
                        </m:sSub>
                        <m:r>
                          <a:rPr lang="en-US" sz="1500" i="1">
                            <a:latin typeface="Cambria Math" panose="02040503050406030204" pitchFamily="18" charset="0"/>
                            <a:ea typeface="Cambria Math" panose="02040503050406030204" pitchFamily="18" charset="0"/>
                          </a:rPr>
                          <m:t>𝐹</m:t>
                        </m:r>
                        <m:d>
                          <m:dPr>
                            <m:ctrlPr>
                              <a:rPr lang="en-IL"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𝑠</m:t>
                            </m:r>
                          </m:e>
                        </m:d>
                        <m:r>
                          <a:rPr lang="en-US" sz="1500" i="1">
                            <a:latin typeface="Cambria Math" panose="02040503050406030204" pitchFamily="18" charset="0"/>
                            <a:ea typeface="Cambria Math" panose="02040503050406030204" pitchFamily="18" charset="0"/>
                          </a:rPr>
                          <m:t> </m:t>
                        </m:r>
                      </m:den>
                    </m:f>
                  </m:oMath>
                </a14:m>
                <a:endParaRPr lang="en-US" sz="1500" dirty="0">
                  <a:ln w="0"/>
                  <a:latin typeface="Cambria Math" panose="02040503050406030204" pitchFamily="18" charset="0"/>
                  <a:ea typeface="Cambria Math" panose="02040503050406030204" pitchFamily="18" charset="0"/>
                </a:endParaRPr>
              </a:p>
              <a:p>
                <a:pPr>
                  <a:lnSpc>
                    <a:spcPct val="130000"/>
                  </a:lnSpc>
                </a:pPr>
                <a:br>
                  <a:rPr lang="en-US" sz="1400" b="1" dirty="0">
                    <a:ln w="0"/>
                    <a:latin typeface="Cambria" panose="02040503050406030204" pitchFamily="18" charset="0"/>
                    <a:ea typeface="Cambria" panose="02040503050406030204" pitchFamily="18" charset="0"/>
                  </a:rPr>
                </a:br>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endParaRPr lang="en-US" sz="1400" dirty="0">
                  <a:ln w="0"/>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30416541-27A6-AE70-5F4D-BF89C07BBE28}"/>
                  </a:ext>
                </a:extLst>
              </p:cNvPr>
              <p:cNvSpPr txBox="1">
                <a:spLocks noRot="1" noChangeAspect="1" noMove="1" noResize="1" noEditPoints="1" noAdjustHandles="1" noChangeArrowheads="1" noChangeShapeType="1" noTextEdit="1"/>
              </p:cNvSpPr>
              <p:nvPr/>
            </p:nvSpPr>
            <p:spPr>
              <a:xfrm>
                <a:off x="1542636" y="819891"/>
                <a:ext cx="9312901" cy="4395947"/>
              </a:xfrm>
              <a:prstGeom prst="rect">
                <a:avLst/>
              </a:prstGeom>
              <a:blipFill>
                <a:blip r:embed="rId3"/>
                <a:stretch>
                  <a:fillRect l="-65"/>
                </a:stretch>
              </a:blipFill>
            </p:spPr>
            <p:txBody>
              <a:bodyPr/>
              <a:lstStyle/>
              <a:p>
                <a:r>
                  <a:rPr lang="en-US">
                    <a:noFill/>
                  </a:rPr>
                  <a:t> </a:t>
                </a:r>
              </a:p>
            </p:txBody>
          </p:sp>
        </mc:Fallback>
      </mc:AlternateContent>
      <p:pic>
        <p:nvPicPr>
          <p:cNvPr id="7" name="Picture 6" descr="Faculty Logo - Faculty of Electrical And Computer Engineering - Technion">
            <a:extLst>
              <a:ext uri="{FF2B5EF4-FFF2-40B4-BE49-F238E27FC236}">
                <a16:creationId xmlns:a16="http://schemas.microsoft.com/office/drawing/2014/main" id="{DC877729-296D-2A89-D1FA-9ADFA3D516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
        <p:nvSpPr>
          <p:cNvPr id="9" name="TextBox 8">
            <a:extLst>
              <a:ext uri="{FF2B5EF4-FFF2-40B4-BE49-F238E27FC236}">
                <a16:creationId xmlns:a16="http://schemas.microsoft.com/office/drawing/2014/main" id="{684DA677-2366-71FB-D78F-5D139F497511}"/>
              </a:ext>
            </a:extLst>
          </p:cNvPr>
          <p:cNvSpPr txBox="1"/>
          <p:nvPr/>
        </p:nvSpPr>
        <p:spPr>
          <a:xfrm>
            <a:off x="1039986" y="4994251"/>
            <a:ext cx="1369839" cy="584775"/>
          </a:xfrm>
          <a:prstGeom prst="rect">
            <a:avLst/>
          </a:prstGeom>
          <a:noFill/>
        </p:spPr>
        <p:txBody>
          <a:bodyPr wrap="square" rtlCol="0">
            <a:spAutoFit/>
          </a:bodyPr>
          <a:lstStyle/>
          <a:p>
            <a:r>
              <a:rPr lang="en-US" sz="1600" b="1" dirty="0">
                <a:ln w="0"/>
                <a:latin typeface="Cambria" panose="02040503050406030204" pitchFamily="18" charset="0"/>
                <a:ea typeface="Cambria" panose="02040503050406030204" pitchFamily="18" charset="0"/>
              </a:rPr>
              <a:t>Frequency </a:t>
            </a:r>
            <a:br>
              <a:rPr lang="en-US" sz="1600" b="1" dirty="0">
                <a:ln w="0"/>
                <a:latin typeface="Cambria" panose="02040503050406030204" pitchFamily="18" charset="0"/>
                <a:ea typeface="Cambria" panose="02040503050406030204" pitchFamily="18" charset="0"/>
              </a:rPr>
            </a:br>
            <a:r>
              <a:rPr lang="en-US" sz="1600" b="1" dirty="0">
                <a:ln w="0"/>
                <a:latin typeface="Cambria" panose="02040503050406030204" pitchFamily="18" charset="0"/>
                <a:ea typeface="Cambria" panose="02040503050406030204" pitchFamily="18" charset="0"/>
              </a:rPr>
              <a:t>Domain:</a:t>
            </a:r>
            <a:endParaRPr lang="en-IL" sz="1600" b="1" dirty="0">
              <a:ln w="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AB041BD6-2A1D-A9E4-2887-FE950DA75A1B}"/>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57131"/>
          <a:stretch/>
        </p:blipFill>
        <p:spPr>
          <a:xfrm>
            <a:off x="2704375" y="4603923"/>
            <a:ext cx="7311824" cy="1950206"/>
          </a:xfrm>
          <a:prstGeom prst="rect">
            <a:avLst/>
          </a:prstGeom>
        </p:spPr>
      </p:pic>
      <p:sp>
        <p:nvSpPr>
          <p:cNvPr id="2" name="Rectangle 1">
            <a:extLst>
              <a:ext uri="{FF2B5EF4-FFF2-40B4-BE49-F238E27FC236}">
                <a16:creationId xmlns:a16="http://schemas.microsoft.com/office/drawing/2014/main" id="{59F14E29-BAA4-6196-1E37-86EDC07C9753}"/>
              </a:ext>
            </a:extLst>
          </p:cNvPr>
          <p:cNvSpPr/>
          <p:nvPr/>
        </p:nvSpPr>
        <p:spPr>
          <a:xfrm>
            <a:off x="5164183" y="3429000"/>
            <a:ext cx="3526971" cy="542109"/>
          </a:xfrm>
          <a:prstGeom prst="rect">
            <a:avLst/>
          </a:prstGeom>
          <a:noFill/>
          <a:ln w="19050" cap="flat" cmpd="sng" algn="ctr">
            <a:solidFill>
              <a:srgbClr val="00428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91937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20D7EB0-0539-4410-AFB7-B1B7ED1BD150}"/>
              </a:ext>
            </a:extLst>
          </p:cNvPr>
          <p:cNvGrpSpPr/>
          <p:nvPr/>
        </p:nvGrpSpPr>
        <p:grpSpPr>
          <a:xfrm>
            <a:off x="10544175" y="6124576"/>
            <a:ext cx="1281851" cy="535526"/>
            <a:chOff x="410412" y="4247688"/>
            <a:chExt cx="1155741" cy="473349"/>
          </a:xfrm>
        </p:grpSpPr>
        <p:pic>
          <p:nvPicPr>
            <p:cNvPr id="43" name="Picture 42">
              <a:extLst>
                <a:ext uri="{FF2B5EF4-FFF2-40B4-BE49-F238E27FC236}">
                  <a16:creationId xmlns:a16="http://schemas.microsoft.com/office/drawing/2014/main" id="{1EEC3D46-8FB4-4E69-B53C-24C647F98EF4}"/>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44" name="Picture 43">
              <a:extLst>
                <a:ext uri="{FF2B5EF4-FFF2-40B4-BE49-F238E27FC236}">
                  <a16:creationId xmlns:a16="http://schemas.microsoft.com/office/drawing/2014/main" id="{8BE9A23C-3FDC-4D70-B04F-50C23296BB7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sp>
        <p:nvSpPr>
          <p:cNvPr id="5" name="Rectangle 4">
            <a:extLst>
              <a:ext uri="{FF2B5EF4-FFF2-40B4-BE49-F238E27FC236}">
                <a16:creationId xmlns:a16="http://schemas.microsoft.com/office/drawing/2014/main" id="{50541AFC-582C-7B2F-C47C-E5C45FF46655}"/>
              </a:ext>
            </a:extLst>
          </p:cNvPr>
          <p:cNvSpPr/>
          <p:nvPr/>
        </p:nvSpPr>
        <p:spPr>
          <a:xfrm>
            <a:off x="1778468" y="173560"/>
            <a:ext cx="8618257"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Analysis of a Linear Model for PLLs – Contd.</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416541-27A6-AE70-5F4D-BF89C07BBE28}"/>
                  </a:ext>
                </a:extLst>
              </p:cNvPr>
              <p:cNvSpPr txBox="1"/>
              <p:nvPr/>
            </p:nvSpPr>
            <p:spPr>
              <a:xfrm>
                <a:off x="2039039" y="811182"/>
                <a:ext cx="9312901" cy="4123758"/>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A special choice for the Loop Filter </a:t>
                </a:r>
                <a14:m>
                  <m:oMath xmlns:m="http://schemas.openxmlformats.org/officeDocument/2006/math">
                    <m:r>
                      <a:rPr lang="en-US" sz="1400" b="0" i="1" smtClean="0">
                        <a:ln w="0"/>
                        <a:latin typeface="Cambria Math" panose="02040503050406030204" pitchFamily="18" charset="0"/>
                        <a:ea typeface="Cambria" panose="02040503050406030204" pitchFamily="18" charset="0"/>
                      </a:rPr>
                      <m:t>𝐹</m:t>
                    </m:r>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𝑠</m:t>
                        </m:r>
                      </m:e>
                    </m:d>
                  </m:oMath>
                </a14:m>
                <a:r>
                  <a:rPr lang="en-US" sz="1400" dirty="0">
                    <a:ln w="0"/>
                    <a:latin typeface="Cambria" panose="02040503050406030204" pitchFamily="18" charset="0"/>
                    <a:ea typeface="Cambria" panose="02040503050406030204" pitchFamily="18" charset="0"/>
                  </a:rPr>
                  <a:t> is the </a:t>
                </a:r>
                <a:r>
                  <a:rPr lang="en-US" sz="1400" i="1" dirty="0">
                    <a:ln w="0"/>
                    <a:latin typeface="Cambria" panose="02040503050406030204" pitchFamily="18" charset="0"/>
                    <a:ea typeface="Cambria" panose="02040503050406030204" pitchFamily="18" charset="0"/>
                  </a:rPr>
                  <a:t>proportional-plus-integrator (P+I) controller</a:t>
                </a:r>
                <a:r>
                  <a:rPr lang="en-US" sz="1400" dirty="0">
                    <a:ln w="0"/>
                    <a:latin typeface="Cambria" panose="02040503050406030204" pitchFamily="18" charset="0"/>
                    <a:ea typeface="Cambria" panose="02040503050406030204" pitchFamily="18" charset="0"/>
                  </a:rPr>
                  <a:t>:</a:t>
                </a:r>
                <a:r>
                  <a:rPr lang="en-US" sz="1400" i="1" dirty="0">
                    <a:ln w="0"/>
                    <a:latin typeface="Cambria" panose="02040503050406030204" pitchFamily="18" charset="0"/>
                    <a:ea typeface="Cambria" panose="02040503050406030204" pitchFamily="18" charset="0"/>
                  </a:rPr>
                  <a:t> </a:t>
                </a:r>
              </a:p>
              <a:p>
                <a:pPr lvl="2">
                  <a:lnSpc>
                    <a:spcPct val="114000"/>
                  </a:lnSpc>
                  <a:tabLst>
                    <a:tab pos="3770313" algn="l"/>
                  </a:tabLst>
                </a:pPr>
                <a14:m>
                  <m:oMathPara xmlns:m="http://schemas.openxmlformats.org/officeDocument/2006/math">
                    <m:oMathParaPr>
                      <m:jc m:val="centerGroup"/>
                    </m:oMathParaPr>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𝐹</m:t>
                          </m:r>
                        </m:e>
                        <m:sub>
                          <m:r>
                            <a:rPr lang="en-US" sz="1400" b="0" i="1" smtClean="0">
                              <a:ln w="0"/>
                              <a:latin typeface="Cambria Math" panose="02040503050406030204" pitchFamily="18" charset="0"/>
                              <a:ea typeface="Cambria" panose="02040503050406030204" pitchFamily="18" charset="0"/>
                            </a:rPr>
                            <m:t>𝑃𝐼</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𝑠</m:t>
                          </m:r>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𝐾</m:t>
                          </m:r>
                        </m:e>
                        <m:sub>
                          <m:r>
                            <a:rPr lang="en-US" sz="1400" b="0" i="1" smtClean="0">
                              <a:ln w="0"/>
                              <a:latin typeface="Cambria Math" panose="02040503050406030204" pitchFamily="18" charset="0"/>
                              <a:ea typeface="Cambria" panose="02040503050406030204" pitchFamily="18" charset="0"/>
                            </a:rPr>
                            <m:t>1</m:t>
                          </m:r>
                        </m:sub>
                      </m:sSub>
                      <m:r>
                        <a:rPr lang="en-US" sz="1400" b="0" i="1" smtClean="0">
                          <a:ln w="0"/>
                          <a:latin typeface="Cambria Math" panose="02040503050406030204" pitchFamily="18" charset="0"/>
                          <a:ea typeface="Cambria" panose="02040503050406030204" pitchFamily="18" charset="0"/>
                        </a:rPr>
                        <m:t>+</m:t>
                      </m:r>
                      <m:f>
                        <m:fPr>
                          <m:ctrlPr>
                            <a:rPr lang="en-US" sz="1400" i="1">
                              <a:ln w="0"/>
                              <a:latin typeface="Cambria Math" panose="02040503050406030204" pitchFamily="18" charset="0"/>
                              <a:ea typeface="Cambria" panose="02040503050406030204" pitchFamily="18" charset="0"/>
                            </a:rPr>
                          </m:ctrlPr>
                        </m:fPr>
                        <m:num>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𝐾</m:t>
                              </m:r>
                            </m:e>
                            <m:sub>
                              <m:r>
                                <a:rPr lang="en-US" sz="1400" b="0" i="1" smtClean="0">
                                  <a:ln w="0"/>
                                  <a:latin typeface="Cambria Math" panose="02040503050406030204" pitchFamily="18" charset="0"/>
                                  <a:ea typeface="Cambria" panose="02040503050406030204" pitchFamily="18" charset="0"/>
                                </a:rPr>
                                <m:t>2</m:t>
                              </m:r>
                            </m:sub>
                          </m:sSub>
                          <m:r>
                            <a:rPr lang="en-US" sz="1400" i="1">
                              <a:ln w="0"/>
                              <a:latin typeface="Cambria Math" panose="02040503050406030204" pitchFamily="18" charset="0"/>
                              <a:ea typeface="Cambria" panose="02040503050406030204" pitchFamily="18" charset="0"/>
                            </a:rPr>
                            <m:t> </m:t>
                          </m:r>
                        </m:num>
                        <m:den>
                          <m:r>
                            <a:rPr lang="en-US" sz="1400" i="1">
                              <a:ln w="0"/>
                              <a:latin typeface="Cambria Math" panose="02040503050406030204" pitchFamily="18" charset="0"/>
                              <a:ea typeface="Cambria" panose="02040503050406030204" pitchFamily="18" charset="0"/>
                            </a:rPr>
                            <m:t>𝑠</m:t>
                          </m:r>
                        </m:den>
                      </m:f>
                    </m:oMath>
                  </m:oMathPara>
                </a14:m>
                <a:br>
                  <a:rPr lang="en-US" sz="1400" dirty="0">
                    <a:ln w="0"/>
                    <a:latin typeface="Cambria" panose="02040503050406030204" pitchFamily="18" charset="0"/>
                    <a:ea typeface="Cambria" panose="02040503050406030204" pitchFamily="18" charset="0"/>
                  </a:rPr>
                </a:br>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 corresponding system Transfer Function is given by:</a:t>
                </a:r>
                <a:br>
                  <a:rPr lang="en-US" sz="1400" dirty="0">
                    <a:ln w="0"/>
                    <a:latin typeface="Cambria" panose="02040503050406030204" pitchFamily="18" charset="0"/>
                    <a:ea typeface="Cambria" panose="02040503050406030204" pitchFamily="18" charset="0"/>
                  </a:rPr>
                </a:b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𝐻</m:t>
                        </m:r>
                      </m:e>
                      <m:sub>
                        <m:r>
                          <a:rPr lang="en-US" sz="1400" b="0" i="1" smtClean="0">
                            <a:latin typeface="Cambria Math" panose="02040503050406030204" pitchFamily="18" charset="0"/>
                            <a:ea typeface="Cambria Math" panose="02040503050406030204" pitchFamily="18" charset="0"/>
                          </a:rPr>
                          <m:t>𝑃𝐼</m:t>
                        </m:r>
                      </m:sub>
                    </m:sSub>
                    <m:d>
                      <m:dPr>
                        <m:ctrlPr>
                          <a:rPr lang="en-IL"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𝑠</m:t>
                        </m:r>
                      </m:e>
                    </m:d>
                    <m:r>
                      <a:rPr lang="en-US" sz="1400" i="1">
                        <a:latin typeface="Cambria Math" panose="02040503050406030204" pitchFamily="18" charset="0"/>
                        <a:ea typeface="Cambria Math" panose="02040503050406030204" pitchFamily="18" charset="0"/>
                      </a:rPr>
                      <m:t>=</m:t>
                    </m:r>
                    <m:f>
                      <m:fPr>
                        <m:ctrlPr>
                          <a:rPr lang="en-IL" sz="1400" i="1">
                            <a:latin typeface="Cambria Math" panose="02040503050406030204" pitchFamily="18" charset="0"/>
                            <a:ea typeface="Cambria Math" panose="02040503050406030204" pitchFamily="18" charset="0"/>
                          </a:rPr>
                        </m:ctrlPr>
                      </m:fPr>
                      <m:num>
                        <m:sSub>
                          <m:sSubPr>
                            <m:ctrlPr>
                              <a:rPr lang="en-IL"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Φ</m:t>
                            </m:r>
                          </m:e>
                          <m:sub>
                            <m:r>
                              <a:rPr lang="en-US" sz="1400" i="1">
                                <a:latin typeface="Cambria Math" panose="02040503050406030204" pitchFamily="18" charset="0"/>
                                <a:ea typeface="Cambria Math" panose="02040503050406030204" pitchFamily="18" charset="0"/>
                              </a:rPr>
                              <m:t>𝑜𝑢𝑡</m:t>
                            </m:r>
                          </m:sub>
                        </m:sSub>
                        <m:d>
                          <m:dPr>
                            <m:ctrlPr>
                              <a:rPr lang="en-IL"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𝑠</m:t>
                            </m:r>
                          </m:e>
                        </m:d>
                      </m:num>
                      <m:den>
                        <m:sSub>
                          <m:sSubPr>
                            <m:ctrlPr>
                              <a:rPr lang="en-IL"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Φ</m:t>
                            </m:r>
                          </m:e>
                          <m:sub>
                            <m:r>
                              <a:rPr lang="en-US" sz="1400" i="1">
                                <a:latin typeface="Cambria Math" panose="02040503050406030204" pitchFamily="18" charset="0"/>
                                <a:ea typeface="Cambria Math" panose="02040503050406030204" pitchFamily="18" charset="0"/>
                              </a:rPr>
                              <m:t>𝑖𝑛</m:t>
                            </m:r>
                          </m:sub>
                        </m:sSub>
                        <m:d>
                          <m:dPr>
                            <m:ctrlPr>
                              <a:rPr lang="en-IL"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𝑠</m:t>
                            </m:r>
                          </m:e>
                        </m:d>
                      </m:den>
                    </m:f>
                    <m:r>
                      <a:rPr lang="en-US" sz="1400" i="1">
                        <a:latin typeface="Cambria Math" panose="02040503050406030204" pitchFamily="18" charset="0"/>
                        <a:ea typeface="Cambria Math" panose="02040503050406030204" pitchFamily="18" charset="0"/>
                      </a:rPr>
                      <m:t>=</m:t>
                    </m:r>
                    <m:f>
                      <m:fPr>
                        <m:ctrlPr>
                          <a:rPr lang="en-IL" sz="1400" i="1">
                            <a:latin typeface="Cambria Math" panose="02040503050406030204" pitchFamily="18" charset="0"/>
                            <a:ea typeface="Cambria Math" panose="02040503050406030204" pitchFamily="18" charset="0"/>
                          </a:rPr>
                        </m:ctrlPr>
                      </m:fPr>
                      <m:num>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𝑃𝐷</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𝑉𝐶𝑂</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𝑃𝐷</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𝑉𝐶𝑂</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2</m:t>
                            </m:r>
                          </m:sub>
                        </m:sSub>
                      </m:num>
                      <m:den>
                        <m:r>
                          <a:rPr lang="en-US" sz="1400" i="1">
                            <a:latin typeface="Cambria Math" panose="02040503050406030204" pitchFamily="18" charset="0"/>
                            <a:ea typeface="Cambria Math" panose="02040503050406030204" pitchFamily="18" charset="0"/>
                          </a:rPr>
                          <m:t> </m:t>
                        </m:r>
                        <m:sSup>
                          <m:sSupPr>
                            <m:ctrlPr>
                              <a:rPr lang="en-IL"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𝑠</m:t>
                            </m:r>
                          </m:e>
                          <m:sup>
                            <m:r>
                              <a:rPr lang="en-US" sz="1400" i="1">
                                <a:latin typeface="Cambria Math" panose="02040503050406030204" pitchFamily="18" charset="0"/>
                                <a:ea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m:t>
                        </m:r>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𝑃𝐷</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𝑉𝐶𝑂</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𝑃𝐷</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𝑉𝐶𝑂</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 </m:t>
                        </m:r>
                      </m:den>
                    </m:f>
                  </m:oMath>
                </a14:m>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endParaRPr lang="en-US" sz="5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We can compare this TF with the familiar control theory form of second-order control systems:</a:t>
                </a:r>
                <a:br>
                  <a:rPr lang="en-US" sz="1400" dirty="0">
                    <a:ln w="0"/>
                    <a:latin typeface="Cambria" panose="02040503050406030204" pitchFamily="18" charset="0"/>
                    <a:ea typeface="Cambria" panose="02040503050406030204" pitchFamily="18" charset="0"/>
                  </a:rPr>
                </a:br>
                <a14:m>
                  <m:oMath xmlns:m="http://schemas.openxmlformats.org/officeDocument/2006/math">
                    <m:sSub>
                      <m:sSubPr>
                        <m:ctrlPr>
                          <a:rPr lang="en-IL" sz="1400" i="1" smtClean="0">
                            <a:effectLst/>
                            <a:latin typeface="Cambria Math" panose="02040503050406030204" pitchFamily="18" charset="0"/>
                            <a:ea typeface="Cambria Math" panose="02040503050406030204" pitchFamily="18" charset="0"/>
                          </a:rPr>
                        </m:ctrlPr>
                      </m:sSubPr>
                      <m:e>
                        <m:r>
                          <a:rPr lang="en-US" sz="1400" i="1">
                            <a:effectLst/>
                            <a:latin typeface="Cambria Math" panose="02040503050406030204" pitchFamily="18" charset="0"/>
                            <a:ea typeface="Cambria Math" panose="02040503050406030204" pitchFamily="18" charset="0"/>
                            <a:cs typeface="Arial" panose="020B0604020202020204" pitchFamily="34" charset="0"/>
                          </a:rPr>
                          <m:t>𝐻</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𝑃𝐼</m:t>
                        </m:r>
                      </m:sub>
                    </m:sSub>
                    <m:d>
                      <m:dPr>
                        <m:ctrlPr>
                          <a:rPr lang="en-IL" sz="1400" i="1">
                            <a:effectLst/>
                            <a:latin typeface="Cambria Math" panose="02040503050406030204" pitchFamily="18" charset="0"/>
                            <a:ea typeface="Cambria Math" panose="02040503050406030204" pitchFamily="18" charset="0"/>
                          </a:rPr>
                        </m:ctrlPr>
                      </m:dPr>
                      <m:e>
                        <m:r>
                          <a:rPr lang="en-US" sz="1400" i="1">
                            <a:effectLst/>
                            <a:latin typeface="Cambria Math" panose="02040503050406030204" pitchFamily="18" charset="0"/>
                            <a:ea typeface="Cambria Math" panose="02040503050406030204" pitchFamily="18" charset="0"/>
                            <a:cs typeface="Arial" panose="020B0604020202020204" pitchFamily="34" charset="0"/>
                          </a:rPr>
                          <m:t>𝑠</m:t>
                        </m:r>
                      </m:e>
                    </m:d>
                    <m:r>
                      <a:rPr lang="en-US" sz="1400" i="1">
                        <a:effectLst/>
                        <a:latin typeface="Cambria Math" panose="02040503050406030204" pitchFamily="18" charset="0"/>
                        <a:ea typeface="Cambria Math" panose="02040503050406030204" pitchFamily="18" charset="0"/>
                        <a:cs typeface="Arial" panose="020B0604020202020204" pitchFamily="34" charset="0"/>
                      </a:rPr>
                      <m:t>=</m:t>
                    </m:r>
                    <m:f>
                      <m:fPr>
                        <m:ctrlPr>
                          <a:rPr lang="en-IL" sz="1400" i="1">
                            <a:effectLst/>
                            <a:latin typeface="Cambria Math" panose="02040503050406030204" pitchFamily="18" charset="0"/>
                            <a:ea typeface="Cambria Math" panose="02040503050406030204" pitchFamily="18" charset="0"/>
                          </a:rPr>
                        </m:ctrlPr>
                      </m:fPr>
                      <m:num>
                        <m:r>
                          <a:rPr lang="en-US" sz="1400" i="1">
                            <a:effectLst/>
                            <a:latin typeface="Cambria Math" panose="02040503050406030204" pitchFamily="18" charset="0"/>
                            <a:ea typeface="Cambria Math" panose="02040503050406030204" pitchFamily="18" charset="0"/>
                            <a:cs typeface="Arial" panose="020B0604020202020204" pitchFamily="34" charset="0"/>
                          </a:rPr>
                          <m:t>2</m:t>
                        </m:r>
                        <m:r>
                          <a:rPr lang="en-US" sz="1400" i="1">
                            <a:effectLst/>
                            <a:latin typeface="Cambria Math" panose="02040503050406030204" pitchFamily="18" charset="0"/>
                            <a:ea typeface="Cambria Math" panose="02040503050406030204" pitchFamily="18" charset="0"/>
                            <a:cs typeface="Arial" panose="020B0604020202020204" pitchFamily="34" charset="0"/>
                          </a:rPr>
                          <m:t>𝜉</m:t>
                        </m:r>
                        <m:sSub>
                          <m:sSubPr>
                            <m:ctrlPr>
                              <a:rPr lang="en-IL" sz="1400" i="1">
                                <a:effectLst/>
                                <a:latin typeface="Cambria Math" panose="02040503050406030204" pitchFamily="18" charset="0"/>
                                <a:ea typeface="Cambria Math" panose="02040503050406030204" pitchFamily="18" charset="0"/>
                              </a:rPr>
                            </m:ctrlPr>
                          </m:sSubPr>
                          <m:e>
                            <m:r>
                              <a:rPr lang="en-US" sz="1400" i="1">
                                <a:effectLst/>
                                <a:latin typeface="Cambria Math" panose="02040503050406030204" pitchFamily="18" charset="0"/>
                                <a:ea typeface="Cambria Math" panose="02040503050406030204" pitchFamily="18" charset="0"/>
                                <a:cs typeface="Arial" panose="020B0604020202020204" pitchFamily="34" charset="0"/>
                              </a:rPr>
                              <m:t>𝜔</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𝑛</m:t>
                            </m:r>
                          </m:sub>
                        </m:sSub>
                        <m:r>
                          <a:rPr lang="en-US" sz="1400" i="1">
                            <a:effectLst/>
                            <a:latin typeface="Cambria Math" panose="02040503050406030204" pitchFamily="18" charset="0"/>
                            <a:ea typeface="Cambria Math" panose="02040503050406030204" pitchFamily="18" charset="0"/>
                            <a:cs typeface="Arial" panose="020B0604020202020204" pitchFamily="34" charset="0"/>
                          </a:rPr>
                          <m:t>𝑠</m:t>
                        </m:r>
                        <m:r>
                          <a:rPr lang="en-US" sz="1400" i="1">
                            <a:effectLst/>
                            <a:latin typeface="Cambria Math" panose="02040503050406030204" pitchFamily="18" charset="0"/>
                            <a:ea typeface="Cambria Math" panose="02040503050406030204" pitchFamily="18" charset="0"/>
                            <a:cs typeface="Arial" panose="020B0604020202020204" pitchFamily="34" charset="0"/>
                          </a:rPr>
                          <m:t>+</m:t>
                        </m:r>
                        <m:sSubSup>
                          <m:sSubSupPr>
                            <m:ctrlPr>
                              <a:rPr lang="en-IL" sz="1400" i="1">
                                <a:effectLst/>
                                <a:latin typeface="Cambria Math" panose="02040503050406030204" pitchFamily="18" charset="0"/>
                                <a:ea typeface="Cambria Math" panose="02040503050406030204" pitchFamily="18" charset="0"/>
                              </a:rPr>
                            </m:ctrlPr>
                          </m:sSubSupPr>
                          <m:e>
                            <m:r>
                              <a:rPr lang="en-US" sz="1400" i="1">
                                <a:effectLst/>
                                <a:latin typeface="Cambria Math" panose="02040503050406030204" pitchFamily="18" charset="0"/>
                                <a:ea typeface="Cambria Math" panose="02040503050406030204" pitchFamily="18" charset="0"/>
                                <a:cs typeface="Arial" panose="020B0604020202020204" pitchFamily="34" charset="0"/>
                              </a:rPr>
                              <m:t>𝜔</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𝑛</m:t>
                            </m:r>
                            <m:r>
                              <a:rPr lang="en-US" sz="1400" i="1">
                                <a:effectLst/>
                                <a:latin typeface="Cambria Math" panose="02040503050406030204" pitchFamily="18" charset="0"/>
                                <a:ea typeface="Cambria Math" panose="02040503050406030204" pitchFamily="18" charset="0"/>
                                <a:cs typeface="Arial" panose="020B0604020202020204" pitchFamily="34" charset="0"/>
                              </a:rPr>
                              <m:t> </m:t>
                            </m:r>
                          </m:sub>
                          <m:sup>
                            <m:r>
                              <a:rPr lang="en-US" sz="1400" i="1">
                                <a:effectLst/>
                                <a:latin typeface="Cambria Math" panose="02040503050406030204" pitchFamily="18" charset="0"/>
                                <a:ea typeface="Cambria Math" panose="02040503050406030204" pitchFamily="18" charset="0"/>
                                <a:cs typeface="Arial" panose="020B0604020202020204" pitchFamily="34" charset="0"/>
                              </a:rPr>
                              <m:t>2</m:t>
                            </m:r>
                          </m:sup>
                        </m:sSubSup>
                      </m:num>
                      <m:den>
                        <m:r>
                          <a:rPr lang="en-US" sz="1400" i="1">
                            <a:effectLst/>
                            <a:latin typeface="Cambria Math" panose="02040503050406030204" pitchFamily="18" charset="0"/>
                            <a:ea typeface="Cambria Math" panose="02040503050406030204" pitchFamily="18" charset="0"/>
                            <a:cs typeface="Arial" panose="020B0604020202020204" pitchFamily="34" charset="0"/>
                          </a:rPr>
                          <m:t> </m:t>
                        </m:r>
                        <m:sSup>
                          <m:sSupPr>
                            <m:ctrlPr>
                              <a:rPr lang="en-IL" sz="1400" i="1">
                                <a:effectLst/>
                                <a:latin typeface="Cambria Math" panose="02040503050406030204" pitchFamily="18" charset="0"/>
                                <a:ea typeface="Cambria Math" panose="02040503050406030204" pitchFamily="18" charset="0"/>
                              </a:rPr>
                            </m:ctrlPr>
                          </m:sSupPr>
                          <m:e>
                            <m:r>
                              <a:rPr lang="en-US" sz="1400" i="1">
                                <a:effectLst/>
                                <a:latin typeface="Cambria Math" panose="02040503050406030204" pitchFamily="18" charset="0"/>
                                <a:ea typeface="Cambria Math" panose="02040503050406030204" pitchFamily="18" charset="0"/>
                                <a:cs typeface="Arial" panose="020B0604020202020204" pitchFamily="34" charset="0"/>
                              </a:rPr>
                              <m:t>𝑠</m:t>
                            </m:r>
                          </m:e>
                          <m:sup>
                            <m:r>
                              <a:rPr lang="en-US" sz="1400" i="1">
                                <a:effectLst/>
                                <a:latin typeface="Cambria Math" panose="02040503050406030204" pitchFamily="18" charset="0"/>
                                <a:ea typeface="Cambria Math" panose="02040503050406030204" pitchFamily="18" charset="0"/>
                                <a:cs typeface="Arial" panose="020B0604020202020204" pitchFamily="34" charset="0"/>
                              </a:rPr>
                              <m:t>2</m:t>
                            </m:r>
                          </m:sup>
                        </m:sSup>
                        <m:r>
                          <a:rPr lang="en-US" sz="1400" i="1">
                            <a:effectLst/>
                            <a:latin typeface="Cambria Math" panose="02040503050406030204" pitchFamily="18" charset="0"/>
                            <a:ea typeface="Cambria Math" panose="02040503050406030204" pitchFamily="18" charset="0"/>
                            <a:cs typeface="Arial" panose="020B0604020202020204" pitchFamily="34" charset="0"/>
                          </a:rPr>
                          <m:t>+2</m:t>
                        </m:r>
                        <m:r>
                          <a:rPr lang="en-US" sz="1400" i="1">
                            <a:effectLst/>
                            <a:latin typeface="Cambria Math" panose="02040503050406030204" pitchFamily="18" charset="0"/>
                            <a:ea typeface="Cambria Math" panose="02040503050406030204" pitchFamily="18" charset="0"/>
                            <a:cs typeface="Arial" panose="020B0604020202020204" pitchFamily="34" charset="0"/>
                          </a:rPr>
                          <m:t>𝜉</m:t>
                        </m:r>
                        <m:sSub>
                          <m:sSubPr>
                            <m:ctrlPr>
                              <a:rPr lang="en-IL" sz="1400" i="1">
                                <a:effectLst/>
                                <a:latin typeface="Cambria Math" panose="02040503050406030204" pitchFamily="18" charset="0"/>
                                <a:ea typeface="Cambria Math" panose="02040503050406030204" pitchFamily="18" charset="0"/>
                              </a:rPr>
                            </m:ctrlPr>
                          </m:sSubPr>
                          <m:e>
                            <m:r>
                              <a:rPr lang="en-US" sz="1400" i="1">
                                <a:effectLst/>
                                <a:latin typeface="Cambria Math" panose="02040503050406030204" pitchFamily="18" charset="0"/>
                                <a:ea typeface="Cambria Math" panose="02040503050406030204" pitchFamily="18" charset="0"/>
                                <a:cs typeface="Arial" panose="020B0604020202020204" pitchFamily="34" charset="0"/>
                              </a:rPr>
                              <m:t>𝜔</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𝑛</m:t>
                            </m:r>
                          </m:sub>
                        </m:sSub>
                        <m:r>
                          <a:rPr lang="en-US" sz="1400" i="1">
                            <a:effectLst/>
                            <a:latin typeface="Cambria Math" panose="02040503050406030204" pitchFamily="18" charset="0"/>
                            <a:ea typeface="Cambria Math" panose="02040503050406030204" pitchFamily="18" charset="0"/>
                            <a:cs typeface="Arial" panose="020B0604020202020204" pitchFamily="34" charset="0"/>
                          </a:rPr>
                          <m:t>𝑠</m:t>
                        </m:r>
                        <m:r>
                          <a:rPr lang="en-US" sz="1400" i="1">
                            <a:effectLst/>
                            <a:latin typeface="Cambria Math" panose="02040503050406030204" pitchFamily="18" charset="0"/>
                            <a:ea typeface="Cambria Math" panose="02040503050406030204" pitchFamily="18" charset="0"/>
                            <a:cs typeface="Arial" panose="020B0604020202020204" pitchFamily="34" charset="0"/>
                          </a:rPr>
                          <m:t>+</m:t>
                        </m:r>
                        <m:sSubSup>
                          <m:sSubSupPr>
                            <m:ctrlPr>
                              <a:rPr lang="en-IL" sz="1400" i="1">
                                <a:effectLst/>
                                <a:latin typeface="Cambria Math" panose="02040503050406030204" pitchFamily="18" charset="0"/>
                                <a:ea typeface="Cambria Math" panose="02040503050406030204" pitchFamily="18" charset="0"/>
                              </a:rPr>
                            </m:ctrlPr>
                          </m:sSubSupPr>
                          <m:e>
                            <m:r>
                              <a:rPr lang="en-US" sz="1400" i="1">
                                <a:effectLst/>
                                <a:latin typeface="Cambria Math" panose="02040503050406030204" pitchFamily="18" charset="0"/>
                                <a:ea typeface="Cambria Math" panose="02040503050406030204" pitchFamily="18" charset="0"/>
                                <a:cs typeface="Arial" panose="020B0604020202020204" pitchFamily="34" charset="0"/>
                              </a:rPr>
                              <m:t>𝜔</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𝑛</m:t>
                            </m:r>
                          </m:sub>
                          <m:sup>
                            <m:r>
                              <a:rPr lang="en-US" sz="1400" i="1">
                                <a:effectLst/>
                                <a:latin typeface="Cambria Math" panose="02040503050406030204" pitchFamily="18" charset="0"/>
                                <a:ea typeface="Cambria Math" panose="02040503050406030204" pitchFamily="18" charset="0"/>
                                <a:cs typeface="Arial" panose="020B0604020202020204" pitchFamily="34" charset="0"/>
                              </a:rPr>
                              <m:t>2</m:t>
                            </m:r>
                          </m:sup>
                        </m:sSubSup>
                        <m:r>
                          <a:rPr lang="en-US" sz="1400" i="1">
                            <a:effectLst/>
                            <a:latin typeface="Cambria Math" panose="02040503050406030204" pitchFamily="18" charset="0"/>
                            <a:ea typeface="Cambria Math" panose="02040503050406030204" pitchFamily="18" charset="0"/>
                            <a:cs typeface="Arial" panose="020B0604020202020204" pitchFamily="34" charset="0"/>
                          </a:rPr>
                          <m:t> </m:t>
                        </m:r>
                      </m:den>
                    </m:f>
                  </m:oMath>
                </a14:m>
                <a:endParaRPr lang="en-US" sz="1400" dirty="0">
                  <a:ln w="0"/>
                  <a:latin typeface="Cambria Math" panose="02040503050406030204" pitchFamily="18" charset="0"/>
                  <a:ea typeface="Cambria Math" panose="02040503050406030204" pitchFamily="18" charset="0"/>
                </a:endParaRPr>
              </a:p>
              <a:p>
                <a:pPr marL="285750" indent="-285750">
                  <a:lnSpc>
                    <a:spcPct val="130000"/>
                  </a:lnSpc>
                  <a:buFont typeface="Wingdings" panose="05000000000000000000" pitchFamily="2" charset="2"/>
                  <a:buChar char="Ø"/>
                </a:pPr>
                <a:endParaRPr lang="en-US" sz="200" dirty="0">
                  <a:ln w="0"/>
                  <a:latin typeface="Cambria Math" panose="02040503050406030204" pitchFamily="18" charset="0"/>
                  <a:ea typeface="Cambria Math" panose="02040503050406030204" pitchFamily="18" charset="0"/>
                </a:endParaRPr>
              </a:p>
              <a:p>
                <a:pPr>
                  <a:lnSpc>
                    <a:spcPct val="130000"/>
                  </a:lnSpc>
                </a:pPr>
                <a:r>
                  <a:rPr lang="en-US" sz="1500" dirty="0">
                    <a:ln w="0"/>
                    <a:latin typeface="Cambria Math" panose="02040503050406030204" pitchFamily="18" charset="0"/>
                    <a:ea typeface="Cambria Math" panose="02040503050406030204" pitchFamily="18" charset="0"/>
                  </a:rPr>
                  <a:t>       Where		    	       </a:t>
                </a:r>
                <a14:m>
                  <m:oMath xmlns:m="http://schemas.openxmlformats.org/officeDocument/2006/math">
                    <m:r>
                      <a:rPr lang="en-US" sz="1400" i="1" smtClean="0">
                        <a:effectLst/>
                        <a:latin typeface="Cambria Math" panose="02040503050406030204" pitchFamily="18" charset="0"/>
                        <a:ea typeface="Cambria Math" panose="02040503050406030204" pitchFamily="18" charset="0"/>
                        <a:cs typeface="Arial" panose="020B0604020202020204" pitchFamily="34" charset="0"/>
                      </a:rPr>
                      <m:t>𝜉</m:t>
                    </m:r>
                    <m:r>
                      <a:rPr lang="en-US" sz="1400" i="1" smtClean="0">
                        <a:effectLst/>
                        <a:latin typeface="Cambria Math" panose="02040503050406030204" pitchFamily="18" charset="0"/>
                        <a:ea typeface="Cambria Math" panose="02040503050406030204" pitchFamily="18" charset="0"/>
                        <a:cs typeface="Arial" panose="020B0604020202020204" pitchFamily="34" charset="0"/>
                      </a:rPr>
                      <m:t>=</m:t>
                    </m:r>
                    <m:f>
                      <m:fPr>
                        <m:ctrlPr>
                          <a:rPr lang="en-IL" sz="1400" i="1">
                            <a:effectLst/>
                            <a:latin typeface="Cambria Math" panose="02040503050406030204" pitchFamily="18" charset="0"/>
                            <a:ea typeface="Cambria Math" panose="02040503050406030204" pitchFamily="18" charset="0"/>
                          </a:rPr>
                        </m:ctrlPr>
                      </m:fPr>
                      <m:num>
                        <m:sSub>
                          <m:sSubPr>
                            <m:ctrlPr>
                              <a:rPr lang="en-IL" sz="1400" i="1">
                                <a:effectLst/>
                                <a:latin typeface="Cambria Math" panose="02040503050406030204" pitchFamily="18" charset="0"/>
                                <a:ea typeface="Cambria Math" panose="02040503050406030204" pitchFamily="18" charset="0"/>
                              </a:rPr>
                            </m:ctrlPr>
                          </m:sSubPr>
                          <m:e>
                            <m:r>
                              <a:rPr lang="en-US" sz="1400" i="1">
                                <a:effectLst/>
                                <a:latin typeface="Cambria Math" panose="02040503050406030204" pitchFamily="18" charset="0"/>
                                <a:ea typeface="Cambria Math" panose="02040503050406030204" pitchFamily="18" charset="0"/>
                                <a:cs typeface="Arial" panose="020B0604020202020204" pitchFamily="34" charset="0"/>
                              </a:rPr>
                              <m:t>𝐾</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1</m:t>
                            </m:r>
                          </m:sub>
                        </m:sSub>
                      </m:num>
                      <m:den>
                        <m:r>
                          <a:rPr lang="en-US" sz="1400" i="1">
                            <a:effectLst/>
                            <a:latin typeface="Cambria Math" panose="02040503050406030204" pitchFamily="18" charset="0"/>
                            <a:ea typeface="Cambria Math" panose="02040503050406030204" pitchFamily="18" charset="0"/>
                            <a:cs typeface="Arial" panose="020B0604020202020204" pitchFamily="34" charset="0"/>
                          </a:rPr>
                          <m:t>2</m:t>
                        </m:r>
                      </m:den>
                    </m:f>
                    <m:rad>
                      <m:radPr>
                        <m:degHide m:val="on"/>
                        <m:ctrlPr>
                          <a:rPr lang="en-IL" sz="1400" i="1">
                            <a:effectLst/>
                            <a:latin typeface="Cambria Math" panose="02040503050406030204" pitchFamily="18" charset="0"/>
                            <a:ea typeface="Cambria Math" panose="02040503050406030204" pitchFamily="18" charset="0"/>
                          </a:rPr>
                        </m:ctrlPr>
                      </m:radPr>
                      <m:deg/>
                      <m:e>
                        <m:r>
                          <a:rPr lang="en-US" sz="1400" i="1">
                            <a:effectLst/>
                            <a:latin typeface="Cambria Math" panose="02040503050406030204" pitchFamily="18" charset="0"/>
                            <a:ea typeface="Cambria Math" panose="02040503050406030204" pitchFamily="18" charset="0"/>
                            <a:cs typeface="Arial" panose="020B0604020202020204" pitchFamily="34" charset="0"/>
                          </a:rPr>
                          <m:t> </m:t>
                        </m:r>
                        <m:f>
                          <m:fPr>
                            <m:ctrlPr>
                              <a:rPr lang="en-IL" sz="1400" i="1">
                                <a:effectLst/>
                                <a:latin typeface="Cambria Math" panose="02040503050406030204" pitchFamily="18" charset="0"/>
                                <a:ea typeface="Cambria Math" panose="02040503050406030204" pitchFamily="18" charset="0"/>
                              </a:rPr>
                            </m:ctrlPr>
                          </m:fPr>
                          <m:num>
                            <m:sSub>
                              <m:sSubPr>
                                <m:ctrlPr>
                                  <a:rPr lang="en-IL" sz="1400" i="1">
                                    <a:effectLst/>
                                    <a:latin typeface="Cambria Math" panose="02040503050406030204" pitchFamily="18" charset="0"/>
                                    <a:ea typeface="Cambria Math" panose="02040503050406030204" pitchFamily="18" charset="0"/>
                                  </a:rPr>
                                </m:ctrlPr>
                              </m:sSubPr>
                              <m:e>
                                <m:sSub>
                                  <m:sSubPr>
                                    <m:ctrlPr>
                                      <a:rPr lang="en-IL" sz="1400" i="1">
                                        <a:effectLst/>
                                        <a:latin typeface="Cambria Math" panose="02040503050406030204" pitchFamily="18" charset="0"/>
                                        <a:ea typeface="Cambria Math" panose="02040503050406030204" pitchFamily="18" charset="0"/>
                                      </a:rPr>
                                    </m:ctrlPr>
                                  </m:sSubPr>
                                  <m:e>
                                    <m:r>
                                      <a:rPr lang="en-US" sz="1400" i="1">
                                        <a:effectLst/>
                                        <a:latin typeface="Cambria Math" panose="02040503050406030204" pitchFamily="18" charset="0"/>
                                        <a:ea typeface="Cambria Math" panose="02040503050406030204" pitchFamily="18" charset="0"/>
                                        <a:cs typeface="Arial" panose="020B0604020202020204" pitchFamily="34" charset="0"/>
                                      </a:rPr>
                                      <m:t>𝐾</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𝑃𝐷</m:t>
                                    </m:r>
                                  </m:sub>
                                </m:sSub>
                                <m:r>
                                  <a:rPr lang="en-US" sz="1400" i="1">
                                    <a:effectLst/>
                                    <a:latin typeface="Cambria Math" panose="02040503050406030204" pitchFamily="18" charset="0"/>
                                    <a:ea typeface="Cambria Math" panose="02040503050406030204" pitchFamily="18" charset="0"/>
                                    <a:cs typeface="Arial" panose="020B0604020202020204" pitchFamily="34" charset="0"/>
                                  </a:rPr>
                                  <m:t>𝐾</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𝑉𝐶𝑂</m:t>
                                </m:r>
                              </m:sub>
                            </m:sSub>
                          </m:num>
                          <m:den>
                            <m:sSub>
                              <m:sSubPr>
                                <m:ctrlPr>
                                  <a:rPr lang="en-IL" sz="1400" i="1">
                                    <a:effectLst/>
                                    <a:latin typeface="Cambria Math" panose="02040503050406030204" pitchFamily="18" charset="0"/>
                                    <a:ea typeface="Cambria Math" panose="02040503050406030204" pitchFamily="18" charset="0"/>
                                  </a:rPr>
                                </m:ctrlPr>
                              </m:sSubPr>
                              <m:e>
                                <m:r>
                                  <a:rPr lang="en-US" sz="1400" i="1">
                                    <a:effectLst/>
                                    <a:latin typeface="Cambria Math" panose="02040503050406030204" pitchFamily="18" charset="0"/>
                                    <a:ea typeface="Cambria Math" panose="02040503050406030204" pitchFamily="18" charset="0"/>
                                    <a:cs typeface="Arial" panose="020B0604020202020204" pitchFamily="34" charset="0"/>
                                  </a:rPr>
                                  <m:t>𝐾</m:t>
                                </m:r>
                              </m:e>
                              <m:sub>
                                <m:r>
                                  <a:rPr lang="en-US" sz="1400" i="1">
                                    <a:effectLst/>
                                    <a:latin typeface="Cambria Math" panose="02040503050406030204" pitchFamily="18" charset="0"/>
                                    <a:ea typeface="Cambria Math" panose="02040503050406030204" pitchFamily="18" charset="0"/>
                                    <a:cs typeface="Arial" panose="020B0604020202020204" pitchFamily="34" charset="0"/>
                                  </a:rPr>
                                  <m:t>2</m:t>
                                </m:r>
                              </m:sub>
                            </m:sSub>
                          </m:den>
                        </m:f>
                        <m:r>
                          <a:rPr lang="en-US" sz="1400" i="1">
                            <a:effectLst/>
                            <a:latin typeface="Cambria Math" panose="02040503050406030204" pitchFamily="18" charset="0"/>
                            <a:ea typeface="Cambria Math" panose="02040503050406030204" pitchFamily="18" charset="0"/>
                            <a:cs typeface="Arial" panose="020B0604020202020204" pitchFamily="34" charset="0"/>
                          </a:rPr>
                          <m:t> </m:t>
                        </m:r>
                      </m:e>
                    </m:rad>
                    <m:r>
                      <a:rPr lang="en-US" sz="1400" b="0" i="1" smtClean="0">
                        <a:effectLst/>
                        <a:latin typeface="Cambria Math" panose="02040503050406030204" pitchFamily="18" charset="0"/>
                        <a:ea typeface="Cambria Math" panose="02040503050406030204" pitchFamily="18" charset="0"/>
                        <a:cs typeface="Arial" panose="020B0604020202020204" pitchFamily="34" charset="0"/>
                      </a:rPr>
                      <m:t>      ;</m:t>
                    </m:r>
                    <m:sSub>
                      <m:sSubPr>
                        <m:ctrlPr>
                          <a:rPr lang="en-IL"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𝑛</m:t>
                        </m:r>
                      </m:sub>
                    </m:sSub>
                    <m:r>
                      <a:rPr lang="en-US" sz="1400" i="1">
                        <a:latin typeface="Cambria Math" panose="02040503050406030204" pitchFamily="18" charset="0"/>
                        <a:ea typeface="Cambria Math" panose="02040503050406030204" pitchFamily="18" charset="0"/>
                      </a:rPr>
                      <m:t>=</m:t>
                    </m:r>
                    <m:rad>
                      <m:radPr>
                        <m:degHide m:val="on"/>
                        <m:ctrlPr>
                          <a:rPr lang="en-IL" sz="1400" i="1">
                            <a:latin typeface="Cambria Math" panose="02040503050406030204" pitchFamily="18" charset="0"/>
                            <a:ea typeface="Cambria Math" panose="02040503050406030204" pitchFamily="18" charset="0"/>
                          </a:rPr>
                        </m:ctrlPr>
                      </m:radPr>
                      <m:deg/>
                      <m:e>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𝑃𝐷</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𝑉𝐶𝑂</m:t>
                            </m:r>
                          </m:sub>
                        </m:sSub>
                        <m:sSub>
                          <m:sSubPr>
                            <m:ctrlPr>
                              <a:rPr lang="en-IL"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𝐾</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 </m:t>
                        </m:r>
                      </m:e>
                    </m:rad>
                  </m:oMath>
                </a14:m>
                <a:endParaRPr lang="en-US" sz="1400" dirty="0">
                  <a:ln w="0"/>
                  <a:latin typeface="Cambria Math" panose="02040503050406030204" pitchFamily="18" charset="0"/>
                  <a:ea typeface="Cambria Math" panose="02040503050406030204" pitchFamily="18" charset="0"/>
                </a:endParaRPr>
              </a:p>
              <a:p>
                <a:pPr>
                  <a:lnSpc>
                    <a:spcPct val="130000"/>
                  </a:lnSpc>
                </a:pPr>
                <a:br>
                  <a:rPr lang="en-US" sz="1400" b="1" dirty="0">
                    <a:ln w="0"/>
                    <a:latin typeface="Cambria" panose="02040503050406030204" pitchFamily="18" charset="0"/>
                    <a:ea typeface="Cambria" panose="02040503050406030204" pitchFamily="18" charset="0"/>
                  </a:rPr>
                </a:br>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endParaRPr lang="en-US" sz="1400" dirty="0">
                  <a:ln w="0"/>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30416541-27A6-AE70-5F4D-BF89C07BBE28}"/>
                  </a:ext>
                </a:extLst>
              </p:cNvPr>
              <p:cNvSpPr txBox="1">
                <a:spLocks noRot="1" noChangeAspect="1" noMove="1" noResize="1" noEditPoints="1" noAdjustHandles="1" noChangeArrowheads="1" noChangeShapeType="1" noTextEdit="1"/>
              </p:cNvSpPr>
              <p:nvPr/>
            </p:nvSpPr>
            <p:spPr>
              <a:xfrm>
                <a:off x="2039039" y="811182"/>
                <a:ext cx="9312901" cy="4123758"/>
              </a:xfrm>
              <a:prstGeom prst="rect">
                <a:avLst/>
              </a:prstGeom>
              <a:blipFill>
                <a:blip r:embed="rId3"/>
                <a:stretch>
                  <a:fillRect l="-6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DD6F79CE-6B6E-CCDB-5BC6-18C4D8FB1B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718"/>
          <a:stretch/>
        </p:blipFill>
        <p:spPr bwMode="auto">
          <a:xfrm>
            <a:off x="5931717" y="4192938"/>
            <a:ext cx="3795758" cy="2515334"/>
          </a:xfrm>
          <a:prstGeom prst="rect">
            <a:avLst/>
          </a:prstGeom>
          <a:ln>
            <a:noFill/>
          </a:ln>
          <a:extLst>
            <a:ext uri="{53640926-AAD7-44D8-BBD7-CCE9431645EC}">
              <a14:shadowObscured xmlns:a14="http://schemas.microsoft.com/office/drawing/2010/main"/>
            </a:ext>
          </a:extLst>
        </p:spPr>
      </p:pic>
      <p:pic>
        <p:nvPicPr>
          <p:cNvPr id="4" name="Picture 3" descr="A diagram of a graph&#10;&#10;Description automatically generated">
            <a:extLst>
              <a:ext uri="{FF2B5EF4-FFF2-40B4-BE49-F238E27FC236}">
                <a16:creationId xmlns:a16="http://schemas.microsoft.com/office/drawing/2014/main" id="{498AFA5E-8803-3062-6B8B-B9ECADA09CDA}"/>
              </a:ext>
            </a:extLst>
          </p:cNvPr>
          <p:cNvPicPr>
            <a:picLocks noChangeAspect="1"/>
          </p:cNvPicPr>
          <p:nvPr/>
        </p:nvPicPr>
        <p:blipFill rotWithShape="1">
          <a:blip r:embed="rId5">
            <a:extLst>
              <a:ext uri="{28A0092B-C50C-407E-A947-70E740481C1C}">
                <a14:useLocalDpi xmlns:a14="http://schemas.microsoft.com/office/drawing/2010/main" val="0"/>
              </a:ext>
            </a:extLst>
          </a:blip>
          <a:srcRect b="9552"/>
          <a:stretch/>
        </p:blipFill>
        <p:spPr bwMode="auto">
          <a:xfrm>
            <a:off x="2203480" y="4283721"/>
            <a:ext cx="4021183" cy="2352955"/>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FEC7245D-46CA-167A-2AEE-BB2CC74622E4}"/>
              </a:ext>
            </a:extLst>
          </p:cNvPr>
          <p:cNvSpPr txBox="1"/>
          <p:nvPr/>
        </p:nvSpPr>
        <p:spPr>
          <a:xfrm>
            <a:off x="826532" y="4943649"/>
            <a:ext cx="1083718" cy="584775"/>
          </a:xfrm>
          <a:prstGeom prst="rect">
            <a:avLst/>
          </a:prstGeom>
          <a:noFill/>
        </p:spPr>
        <p:txBody>
          <a:bodyPr wrap="square" rtlCol="0">
            <a:spAutoFit/>
          </a:bodyPr>
          <a:lstStyle/>
          <a:p>
            <a:r>
              <a:rPr lang="en-US" sz="1600" b="1" dirty="0">
                <a:ln w="0"/>
                <a:latin typeface="Cambria" panose="02040503050406030204" pitchFamily="18" charset="0"/>
                <a:ea typeface="Cambria" panose="02040503050406030204" pitchFamily="18" charset="0"/>
              </a:rPr>
              <a:t>Step </a:t>
            </a:r>
            <a:br>
              <a:rPr lang="en-US" sz="1600" b="1" dirty="0">
                <a:ln w="0"/>
                <a:latin typeface="Cambria" panose="02040503050406030204" pitchFamily="18" charset="0"/>
                <a:ea typeface="Cambria" panose="02040503050406030204" pitchFamily="18" charset="0"/>
              </a:rPr>
            </a:br>
            <a:r>
              <a:rPr lang="en-US" sz="1600" b="1" dirty="0">
                <a:ln w="0"/>
                <a:latin typeface="Cambria" panose="02040503050406030204" pitchFamily="18" charset="0"/>
                <a:ea typeface="Cambria" panose="02040503050406030204" pitchFamily="18" charset="0"/>
              </a:rPr>
              <a:t>response</a:t>
            </a:r>
            <a:endParaRPr lang="en-IL" sz="1600" b="1" dirty="0">
              <a:ln w="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BE09C21F-EF01-D3DB-8DBE-E130F527FF4E}"/>
              </a:ext>
            </a:extLst>
          </p:cNvPr>
          <p:cNvSpPr txBox="1"/>
          <p:nvPr/>
        </p:nvSpPr>
        <p:spPr>
          <a:xfrm>
            <a:off x="10484145" y="4943649"/>
            <a:ext cx="1214085" cy="584775"/>
          </a:xfrm>
          <a:prstGeom prst="rect">
            <a:avLst/>
          </a:prstGeom>
          <a:noFill/>
        </p:spPr>
        <p:txBody>
          <a:bodyPr wrap="square" rtlCol="0">
            <a:spAutoFit/>
          </a:bodyPr>
          <a:lstStyle/>
          <a:p>
            <a:r>
              <a:rPr lang="en-US" sz="1600" b="1" dirty="0">
                <a:ln w="0"/>
                <a:latin typeface="Cambria" panose="02040503050406030204" pitchFamily="18" charset="0"/>
                <a:ea typeface="Cambria" panose="02040503050406030204" pitchFamily="18" charset="0"/>
              </a:rPr>
              <a:t>Frequency response</a:t>
            </a:r>
            <a:endParaRPr lang="en-IL" sz="1600" b="1" dirty="0">
              <a:ln w="0"/>
              <a:latin typeface="Cambria" panose="02040503050406030204" pitchFamily="18" charset="0"/>
              <a:ea typeface="Cambria" panose="02040503050406030204" pitchFamily="18" charset="0"/>
            </a:endParaRPr>
          </a:p>
        </p:txBody>
      </p:sp>
      <p:cxnSp>
        <p:nvCxnSpPr>
          <p:cNvPr id="12" name="Straight Arrow Connector 11">
            <a:extLst>
              <a:ext uri="{FF2B5EF4-FFF2-40B4-BE49-F238E27FC236}">
                <a16:creationId xmlns:a16="http://schemas.microsoft.com/office/drawing/2014/main" id="{275635FE-C93D-9C60-F0B9-17FAEDEA35A5}"/>
              </a:ext>
            </a:extLst>
          </p:cNvPr>
          <p:cNvCxnSpPr>
            <a:cxnSpLocks/>
            <a:stCxn id="6" idx="3"/>
          </p:cNvCxnSpPr>
          <p:nvPr/>
        </p:nvCxnSpPr>
        <p:spPr>
          <a:xfrm flipV="1">
            <a:off x="1910250" y="5236036"/>
            <a:ext cx="792521" cy="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15ABE4E-BA2E-8C4E-B916-82577A3E262F}"/>
              </a:ext>
            </a:extLst>
          </p:cNvPr>
          <p:cNvCxnSpPr>
            <a:cxnSpLocks/>
          </p:cNvCxnSpPr>
          <p:nvPr/>
        </p:nvCxnSpPr>
        <p:spPr>
          <a:xfrm flipH="1">
            <a:off x="9727474" y="5236036"/>
            <a:ext cx="706215"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 name="Picture 6" descr="Faculty Logo - Faculty of Electrical And Computer Engineering - Technion">
            <a:extLst>
              <a:ext uri="{FF2B5EF4-FFF2-40B4-BE49-F238E27FC236}">
                <a16:creationId xmlns:a16="http://schemas.microsoft.com/office/drawing/2014/main" id="{DC877729-296D-2A89-D1FA-9ADFA3D5168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175552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20D7EB0-0539-4410-AFB7-B1B7ED1BD150}"/>
              </a:ext>
            </a:extLst>
          </p:cNvPr>
          <p:cNvGrpSpPr/>
          <p:nvPr/>
        </p:nvGrpSpPr>
        <p:grpSpPr>
          <a:xfrm>
            <a:off x="10544175" y="6124576"/>
            <a:ext cx="1281851" cy="535526"/>
            <a:chOff x="410412" y="4247688"/>
            <a:chExt cx="1155741" cy="473349"/>
          </a:xfrm>
        </p:grpSpPr>
        <p:pic>
          <p:nvPicPr>
            <p:cNvPr id="43" name="Picture 42">
              <a:extLst>
                <a:ext uri="{FF2B5EF4-FFF2-40B4-BE49-F238E27FC236}">
                  <a16:creationId xmlns:a16="http://schemas.microsoft.com/office/drawing/2014/main" id="{1EEC3D46-8FB4-4E69-B53C-24C647F98EF4}"/>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44" name="Picture 43">
              <a:extLst>
                <a:ext uri="{FF2B5EF4-FFF2-40B4-BE49-F238E27FC236}">
                  <a16:creationId xmlns:a16="http://schemas.microsoft.com/office/drawing/2014/main" id="{8BE9A23C-3FDC-4D70-B04F-50C23296BB7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sp>
        <p:nvSpPr>
          <p:cNvPr id="5" name="Rectangle 4">
            <a:extLst>
              <a:ext uri="{FF2B5EF4-FFF2-40B4-BE49-F238E27FC236}">
                <a16:creationId xmlns:a16="http://schemas.microsoft.com/office/drawing/2014/main" id="{50541AFC-582C-7B2F-C47C-E5C45FF46655}"/>
              </a:ext>
            </a:extLst>
          </p:cNvPr>
          <p:cNvSpPr/>
          <p:nvPr/>
        </p:nvSpPr>
        <p:spPr>
          <a:xfrm>
            <a:off x="2644577" y="173560"/>
            <a:ext cx="6886052"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PLL Based Frequency Synthesizers</a:t>
            </a:r>
          </a:p>
        </p:txBody>
      </p:sp>
      <p:pic>
        <p:nvPicPr>
          <p:cNvPr id="7" name="Picture 6" descr="Faculty Logo - Faculty of Electrical And Computer Engineering - Technion">
            <a:extLst>
              <a:ext uri="{FF2B5EF4-FFF2-40B4-BE49-F238E27FC236}">
                <a16:creationId xmlns:a16="http://schemas.microsoft.com/office/drawing/2014/main" id="{DC877729-296D-2A89-D1FA-9ADFA3D516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pic>
        <p:nvPicPr>
          <p:cNvPr id="18" name="Picture 17">
            <a:extLst>
              <a:ext uri="{FF2B5EF4-FFF2-40B4-BE49-F238E27FC236}">
                <a16:creationId xmlns:a16="http://schemas.microsoft.com/office/drawing/2014/main" id="{18705EC5-9100-F839-7D78-C0E84182A51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2283" y="3778137"/>
            <a:ext cx="7120323" cy="2663528"/>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51E1AD7-D018-DC9B-4F1D-1B182699B8FE}"/>
                  </a:ext>
                </a:extLst>
              </p:cNvPr>
              <p:cNvSpPr txBox="1"/>
              <p:nvPr/>
            </p:nvSpPr>
            <p:spPr>
              <a:xfrm>
                <a:off x="2039040" y="811182"/>
                <a:ext cx="8611544" cy="2859309"/>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An extremely useful property of PLLs is </a:t>
                </a:r>
                <a:r>
                  <a:rPr lang="en-US" sz="1400" i="1" dirty="0">
                    <a:ln w="0"/>
                    <a:latin typeface="Cambria" panose="02040503050406030204" pitchFamily="18" charset="0"/>
                    <a:ea typeface="Cambria" panose="02040503050406030204" pitchFamily="18" charset="0"/>
                  </a:rPr>
                  <a:t>frequency multiplication</a:t>
                </a:r>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Adding a divide-by-N counter at the feedback path of the basic PLL scheme allows us to generate</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an output frequency which is a multiple of the input (reference) frequency</a:t>
                </a:r>
              </a:p>
              <a:p>
                <a:pPr marL="285750" indent="-285750">
                  <a:lnSpc>
                    <a:spcPct val="130000"/>
                  </a:lnSpc>
                  <a:buFont typeface="Wingdings" panose="05000000000000000000" pitchFamily="2" charset="2"/>
                  <a:buChar char="Ø"/>
                </a:pPr>
                <a:endParaRPr lang="en-US" sz="500" i="1" dirty="0">
                  <a:ln w="0"/>
                  <a:latin typeface="Cambria Math" panose="02040503050406030204" pitchFamily="18" charset="0"/>
                  <a:ea typeface="Cambria" panose="02040503050406030204" pitchFamily="18" charset="0"/>
                </a:endParaRPr>
              </a:p>
              <a:p>
                <a:pPr>
                  <a:lnSpc>
                    <a:spcPct val="130000"/>
                  </a:lnSpc>
                </a:pPr>
                <a14:m>
                  <m:oMathPara xmlns:m="http://schemas.openxmlformats.org/officeDocument/2006/math">
                    <m:oMathParaPr>
                      <m:jc m:val="centerGroup"/>
                    </m:oMathParaPr>
                    <m:oMath xmlns:m="http://schemas.openxmlformats.org/officeDocument/2006/math">
                      <m:sSub>
                        <m:sSubPr>
                          <m:ctrlPr>
                            <a:rPr lang="en-IL" sz="1400" i="1" smtClean="0">
                              <a:effectLst/>
                              <a:latin typeface="Cambria Math" panose="02040503050406030204" pitchFamily="18" charset="0"/>
                              <a:ea typeface="MS Mincho" panose="02020609040205080304" pitchFamily="49" charset="-128"/>
                            </a:rPr>
                          </m:ctrlPr>
                        </m:sSubPr>
                        <m:e>
                          <m:r>
                            <a:rPr lang="en-US" sz="1400" i="1">
                              <a:effectLst/>
                              <a:latin typeface="Cambria Math" panose="02040503050406030204" pitchFamily="18" charset="0"/>
                              <a:ea typeface="MS Mincho" panose="02020609040205080304" pitchFamily="49" charset="-128"/>
                              <a:cs typeface="Arial" panose="020B0604020202020204" pitchFamily="34" charset="0"/>
                            </a:rPr>
                            <m:t>𝜔</m:t>
                          </m:r>
                        </m:e>
                        <m:sub>
                          <m:r>
                            <m:rPr>
                              <m:sty m:val="p"/>
                            </m:rPr>
                            <a:rPr lang="en-US" sz="1400">
                              <a:effectLst/>
                              <a:latin typeface="Cambria Math" panose="02040503050406030204" pitchFamily="18" charset="0"/>
                              <a:ea typeface="MS Mincho" panose="02020609040205080304" pitchFamily="49" charset="-128"/>
                              <a:cs typeface="Arial" panose="020B0604020202020204" pitchFamily="34" charset="0"/>
                            </a:rPr>
                            <m:t>out</m:t>
                          </m:r>
                        </m:sub>
                      </m:sSub>
                      <m:r>
                        <a:rPr lang="en-US" sz="1400" i="1">
                          <a:effectLst/>
                          <a:latin typeface="Cambria Math" panose="02040503050406030204" pitchFamily="18" charset="0"/>
                          <a:ea typeface="MS Mincho" panose="02020609040205080304" pitchFamily="49" charset="-128"/>
                          <a:cs typeface="Arial" panose="020B0604020202020204" pitchFamily="34" charset="0"/>
                        </a:rPr>
                        <m:t>=</m:t>
                      </m:r>
                      <m:r>
                        <a:rPr lang="en-US" sz="1400" i="1">
                          <a:effectLst/>
                          <a:latin typeface="Cambria Math" panose="02040503050406030204" pitchFamily="18" charset="0"/>
                          <a:ea typeface="MS Mincho" panose="02020609040205080304" pitchFamily="49" charset="-128"/>
                          <a:cs typeface="Arial" panose="020B0604020202020204" pitchFamily="34" charset="0"/>
                        </a:rPr>
                        <m:t>𝑁</m:t>
                      </m:r>
                      <m:r>
                        <a:rPr lang="en-US" sz="1400" b="0" i="1" smtClean="0">
                          <a:effectLst/>
                          <a:latin typeface="Cambria Math" panose="02040503050406030204" pitchFamily="18" charset="0"/>
                          <a:ea typeface="MS Mincho" panose="02020609040205080304" pitchFamily="49" charset="-128"/>
                          <a:cs typeface="Arial" panose="020B0604020202020204" pitchFamily="34" charset="0"/>
                        </a:rPr>
                        <m:t>⋅</m:t>
                      </m:r>
                      <m:sSub>
                        <m:sSubPr>
                          <m:ctrlPr>
                            <a:rPr lang="en-IL" sz="1400" i="1">
                              <a:effectLst/>
                              <a:latin typeface="Cambria Math" panose="02040503050406030204" pitchFamily="18" charset="0"/>
                              <a:ea typeface="MS Mincho" panose="02020609040205080304" pitchFamily="49" charset="-128"/>
                            </a:rPr>
                          </m:ctrlPr>
                        </m:sSubPr>
                        <m:e>
                          <m:r>
                            <a:rPr lang="en-US" sz="1400" i="1">
                              <a:effectLst/>
                              <a:latin typeface="Cambria Math" panose="02040503050406030204" pitchFamily="18" charset="0"/>
                              <a:ea typeface="MS Mincho" panose="02020609040205080304" pitchFamily="49" charset="-128"/>
                              <a:cs typeface="Arial" panose="020B0604020202020204" pitchFamily="34" charset="0"/>
                            </a:rPr>
                            <m:t>𝜔</m:t>
                          </m:r>
                        </m:e>
                        <m:sub>
                          <m:r>
                            <m:rPr>
                              <m:sty m:val="p"/>
                            </m:rPr>
                            <a:rPr lang="en-US" sz="1400">
                              <a:effectLst/>
                              <a:latin typeface="Cambria Math" panose="02040503050406030204" pitchFamily="18" charset="0"/>
                              <a:ea typeface="MS Mincho" panose="02020609040205080304" pitchFamily="49" charset="-128"/>
                              <a:cs typeface="Arial" panose="020B0604020202020204" pitchFamily="34" charset="0"/>
                            </a:rPr>
                            <m:t>in</m:t>
                          </m:r>
                        </m:sub>
                      </m:sSub>
                    </m:oMath>
                  </m:oMathPara>
                </a14:m>
                <a:endParaRPr lang="en-US" sz="1400" dirty="0">
                  <a:ln w="0"/>
                  <a:latin typeface="Cambria" panose="02040503050406030204" pitchFamily="18" charset="0"/>
                  <a:ea typeface="Cambria" panose="02040503050406030204" pitchFamily="18" charset="0"/>
                </a:endParaRPr>
              </a:p>
              <a:p>
                <a:pPr marL="342900" indent="-342900">
                  <a:lnSpc>
                    <a:spcPct val="130000"/>
                  </a:lnSpc>
                  <a:buFont typeface="Wingdings" panose="05000000000000000000" pitchFamily="2" charset="2"/>
                  <a:buChar char="Ø"/>
                </a:pPr>
                <a:endParaRPr lang="en-US" sz="500" dirty="0">
                  <a:ln w="0"/>
                  <a:latin typeface="Cambria" panose="02040503050406030204" pitchFamily="18" charset="0"/>
                  <a:ea typeface="Cambria" panose="02040503050406030204" pitchFamily="18" charset="0"/>
                </a:endParaRPr>
              </a:p>
              <a:p>
                <a:pPr marL="342900" indent="-34290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 new configuration which is based on the PLL loop can essentially </a:t>
                </a:r>
                <a:r>
                  <a:rPr lang="en-US" sz="1400" i="1" dirty="0">
                    <a:ln w="0"/>
                    <a:latin typeface="Cambria" panose="02040503050406030204" pitchFamily="18" charset="0"/>
                    <a:ea typeface="Cambria" panose="02040503050406030204" pitchFamily="18" charset="0"/>
                  </a:rPr>
                  <a:t>synthesize</a:t>
                </a:r>
                <a:r>
                  <a:rPr lang="en-US" sz="1400" dirty="0">
                    <a:ln w="0"/>
                    <a:latin typeface="Cambria" panose="02040503050406030204" pitchFamily="18" charset="0"/>
                    <a:ea typeface="Cambria" panose="02040503050406030204" pitchFamily="18" charset="0"/>
                  </a:rPr>
                  <a:t> a signal at any </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desired output frequency, depending only on the value of the divider </a:t>
                </a:r>
                <a14:m>
                  <m:oMath xmlns:m="http://schemas.openxmlformats.org/officeDocument/2006/math">
                    <m:r>
                      <a:rPr lang="en-US" sz="1400" i="1" dirty="0" smtClean="0">
                        <a:ln w="0"/>
                        <a:latin typeface="Cambria Math" panose="02040503050406030204" pitchFamily="18" charset="0"/>
                        <a:ea typeface="Cambria" panose="02040503050406030204" pitchFamily="18" charset="0"/>
                      </a:rPr>
                      <m:t>𝑁</m:t>
                    </m:r>
                  </m:oMath>
                </a14:m>
                <a:r>
                  <a:rPr lang="en-US" sz="1400" dirty="0">
                    <a:ln w="0"/>
                    <a:latin typeface="Cambria" panose="02040503050406030204" pitchFamily="18" charset="0"/>
                    <a:ea typeface="Cambria" panose="02040503050406030204" pitchFamily="18" charset="0"/>
                  </a:rPr>
                  <a:t>.</a:t>
                </a:r>
              </a:p>
              <a:p>
                <a:pPr marL="342900" indent="-34290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There are two primary classes of </a:t>
                </a:r>
                <a:r>
                  <a:rPr lang="en-US" sz="1400" i="1" dirty="0">
                    <a:ln w="0"/>
                    <a:latin typeface="Cambria" panose="02040503050406030204" pitchFamily="18" charset="0"/>
                    <a:ea typeface="Cambria" panose="02040503050406030204" pitchFamily="18" charset="0"/>
                  </a:rPr>
                  <a:t>Frequency Synthesizers </a:t>
                </a:r>
                <a:r>
                  <a:rPr lang="en-US" sz="1400" dirty="0">
                    <a:ln w="0"/>
                    <a:latin typeface="Cambria" panose="02040503050406030204" pitchFamily="18" charset="0"/>
                    <a:ea typeface="Cambria" panose="02040503050406030204" pitchFamily="18" charset="0"/>
                  </a:rPr>
                  <a:t>which are based on this configuration:</a:t>
                </a:r>
              </a:p>
              <a:p>
                <a:pPr marL="800100" lvl="1" indent="-342900">
                  <a:lnSpc>
                    <a:spcPct val="150000"/>
                  </a:lnSpc>
                  <a:buFont typeface="Arial" panose="020B0604020202020204" pitchFamily="34" charset="0"/>
                  <a:buChar char="•"/>
                </a:pPr>
                <a:r>
                  <a:rPr lang="en-US" sz="1400" dirty="0">
                    <a:ln w="0"/>
                    <a:latin typeface="Cambria" panose="02040503050406030204" pitchFamily="18" charset="0"/>
                    <a:ea typeface="Cambria" panose="02040503050406030204" pitchFamily="18" charset="0"/>
                  </a:rPr>
                  <a:t>Integer-N Frequency Synthesizers</a:t>
                </a:r>
              </a:p>
              <a:p>
                <a:pPr marL="800100" lvl="1" indent="-342900">
                  <a:lnSpc>
                    <a:spcPct val="150000"/>
                  </a:lnSpc>
                  <a:buFont typeface="Arial" panose="020B0604020202020204" pitchFamily="34" charset="0"/>
                  <a:buChar char="•"/>
                </a:pPr>
                <a:r>
                  <a:rPr lang="en-US" sz="1400" dirty="0">
                    <a:ln w="0"/>
                    <a:latin typeface="Cambria" panose="02040503050406030204" pitchFamily="18" charset="0"/>
                    <a:ea typeface="Cambria" panose="02040503050406030204" pitchFamily="18" charset="0"/>
                  </a:rPr>
                  <a:t>Fractional-N Frequency Synthesizers</a:t>
                </a:r>
              </a:p>
            </p:txBody>
          </p:sp>
        </mc:Choice>
        <mc:Fallback xmlns="">
          <p:sp>
            <p:nvSpPr>
              <p:cNvPr id="20" name="TextBox 19">
                <a:extLst>
                  <a:ext uri="{FF2B5EF4-FFF2-40B4-BE49-F238E27FC236}">
                    <a16:creationId xmlns:a16="http://schemas.microsoft.com/office/drawing/2014/main" id="{251E1AD7-D018-DC9B-4F1D-1B182699B8FE}"/>
                  </a:ext>
                </a:extLst>
              </p:cNvPr>
              <p:cNvSpPr txBox="1">
                <a:spLocks noRot="1" noChangeAspect="1" noMove="1" noResize="1" noEditPoints="1" noAdjustHandles="1" noChangeArrowheads="1" noChangeShapeType="1" noTextEdit="1"/>
              </p:cNvSpPr>
              <p:nvPr/>
            </p:nvSpPr>
            <p:spPr>
              <a:xfrm>
                <a:off x="2039040" y="811182"/>
                <a:ext cx="8611544" cy="2859309"/>
              </a:xfrm>
              <a:prstGeom prst="rect">
                <a:avLst/>
              </a:prstGeom>
              <a:blipFill>
                <a:blip r:embed="rId5"/>
                <a:stretch>
                  <a:fillRect l="-71" b="-1279"/>
                </a:stretch>
              </a:blipFill>
            </p:spPr>
            <p:txBody>
              <a:bodyPr/>
              <a:lstStyle/>
              <a:p>
                <a:r>
                  <a:rPr lang="en-US">
                    <a:noFill/>
                  </a:rPr>
                  <a:t> </a:t>
                </a:r>
              </a:p>
            </p:txBody>
          </p:sp>
        </mc:Fallback>
      </mc:AlternateContent>
    </p:spTree>
    <p:extLst>
      <p:ext uri="{BB962C8B-B14F-4D97-AF65-F5344CB8AC3E}">
        <p14:creationId xmlns:p14="http://schemas.microsoft.com/office/powerpoint/2010/main" val="141526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20D7EB0-0539-4410-AFB7-B1B7ED1BD150}"/>
              </a:ext>
            </a:extLst>
          </p:cNvPr>
          <p:cNvGrpSpPr/>
          <p:nvPr/>
        </p:nvGrpSpPr>
        <p:grpSpPr>
          <a:xfrm>
            <a:off x="10544175" y="6124576"/>
            <a:ext cx="1281851" cy="535526"/>
            <a:chOff x="410412" y="4247688"/>
            <a:chExt cx="1155741" cy="473349"/>
          </a:xfrm>
        </p:grpSpPr>
        <p:pic>
          <p:nvPicPr>
            <p:cNvPr id="43" name="Picture 42">
              <a:extLst>
                <a:ext uri="{FF2B5EF4-FFF2-40B4-BE49-F238E27FC236}">
                  <a16:creationId xmlns:a16="http://schemas.microsoft.com/office/drawing/2014/main" id="{1EEC3D46-8FB4-4E69-B53C-24C647F98EF4}"/>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44" name="Picture 43">
              <a:extLst>
                <a:ext uri="{FF2B5EF4-FFF2-40B4-BE49-F238E27FC236}">
                  <a16:creationId xmlns:a16="http://schemas.microsoft.com/office/drawing/2014/main" id="{8BE9A23C-3FDC-4D70-B04F-50C23296BB7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sp>
        <p:nvSpPr>
          <p:cNvPr id="5" name="Rectangle 4">
            <a:extLst>
              <a:ext uri="{FF2B5EF4-FFF2-40B4-BE49-F238E27FC236}">
                <a16:creationId xmlns:a16="http://schemas.microsoft.com/office/drawing/2014/main" id="{50541AFC-582C-7B2F-C47C-E5C45FF46655}"/>
              </a:ext>
            </a:extLst>
          </p:cNvPr>
          <p:cNvSpPr/>
          <p:nvPr/>
        </p:nvSpPr>
        <p:spPr>
          <a:xfrm>
            <a:off x="3258662" y="173560"/>
            <a:ext cx="5657896"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Quadrature (IQ) Modulators</a:t>
            </a:r>
          </a:p>
        </p:txBody>
      </p:sp>
      <p:pic>
        <p:nvPicPr>
          <p:cNvPr id="7" name="Picture 6" descr="Faculty Logo - Faculty of Electrical And Computer Engineering - Technion">
            <a:extLst>
              <a:ext uri="{FF2B5EF4-FFF2-40B4-BE49-F238E27FC236}">
                <a16:creationId xmlns:a16="http://schemas.microsoft.com/office/drawing/2014/main" id="{DC877729-296D-2A89-D1FA-9ADFA3D516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51E1AD7-D018-DC9B-4F1D-1B182699B8FE}"/>
                  </a:ext>
                </a:extLst>
              </p:cNvPr>
              <p:cNvSpPr txBox="1"/>
              <p:nvPr/>
            </p:nvSpPr>
            <p:spPr>
              <a:xfrm>
                <a:off x="2039040" y="811182"/>
                <a:ext cx="8611544" cy="5074659"/>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Any </a:t>
                </a:r>
                <a:r>
                  <a:rPr lang="en-US" sz="1400" i="1" dirty="0">
                    <a:ln w="0"/>
                    <a:latin typeface="Cambria" panose="02040503050406030204" pitchFamily="18" charset="0"/>
                    <a:ea typeface="Cambria" panose="02040503050406030204" pitchFamily="18" charset="0"/>
                  </a:rPr>
                  <a:t>passband </a:t>
                </a:r>
                <a:r>
                  <a:rPr lang="en-US" sz="1400" dirty="0">
                    <a:ln w="0"/>
                    <a:latin typeface="Cambria" panose="02040503050406030204" pitchFamily="18" charset="0"/>
                    <a:ea typeface="Cambria" panose="02040503050406030204" pitchFamily="18" charset="0"/>
                  </a:rPr>
                  <a:t>(RF) signal </a:t>
                </a:r>
                <a14:m>
                  <m:oMath xmlns:m="http://schemas.openxmlformats.org/officeDocument/2006/math">
                    <m:r>
                      <a:rPr lang="en-US" sz="1400" b="0" i="1" smtClean="0">
                        <a:ln w="0"/>
                        <a:latin typeface="Cambria Math" panose="02040503050406030204" pitchFamily="18" charset="0"/>
                        <a:ea typeface="Cambria" panose="02040503050406030204" pitchFamily="18" charset="0"/>
                      </a:rPr>
                      <m:t>𝑥</m:t>
                    </m:r>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r>
                  <a:rPr lang="en-US" sz="1400" dirty="0">
                    <a:ln w="0"/>
                    <a:latin typeface="Cambria" panose="02040503050406030204" pitchFamily="18" charset="0"/>
                    <a:ea typeface="Cambria" panose="02040503050406030204" pitchFamily="18" charset="0"/>
                  </a:rPr>
                  <a:t> which is both </a:t>
                </a:r>
                <a:r>
                  <a:rPr lang="en-US" sz="1400" i="1" dirty="0">
                    <a:ln w="0"/>
                    <a:latin typeface="Cambria" panose="02040503050406030204" pitchFamily="18" charset="0"/>
                    <a:ea typeface="Cambria" panose="02040503050406030204" pitchFamily="18" charset="0"/>
                  </a:rPr>
                  <a:t>real </a:t>
                </a:r>
                <a:r>
                  <a:rPr lang="en-US" sz="1400" dirty="0">
                    <a:ln w="0"/>
                    <a:latin typeface="Cambria" panose="02040503050406030204" pitchFamily="18" charset="0"/>
                    <a:ea typeface="Cambria" panose="02040503050406030204" pitchFamily="18" charset="0"/>
                  </a:rPr>
                  <a:t>and </a:t>
                </a:r>
                <a:r>
                  <a:rPr lang="en-US" sz="1400" i="1" dirty="0">
                    <a:ln w="0"/>
                    <a:latin typeface="Cambria" panose="02040503050406030204" pitchFamily="18" charset="0"/>
                    <a:ea typeface="Cambria" panose="02040503050406030204" pitchFamily="18" charset="0"/>
                  </a:rPr>
                  <a:t>band-limited </a:t>
                </a:r>
                <a:r>
                  <a:rPr lang="en-US" sz="1400" dirty="0">
                    <a:ln w="0"/>
                    <a:latin typeface="Cambria" panose="02040503050406030204" pitchFamily="18" charset="0"/>
                    <a:ea typeface="Cambria" panose="02040503050406030204" pitchFamily="18" charset="0"/>
                  </a:rPr>
                  <a:t>may be represented in terms of its corresponding </a:t>
                </a:r>
                <a:r>
                  <a:rPr lang="en-US" sz="1400" i="1" dirty="0">
                    <a:ln w="0"/>
                    <a:latin typeface="Cambria" panose="02040503050406030204" pitchFamily="18" charset="0"/>
                    <a:ea typeface="Cambria" panose="02040503050406030204" pitchFamily="18" charset="0"/>
                  </a:rPr>
                  <a:t>baseband </a:t>
                </a:r>
                <a:r>
                  <a:rPr lang="en-US" sz="1400" dirty="0">
                    <a:ln w="0"/>
                    <a:latin typeface="Cambria" panose="02040503050406030204" pitchFamily="18" charset="0"/>
                    <a:ea typeface="Cambria" panose="02040503050406030204" pitchFamily="18" charset="0"/>
                  </a:rPr>
                  <a:t>signal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𝐵𝐵</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r>
                  <a:rPr lang="en-US" sz="1400" dirty="0">
                    <a:ln w="0"/>
                    <a:latin typeface="Cambria" panose="02040503050406030204" pitchFamily="18" charset="0"/>
                    <a:ea typeface="Cambria" panose="02040503050406030204" pitchFamily="18" charset="0"/>
                  </a:rPr>
                  <a:t> (also referred to as the </a:t>
                </a:r>
                <a:r>
                  <a:rPr lang="en-US" sz="1400" i="1" dirty="0">
                    <a:ln w="0"/>
                    <a:latin typeface="Cambria" panose="02040503050406030204" pitchFamily="18" charset="0"/>
                    <a:ea typeface="Cambria" panose="02040503050406030204" pitchFamily="18" charset="0"/>
                  </a:rPr>
                  <a:t>Complex Envelope</a:t>
                </a:r>
                <a:r>
                  <a:rPr lang="en-US" sz="1400" dirty="0">
                    <a:ln w="0"/>
                    <a:latin typeface="Cambria" panose="02040503050406030204" pitchFamily="18" charset="0"/>
                    <a:ea typeface="Cambria" panose="02040503050406030204" pitchFamily="18" charset="0"/>
                  </a:rPr>
                  <a:t>) according to:</a:t>
                </a:r>
              </a:p>
              <a:p>
                <a:pPr marL="285750" indent="-285750">
                  <a:lnSpc>
                    <a:spcPct val="130000"/>
                  </a:lnSpc>
                  <a:buFont typeface="Wingdings" panose="05000000000000000000" pitchFamily="2" charset="2"/>
                  <a:buChar char="Ø"/>
                </a:pPr>
                <a:endParaRPr lang="en-US" sz="500" dirty="0">
                  <a:ln w="0"/>
                  <a:latin typeface="Cambria" panose="02040503050406030204" pitchFamily="18" charset="0"/>
                  <a:ea typeface="Cambria" panose="020405030504060302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sz="1400" b="0" i="1" smtClean="0">
                          <a:ln w="0"/>
                          <a:latin typeface="Cambria Math" panose="02040503050406030204" pitchFamily="18" charset="0"/>
                          <a:ea typeface="Cambria" panose="02040503050406030204" pitchFamily="18" charset="0"/>
                        </a:rPr>
                        <m:t>𝑥</m:t>
                      </m:r>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rad>
                        <m:radPr>
                          <m:degHide m:val="on"/>
                          <m:ctrlPr>
                            <a:rPr lang="en-US" sz="1400" b="0" i="1" smtClean="0">
                              <a:ln w="0"/>
                              <a:latin typeface="Cambria Math" panose="02040503050406030204" pitchFamily="18" charset="0"/>
                              <a:ea typeface="Cambria" panose="02040503050406030204" pitchFamily="18" charset="0"/>
                            </a:rPr>
                          </m:ctrlPr>
                        </m:radPr>
                        <m:deg/>
                        <m:e>
                          <m:r>
                            <a:rPr lang="en-US" sz="1400" b="0" i="1" smtClean="0">
                              <a:ln w="0"/>
                              <a:latin typeface="Cambria Math" panose="02040503050406030204" pitchFamily="18" charset="0"/>
                              <a:ea typeface="Cambria" panose="02040503050406030204" pitchFamily="18" charset="0"/>
                            </a:rPr>
                            <m:t>2</m:t>
                          </m:r>
                        </m:e>
                      </m:rad>
                      <m:r>
                        <a:rPr lang="en-US" sz="1400" b="0" i="1" smtClean="0">
                          <a:ln w="0"/>
                          <a:latin typeface="Cambria Math" panose="02040503050406030204" pitchFamily="18" charset="0"/>
                          <a:ea typeface="Cambria" panose="02040503050406030204" pitchFamily="18" charset="0"/>
                        </a:rPr>
                        <m:t> </m:t>
                      </m:r>
                      <m:r>
                        <a:rPr lang="en-US" sz="1400" b="0" i="1" smtClean="0">
                          <a:ln w="0"/>
                          <a:latin typeface="Cambria Math" panose="02040503050406030204" pitchFamily="18" charset="0"/>
                          <a:ea typeface="Cambria" panose="02040503050406030204" pitchFamily="18" charset="0"/>
                        </a:rPr>
                        <m:t>ℜ𝔢</m:t>
                      </m:r>
                      <m:d>
                        <m:dPr>
                          <m:begChr m:val="{"/>
                          <m:endChr m:val="}"/>
                          <m:ctrlPr>
                            <a:rPr lang="en-US" sz="1400" b="0" i="1" smtClean="0">
                              <a:ln w="0"/>
                              <a:latin typeface="Cambria Math" panose="02040503050406030204" pitchFamily="18" charset="0"/>
                              <a:ea typeface="Cambria" panose="02040503050406030204" pitchFamily="18" charset="0"/>
                            </a:rPr>
                          </m:ctrlPr>
                        </m:dPr>
                        <m:e>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𝐵𝐵</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sSup>
                            <m:sSupPr>
                              <m:ctrlPr>
                                <a:rPr lang="en-US" sz="1400" b="0" i="1" smtClean="0">
                                  <a:ln w="0"/>
                                  <a:latin typeface="Cambria Math" panose="02040503050406030204" pitchFamily="18" charset="0"/>
                                  <a:ea typeface="Cambria" panose="02040503050406030204" pitchFamily="18" charset="0"/>
                                </a:rPr>
                              </m:ctrlPr>
                            </m:sSupPr>
                            <m:e>
                              <m:r>
                                <a:rPr lang="en-US" sz="1400" b="0" i="1" smtClean="0">
                                  <a:ln w="0"/>
                                  <a:latin typeface="Cambria Math" panose="02040503050406030204" pitchFamily="18" charset="0"/>
                                  <a:ea typeface="Cambria" panose="02040503050406030204" pitchFamily="18" charset="0"/>
                                </a:rPr>
                                <m:t>𝑒</m:t>
                              </m:r>
                            </m:e>
                            <m:sup>
                              <m:r>
                                <a:rPr lang="en-US" sz="1400" b="0" i="1" smtClean="0">
                                  <a:ln w="0"/>
                                  <a:latin typeface="Cambria Math" panose="02040503050406030204" pitchFamily="18" charset="0"/>
                                  <a:ea typeface="Cambria" panose="02040503050406030204" pitchFamily="18" charset="0"/>
                                </a:rPr>
                                <m:t>𝑗</m:t>
                              </m:r>
                              <m:r>
                                <a:rPr lang="en-US" sz="1400" b="0" i="1" smtClean="0">
                                  <a:ln w="0"/>
                                  <a:latin typeface="Cambria Math" panose="02040503050406030204" pitchFamily="18" charset="0"/>
                                  <a:ea typeface="Cambria" panose="02040503050406030204" pitchFamily="18" charset="0"/>
                                </a:rPr>
                                <m:t>2</m:t>
                              </m:r>
                              <m:r>
                                <a:rPr lang="en-US" sz="1400" b="0" i="1" smtClean="0">
                                  <a:ln w="0"/>
                                  <a:latin typeface="Cambria Math" panose="02040503050406030204" pitchFamily="18" charset="0"/>
                                  <a:ea typeface="Cambria" panose="02040503050406030204" pitchFamily="18" charset="0"/>
                                </a:rPr>
                                <m:t>𝜋</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𝑓</m:t>
                                  </m:r>
                                </m:e>
                                <m:sub>
                                  <m:r>
                                    <a:rPr lang="en-US" sz="1400" b="0" i="1" smtClean="0">
                                      <a:ln w="0"/>
                                      <a:latin typeface="Cambria Math" panose="02040503050406030204" pitchFamily="18" charset="0"/>
                                      <a:ea typeface="Cambria" panose="02040503050406030204" pitchFamily="18" charset="0"/>
                                    </a:rPr>
                                    <m:t>𝑐</m:t>
                                  </m:r>
                                </m:sub>
                              </m:sSub>
                              <m:r>
                                <a:rPr lang="en-US" sz="1400" b="0" i="1" smtClean="0">
                                  <a:ln w="0"/>
                                  <a:latin typeface="Cambria Math" panose="02040503050406030204" pitchFamily="18" charset="0"/>
                                  <a:ea typeface="Cambria" panose="02040503050406030204" pitchFamily="18" charset="0"/>
                                </a:rPr>
                                <m:t>𝑡</m:t>
                              </m:r>
                            </m:sup>
                          </m:sSup>
                        </m:e>
                      </m:d>
                    </m:oMath>
                  </m:oMathPara>
                </a14:m>
                <a:endParaRPr lang="en-US" sz="1400" dirty="0">
                  <a:ln w="0"/>
                  <a:latin typeface="Cambria" panose="02040503050406030204" pitchFamily="18" charset="0"/>
                  <a:ea typeface="Cambria" panose="02040503050406030204" pitchFamily="18" charset="0"/>
                </a:endParaRPr>
              </a:p>
              <a:p>
                <a:pPr defTabSz="269875">
                  <a:lnSpc>
                    <a:spcPct val="150000"/>
                  </a:lnSpc>
                </a:pPr>
                <a:r>
                  <a:rPr lang="en-US" sz="1400" dirty="0">
                    <a:ln w="0"/>
                    <a:latin typeface="Cambria" panose="02040503050406030204" pitchFamily="18" charset="0"/>
                    <a:ea typeface="Cambria" panose="02040503050406030204" pitchFamily="18" charset="0"/>
                  </a:rPr>
                  <a:t>	Where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𝐵𝐵</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r>
                  <a:rPr lang="en-US" sz="1400" dirty="0">
                    <a:ln w="0"/>
                    <a:latin typeface="Cambria" panose="02040503050406030204" pitchFamily="18" charset="0"/>
                    <a:ea typeface="Cambria" panose="02040503050406030204" pitchFamily="18" charset="0"/>
                  </a:rPr>
                  <a:t> is a </a:t>
                </a:r>
                <a:r>
                  <a:rPr lang="en-US" sz="1400" i="1" dirty="0">
                    <a:ln w="0"/>
                    <a:latin typeface="Cambria" panose="02040503050406030204" pitchFamily="18" charset="0"/>
                    <a:ea typeface="Cambria" panose="02040503050406030204" pitchFamily="18" charset="0"/>
                  </a:rPr>
                  <a:t>complex</a:t>
                </a:r>
                <a:r>
                  <a:rPr lang="en-US" sz="1400" dirty="0">
                    <a:ln w="0"/>
                    <a:latin typeface="Cambria" panose="02040503050406030204" pitchFamily="18" charset="0"/>
                    <a:ea typeface="Cambria" panose="02040503050406030204" pitchFamily="18" charset="0"/>
                  </a:rPr>
                  <a:t> signal and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𝑓</m:t>
                        </m:r>
                      </m:e>
                      <m:sub>
                        <m:r>
                          <a:rPr lang="en-US" sz="1400" b="0" i="1" smtClean="0">
                            <a:ln w="0"/>
                            <a:latin typeface="Cambria Math" panose="02040503050406030204" pitchFamily="18" charset="0"/>
                            <a:ea typeface="Cambria" panose="02040503050406030204" pitchFamily="18" charset="0"/>
                          </a:rPr>
                          <m:t>𝑐</m:t>
                        </m:r>
                      </m:sub>
                    </m:sSub>
                  </m:oMath>
                </a14:m>
                <a:r>
                  <a:rPr lang="en-US" sz="1400" dirty="0">
                    <a:ln w="0"/>
                    <a:latin typeface="Cambria" panose="02040503050406030204" pitchFamily="18" charset="0"/>
                    <a:ea typeface="Cambria" panose="02040503050406030204" pitchFamily="18" charset="0"/>
                  </a:rPr>
                  <a:t> is the </a:t>
                </a:r>
                <a:r>
                  <a:rPr lang="en-US" sz="1400" i="1" dirty="0">
                    <a:ln w="0"/>
                    <a:latin typeface="Cambria" panose="02040503050406030204" pitchFamily="18" charset="0"/>
                    <a:ea typeface="Cambria" panose="02040503050406030204" pitchFamily="18" charset="0"/>
                  </a:rPr>
                  <a:t>carrier frequency</a:t>
                </a:r>
                <a:r>
                  <a:rPr lang="en-US" sz="1400" dirty="0">
                    <a:ln w="0"/>
                    <a:latin typeface="Cambria" panose="02040503050406030204" pitchFamily="18" charset="0"/>
                    <a:ea typeface="Cambria" panose="02040503050406030204" pitchFamily="18" charset="0"/>
                  </a:rPr>
                  <a:t>.</a:t>
                </a:r>
              </a:p>
              <a:p>
                <a:pPr defTabSz="269875">
                  <a:lnSpc>
                    <a:spcPct val="130000"/>
                  </a:lnSpc>
                </a:pPr>
                <a:endParaRPr lang="en-US" sz="500" dirty="0">
                  <a:ln w="0"/>
                  <a:latin typeface="Cambria" panose="02040503050406030204" pitchFamily="18" charset="0"/>
                  <a:ea typeface="Cambria" panose="02040503050406030204" pitchFamily="18" charset="0"/>
                </a:endParaRPr>
              </a:p>
              <a:p>
                <a:pPr marL="285750" indent="-285750" defTabSz="269875">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We can write the baseband signal in the following form:</a:t>
                </a:r>
              </a:p>
              <a:p>
                <a:pPr marL="285750" indent="-285750" defTabSz="269875">
                  <a:lnSpc>
                    <a:spcPct val="130000"/>
                  </a:lnSpc>
                  <a:buFont typeface="Wingdings" panose="05000000000000000000" pitchFamily="2" charset="2"/>
                  <a:buChar char="Ø"/>
                </a:pPr>
                <a:endParaRPr lang="en-US" sz="500" dirty="0">
                  <a:ln w="0"/>
                  <a:latin typeface="Cambria" panose="02040503050406030204" pitchFamily="18" charset="0"/>
                  <a:ea typeface="Cambria" panose="02040503050406030204" pitchFamily="18" charset="0"/>
                </a:endParaRPr>
              </a:p>
              <a:p>
                <a:pPr defTabSz="269875">
                  <a:lnSpc>
                    <a:spcPct val="130000"/>
                  </a:lnSpc>
                </a:pPr>
                <a14:m>
                  <m:oMathPara xmlns:m="http://schemas.openxmlformats.org/officeDocument/2006/math">
                    <m:oMathParaPr>
                      <m:jc m:val="centerGroup"/>
                    </m:oMathParaPr>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𝐵𝐵</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𝐼</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r>
                        <a:rPr lang="en-US" sz="1400" b="0" i="1" smtClean="0">
                          <a:ln w="0"/>
                          <a:latin typeface="Cambria Math" panose="02040503050406030204" pitchFamily="18" charset="0"/>
                          <a:ea typeface="Cambria" panose="02040503050406030204" pitchFamily="18" charset="0"/>
                        </a:rPr>
                        <m:t>𝑗</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𝑄</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m:oMathPara>
                </a14:m>
                <a:endParaRPr lang="en-US" sz="1400" dirty="0">
                  <a:ln w="0"/>
                  <a:latin typeface="Cambria" panose="02040503050406030204" pitchFamily="18" charset="0"/>
                  <a:ea typeface="Cambria" panose="02040503050406030204" pitchFamily="18" charset="0"/>
                </a:endParaRPr>
              </a:p>
              <a:p>
                <a:pPr defTabSz="269875">
                  <a:lnSpc>
                    <a:spcPct val="150000"/>
                  </a:lnSpc>
                </a:pPr>
                <a:r>
                  <a:rPr lang="en-US" sz="1400" dirty="0">
                    <a:ln w="0"/>
                    <a:latin typeface="Cambria" panose="02040503050406030204" pitchFamily="18" charset="0"/>
                    <a:ea typeface="Cambria" panose="02040503050406030204" pitchFamily="18" charset="0"/>
                  </a:rPr>
                  <a:t>	 Where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𝐼</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r>
                  <a:rPr lang="en-US" sz="1400" dirty="0">
                    <a:ln w="0"/>
                    <a:latin typeface="Cambria" panose="02040503050406030204" pitchFamily="18" charset="0"/>
                    <a:ea typeface="Cambria" panose="02040503050406030204" pitchFamily="18" charset="0"/>
                  </a:rPr>
                  <a:t> and </a:t>
                </a: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𝑄</m:t>
                        </m:r>
                      </m:sub>
                    </m:sSub>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r>
                  <a:rPr lang="en-US" sz="1400" dirty="0">
                    <a:ln w="0"/>
                    <a:latin typeface="Cambria" panose="02040503050406030204" pitchFamily="18" charset="0"/>
                    <a:ea typeface="Cambria" panose="02040503050406030204" pitchFamily="18" charset="0"/>
                  </a:rPr>
                  <a:t> are both real signals.</a:t>
                </a:r>
              </a:p>
              <a:p>
                <a:pPr defTabSz="269875">
                  <a:lnSpc>
                    <a:spcPct val="150000"/>
                  </a:lnSpc>
                </a:pPr>
                <a:endParaRPr lang="en-US" sz="5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From these two equations and </a:t>
                </a:r>
                <a:r>
                  <a:rPr lang="en-US" sz="1400" i="1" dirty="0">
                    <a:ln w="0"/>
                    <a:latin typeface="Cambria" panose="02040503050406030204" pitchFamily="18" charset="0"/>
                    <a:ea typeface="Cambria" panose="02040503050406030204" pitchFamily="18" charset="0"/>
                  </a:rPr>
                  <a:t>Euler's formula, </a:t>
                </a:r>
                <a:r>
                  <a:rPr lang="en-US" sz="1400" dirty="0">
                    <a:ln w="0"/>
                    <a:latin typeface="Cambria" panose="02040503050406030204" pitchFamily="18" charset="0"/>
                    <a:ea typeface="Cambria" panose="02040503050406030204" pitchFamily="18" charset="0"/>
                  </a:rPr>
                  <a:t>we deduce that the passband (RF) signal </a:t>
                </a:r>
                <a14:m>
                  <m:oMath xmlns:m="http://schemas.openxmlformats.org/officeDocument/2006/math">
                    <m:r>
                      <a:rPr lang="en-US" sz="1400" b="0" i="1" smtClean="0">
                        <a:ln w="0"/>
                        <a:latin typeface="Cambria Math" panose="02040503050406030204" pitchFamily="18" charset="0"/>
                        <a:ea typeface="Cambria" panose="02040503050406030204" pitchFamily="18" charset="0"/>
                      </a:rPr>
                      <m:t>𝑥</m:t>
                    </m:r>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r>
                  <a:rPr lang="en-US" sz="1400" dirty="0">
                    <a:ln w="0"/>
                    <a:latin typeface="Cambria" panose="02040503050406030204" pitchFamily="18" charset="0"/>
                    <a:ea typeface="Cambria" panose="02040503050406030204" pitchFamily="18" charset="0"/>
                  </a:rPr>
                  <a:t> may</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be represented in terms of its </a:t>
                </a:r>
                <a:r>
                  <a:rPr lang="en-US" sz="1400" i="1" dirty="0">
                    <a:ln w="0"/>
                    <a:latin typeface="Cambria" panose="02040503050406030204" pitchFamily="18" charset="0"/>
                    <a:ea typeface="Cambria" panose="02040503050406030204" pitchFamily="18" charset="0"/>
                  </a:rPr>
                  <a:t>In-phase</a:t>
                </a:r>
                <a:r>
                  <a:rPr lang="en-US" sz="1400" dirty="0">
                    <a:ln w="0"/>
                    <a:latin typeface="Cambria" panose="02040503050406030204" pitchFamily="18" charset="0"/>
                    <a:ea typeface="Cambria" panose="02040503050406030204" pitchFamily="18" charset="0"/>
                  </a:rPr>
                  <a:t> and </a:t>
                </a:r>
                <a:r>
                  <a:rPr lang="en-US" sz="1400" i="1" dirty="0">
                    <a:ln w="0"/>
                    <a:latin typeface="Cambria" panose="02040503050406030204" pitchFamily="18" charset="0"/>
                    <a:ea typeface="Cambria" panose="02040503050406030204" pitchFamily="18" charset="0"/>
                  </a:rPr>
                  <a:t>Quadrature</a:t>
                </a:r>
                <a:r>
                  <a:rPr lang="en-US" sz="1400" dirty="0">
                    <a:ln w="0"/>
                    <a:latin typeface="Cambria" panose="02040503050406030204" pitchFamily="18" charset="0"/>
                    <a:ea typeface="Cambria" panose="02040503050406030204" pitchFamily="18" charset="0"/>
                  </a:rPr>
                  <a:t> components:</a:t>
                </a:r>
              </a:p>
              <a:p>
                <a:pPr>
                  <a:lnSpc>
                    <a:spcPct val="150000"/>
                  </a:lnSpc>
                </a:pPr>
                <a14:m>
                  <m:oMathPara xmlns:m="http://schemas.openxmlformats.org/officeDocument/2006/math">
                    <m:oMathParaPr>
                      <m:jc m:val="centerGroup"/>
                    </m:oMathParaPr>
                    <m:oMath xmlns:m="http://schemas.openxmlformats.org/officeDocument/2006/math">
                      <m:r>
                        <a:rPr lang="en-US" sz="1400" b="0" i="1" smtClean="0">
                          <a:ln w="0"/>
                          <a:latin typeface="Cambria Math" panose="02040503050406030204" pitchFamily="18" charset="0"/>
                          <a:ea typeface="Cambria" panose="02040503050406030204" pitchFamily="18" charset="0"/>
                        </a:rPr>
                        <m:t>𝑥</m:t>
                      </m:r>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rad>
                        <m:radPr>
                          <m:degHide m:val="on"/>
                          <m:ctrlPr>
                            <a:rPr lang="en-US" sz="1400" i="1">
                              <a:ln w="0"/>
                              <a:latin typeface="Cambria Math" panose="02040503050406030204" pitchFamily="18" charset="0"/>
                              <a:ea typeface="Cambria" panose="02040503050406030204" pitchFamily="18" charset="0"/>
                            </a:rPr>
                          </m:ctrlPr>
                        </m:radPr>
                        <m:deg/>
                        <m:e>
                          <m:r>
                            <a:rPr lang="en-US" sz="1400" i="1">
                              <a:ln w="0"/>
                              <a:latin typeface="Cambria Math" panose="02040503050406030204" pitchFamily="18" charset="0"/>
                              <a:ea typeface="Cambria" panose="02040503050406030204" pitchFamily="18" charset="0"/>
                            </a:rPr>
                            <m:t>2</m:t>
                          </m:r>
                        </m:e>
                      </m:rad>
                      <m:r>
                        <a:rPr lang="en-US" sz="1400" i="1">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ℜ𝔢</m:t>
                      </m:r>
                      <m:d>
                        <m:dPr>
                          <m:begChr m:val="{"/>
                          <m:endChr m:val="}"/>
                          <m:ctrlPr>
                            <a:rPr lang="en-US" sz="1400" i="1">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 </m:t>
                          </m:r>
                          <m:d>
                            <m:dPr>
                              <m:ctrlPr>
                                <a:rPr lang="en-US" sz="1400" b="0" i="1" smtClean="0">
                                  <a:ln w="0"/>
                                  <a:latin typeface="Cambria Math" panose="02040503050406030204" pitchFamily="18" charset="0"/>
                                  <a:ea typeface="Cambria" panose="02040503050406030204" pitchFamily="18" charset="0"/>
                                </a:rPr>
                              </m:ctrlPr>
                            </m:dPr>
                            <m:e>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𝑥</m:t>
                                  </m:r>
                                </m:e>
                                <m:sub>
                                  <m:r>
                                    <a:rPr lang="en-US" sz="1400" i="1">
                                      <a:ln w="0"/>
                                      <a:latin typeface="Cambria Math" panose="02040503050406030204" pitchFamily="18" charset="0"/>
                                      <a:ea typeface="Cambria" panose="02040503050406030204" pitchFamily="18" charset="0"/>
                                    </a:rPr>
                                    <m:t>𝐼</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r>
                                <a:rPr lang="en-US" sz="1400" i="1">
                                  <a:ln w="0"/>
                                  <a:latin typeface="Cambria Math" panose="02040503050406030204" pitchFamily="18" charset="0"/>
                                  <a:ea typeface="Cambria" panose="02040503050406030204" pitchFamily="18" charset="0"/>
                                </a:rPr>
                                <m:t>+</m:t>
                              </m:r>
                              <m:r>
                                <a:rPr lang="en-US" sz="1400" i="1">
                                  <a:ln w="0"/>
                                  <a:latin typeface="Cambria Math" panose="02040503050406030204" pitchFamily="18" charset="0"/>
                                  <a:ea typeface="Cambria" panose="02040503050406030204" pitchFamily="18" charset="0"/>
                                </a:rPr>
                                <m:t>𝑗</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𝑥</m:t>
                                  </m:r>
                                </m:e>
                                <m:sub>
                                  <m:r>
                                    <a:rPr lang="en-US" sz="1400" i="1">
                                      <a:ln w="0"/>
                                      <a:latin typeface="Cambria Math" panose="02040503050406030204" pitchFamily="18" charset="0"/>
                                      <a:ea typeface="Cambria" panose="02040503050406030204" pitchFamily="18" charset="0"/>
                                    </a:rPr>
                                    <m:t>𝑄</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e>
                          </m:d>
                          <m:r>
                            <a:rPr lang="en-US" sz="1400" b="0" i="1" smtClean="0">
                              <a:ln w="0"/>
                              <a:latin typeface="Cambria Math" panose="02040503050406030204" pitchFamily="18" charset="0"/>
                              <a:ea typeface="Cambria" panose="02040503050406030204" pitchFamily="18" charset="0"/>
                            </a:rPr>
                            <m:t>⋅</m:t>
                          </m:r>
                          <m:d>
                            <m:dPr>
                              <m:ctrlPr>
                                <a:rPr lang="en-US" sz="1400" b="0" i="1" smtClean="0">
                                  <a:ln w="0"/>
                                  <a:latin typeface="Cambria Math" panose="02040503050406030204" pitchFamily="18" charset="0"/>
                                  <a:ea typeface="Cambria" panose="02040503050406030204" pitchFamily="18" charset="0"/>
                                </a:rPr>
                              </m:ctrlPr>
                            </m:dPr>
                            <m:e>
                              <m:func>
                                <m:funcPr>
                                  <m:ctrlPr>
                                    <a:rPr lang="en-US" sz="1400" i="1">
                                      <a:ln w="0"/>
                                      <a:latin typeface="Cambria Math" panose="02040503050406030204" pitchFamily="18" charset="0"/>
                                      <a:ea typeface="Cambria" panose="02040503050406030204" pitchFamily="18" charset="0"/>
                                    </a:rPr>
                                  </m:ctrlPr>
                                </m:funcPr>
                                <m:fName>
                                  <m:r>
                                    <m:rPr>
                                      <m:sty m:val="p"/>
                                    </m:rPr>
                                    <a:rPr lang="en-US" sz="1400">
                                      <a:ln w="0"/>
                                      <a:latin typeface="Cambria Math" panose="02040503050406030204" pitchFamily="18" charset="0"/>
                                      <a:ea typeface="Cambria" panose="02040503050406030204" pitchFamily="18" charset="0"/>
                                    </a:rPr>
                                    <m:t>cos</m:t>
                                  </m:r>
                                </m:fName>
                                <m:e>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2</m:t>
                                      </m:r>
                                      <m:r>
                                        <a:rPr lang="en-US" sz="1400" i="1">
                                          <a:ln w="0"/>
                                          <a:latin typeface="Cambria Math" panose="02040503050406030204" pitchFamily="18" charset="0"/>
                                          <a:ea typeface="Cambria" panose="02040503050406030204" pitchFamily="18" charset="0"/>
                                        </a:rPr>
                                        <m:t>𝜋</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𝑓</m:t>
                                          </m:r>
                                        </m:e>
                                        <m:sub>
                                          <m:r>
                                            <a:rPr lang="en-US" sz="1400" i="1">
                                              <a:ln w="0"/>
                                              <a:latin typeface="Cambria Math" panose="02040503050406030204" pitchFamily="18" charset="0"/>
                                              <a:ea typeface="Cambria" panose="02040503050406030204" pitchFamily="18" charset="0"/>
                                            </a:rPr>
                                            <m:t>𝑐</m:t>
                                          </m:r>
                                        </m:sub>
                                      </m:sSub>
                                      <m:r>
                                        <a:rPr lang="en-US" sz="1400" i="1">
                                          <a:ln w="0"/>
                                          <a:latin typeface="Cambria Math" panose="02040503050406030204" pitchFamily="18" charset="0"/>
                                          <a:ea typeface="Cambria" panose="02040503050406030204" pitchFamily="18" charset="0"/>
                                        </a:rPr>
                                        <m:t>𝑡</m:t>
                                      </m:r>
                                    </m:e>
                                  </m:d>
                                  <m:r>
                                    <a:rPr lang="en-US" sz="1400" i="1">
                                      <a:ln w="0"/>
                                      <a:latin typeface="Cambria Math" panose="02040503050406030204" pitchFamily="18" charset="0"/>
                                      <a:ea typeface="Cambria" panose="02040503050406030204" pitchFamily="18" charset="0"/>
                                    </a:rPr>
                                    <m:t>+</m:t>
                                  </m:r>
                                  <m:r>
                                    <a:rPr lang="en-US" sz="1400" i="1">
                                      <a:ln w="0"/>
                                      <a:latin typeface="Cambria Math" panose="02040503050406030204" pitchFamily="18" charset="0"/>
                                      <a:ea typeface="Cambria" panose="02040503050406030204" pitchFamily="18" charset="0"/>
                                    </a:rPr>
                                    <m:t>𝑗</m:t>
                                  </m:r>
                                  <m:func>
                                    <m:funcPr>
                                      <m:ctrlPr>
                                        <a:rPr lang="en-US" sz="1400" i="1">
                                          <a:ln w="0"/>
                                          <a:latin typeface="Cambria Math" panose="02040503050406030204" pitchFamily="18" charset="0"/>
                                          <a:ea typeface="Cambria" panose="02040503050406030204" pitchFamily="18" charset="0"/>
                                        </a:rPr>
                                      </m:ctrlPr>
                                    </m:funcPr>
                                    <m:fName>
                                      <m:r>
                                        <m:rPr>
                                          <m:sty m:val="p"/>
                                        </m:rPr>
                                        <a:rPr lang="en-US" sz="1400">
                                          <a:ln w="0"/>
                                          <a:latin typeface="Cambria Math" panose="02040503050406030204" pitchFamily="18" charset="0"/>
                                          <a:ea typeface="Cambria" panose="02040503050406030204" pitchFamily="18" charset="0"/>
                                        </a:rPr>
                                        <m:t>sin</m:t>
                                      </m:r>
                                    </m:fName>
                                    <m:e>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2</m:t>
                                          </m:r>
                                          <m:r>
                                            <a:rPr lang="en-US" sz="1400" i="1">
                                              <a:ln w="0"/>
                                              <a:latin typeface="Cambria Math" panose="02040503050406030204" pitchFamily="18" charset="0"/>
                                              <a:ea typeface="Cambria" panose="02040503050406030204" pitchFamily="18" charset="0"/>
                                            </a:rPr>
                                            <m:t>𝜋</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𝑓</m:t>
                                              </m:r>
                                            </m:e>
                                            <m:sub>
                                              <m:r>
                                                <a:rPr lang="en-US" sz="1400" i="1">
                                                  <a:ln w="0"/>
                                                  <a:latin typeface="Cambria Math" panose="02040503050406030204" pitchFamily="18" charset="0"/>
                                                  <a:ea typeface="Cambria" panose="02040503050406030204" pitchFamily="18" charset="0"/>
                                                </a:rPr>
                                                <m:t>𝑐</m:t>
                                              </m:r>
                                            </m:sub>
                                          </m:sSub>
                                          <m:r>
                                            <a:rPr lang="en-US" sz="1400" i="1">
                                              <a:ln w="0"/>
                                              <a:latin typeface="Cambria Math" panose="02040503050406030204" pitchFamily="18" charset="0"/>
                                              <a:ea typeface="Cambria" panose="02040503050406030204" pitchFamily="18" charset="0"/>
                                            </a:rPr>
                                            <m:t>𝑡</m:t>
                                          </m:r>
                                        </m:e>
                                      </m:d>
                                    </m:e>
                                  </m:func>
                                </m:e>
                              </m:func>
                            </m:e>
                          </m:d>
                          <m:r>
                            <a:rPr lang="en-US" sz="1400" b="0" i="1" smtClean="0">
                              <a:ln w="0"/>
                              <a:latin typeface="Cambria Math" panose="02040503050406030204" pitchFamily="18" charset="0"/>
                              <a:ea typeface="Cambria" panose="02040503050406030204" pitchFamily="18" charset="0"/>
                            </a:rPr>
                            <m:t> </m:t>
                          </m:r>
                        </m:e>
                      </m:d>
                    </m:oMath>
                  </m:oMathPara>
                </a14:m>
                <a:endParaRPr lang="en-US" sz="1400" i="1" dirty="0">
                  <a:ln w="0"/>
                  <a:latin typeface="Cambria Math" panose="02040503050406030204" pitchFamily="18" charset="0"/>
                  <a:ea typeface="Cambria" panose="02040503050406030204" pitchFamily="18" charset="0"/>
                </a:endParaRPr>
              </a:p>
              <a:p>
                <a:pPr defTabSz="746125">
                  <a:lnSpc>
                    <a:spcPct val="150000"/>
                  </a:lnSpc>
                </a:pPr>
                <a:r>
                  <a:rPr lang="en-US" sz="1400" b="0" dirty="0">
                    <a:ln w="0"/>
                    <a:ea typeface="Cambria" panose="02040503050406030204" pitchFamily="18" charset="0"/>
                  </a:rPr>
                  <a:t>			</a:t>
                </a:r>
                <a14:m>
                  <m:oMath xmlns:m="http://schemas.openxmlformats.org/officeDocument/2006/math">
                    <m:r>
                      <a:rPr lang="en-US" sz="1400" b="0" i="1" smtClean="0">
                        <a:ln w="0"/>
                        <a:latin typeface="Cambria Math" panose="02040503050406030204" pitchFamily="18" charset="0"/>
                        <a:ea typeface="Cambria" panose="02040503050406030204" pitchFamily="18" charset="0"/>
                      </a:rPr>
                      <m:t>=  </m:t>
                    </m:r>
                    <m:groupChr>
                      <m:groupChrPr>
                        <m:chr m:val="⏟"/>
                        <m:ctrlPr>
                          <a:rPr lang="en-US" sz="1400" b="0" i="1" smtClean="0">
                            <a:ln w="0"/>
                            <a:latin typeface="Cambria Math" panose="02040503050406030204" pitchFamily="18" charset="0"/>
                            <a:ea typeface="Cambria" panose="02040503050406030204" pitchFamily="18" charset="0"/>
                          </a:rPr>
                        </m:ctrlPr>
                      </m:groupChrPr>
                      <m:e>
                        <m:r>
                          <a:rPr lang="en-US" sz="1400" b="0" i="1" smtClean="0">
                            <a:ln w="0"/>
                            <a:latin typeface="Cambria Math" panose="02040503050406030204" pitchFamily="18" charset="0"/>
                            <a:ea typeface="Cambria" panose="02040503050406030204" pitchFamily="18" charset="0"/>
                          </a:rPr>
                          <m:t> </m:t>
                        </m:r>
                        <m:sSub>
                          <m:sSubPr>
                            <m:ctrlPr>
                              <a:rPr lang="en-US" sz="1400" i="1" smtClean="0">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𝑥</m:t>
                            </m:r>
                          </m:e>
                          <m:sub>
                            <m:r>
                              <a:rPr lang="en-US" sz="1400" i="1">
                                <a:ln w="0"/>
                                <a:latin typeface="Cambria Math" panose="02040503050406030204" pitchFamily="18" charset="0"/>
                                <a:ea typeface="Cambria" panose="02040503050406030204" pitchFamily="18" charset="0"/>
                              </a:rPr>
                              <m:t>𝐼</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e>
                    </m:groupChr>
                    <m:rad>
                      <m:radPr>
                        <m:degHide m:val="on"/>
                        <m:ctrlPr>
                          <a:rPr lang="en-US" sz="1400" b="0" i="1" smtClean="0">
                            <a:ln w="0"/>
                            <a:latin typeface="Cambria Math" panose="02040503050406030204" pitchFamily="18" charset="0"/>
                            <a:ea typeface="Cambria" panose="02040503050406030204" pitchFamily="18" charset="0"/>
                          </a:rPr>
                        </m:ctrlPr>
                      </m:radPr>
                      <m:deg/>
                      <m:e>
                        <m:r>
                          <a:rPr lang="en-US" sz="1400" b="0" i="1" smtClean="0">
                            <a:ln w="0"/>
                            <a:latin typeface="Cambria Math" panose="02040503050406030204" pitchFamily="18" charset="0"/>
                            <a:ea typeface="Cambria" panose="02040503050406030204" pitchFamily="18" charset="0"/>
                          </a:rPr>
                          <m:t>2</m:t>
                        </m:r>
                      </m:e>
                    </m:rad>
                    <m:func>
                      <m:funcPr>
                        <m:ctrlPr>
                          <a:rPr lang="en-US" sz="1400" b="0" i="1" smtClean="0">
                            <a:ln w="0"/>
                            <a:latin typeface="Cambria Math" panose="02040503050406030204" pitchFamily="18" charset="0"/>
                            <a:ea typeface="Cambria" panose="02040503050406030204" pitchFamily="18" charset="0"/>
                          </a:rPr>
                        </m:ctrlPr>
                      </m:funcPr>
                      <m:fName>
                        <m:r>
                          <m:rPr>
                            <m:sty m:val="p"/>
                          </m:rPr>
                          <a:rPr lang="en-US" sz="1400" b="0" i="0" smtClean="0">
                            <a:ln w="0"/>
                            <a:latin typeface="Cambria Math" panose="02040503050406030204" pitchFamily="18" charset="0"/>
                            <a:ea typeface="Cambria" panose="02040503050406030204" pitchFamily="18" charset="0"/>
                          </a:rPr>
                          <m:t>cos</m:t>
                        </m:r>
                      </m:fName>
                      <m:e>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2</m:t>
                            </m:r>
                            <m:r>
                              <a:rPr lang="en-US" sz="1400" b="0" i="1" smtClean="0">
                                <a:ln w="0"/>
                                <a:latin typeface="Cambria Math" panose="02040503050406030204" pitchFamily="18" charset="0"/>
                                <a:ea typeface="Cambria" panose="02040503050406030204" pitchFamily="18" charset="0"/>
                              </a:rPr>
                              <m:t>𝜋</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𝑓</m:t>
                                </m:r>
                              </m:e>
                              <m:sub>
                                <m:r>
                                  <a:rPr lang="en-US" sz="1400" b="0" i="1" smtClean="0">
                                    <a:ln w="0"/>
                                    <a:latin typeface="Cambria Math" panose="02040503050406030204" pitchFamily="18" charset="0"/>
                                    <a:ea typeface="Cambria" panose="02040503050406030204" pitchFamily="18" charset="0"/>
                                  </a:rPr>
                                  <m:t>𝑐</m:t>
                                </m:r>
                              </m:sub>
                            </m:sSub>
                            <m:r>
                              <a:rPr lang="en-US" sz="1400" b="0" i="1" smtClean="0">
                                <a:ln w="0"/>
                                <a:latin typeface="Cambria Math" panose="02040503050406030204" pitchFamily="18" charset="0"/>
                                <a:ea typeface="Cambria" panose="02040503050406030204" pitchFamily="18" charset="0"/>
                              </a:rPr>
                              <m:t>𝑡</m:t>
                            </m:r>
                          </m:e>
                        </m:d>
                      </m:e>
                    </m:func>
                    <m:r>
                      <a:rPr lang="en-US" sz="1400" b="0" i="1" smtClean="0">
                        <a:ln w="0"/>
                        <a:latin typeface="Cambria Math" panose="02040503050406030204" pitchFamily="18" charset="0"/>
                        <a:ea typeface="Cambria" panose="02040503050406030204" pitchFamily="18" charset="0"/>
                      </a:rPr>
                      <m:t>−</m:t>
                    </m:r>
                    <m:groupChr>
                      <m:groupChrPr>
                        <m:chr m:val="⏟"/>
                        <m:ctrlPr>
                          <a:rPr lang="en-US" sz="1400" i="1">
                            <a:ln w="0"/>
                            <a:latin typeface="Cambria Math" panose="02040503050406030204" pitchFamily="18" charset="0"/>
                            <a:ea typeface="Cambria" panose="02040503050406030204" pitchFamily="18" charset="0"/>
                          </a:rPr>
                        </m:ctrlPr>
                      </m:groupChrPr>
                      <m:e>
                        <m:sSub>
                          <m:sSubPr>
                            <m:ctrlPr>
                              <a:rPr lang="en-US" sz="1400" i="1">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𝑥</m:t>
                            </m:r>
                          </m:e>
                          <m:sub>
                            <m:r>
                              <a:rPr lang="en-US" sz="1400" b="0" i="1" smtClean="0">
                                <a:ln w="0"/>
                                <a:latin typeface="Cambria Math" panose="02040503050406030204" pitchFamily="18" charset="0"/>
                                <a:ea typeface="Cambria" panose="02040503050406030204" pitchFamily="18" charset="0"/>
                              </a:rPr>
                              <m:t>𝑄</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e>
                    </m:groupChr>
                    <m:rad>
                      <m:radPr>
                        <m:degHide m:val="on"/>
                        <m:ctrlPr>
                          <a:rPr lang="en-US" sz="1400" b="0" i="1" smtClean="0">
                            <a:ln w="0"/>
                            <a:latin typeface="Cambria Math" panose="02040503050406030204" pitchFamily="18" charset="0"/>
                            <a:ea typeface="Cambria" panose="02040503050406030204" pitchFamily="18" charset="0"/>
                          </a:rPr>
                        </m:ctrlPr>
                      </m:radPr>
                      <m:deg/>
                      <m:e>
                        <m:r>
                          <a:rPr lang="en-US" sz="1400" b="0" i="1" smtClean="0">
                            <a:ln w="0"/>
                            <a:latin typeface="Cambria Math" panose="02040503050406030204" pitchFamily="18" charset="0"/>
                            <a:ea typeface="Cambria" panose="02040503050406030204" pitchFamily="18" charset="0"/>
                          </a:rPr>
                          <m:t>2</m:t>
                        </m:r>
                      </m:e>
                    </m:rad>
                    <m:func>
                      <m:funcPr>
                        <m:ctrlPr>
                          <a:rPr lang="en-US" sz="1400" b="0" i="1" smtClean="0">
                            <a:ln w="0"/>
                            <a:latin typeface="Cambria Math" panose="02040503050406030204" pitchFamily="18" charset="0"/>
                            <a:ea typeface="Cambria" panose="02040503050406030204" pitchFamily="18" charset="0"/>
                          </a:rPr>
                        </m:ctrlPr>
                      </m:funcPr>
                      <m:fName>
                        <m:r>
                          <m:rPr>
                            <m:sty m:val="p"/>
                          </m:rPr>
                          <a:rPr lang="en-US" sz="1400" b="0" i="0" smtClean="0">
                            <a:ln w="0"/>
                            <a:latin typeface="Cambria Math" panose="02040503050406030204" pitchFamily="18" charset="0"/>
                            <a:ea typeface="Cambria" panose="02040503050406030204" pitchFamily="18" charset="0"/>
                          </a:rPr>
                          <m:t>sin</m:t>
                        </m:r>
                      </m:fName>
                      <m:e>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2</m:t>
                            </m:r>
                            <m:r>
                              <a:rPr lang="en-US" sz="1400" b="0" i="1" smtClean="0">
                                <a:ln w="0"/>
                                <a:latin typeface="Cambria Math" panose="02040503050406030204" pitchFamily="18" charset="0"/>
                                <a:ea typeface="Cambria" panose="02040503050406030204" pitchFamily="18" charset="0"/>
                              </a:rPr>
                              <m:t>𝜋</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𝑓</m:t>
                                </m:r>
                              </m:e>
                              <m:sub>
                                <m:r>
                                  <a:rPr lang="en-US" sz="1400" b="0" i="1" smtClean="0">
                                    <a:ln w="0"/>
                                    <a:latin typeface="Cambria Math" panose="02040503050406030204" pitchFamily="18" charset="0"/>
                                    <a:ea typeface="Cambria" panose="02040503050406030204" pitchFamily="18" charset="0"/>
                                  </a:rPr>
                                  <m:t>𝑐</m:t>
                                </m:r>
                              </m:sub>
                            </m:sSub>
                            <m:r>
                              <a:rPr lang="en-US" sz="1400" b="0" i="1" smtClean="0">
                                <a:ln w="0"/>
                                <a:latin typeface="Cambria Math" panose="02040503050406030204" pitchFamily="18" charset="0"/>
                                <a:ea typeface="Cambria" panose="02040503050406030204" pitchFamily="18" charset="0"/>
                              </a:rPr>
                              <m:t>𝑡</m:t>
                            </m:r>
                          </m:e>
                        </m:d>
                      </m:e>
                    </m:func>
                  </m:oMath>
                </a14:m>
                <a:endParaRPr lang="en-US" sz="1400" dirty="0">
                  <a:ln w="0"/>
                  <a:ea typeface="Cambria" panose="02040503050406030204" pitchFamily="18" charset="0"/>
                </a:endParaRPr>
              </a:p>
              <a:p>
                <a:pPr defTabSz="746125">
                  <a:lnSpc>
                    <a:spcPct val="130000"/>
                  </a:lnSpc>
                </a:pPr>
                <a:endParaRPr lang="en-US" dirty="0">
                  <a:ln w="0"/>
                  <a:latin typeface="Cambria" panose="02040503050406030204" pitchFamily="18" charset="0"/>
                  <a:ea typeface="Cambria" panose="02040503050406030204" pitchFamily="18" charset="0"/>
                </a:endParaRPr>
              </a:p>
              <a:p>
                <a:pPr marL="285750" indent="-285750" defTabSz="746125">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We know that </a:t>
                </a:r>
                <a14:m>
                  <m:oMath xmlns:m="http://schemas.openxmlformats.org/officeDocument/2006/math">
                    <m:func>
                      <m:funcPr>
                        <m:ctrlPr>
                          <a:rPr lang="en-US" sz="1400" b="0" i="1" smtClean="0">
                            <a:ln w="0"/>
                            <a:latin typeface="Cambria Math" panose="02040503050406030204" pitchFamily="18" charset="0"/>
                            <a:ea typeface="Cambria" panose="02040503050406030204" pitchFamily="18" charset="0"/>
                          </a:rPr>
                        </m:ctrlPr>
                      </m:funcPr>
                      <m:fName>
                        <m:r>
                          <m:rPr>
                            <m:sty m:val="p"/>
                          </m:rPr>
                          <a:rPr lang="en-US" sz="1400" b="0" i="0" smtClean="0">
                            <a:ln w="0"/>
                            <a:latin typeface="Cambria Math" panose="02040503050406030204" pitchFamily="18" charset="0"/>
                            <a:ea typeface="Cambria" panose="02040503050406030204" pitchFamily="18" charset="0"/>
                          </a:rPr>
                          <m:t>sin</m:t>
                        </m:r>
                      </m:fName>
                      <m:e>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m:t>
                            </m:r>
                          </m:e>
                        </m:d>
                      </m:e>
                    </m:func>
                  </m:oMath>
                </a14:m>
                <a:r>
                  <a:rPr lang="en-US" sz="1400" dirty="0">
                    <a:ln w="0"/>
                    <a:latin typeface="Cambria" panose="02040503050406030204" pitchFamily="18" charset="0"/>
                    <a:ea typeface="Cambria" panose="02040503050406030204" pitchFamily="18" charset="0"/>
                  </a:rPr>
                  <a:t> and </a:t>
                </a:r>
                <a14:m>
                  <m:oMath xmlns:m="http://schemas.openxmlformats.org/officeDocument/2006/math">
                    <m:func>
                      <m:funcPr>
                        <m:ctrlPr>
                          <a:rPr lang="en-US" sz="1400" b="0" i="1" dirty="0" smtClean="0">
                            <a:ln w="0"/>
                            <a:latin typeface="Cambria Math" panose="02040503050406030204" pitchFamily="18" charset="0"/>
                            <a:ea typeface="Cambria" panose="02040503050406030204" pitchFamily="18" charset="0"/>
                          </a:rPr>
                        </m:ctrlPr>
                      </m:funcPr>
                      <m:fName>
                        <m:r>
                          <m:rPr>
                            <m:sty m:val="p"/>
                          </m:rPr>
                          <a:rPr lang="en-US" sz="1400" b="0" i="0" dirty="0" smtClean="0">
                            <a:ln w="0"/>
                            <a:latin typeface="Cambria Math" panose="02040503050406030204" pitchFamily="18" charset="0"/>
                            <a:ea typeface="Cambria" panose="02040503050406030204" pitchFamily="18" charset="0"/>
                          </a:rPr>
                          <m:t>cos</m:t>
                        </m:r>
                      </m:fName>
                      <m:e>
                        <m:d>
                          <m:dPr>
                            <m:ctrlPr>
                              <a:rPr lang="en-US" sz="1400" b="0" i="1" dirty="0" smtClean="0">
                                <a:ln w="0"/>
                                <a:latin typeface="Cambria Math" panose="02040503050406030204" pitchFamily="18" charset="0"/>
                                <a:ea typeface="Cambria" panose="02040503050406030204" pitchFamily="18" charset="0"/>
                              </a:rPr>
                            </m:ctrlPr>
                          </m:dPr>
                          <m:e>
                            <m:r>
                              <a:rPr lang="en-US" sz="1400" b="0" i="1" dirty="0" smtClean="0">
                                <a:ln w="0"/>
                                <a:latin typeface="Cambria Math" panose="02040503050406030204" pitchFamily="18" charset="0"/>
                                <a:ea typeface="Cambria" panose="02040503050406030204" pitchFamily="18" charset="0"/>
                              </a:rPr>
                              <m:t>⋅</m:t>
                            </m:r>
                          </m:e>
                        </m:d>
                      </m:e>
                    </m:func>
                  </m:oMath>
                </a14:m>
                <a:r>
                  <a:rPr lang="en-US" sz="1400" dirty="0">
                    <a:ln w="0"/>
                    <a:latin typeface="Cambria" panose="02040503050406030204" pitchFamily="18" charset="0"/>
                    <a:ea typeface="Cambria" panose="02040503050406030204" pitchFamily="18" charset="0"/>
                  </a:rPr>
                  <a:t> are </a:t>
                </a:r>
                <a:r>
                  <a:rPr lang="en-US" sz="1400" i="1" dirty="0">
                    <a:ln w="0"/>
                    <a:latin typeface="Cambria" panose="02040503050406030204" pitchFamily="18" charset="0"/>
                    <a:ea typeface="Cambria" panose="02040503050406030204" pitchFamily="18" charset="0"/>
                  </a:rPr>
                  <a:t>orthogonal</a:t>
                </a:r>
                <a:r>
                  <a:rPr lang="en-US" sz="1400" dirty="0">
                    <a:ln w="0"/>
                    <a:latin typeface="Cambria" panose="02040503050406030204" pitchFamily="18" charset="0"/>
                    <a:ea typeface="Cambria" panose="02040503050406030204" pitchFamily="18" charset="0"/>
                  </a:rPr>
                  <a:t> functions, so the In-phase and Quadrature components </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are orthogonal and lead to two independent channels in passband (RF) that do not interfere one another.</a:t>
                </a:r>
              </a:p>
            </p:txBody>
          </p:sp>
        </mc:Choice>
        <mc:Fallback xmlns="">
          <p:sp>
            <p:nvSpPr>
              <p:cNvPr id="20" name="TextBox 19">
                <a:extLst>
                  <a:ext uri="{FF2B5EF4-FFF2-40B4-BE49-F238E27FC236}">
                    <a16:creationId xmlns:a16="http://schemas.microsoft.com/office/drawing/2014/main" id="{251E1AD7-D018-DC9B-4F1D-1B182699B8FE}"/>
                  </a:ext>
                </a:extLst>
              </p:cNvPr>
              <p:cNvSpPr txBox="1">
                <a:spLocks noRot="1" noChangeAspect="1" noMove="1" noResize="1" noEditPoints="1" noAdjustHandles="1" noChangeArrowheads="1" noChangeShapeType="1" noTextEdit="1"/>
              </p:cNvSpPr>
              <p:nvPr/>
            </p:nvSpPr>
            <p:spPr>
              <a:xfrm>
                <a:off x="2039040" y="811182"/>
                <a:ext cx="8611544" cy="5074659"/>
              </a:xfrm>
              <a:prstGeom prst="rect">
                <a:avLst/>
              </a:prstGeom>
              <a:blipFill>
                <a:blip r:embed="rId4"/>
                <a:stretch>
                  <a:fillRect l="-71" b="-24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47CCC3A-FEC5-8B98-0924-C3011A27397C}"/>
              </a:ext>
            </a:extLst>
          </p:cNvPr>
          <p:cNvSpPr txBox="1"/>
          <p:nvPr/>
        </p:nvSpPr>
        <p:spPr>
          <a:xfrm>
            <a:off x="4515956" y="4855211"/>
            <a:ext cx="736020" cy="230832"/>
          </a:xfrm>
          <a:prstGeom prst="rect">
            <a:avLst/>
          </a:prstGeom>
          <a:noFill/>
        </p:spPr>
        <p:txBody>
          <a:bodyPr wrap="square" rtlCol="0">
            <a:spAutoFit/>
          </a:bodyPr>
          <a:lstStyle/>
          <a:p>
            <a:r>
              <a:rPr lang="en-US" sz="900" b="1" dirty="0">
                <a:ln w="0"/>
                <a:latin typeface="Cambria" panose="02040503050406030204" pitchFamily="18" charset="0"/>
                <a:ea typeface="Cambria" panose="02040503050406030204" pitchFamily="18" charset="0"/>
              </a:rPr>
              <a:t>In-phase</a:t>
            </a:r>
            <a:endParaRPr lang="en-IL" sz="900" b="1" dirty="0">
              <a:ln w="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F84A8D6F-0838-C1A6-2E59-E554CCC43DD5}"/>
              </a:ext>
            </a:extLst>
          </p:cNvPr>
          <p:cNvSpPr txBox="1"/>
          <p:nvPr/>
        </p:nvSpPr>
        <p:spPr>
          <a:xfrm>
            <a:off x="6180731" y="4855211"/>
            <a:ext cx="812800" cy="230832"/>
          </a:xfrm>
          <a:prstGeom prst="rect">
            <a:avLst/>
          </a:prstGeom>
          <a:noFill/>
        </p:spPr>
        <p:txBody>
          <a:bodyPr wrap="square" rtlCol="0">
            <a:spAutoFit/>
          </a:bodyPr>
          <a:lstStyle/>
          <a:p>
            <a:r>
              <a:rPr lang="en-US" sz="900" b="1" dirty="0">
                <a:ln w="0"/>
                <a:latin typeface="Cambria" panose="02040503050406030204" pitchFamily="18" charset="0"/>
                <a:ea typeface="Cambria" panose="02040503050406030204" pitchFamily="18" charset="0"/>
              </a:rPr>
              <a:t>Quadrature</a:t>
            </a:r>
            <a:endParaRPr lang="en-IL" sz="900" b="1" dirty="0">
              <a:ln w="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DD292DEE-0065-8B4B-69D4-94B50F809914}"/>
              </a:ext>
            </a:extLst>
          </p:cNvPr>
          <p:cNvSpPr/>
          <p:nvPr/>
        </p:nvSpPr>
        <p:spPr>
          <a:xfrm>
            <a:off x="4540250" y="4476750"/>
            <a:ext cx="3390900" cy="654050"/>
          </a:xfrm>
          <a:prstGeom prst="rect">
            <a:avLst/>
          </a:prstGeom>
          <a:noFill/>
          <a:ln w="19050" cap="flat" cmpd="sng" algn="ctr">
            <a:solidFill>
              <a:srgbClr val="00428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414615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20D7EB0-0539-4410-AFB7-B1B7ED1BD150}"/>
              </a:ext>
            </a:extLst>
          </p:cNvPr>
          <p:cNvGrpSpPr/>
          <p:nvPr/>
        </p:nvGrpSpPr>
        <p:grpSpPr>
          <a:xfrm>
            <a:off x="10544175" y="6124576"/>
            <a:ext cx="1281851" cy="535526"/>
            <a:chOff x="410412" y="4247688"/>
            <a:chExt cx="1155741" cy="473349"/>
          </a:xfrm>
        </p:grpSpPr>
        <p:pic>
          <p:nvPicPr>
            <p:cNvPr id="43" name="Picture 42">
              <a:extLst>
                <a:ext uri="{FF2B5EF4-FFF2-40B4-BE49-F238E27FC236}">
                  <a16:creationId xmlns:a16="http://schemas.microsoft.com/office/drawing/2014/main" id="{1EEC3D46-8FB4-4E69-B53C-24C647F98EF4}"/>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44" name="Picture 43">
              <a:extLst>
                <a:ext uri="{FF2B5EF4-FFF2-40B4-BE49-F238E27FC236}">
                  <a16:creationId xmlns:a16="http://schemas.microsoft.com/office/drawing/2014/main" id="{8BE9A23C-3FDC-4D70-B04F-50C23296BB7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sp>
        <p:nvSpPr>
          <p:cNvPr id="5" name="Rectangle 4">
            <a:extLst>
              <a:ext uri="{FF2B5EF4-FFF2-40B4-BE49-F238E27FC236}">
                <a16:creationId xmlns:a16="http://schemas.microsoft.com/office/drawing/2014/main" id="{50541AFC-582C-7B2F-C47C-E5C45FF46655}"/>
              </a:ext>
            </a:extLst>
          </p:cNvPr>
          <p:cNvSpPr/>
          <p:nvPr/>
        </p:nvSpPr>
        <p:spPr>
          <a:xfrm>
            <a:off x="2402276" y="173560"/>
            <a:ext cx="7370672"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Quadrature (IQ) Modulators – Contd.</a:t>
            </a:r>
          </a:p>
        </p:txBody>
      </p:sp>
      <p:pic>
        <p:nvPicPr>
          <p:cNvPr id="7" name="Picture 6" descr="Faculty Logo - Faculty of Electrical And Computer Engineering - Technion">
            <a:extLst>
              <a:ext uri="{FF2B5EF4-FFF2-40B4-BE49-F238E27FC236}">
                <a16:creationId xmlns:a16="http://schemas.microsoft.com/office/drawing/2014/main" id="{DC877729-296D-2A89-D1FA-9ADFA3D516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51E1AD7-D018-DC9B-4F1D-1B182699B8FE}"/>
                  </a:ext>
                </a:extLst>
              </p:cNvPr>
              <p:cNvSpPr txBox="1"/>
              <p:nvPr/>
            </p:nvSpPr>
            <p:spPr>
              <a:xfrm>
                <a:off x="2039040" y="811182"/>
                <a:ext cx="8611544" cy="1941622"/>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 passband (RF) signal </a:t>
                </a:r>
                <a14:m>
                  <m:oMath xmlns:m="http://schemas.openxmlformats.org/officeDocument/2006/math">
                    <m:r>
                      <a:rPr lang="en-US" sz="1400" b="0" i="1" smtClean="0">
                        <a:ln w="0"/>
                        <a:latin typeface="Cambria Math" panose="02040503050406030204" pitchFamily="18" charset="0"/>
                        <a:ea typeface="Cambria" panose="02040503050406030204" pitchFamily="18" charset="0"/>
                      </a:rPr>
                      <m:t>𝑥</m:t>
                    </m:r>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oMath>
                </a14:m>
                <a:r>
                  <a:rPr lang="en-US" sz="1400" dirty="0">
                    <a:ln w="0"/>
                    <a:latin typeface="Cambria" panose="02040503050406030204" pitchFamily="18" charset="0"/>
                    <a:ea typeface="Cambria" panose="02040503050406030204" pitchFamily="18" charset="0"/>
                  </a:rPr>
                  <a:t> represented in terms of its </a:t>
                </a:r>
                <a:r>
                  <a:rPr lang="en-US" sz="1400" i="1" dirty="0">
                    <a:ln w="0"/>
                    <a:latin typeface="Cambria" panose="02040503050406030204" pitchFamily="18" charset="0"/>
                    <a:ea typeface="Cambria" panose="02040503050406030204" pitchFamily="18" charset="0"/>
                  </a:rPr>
                  <a:t>In-phase</a:t>
                </a:r>
                <a:r>
                  <a:rPr lang="en-US" sz="1400" dirty="0">
                    <a:ln w="0"/>
                    <a:latin typeface="Cambria" panose="02040503050406030204" pitchFamily="18" charset="0"/>
                    <a:ea typeface="Cambria" panose="02040503050406030204" pitchFamily="18" charset="0"/>
                  </a:rPr>
                  <a:t> and </a:t>
                </a:r>
                <a:r>
                  <a:rPr lang="en-US" sz="1400" i="1" dirty="0">
                    <a:ln w="0"/>
                    <a:latin typeface="Cambria" panose="02040503050406030204" pitchFamily="18" charset="0"/>
                    <a:ea typeface="Cambria" panose="02040503050406030204" pitchFamily="18" charset="0"/>
                  </a:rPr>
                  <a:t>Quadrature</a:t>
                </a:r>
                <a:r>
                  <a:rPr lang="en-US" sz="1400" dirty="0">
                    <a:ln w="0"/>
                    <a:latin typeface="Cambria" panose="02040503050406030204" pitchFamily="18" charset="0"/>
                    <a:ea typeface="Cambria" panose="02040503050406030204" pitchFamily="18" charset="0"/>
                  </a:rPr>
                  <a:t> components :</a:t>
                </a:r>
              </a:p>
              <a:p>
                <a:pPr marL="285750" indent="-285750">
                  <a:lnSpc>
                    <a:spcPct val="130000"/>
                  </a:lnSpc>
                  <a:buFont typeface="Wingdings" panose="05000000000000000000" pitchFamily="2" charset="2"/>
                  <a:buChar char="Ø"/>
                </a:pPr>
                <a:endParaRPr lang="en-US" sz="500" dirty="0">
                  <a:ln w="0"/>
                  <a:latin typeface="Cambria" panose="02040503050406030204" pitchFamily="18" charset="0"/>
                  <a:ea typeface="Cambria" panose="020405030504060302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sz="1400" b="0" i="1" smtClean="0">
                          <a:ln w="0"/>
                          <a:latin typeface="Cambria Math" panose="02040503050406030204" pitchFamily="18" charset="0"/>
                          <a:ea typeface="Cambria" panose="02040503050406030204" pitchFamily="18" charset="0"/>
                        </a:rPr>
                        <m:t>𝑥</m:t>
                      </m:r>
                      <m:d>
                        <m:dPr>
                          <m:ctrlPr>
                            <a:rPr lang="en-US" sz="1400" b="0" i="1" smtClean="0">
                              <a:ln w="0"/>
                              <a:latin typeface="Cambria Math" panose="02040503050406030204" pitchFamily="18" charset="0"/>
                              <a:ea typeface="Cambria" panose="02040503050406030204" pitchFamily="18" charset="0"/>
                            </a:rPr>
                          </m:ctrlPr>
                        </m:dPr>
                        <m:e>
                          <m:r>
                            <a:rPr lang="en-US" sz="1400" b="0" i="1" smtClean="0">
                              <a:ln w="0"/>
                              <a:latin typeface="Cambria Math" panose="02040503050406030204" pitchFamily="18" charset="0"/>
                              <a:ea typeface="Cambria" panose="02040503050406030204" pitchFamily="18" charset="0"/>
                            </a:rPr>
                            <m:t>𝑡</m:t>
                          </m:r>
                        </m:e>
                      </m:d>
                      <m:r>
                        <a:rPr lang="en-US" sz="1400" b="0" i="1" smtClean="0">
                          <a:ln w="0"/>
                          <a:latin typeface="Cambria Math" panose="02040503050406030204" pitchFamily="18" charset="0"/>
                          <a:ea typeface="Cambria" panose="02040503050406030204" pitchFamily="18" charset="0"/>
                        </a:rPr>
                        <m:t>=</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𝑥</m:t>
                          </m:r>
                        </m:e>
                        <m:sub>
                          <m:r>
                            <a:rPr lang="en-US" sz="1400" i="1">
                              <a:ln w="0"/>
                              <a:latin typeface="Cambria Math" panose="02040503050406030204" pitchFamily="18" charset="0"/>
                              <a:ea typeface="Cambria" panose="02040503050406030204" pitchFamily="18" charset="0"/>
                            </a:rPr>
                            <m:t>𝐼</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rad>
                        <m:radPr>
                          <m:degHide m:val="on"/>
                          <m:ctrlPr>
                            <a:rPr lang="en-US" sz="1400" i="1">
                              <a:ln w="0"/>
                              <a:latin typeface="Cambria Math" panose="02040503050406030204" pitchFamily="18" charset="0"/>
                              <a:ea typeface="Cambria" panose="02040503050406030204" pitchFamily="18" charset="0"/>
                            </a:rPr>
                          </m:ctrlPr>
                        </m:radPr>
                        <m:deg/>
                        <m:e>
                          <m:r>
                            <a:rPr lang="en-US" sz="1400" i="1">
                              <a:ln w="0"/>
                              <a:latin typeface="Cambria Math" panose="02040503050406030204" pitchFamily="18" charset="0"/>
                              <a:ea typeface="Cambria" panose="02040503050406030204" pitchFamily="18" charset="0"/>
                            </a:rPr>
                            <m:t>2</m:t>
                          </m:r>
                        </m:e>
                      </m:rad>
                      <m:func>
                        <m:funcPr>
                          <m:ctrlPr>
                            <a:rPr lang="en-US" sz="1400" i="1">
                              <a:ln w="0"/>
                              <a:latin typeface="Cambria Math" panose="02040503050406030204" pitchFamily="18" charset="0"/>
                              <a:ea typeface="Cambria" panose="02040503050406030204" pitchFamily="18" charset="0"/>
                            </a:rPr>
                          </m:ctrlPr>
                        </m:funcPr>
                        <m:fName>
                          <m:r>
                            <m:rPr>
                              <m:sty m:val="p"/>
                            </m:rPr>
                            <a:rPr lang="en-US" sz="1400">
                              <a:ln w="0"/>
                              <a:latin typeface="Cambria Math" panose="02040503050406030204" pitchFamily="18" charset="0"/>
                              <a:ea typeface="Cambria" panose="02040503050406030204" pitchFamily="18" charset="0"/>
                            </a:rPr>
                            <m:t>cos</m:t>
                          </m:r>
                        </m:fName>
                        <m:e>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2</m:t>
                              </m:r>
                              <m:r>
                                <a:rPr lang="en-US" sz="1400" i="1">
                                  <a:ln w="0"/>
                                  <a:latin typeface="Cambria Math" panose="02040503050406030204" pitchFamily="18" charset="0"/>
                                  <a:ea typeface="Cambria" panose="02040503050406030204" pitchFamily="18" charset="0"/>
                                </a:rPr>
                                <m:t>𝜋</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𝑓</m:t>
                                  </m:r>
                                </m:e>
                                <m:sub>
                                  <m:r>
                                    <a:rPr lang="en-US" sz="1400" i="1">
                                      <a:ln w="0"/>
                                      <a:latin typeface="Cambria Math" panose="02040503050406030204" pitchFamily="18" charset="0"/>
                                      <a:ea typeface="Cambria" panose="02040503050406030204" pitchFamily="18" charset="0"/>
                                    </a:rPr>
                                    <m:t>𝑐</m:t>
                                  </m:r>
                                </m:sub>
                              </m:sSub>
                              <m:r>
                                <a:rPr lang="en-US" sz="1400" i="1">
                                  <a:ln w="0"/>
                                  <a:latin typeface="Cambria Math" panose="02040503050406030204" pitchFamily="18" charset="0"/>
                                  <a:ea typeface="Cambria" panose="02040503050406030204" pitchFamily="18" charset="0"/>
                                </a:rPr>
                                <m:t>𝑡</m:t>
                              </m:r>
                            </m:e>
                          </m:d>
                        </m:e>
                      </m:func>
                      <m:r>
                        <a:rPr lang="en-US" sz="1400" b="0" i="1" smtClean="0">
                          <a:ln w="0"/>
                          <a:latin typeface="Cambria Math" panose="02040503050406030204" pitchFamily="18" charset="0"/>
                          <a:ea typeface="Cambria" panose="02040503050406030204" pitchFamily="18" charset="0"/>
                        </a:rPr>
                        <m:t>−</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 </m:t>
                          </m:r>
                          <m:r>
                            <a:rPr lang="en-US" sz="1400" i="1">
                              <a:ln w="0"/>
                              <a:latin typeface="Cambria Math" panose="02040503050406030204" pitchFamily="18" charset="0"/>
                              <a:ea typeface="Cambria" panose="02040503050406030204" pitchFamily="18" charset="0"/>
                            </a:rPr>
                            <m:t>𝑥</m:t>
                          </m:r>
                        </m:e>
                        <m:sub>
                          <m:r>
                            <a:rPr lang="en-US" sz="1400" i="1">
                              <a:ln w="0"/>
                              <a:latin typeface="Cambria Math" panose="02040503050406030204" pitchFamily="18" charset="0"/>
                              <a:ea typeface="Cambria" panose="02040503050406030204" pitchFamily="18" charset="0"/>
                            </a:rPr>
                            <m:t>𝑄</m:t>
                          </m:r>
                        </m:sub>
                      </m:sSub>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𝑡</m:t>
                          </m:r>
                        </m:e>
                      </m:d>
                      <m:rad>
                        <m:radPr>
                          <m:degHide m:val="on"/>
                          <m:ctrlPr>
                            <a:rPr lang="en-US" sz="1400" i="1">
                              <a:ln w="0"/>
                              <a:latin typeface="Cambria Math" panose="02040503050406030204" pitchFamily="18" charset="0"/>
                              <a:ea typeface="Cambria" panose="02040503050406030204" pitchFamily="18" charset="0"/>
                            </a:rPr>
                          </m:ctrlPr>
                        </m:radPr>
                        <m:deg/>
                        <m:e>
                          <m:r>
                            <a:rPr lang="en-US" sz="1400" i="1">
                              <a:ln w="0"/>
                              <a:latin typeface="Cambria Math" panose="02040503050406030204" pitchFamily="18" charset="0"/>
                              <a:ea typeface="Cambria" panose="02040503050406030204" pitchFamily="18" charset="0"/>
                            </a:rPr>
                            <m:t>2</m:t>
                          </m:r>
                        </m:e>
                      </m:rad>
                      <m:func>
                        <m:funcPr>
                          <m:ctrlPr>
                            <a:rPr lang="en-US" sz="1400" i="1">
                              <a:ln w="0"/>
                              <a:latin typeface="Cambria Math" panose="02040503050406030204" pitchFamily="18" charset="0"/>
                              <a:ea typeface="Cambria" panose="02040503050406030204" pitchFamily="18" charset="0"/>
                            </a:rPr>
                          </m:ctrlPr>
                        </m:funcPr>
                        <m:fName>
                          <m:r>
                            <m:rPr>
                              <m:sty m:val="p"/>
                            </m:rPr>
                            <a:rPr lang="en-US" sz="1400">
                              <a:ln w="0"/>
                              <a:latin typeface="Cambria Math" panose="02040503050406030204" pitchFamily="18" charset="0"/>
                              <a:ea typeface="Cambria" panose="02040503050406030204" pitchFamily="18" charset="0"/>
                            </a:rPr>
                            <m:t>sin</m:t>
                          </m:r>
                        </m:fName>
                        <m:e>
                          <m:d>
                            <m:dPr>
                              <m:ctrlPr>
                                <a:rPr lang="en-US" sz="1400" i="1">
                                  <a:ln w="0"/>
                                  <a:latin typeface="Cambria Math" panose="02040503050406030204" pitchFamily="18" charset="0"/>
                                  <a:ea typeface="Cambria" panose="02040503050406030204" pitchFamily="18" charset="0"/>
                                </a:rPr>
                              </m:ctrlPr>
                            </m:dPr>
                            <m:e>
                              <m:r>
                                <a:rPr lang="en-US" sz="1400" i="1">
                                  <a:ln w="0"/>
                                  <a:latin typeface="Cambria Math" panose="02040503050406030204" pitchFamily="18" charset="0"/>
                                  <a:ea typeface="Cambria" panose="02040503050406030204" pitchFamily="18" charset="0"/>
                                </a:rPr>
                                <m:t>2</m:t>
                              </m:r>
                              <m:r>
                                <a:rPr lang="en-US" sz="1400" i="1">
                                  <a:ln w="0"/>
                                  <a:latin typeface="Cambria Math" panose="02040503050406030204" pitchFamily="18" charset="0"/>
                                  <a:ea typeface="Cambria" panose="02040503050406030204" pitchFamily="18" charset="0"/>
                                </a:rPr>
                                <m:t>𝜋</m:t>
                              </m:r>
                              <m:sSub>
                                <m:sSubPr>
                                  <m:ctrlPr>
                                    <a:rPr lang="en-US" sz="1400" i="1">
                                      <a:ln w="0"/>
                                      <a:latin typeface="Cambria Math" panose="02040503050406030204" pitchFamily="18" charset="0"/>
                                      <a:ea typeface="Cambria" panose="02040503050406030204" pitchFamily="18" charset="0"/>
                                    </a:rPr>
                                  </m:ctrlPr>
                                </m:sSubPr>
                                <m:e>
                                  <m:r>
                                    <a:rPr lang="en-US" sz="1400" i="1">
                                      <a:ln w="0"/>
                                      <a:latin typeface="Cambria Math" panose="02040503050406030204" pitchFamily="18" charset="0"/>
                                      <a:ea typeface="Cambria" panose="02040503050406030204" pitchFamily="18" charset="0"/>
                                    </a:rPr>
                                    <m:t>𝑓</m:t>
                                  </m:r>
                                </m:e>
                                <m:sub>
                                  <m:r>
                                    <a:rPr lang="en-US" sz="1400" i="1">
                                      <a:ln w="0"/>
                                      <a:latin typeface="Cambria Math" panose="02040503050406030204" pitchFamily="18" charset="0"/>
                                      <a:ea typeface="Cambria" panose="02040503050406030204" pitchFamily="18" charset="0"/>
                                    </a:rPr>
                                    <m:t>𝑐</m:t>
                                  </m:r>
                                </m:sub>
                              </m:sSub>
                              <m:r>
                                <a:rPr lang="en-US" sz="1400" i="1">
                                  <a:ln w="0"/>
                                  <a:latin typeface="Cambria Math" panose="02040503050406030204" pitchFamily="18" charset="0"/>
                                  <a:ea typeface="Cambria" panose="02040503050406030204" pitchFamily="18" charset="0"/>
                                </a:rPr>
                                <m:t>𝑡</m:t>
                              </m:r>
                            </m:e>
                          </m:d>
                        </m:e>
                      </m:func>
                    </m:oMath>
                  </m:oMathPara>
                </a14:m>
                <a:endParaRPr lang="en-US" sz="1400" dirty="0">
                  <a:ln w="0"/>
                  <a:latin typeface="Cambria" panose="02040503050406030204" pitchFamily="18" charset="0"/>
                  <a:ea typeface="Cambria" panose="02040503050406030204" pitchFamily="18" charset="0"/>
                </a:endParaRPr>
              </a:p>
              <a:p>
                <a:pPr>
                  <a:lnSpc>
                    <a:spcPct val="130000"/>
                  </a:lnSpc>
                </a:pPr>
                <a:endParaRPr lang="en-US" sz="5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 fact that the In-phase and Quadrature components are orthogonal in passband leads to higher </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spectral efficiency (double that of the Double-Sideband/PAM Modulator)</a:t>
                </a:r>
              </a:p>
              <a:p>
                <a:pPr marL="285750" indent="-285750">
                  <a:lnSpc>
                    <a:spcPct val="130000"/>
                  </a:lnSpc>
                  <a:buFont typeface="Wingdings" panose="05000000000000000000" pitchFamily="2" charset="2"/>
                  <a:buChar char="Ø"/>
                </a:pPr>
                <a:endParaRPr lang="en-US" sz="5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Higher spectral efficiency means better utilization of the available spectrum or higher data rate per 1 Hz</a:t>
                </a:r>
              </a:p>
              <a:p>
                <a:pPr marL="285750" indent="-285750">
                  <a:lnSpc>
                    <a:spcPct val="130000"/>
                  </a:lnSpc>
                  <a:buFont typeface="Wingdings" panose="05000000000000000000" pitchFamily="2" charset="2"/>
                  <a:buChar char="Ø"/>
                </a:pPr>
                <a:endParaRPr lang="en-US" sz="500" dirty="0">
                  <a:ln w="0"/>
                  <a:latin typeface="Cambria" panose="02040503050406030204" pitchFamily="18" charset="0"/>
                  <a:ea typeface="Cambria" panose="02040503050406030204" pitchFamily="18" charset="0"/>
                </a:endParaRPr>
              </a:p>
            </p:txBody>
          </p:sp>
        </mc:Choice>
        <mc:Fallback>
          <p:sp>
            <p:nvSpPr>
              <p:cNvPr id="20" name="TextBox 19">
                <a:extLst>
                  <a:ext uri="{FF2B5EF4-FFF2-40B4-BE49-F238E27FC236}">
                    <a16:creationId xmlns:a16="http://schemas.microsoft.com/office/drawing/2014/main" id="{251E1AD7-D018-DC9B-4F1D-1B182699B8FE}"/>
                  </a:ext>
                </a:extLst>
              </p:cNvPr>
              <p:cNvSpPr txBox="1">
                <a:spLocks noRot="1" noChangeAspect="1" noMove="1" noResize="1" noEditPoints="1" noAdjustHandles="1" noChangeArrowheads="1" noChangeShapeType="1" noTextEdit="1"/>
              </p:cNvSpPr>
              <p:nvPr/>
            </p:nvSpPr>
            <p:spPr>
              <a:xfrm>
                <a:off x="2039040" y="811182"/>
                <a:ext cx="8611544" cy="1941622"/>
              </a:xfrm>
              <a:prstGeom prst="rect">
                <a:avLst/>
              </a:prstGeom>
              <a:blipFill>
                <a:blip r:embed="rId4"/>
                <a:stretch>
                  <a:fillRect l="-71"/>
                </a:stretch>
              </a:blipFill>
            </p:spPr>
            <p:txBody>
              <a:bodyPr/>
              <a:lstStyle/>
              <a:p>
                <a:r>
                  <a:rPr lang="en-IL">
                    <a:noFill/>
                  </a:rPr>
                  <a:t> </a:t>
                </a:r>
              </a:p>
            </p:txBody>
          </p:sp>
        </mc:Fallback>
      </mc:AlternateContent>
      <p:grpSp>
        <p:nvGrpSpPr>
          <p:cNvPr id="12" name="Group 11">
            <a:extLst>
              <a:ext uri="{FF2B5EF4-FFF2-40B4-BE49-F238E27FC236}">
                <a16:creationId xmlns:a16="http://schemas.microsoft.com/office/drawing/2014/main" id="{A6F8C0B4-6419-E753-9ADF-4AC4F23C1F24}"/>
              </a:ext>
            </a:extLst>
          </p:cNvPr>
          <p:cNvGrpSpPr/>
          <p:nvPr/>
        </p:nvGrpSpPr>
        <p:grpSpPr>
          <a:xfrm>
            <a:off x="3325166" y="2741414"/>
            <a:ext cx="6303667" cy="3625169"/>
            <a:chOff x="2771512" y="2092736"/>
            <a:chExt cx="6303667" cy="3625169"/>
          </a:xfrm>
        </p:grpSpPr>
        <p:pic>
          <p:nvPicPr>
            <p:cNvPr id="8" name="Picture 7" descr="A black background with white circles and symbols&#10;&#10;Description automatically generated">
              <a:extLst>
                <a:ext uri="{FF2B5EF4-FFF2-40B4-BE49-F238E27FC236}">
                  <a16:creationId xmlns:a16="http://schemas.microsoft.com/office/drawing/2014/main" id="{0F270D95-4A73-15A1-A906-F202C5C6B0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7121" y="2092736"/>
              <a:ext cx="5068058" cy="3625169"/>
            </a:xfrm>
            <a:prstGeom prst="rect">
              <a:avLst/>
            </a:prstGeom>
          </p:spPr>
        </p:pic>
        <p:sp>
          <p:nvSpPr>
            <p:cNvPr id="2" name="TextBox 1">
              <a:extLst>
                <a:ext uri="{FF2B5EF4-FFF2-40B4-BE49-F238E27FC236}">
                  <a16:creationId xmlns:a16="http://schemas.microsoft.com/office/drawing/2014/main" id="{F47CCC3A-FEC5-8B98-0924-C3011A27397C}"/>
                </a:ext>
              </a:extLst>
            </p:cNvPr>
            <p:cNvSpPr txBox="1"/>
            <p:nvPr/>
          </p:nvSpPr>
          <p:spPr>
            <a:xfrm>
              <a:off x="2948878" y="2350141"/>
              <a:ext cx="986518" cy="276999"/>
            </a:xfrm>
            <a:prstGeom prst="rect">
              <a:avLst/>
            </a:prstGeom>
            <a:noFill/>
          </p:spPr>
          <p:txBody>
            <a:bodyPr wrap="square" rtlCol="0">
              <a:spAutoFit/>
            </a:bodyPr>
            <a:lstStyle/>
            <a:p>
              <a:r>
                <a:rPr lang="en-US" sz="1200" b="1" dirty="0">
                  <a:ln w="0"/>
                  <a:latin typeface="Cambria" panose="02040503050406030204" pitchFamily="18" charset="0"/>
                  <a:ea typeface="Cambria" panose="02040503050406030204" pitchFamily="18" charset="0"/>
                </a:rPr>
                <a:t>In-phase:</a:t>
              </a:r>
              <a:endParaRPr lang="en-IL" sz="1200" b="1" dirty="0">
                <a:ln w="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F84A8D6F-0838-C1A6-2E59-E554CCC43DD5}"/>
                </a:ext>
              </a:extLst>
            </p:cNvPr>
            <p:cNvSpPr txBox="1"/>
            <p:nvPr/>
          </p:nvSpPr>
          <p:spPr>
            <a:xfrm>
              <a:off x="2771512" y="5176712"/>
              <a:ext cx="1092158" cy="276999"/>
            </a:xfrm>
            <a:prstGeom prst="rect">
              <a:avLst/>
            </a:prstGeom>
            <a:noFill/>
          </p:spPr>
          <p:txBody>
            <a:bodyPr wrap="square" rtlCol="0">
              <a:spAutoFit/>
            </a:bodyPr>
            <a:lstStyle/>
            <a:p>
              <a:r>
                <a:rPr lang="en-US" sz="1200" b="1" dirty="0">
                  <a:ln w="0"/>
                  <a:latin typeface="Cambria" panose="02040503050406030204" pitchFamily="18" charset="0"/>
                  <a:ea typeface="Cambria" panose="02040503050406030204" pitchFamily="18" charset="0"/>
                </a:rPr>
                <a:t>Quadrature:</a:t>
              </a:r>
              <a:endParaRPr lang="en-IL" sz="1200" b="1" dirty="0">
                <a:ln w="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A65722DD-C523-DFA0-8249-25B47E28141D}"/>
                </a:ext>
              </a:extLst>
            </p:cNvPr>
            <p:cNvSpPr txBox="1"/>
            <p:nvPr/>
          </p:nvSpPr>
          <p:spPr>
            <a:xfrm>
              <a:off x="4450848" y="3737041"/>
              <a:ext cx="1000718" cy="461665"/>
            </a:xfrm>
            <a:prstGeom prst="rect">
              <a:avLst/>
            </a:prstGeom>
            <a:noFill/>
          </p:spPr>
          <p:txBody>
            <a:bodyPr wrap="square" rtlCol="0">
              <a:spAutoFit/>
            </a:bodyPr>
            <a:lstStyle/>
            <a:p>
              <a:r>
                <a:rPr lang="en-US" sz="1200" b="1" dirty="0">
                  <a:ln w="0"/>
                  <a:latin typeface="Cambria" panose="02040503050406030204" pitchFamily="18" charset="0"/>
                  <a:ea typeface="Cambria" panose="02040503050406030204" pitchFamily="18" charset="0"/>
                </a:rPr>
                <a:t>    Local</a:t>
              </a:r>
              <a:br>
                <a:rPr lang="en-US" sz="1200" b="1" dirty="0">
                  <a:ln w="0"/>
                  <a:latin typeface="Cambria" panose="02040503050406030204" pitchFamily="18" charset="0"/>
                  <a:ea typeface="Cambria" panose="02040503050406030204" pitchFamily="18" charset="0"/>
                </a:rPr>
              </a:br>
              <a:r>
                <a:rPr lang="en-US" sz="1200" b="1" dirty="0">
                  <a:ln w="0"/>
                  <a:latin typeface="Cambria" panose="02040503050406030204" pitchFamily="18" charset="0"/>
                  <a:ea typeface="Cambria" panose="02040503050406030204" pitchFamily="18" charset="0"/>
                </a:rPr>
                <a:t>Oscillator</a:t>
              </a:r>
              <a:endParaRPr lang="en-IL" sz="1200" b="1" dirty="0">
                <a:ln w="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49454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87B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CB5D-C3E8-8BEA-6171-8D96C7E4DF2A}"/>
              </a:ext>
            </a:extLst>
          </p:cNvPr>
          <p:cNvSpPr>
            <a:spLocks noGrp="1"/>
          </p:cNvSpPr>
          <p:nvPr>
            <p:ph type="ctrTitle"/>
          </p:nvPr>
        </p:nvSpPr>
        <p:spPr>
          <a:xfrm>
            <a:off x="1162463" y="2413091"/>
            <a:ext cx="9830265" cy="1521759"/>
          </a:xfrm>
        </p:spPr>
        <p:txBody>
          <a:bodyPr>
            <a:noAutofit/>
          </a:bodyPr>
          <a:lstStyle/>
          <a:p>
            <a:r>
              <a:rPr lang="en-US" sz="8000" b="1" kern="1400" spc="-5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Design</a:t>
            </a:r>
            <a:endParaRPr lang="en-US" sz="8000" b="1" dirty="0">
              <a:solidFill>
                <a:srgbClr val="002060"/>
              </a:solidFill>
              <a:latin typeface="Cambria Math" panose="02040503050406030204" pitchFamily="18" charset="0"/>
              <a:ea typeface="Cambria Math" panose="02040503050406030204" pitchFamily="18" charset="0"/>
            </a:endParaRPr>
          </a:p>
        </p:txBody>
      </p:sp>
      <p:grpSp>
        <p:nvGrpSpPr>
          <p:cNvPr id="28" name="Group 27">
            <a:extLst>
              <a:ext uri="{FF2B5EF4-FFF2-40B4-BE49-F238E27FC236}">
                <a16:creationId xmlns:a16="http://schemas.microsoft.com/office/drawing/2014/main" id="{5124B26C-AC30-FFA5-80D3-A24D02B1F055}"/>
              </a:ext>
            </a:extLst>
          </p:cNvPr>
          <p:cNvGrpSpPr/>
          <p:nvPr/>
        </p:nvGrpSpPr>
        <p:grpSpPr>
          <a:xfrm>
            <a:off x="10544175" y="6124576"/>
            <a:ext cx="1281851" cy="535526"/>
            <a:chOff x="410412" y="4247688"/>
            <a:chExt cx="1155741" cy="473349"/>
          </a:xfrm>
        </p:grpSpPr>
        <p:pic>
          <p:nvPicPr>
            <p:cNvPr id="30" name="Picture 29">
              <a:extLst>
                <a:ext uri="{FF2B5EF4-FFF2-40B4-BE49-F238E27FC236}">
                  <a16:creationId xmlns:a16="http://schemas.microsoft.com/office/drawing/2014/main" id="{00EE5AB8-A0F9-CA36-9EA8-A55F5E9D9E12}"/>
                </a:ext>
              </a:extLst>
            </p:cNvPr>
            <p:cNvPicPr>
              <a:picLocks noChangeAspect="1"/>
            </p:cNvPicPr>
            <p:nvPr/>
          </p:nvPicPr>
          <p:blipFill rotWithShape="1">
            <a:blip r:embed="rId2">
              <a:duotone>
                <a:schemeClr val="bg2">
                  <a:shade val="45000"/>
                  <a:satMod val="135000"/>
                </a:schemeClr>
                <a:prstClr val="white"/>
              </a:duotone>
            </a:blip>
            <a:srcRect t="52928"/>
            <a:stretch/>
          </p:blipFill>
          <p:spPr>
            <a:xfrm>
              <a:off x="800324" y="4289898"/>
              <a:ext cx="765829" cy="410432"/>
            </a:xfrm>
            <a:prstGeom prst="rect">
              <a:avLst/>
            </a:prstGeom>
          </p:spPr>
        </p:pic>
        <p:pic>
          <p:nvPicPr>
            <p:cNvPr id="63" name="Picture 62">
              <a:extLst>
                <a:ext uri="{FF2B5EF4-FFF2-40B4-BE49-F238E27FC236}">
                  <a16:creationId xmlns:a16="http://schemas.microsoft.com/office/drawing/2014/main" id="{99BEDA61-5D09-DD3F-5D75-DC25DB1641BB}"/>
                </a:ext>
              </a:extLst>
            </p:cNvPr>
            <p:cNvPicPr>
              <a:picLocks noChangeAspect="1"/>
            </p:cNvPicPr>
            <p:nvPr/>
          </p:nvPicPr>
          <p:blipFill rotWithShape="1">
            <a:blip r:embed="rId2">
              <a:duotone>
                <a:schemeClr val="bg2">
                  <a:shade val="45000"/>
                  <a:satMod val="135000"/>
                </a:schemeClr>
                <a:prstClr val="white"/>
              </a:duotone>
            </a:blip>
            <a:srcRect l="24301" r="24213" b="47072"/>
            <a:stretch/>
          </p:blipFill>
          <p:spPr>
            <a:xfrm>
              <a:off x="410412" y="4247688"/>
              <a:ext cx="404424" cy="473349"/>
            </a:xfrm>
            <a:prstGeom prst="rect">
              <a:avLst/>
            </a:prstGeom>
          </p:spPr>
        </p:pic>
      </p:grpSp>
      <p:pic>
        <p:nvPicPr>
          <p:cNvPr id="64" name="Picture 63" descr="Faculty Logo - Faculty of Electrical And Computer Engineering - Technion">
            <a:extLst>
              <a:ext uri="{FF2B5EF4-FFF2-40B4-BE49-F238E27FC236}">
                <a16:creationId xmlns:a16="http://schemas.microsoft.com/office/drawing/2014/main" id="{C288C60B-AAEC-C94D-2C28-72109037932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155534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3598124" y="173560"/>
            <a:ext cx="4878260"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ADIsimPLL – Simulation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416541-27A6-AE70-5F4D-BF89C07BBE28}"/>
                  </a:ext>
                </a:extLst>
              </p:cNvPr>
              <p:cNvSpPr txBox="1"/>
              <p:nvPr/>
            </p:nvSpPr>
            <p:spPr>
              <a:xfrm>
                <a:off x="1497938" y="902053"/>
                <a:ext cx="9196124" cy="115467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Analog Devices simulator for determining the Loop Filter </a:t>
                </a:r>
                <a:r>
                  <a:rPr kumimoji="0" lang="en-US" sz="1600" b="0" i="0" u="sng"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structure</a:t>
                </a:r>
                <a:r>
                  <a:rPr kumimoji="0" lang="en-US" sz="1600" b="0" i="0" u="none"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 and </a:t>
                </a:r>
                <a:r>
                  <a:rPr kumimoji="0" lang="en-US" sz="1600" b="0" i="0" u="sng"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values</a:t>
                </a:r>
                <a:r>
                  <a:rPr kumimoji="0" lang="en-US" sz="1600" b="0" i="0" u="none"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Complexity of the Loop Filter VS PLL performance – we chose a relatively simple Loop Filter.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Designed for optimal performance at  </a:t>
                </a:r>
                <a14:m>
                  <m:oMath xmlns:m="http://schemas.openxmlformats.org/officeDocument/2006/math">
                    <m:sSub>
                      <m:sSubPr>
                        <m:ctrlPr>
                          <a:rPr kumimoji="0" lang="en-US" sz="1600" b="0" i="1" u="none" strike="noStrike" kern="1200" cap="none" spc="0" normalizeH="0" baseline="0" noProof="0" dirty="0" smtClean="0">
                            <a:ln w="0"/>
                            <a:solidFill>
                              <a:prstClr val="black"/>
                            </a:solidFill>
                            <a:effectLst/>
                            <a:uLnTx/>
                            <a:uFillTx/>
                            <a:latin typeface="Cambria Math" panose="02040503050406030204" pitchFamily="18" charset="0"/>
                            <a:ea typeface="Cambria" panose="02040503050406030204" pitchFamily="18" charset="0"/>
                            <a:cs typeface="+mn-cs"/>
                          </a:rPr>
                        </m:ctrlPr>
                      </m:sSubPr>
                      <m:e>
                        <m:r>
                          <a:rPr kumimoji="0" lang="en-US" sz="1600" b="0" i="1" u="none" strike="noStrike" kern="1200" cap="none" spc="0" normalizeH="0" baseline="0" noProof="0" dirty="0" smtClean="0">
                            <a:ln w="0"/>
                            <a:solidFill>
                              <a:prstClr val="black"/>
                            </a:solidFill>
                            <a:effectLst/>
                            <a:uLnTx/>
                            <a:uFillTx/>
                            <a:latin typeface="Cambria Math" panose="02040503050406030204" pitchFamily="18" charset="0"/>
                            <a:ea typeface="Cambria" panose="02040503050406030204" pitchFamily="18" charset="0"/>
                            <a:cs typeface="+mn-cs"/>
                          </a:rPr>
                          <m:t>𝑓</m:t>
                        </m:r>
                      </m:e>
                      <m:sub>
                        <m:r>
                          <a:rPr kumimoji="0" lang="en-US" sz="1600" b="0" i="1" u="none" strike="noStrike" kern="1200" cap="none" spc="0" normalizeH="0" baseline="0" noProof="0" dirty="0" smtClean="0">
                            <a:ln w="0"/>
                            <a:solidFill>
                              <a:prstClr val="black"/>
                            </a:solidFill>
                            <a:effectLst/>
                            <a:uLnTx/>
                            <a:uFillTx/>
                            <a:latin typeface="Cambria Math" panose="02040503050406030204" pitchFamily="18" charset="0"/>
                            <a:ea typeface="Cambria" panose="02040503050406030204" pitchFamily="18" charset="0"/>
                            <a:cs typeface="+mn-cs"/>
                          </a:rPr>
                          <m:t>𝐿𝑂</m:t>
                        </m:r>
                      </m:sub>
                    </m:sSub>
                    <m:r>
                      <a:rPr kumimoji="0" lang="en-US" sz="1600" b="0" i="1" u="none" strike="noStrike" kern="1200" cap="none" spc="0" normalizeH="0" baseline="0" noProof="0" dirty="0" smtClean="0">
                        <a:ln w="0"/>
                        <a:solidFill>
                          <a:prstClr val="black"/>
                        </a:solidFill>
                        <a:effectLst/>
                        <a:uLnTx/>
                        <a:uFillTx/>
                        <a:latin typeface="Cambria Math" panose="02040503050406030204" pitchFamily="18" charset="0"/>
                        <a:ea typeface="Cambria" panose="02040503050406030204" pitchFamily="18" charset="0"/>
                        <a:cs typeface="+mn-cs"/>
                      </a:rPr>
                      <m:t>=6.5625 [</m:t>
                    </m:r>
                    <m:r>
                      <a:rPr kumimoji="0" lang="en-US" sz="1600" b="0" i="1" u="none" strike="noStrike" kern="1200" cap="none" spc="0" normalizeH="0" baseline="0" noProof="0" dirty="0" smtClean="0">
                        <a:ln w="0"/>
                        <a:solidFill>
                          <a:prstClr val="black"/>
                        </a:solidFill>
                        <a:effectLst/>
                        <a:uLnTx/>
                        <a:uFillTx/>
                        <a:latin typeface="Cambria Math" panose="02040503050406030204" pitchFamily="18" charset="0"/>
                        <a:ea typeface="Cambria" panose="02040503050406030204" pitchFamily="18" charset="0"/>
                        <a:cs typeface="+mn-cs"/>
                      </a:rPr>
                      <m:t>𝐺𝐻𝑧</m:t>
                    </m:r>
                    <m:r>
                      <a:rPr kumimoji="0" lang="en-US" sz="1600" b="0" i="1" u="none" strike="noStrike" kern="1200" cap="none" spc="0" normalizeH="0" baseline="0" noProof="0" dirty="0" smtClean="0">
                        <a:ln w="0"/>
                        <a:solidFill>
                          <a:prstClr val="black"/>
                        </a:solidFill>
                        <a:effectLst/>
                        <a:uLnTx/>
                        <a:uFillTx/>
                        <a:latin typeface="Cambria Math" panose="02040503050406030204" pitchFamily="18" charset="0"/>
                        <a:ea typeface="Cambria" panose="02040503050406030204" pitchFamily="18" charset="0"/>
                        <a:cs typeface="+mn-cs"/>
                      </a:rPr>
                      <m:t>] </m:t>
                    </m:r>
                  </m:oMath>
                </a14:m>
                <a:r>
                  <a:rPr kumimoji="0" lang="en-US" sz="1600" b="0" i="0" u="none"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with 100 [MHz] Frequency Source.</a:t>
                </a:r>
              </a:p>
            </p:txBody>
          </p:sp>
        </mc:Choice>
        <mc:Fallback xmlns="">
          <p:sp>
            <p:nvSpPr>
              <p:cNvPr id="3" name="TextBox 2">
                <a:extLst>
                  <a:ext uri="{FF2B5EF4-FFF2-40B4-BE49-F238E27FC236}">
                    <a16:creationId xmlns:a16="http://schemas.microsoft.com/office/drawing/2014/main" id="{30416541-27A6-AE70-5F4D-BF89C07BBE28}"/>
                  </a:ext>
                </a:extLst>
              </p:cNvPr>
              <p:cNvSpPr txBox="1">
                <a:spLocks noRot="1" noChangeAspect="1" noMove="1" noResize="1" noEditPoints="1" noAdjustHandles="1" noChangeArrowheads="1" noChangeShapeType="1" noTextEdit="1"/>
              </p:cNvSpPr>
              <p:nvPr/>
            </p:nvSpPr>
            <p:spPr>
              <a:xfrm>
                <a:off x="1497938" y="902053"/>
                <a:ext cx="9196124" cy="1154675"/>
              </a:xfrm>
              <a:prstGeom prst="rect">
                <a:avLst/>
              </a:prstGeom>
              <a:blipFill>
                <a:blip r:embed="rId2"/>
                <a:stretch>
                  <a:fillRect l="-265" b="-5820"/>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B44FFFBB-E602-E03C-E1E2-193F22789B35}"/>
              </a:ext>
            </a:extLst>
          </p:cNvPr>
          <p:cNvGrpSpPr/>
          <p:nvPr/>
        </p:nvGrpSpPr>
        <p:grpSpPr>
          <a:xfrm>
            <a:off x="3484708" y="2483166"/>
            <a:ext cx="5428941" cy="3335513"/>
            <a:chOff x="0" y="0"/>
            <a:chExt cx="4230376" cy="2809863"/>
          </a:xfrm>
        </p:grpSpPr>
        <p:pic>
          <p:nvPicPr>
            <p:cNvPr id="8" name="Picture 7">
              <a:extLst>
                <a:ext uri="{FF2B5EF4-FFF2-40B4-BE49-F238E27FC236}">
                  <a16:creationId xmlns:a16="http://schemas.microsoft.com/office/drawing/2014/main" id="{F002F5AD-61F4-E64B-7BF2-86D8ACD70A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9" b="12604"/>
            <a:stretch/>
          </p:blipFill>
          <p:spPr bwMode="auto">
            <a:xfrm>
              <a:off x="316871" y="0"/>
              <a:ext cx="3913505" cy="2449830"/>
            </a:xfrm>
            <a:prstGeom prst="rect">
              <a:avLst/>
            </a:prstGeom>
            <a:ln>
              <a:noFill/>
            </a:ln>
            <a:extLst>
              <a:ext uri="{53640926-AAD7-44D8-BBD7-CCE9431645EC}">
                <a14:shadowObscured xmlns:a14="http://schemas.microsoft.com/office/drawing/2010/main"/>
              </a:ext>
            </a:extLst>
          </p:spPr>
        </p:pic>
        <p:grpSp>
          <p:nvGrpSpPr>
            <p:cNvPr id="9" name="Group 8">
              <a:extLst>
                <a:ext uri="{FF2B5EF4-FFF2-40B4-BE49-F238E27FC236}">
                  <a16:creationId xmlns:a16="http://schemas.microsoft.com/office/drawing/2014/main" id="{191FB4E7-6A75-58DD-B2DE-DC30C04483A0}"/>
                </a:ext>
              </a:extLst>
            </p:cNvPr>
            <p:cNvGrpSpPr/>
            <p:nvPr/>
          </p:nvGrpSpPr>
          <p:grpSpPr>
            <a:xfrm>
              <a:off x="2317687" y="307818"/>
              <a:ext cx="1773383" cy="1259628"/>
              <a:chOff x="81167" y="-67182"/>
              <a:chExt cx="1541571" cy="1142729"/>
            </a:xfrm>
          </p:grpSpPr>
          <p:sp>
            <p:nvSpPr>
              <p:cNvPr id="16" name="Text Box 3">
                <a:extLst>
                  <a:ext uri="{FF2B5EF4-FFF2-40B4-BE49-F238E27FC236}">
                    <a16:creationId xmlns:a16="http://schemas.microsoft.com/office/drawing/2014/main" id="{D4E8F723-C607-AC4C-0E59-8836FC06645E}"/>
                  </a:ext>
                </a:extLst>
              </p:cNvPr>
              <p:cNvSpPr txBox="1"/>
              <p:nvPr/>
            </p:nvSpPr>
            <p:spPr>
              <a:xfrm>
                <a:off x="591374" y="838925"/>
                <a:ext cx="709863" cy="23662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800" b="0" i="0" u="none" strike="noStrike" kern="1200" cap="none" spc="0" normalizeH="0" baseline="0" noProof="0">
                    <a:ln>
                      <a:noFill/>
                    </a:ln>
                    <a:solidFill>
                      <a:srgbClr val="00B050"/>
                    </a:solidFill>
                    <a:effectLst/>
                    <a:uLnTx/>
                    <a:uFillTx/>
                    <a:latin typeface="Calibri" panose="020F0502020204030204" pitchFamily="34" charset="0"/>
                    <a:ea typeface="Calibri" panose="020F0502020204030204" pitchFamily="34" charset="0"/>
                    <a:cs typeface="Arial" panose="020B0604020202020204" pitchFamily="34" charset="0"/>
                  </a:rPr>
                  <a:t>Loop Filter</a:t>
                </a:r>
                <a:endParaRPr kumimoji="0" lang="en-US" sz="11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57E36B94-AE36-BC62-FDC0-5C9CF38B0DCF}"/>
                  </a:ext>
                </a:extLst>
              </p:cNvPr>
              <p:cNvSpPr/>
              <p:nvPr/>
            </p:nvSpPr>
            <p:spPr>
              <a:xfrm>
                <a:off x="81167" y="-67182"/>
                <a:ext cx="1541571" cy="921480"/>
              </a:xfrm>
              <a:prstGeom prst="rect">
                <a:avLst/>
              </a:prstGeom>
              <a:noFill/>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56082"/>
                  </a:solidFill>
                  <a:effectLst/>
                  <a:uLnTx/>
                  <a:uFillTx/>
                  <a:latin typeface="Aptos" panose="02110004020202020204"/>
                  <a:ea typeface="+mn-ea"/>
                  <a:cs typeface="+mn-cs"/>
                </a:endParaRPr>
              </a:p>
            </p:txBody>
          </p:sp>
        </p:grpSp>
        <p:sp>
          <p:nvSpPr>
            <p:cNvPr id="10" name="Text Box 3">
              <a:extLst>
                <a:ext uri="{FF2B5EF4-FFF2-40B4-BE49-F238E27FC236}">
                  <a16:creationId xmlns:a16="http://schemas.microsoft.com/office/drawing/2014/main" id="{D157416A-0952-B892-D292-7A0E8C296469}"/>
                </a:ext>
              </a:extLst>
            </p:cNvPr>
            <p:cNvSpPr txBox="1"/>
            <p:nvPr/>
          </p:nvSpPr>
          <p:spPr>
            <a:xfrm>
              <a:off x="0" y="2414258"/>
              <a:ext cx="1094704" cy="39560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800" b="0" i="0" u="none" strike="noStrike" kern="1200" cap="none" spc="0" normalizeH="0" baseline="0" noProof="0">
                  <a:ln>
                    <a:noFill/>
                  </a:ln>
                  <a:solidFill>
                    <a:srgbClr val="7030A0"/>
                  </a:solidFill>
                  <a:effectLst/>
                  <a:uLnTx/>
                  <a:uFillTx/>
                  <a:latin typeface="Calibri" panose="020F0502020204030204" pitchFamily="34" charset="0"/>
                  <a:ea typeface="Calibri" panose="020F0502020204030204" pitchFamily="34" charset="0"/>
                  <a:cs typeface="Arial" panose="020B0604020202020204" pitchFamily="34" charset="0"/>
                </a:rPr>
                <a:t>Frequency Reference Source</a:t>
              </a:r>
              <a:endParaRPr kumimoji="0" lang="en-US" sz="11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44602B8-4237-EDDC-A703-4830CCB655DB}"/>
                </a:ext>
              </a:extLst>
            </p:cNvPr>
            <p:cNvSpPr/>
            <p:nvPr/>
          </p:nvSpPr>
          <p:spPr>
            <a:xfrm>
              <a:off x="199176" y="576404"/>
              <a:ext cx="714375" cy="1835203"/>
            </a:xfrm>
            <a:prstGeom prst="rect">
              <a:avLst/>
            </a:prstGeom>
            <a:noFill/>
            <a:ln w="9525"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56082"/>
                </a:solidFill>
                <a:effectLst/>
                <a:uLnTx/>
                <a:uFillTx/>
                <a:latin typeface="Aptos" panose="02110004020202020204"/>
                <a:ea typeface="+mn-ea"/>
                <a:cs typeface="+mn-cs"/>
              </a:endParaRPr>
            </a:p>
          </p:txBody>
        </p:sp>
        <p:sp>
          <p:nvSpPr>
            <p:cNvPr id="12" name="Text Box 3">
              <a:extLst>
                <a:ext uri="{FF2B5EF4-FFF2-40B4-BE49-F238E27FC236}">
                  <a16:creationId xmlns:a16="http://schemas.microsoft.com/office/drawing/2014/main" id="{1A34DA00-0418-D507-ECBE-04A96ED2E2F1}"/>
                </a:ext>
              </a:extLst>
            </p:cNvPr>
            <p:cNvSpPr txBox="1"/>
            <p:nvPr/>
          </p:nvSpPr>
          <p:spPr>
            <a:xfrm>
              <a:off x="1164879" y="2411240"/>
              <a:ext cx="756634" cy="2640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800" b="0" i="0" u="none" strike="noStrike" kern="1200" cap="none" spc="0" normalizeH="0" baseline="0" noProof="0">
                  <a:ln>
                    <a:noFill/>
                  </a:ln>
                  <a:solidFill>
                    <a:srgbClr val="0070C0"/>
                  </a:solidFill>
                  <a:effectLst/>
                  <a:uLnTx/>
                  <a:uFillTx/>
                  <a:latin typeface="Calibri" panose="020F0502020204030204" pitchFamily="34" charset="0"/>
                  <a:ea typeface="Calibri" panose="020F0502020204030204" pitchFamily="34" charset="0"/>
                  <a:cs typeface="Arial" panose="020B0604020202020204" pitchFamily="34" charset="0"/>
                </a:rPr>
                <a:t>PLL ADF4372</a:t>
              </a:r>
              <a:endParaRPr kumimoji="0" lang="en-US" sz="11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045B04A9-4CA4-1453-08F3-4764CDE3AA85}"/>
                </a:ext>
              </a:extLst>
            </p:cNvPr>
            <p:cNvSpPr/>
            <p:nvPr/>
          </p:nvSpPr>
          <p:spPr>
            <a:xfrm>
              <a:off x="1029077" y="304800"/>
              <a:ext cx="1046256" cy="2105660"/>
            </a:xfrm>
            <a:prstGeom prst="rect">
              <a:avLst/>
            </a:prstGeom>
            <a:noFill/>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56082"/>
                </a:solidFill>
                <a:effectLst/>
                <a:uLnTx/>
                <a:uFillTx/>
                <a:latin typeface="Aptos" panose="02110004020202020204"/>
                <a:ea typeface="+mn-ea"/>
                <a:cs typeface="+mn-cs"/>
              </a:endParaRPr>
            </a:p>
          </p:txBody>
        </p:sp>
      </p:grpSp>
      <p:grpSp>
        <p:nvGrpSpPr>
          <p:cNvPr id="2" name="Group 1">
            <a:extLst>
              <a:ext uri="{FF2B5EF4-FFF2-40B4-BE49-F238E27FC236}">
                <a16:creationId xmlns:a16="http://schemas.microsoft.com/office/drawing/2014/main" id="{F7D41EDB-A9C7-0AB3-C12B-4BFB128A6C3D}"/>
              </a:ext>
            </a:extLst>
          </p:cNvPr>
          <p:cNvGrpSpPr/>
          <p:nvPr/>
        </p:nvGrpSpPr>
        <p:grpSpPr>
          <a:xfrm>
            <a:off x="10544175" y="6124576"/>
            <a:ext cx="1281851" cy="535526"/>
            <a:chOff x="410412" y="4247688"/>
            <a:chExt cx="1155741" cy="473349"/>
          </a:xfrm>
        </p:grpSpPr>
        <p:pic>
          <p:nvPicPr>
            <p:cNvPr id="4" name="Picture 3">
              <a:extLst>
                <a:ext uri="{FF2B5EF4-FFF2-40B4-BE49-F238E27FC236}">
                  <a16:creationId xmlns:a16="http://schemas.microsoft.com/office/drawing/2014/main" id="{81C144A7-5D76-453C-5153-F41A84B8E172}"/>
                </a:ext>
              </a:extLst>
            </p:cNvPr>
            <p:cNvPicPr>
              <a:picLocks noChangeAspect="1"/>
            </p:cNvPicPr>
            <p:nvPr/>
          </p:nvPicPr>
          <p:blipFill rotWithShape="1">
            <a:blip r:embed="rId4">
              <a:duotone>
                <a:schemeClr val="accent4">
                  <a:shade val="45000"/>
                  <a:satMod val="135000"/>
                </a:schemeClr>
                <a:prstClr val="white"/>
              </a:duotone>
            </a:blip>
            <a:srcRect t="52928"/>
            <a:stretch/>
          </p:blipFill>
          <p:spPr>
            <a:xfrm>
              <a:off x="800324" y="4289898"/>
              <a:ext cx="765829" cy="410432"/>
            </a:xfrm>
            <a:prstGeom prst="rect">
              <a:avLst/>
            </a:prstGeom>
          </p:spPr>
        </p:pic>
        <p:pic>
          <p:nvPicPr>
            <p:cNvPr id="6" name="Picture 5">
              <a:extLst>
                <a:ext uri="{FF2B5EF4-FFF2-40B4-BE49-F238E27FC236}">
                  <a16:creationId xmlns:a16="http://schemas.microsoft.com/office/drawing/2014/main" id="{80566622-413B-C06A-0CCE-A2BB38330C44}"/>
                </a:ext>
              </a:extLst>
            </p:cNvPr>
            <p:cNvPicPr>
              <a:picLocks noChangeAspect="1"/>
            </p:cNvPicPr>
            <p:nvPr/>
          </p:nvPicPr>
          <p:blipFill rotWithShape="1">
            <a:blip r:embed="rId4">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8" name="Picture 17" descr="Faculty Logo - Faculty of Electrical And Computer Engineering - Technion">
            <a:extLst>
              <a:ext uri="{FF2B5EF4-FFF2-40B4-BE49-F238E27FC236}">
                <a16:creationId xmlns:a16="http://schemas.microsoft.com/office/drawing/2014/main" id="{0A7E2129-0BC0-8A15-F379-62CCEBF2D6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2425021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3598124" y="173560"/>
            <a:ext cx="4878260"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ADIsimPLL – Simulation</a:t>
            </a:r>
          </a:p>
        </p:txBody>
      </p:sp>
      <p:sp>
        <p:nvSpPr>
          <p:cNvPr id="3" name="TextBox 2">
            <a:extLst>
              <a:ext uri="{FF2B5EF4-FFF2-40B4-BE49-F238E27FC236}">
                <a16:creationId xmlns:a16="http://schemas.microsoft.com/office/drawing/2014/main" id="{30416541-27A6-AE70-5F4D-BF89C07BBE28}"/>
              </a:ext>
            </a:extLst>
          </p:cNvPr>
          <p:cNvSpPr txBox="1"/>
          <p:nvPr/>
        </p:nvSpPr>
        <p:spPr>
          <a:xfrm>
            <a:off x="1497938" y="902053"/>
            <a:ext cx="9196124" cy="78534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w="0"/>
                <a:solidFill>
                  <a:prstClr val="black"/>
                </a:solidFill>
                <a:effectLst/>
                <a:uLnTx/>
                <a:uFillTx/>
                <a:latin typeface="Cambria" panose="02040503050406030204" pitchFamily="18" charset="0"/>
                <a:ea typeface="Cambria" panose="02040503050406030204" pitchFamily="18" charset="0"/>
                <a:cs typeface="+mn-cs"/>
              </a:rPr>
              <a:t>With and without Fractional-N – insignificant improvement vs special Crystal Oscillator (not an integer frequency value) </a:t>
            </a:r>
          </a:p>
        </p:txBody>
      </p:sp>
      <p:grpSp>
        <p:nvGrpSpPr>
          <p:cNvPr id="2" name="Group 1">
            <a:extLst>
              <a:ext uri="{FF2B5EF4-FFF2-40B4-BE49-F238E27FC236}">
                <a16:creationId xmlns:a16="http://schemas.microsoft.com/office/drawing/2014/main" id="{60ADA7CD-6024-14DC-C68C-4B0C1CAC4666}"/>
              </a:ext>
            </a:extLst>
          </p:cNvPr>
          <p:cNvGrpSpPr/>
          <p:nvPr/>
        </p:nvGrpSpPr>
        <p:grpSpPr>
          <a:xfrm>
            <a:off x="1402723" y="2488630"/>
            <a:ext cx="9386554" cy="3385891"/>
            <a:chOff x="0" y="0"/>
            <a:chExt cx="6831562" cy="1900028"/>
          </a:xfrm>
        </p:grpSpPr>
        <p:pic>
          <p:nvPicPr>
            <p:cNvPr id="18" name="Picture 17">
              <a:extLst>
                <a:ext uri="{FF2B5EF4-FFF2-40B4-BE49-F238E27FC236}">
                  <a16:creationId xmlns:a16="http://schemas.microsoft.com/office/drawing/2014/main" id="{22665F5F-2BAD-3669-6F24-09429EF678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88" r="1"/>
            <a:stretch/>
          </p:blipFill>
          <p:spPr bwMode="auto">
            <a:xfrm>
              <a:off x="0" y="0"/>
              <a:ext cx="3219450" cy="1632585"/>
            </a:xfrm>
            <a:prstGeom prst="rect">
              <a:avLst/>
            </a:prstGeom>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0462466C-3BDF-270F-F7DD-2893FD4EFDF7}"/>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5907" y="0"/>
              <a:ext cx="3335655" cy="1632585"/>
            </a:xfrm>
            <a:prstGeom prst="rect">
              <a:avLst/>
            </a:prstGeom>
          </p:spPr>
        </p:pic>
        <p:sp>
          <p:nvSpPr>
            <p:cNvPr id="20" name="Text Box 1">
              <a:extLst>
                <a:ext uri="{FF2B5EF4-FFF2-40B4-BE49-F238E27FC236}">
                  <a16:creationId xmlns:a16="http://schemas.microsoft.com/office/drawing/2014/main" id="{8A12210E-6528-7B68-9531-978522C9DF1C}"/>
                </a:ext>
              </a:extLst>
            </p:cNvPr>
            <p:cNvSpPr txBox="1"/>
            <p:nvPr/>
          </p:nvSpPr>
          <p:spPr>
            <a:xfrm>
              <a:off x="4884760" y="1608563"/>
              <a:ext cx="429260" cy="2914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Calibri" panose="020F0502020204030204" pitchFamily="34" charset="0"/>
                </a:rPr>
                <a:t>(b)</a:t>
              </a:r>
              <a:endParaRPr kumimoji="0" lang="en-US" sz="11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21" name="Text Box 1">
              <a:extLst>
                <a:ext uri="{FF2B5EF4-FFF2-40B4-BE49-F238E27FC236}">
                  <a16:creationId xmlns:a16="http://schemas.microsoft.com/office/drawing/2014/main" id="{6E12F856-2513-D861-059D-1E05DB5E49A9}"/>
                </a:ext>
              </a:extLst>
            </p:cNvPr>
            <p:cNvSpPr txBox="1"/>
            <p:nvPr/>
          </p:nvSpPr>
          <p:spPr>
            <a:xfrm>
              <a:off x="1351812" y="1600200"/>
              <a:ext cx="429296" cy="29192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Calibri" panose="020F0502020204030204" pitchFamily="34" charset="0"/>
                </a:rPr>
                <a:t>(a)</a:t>
              </a:r>
              <a:endParaRPr kumimoji="0" lang="en-US" sz="11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F2973CDB-F729-AEF6-218F-DC9B9AAF4AB2}"/>
              </a:ext>
            </a:extLst>
          </p:cNvPr>
          <p:cNvGrpSpPr/>
          <p:nvPr/>
        </p:nvGrpSpPr>
        <p:grpSpPr>
          <a:xfrm>
            <a:off x="10544175" y="6124576"/>
            <a:ext cx="1281851" cy="535526"/>
            <a:chOff x="410412" y="4247688"/>
            <a:chExt cx="1155741" cy="473349"/>
          </a:xfrm>
        </p:grpSpPr>
        <p:pic>
          <p:nvPicPr>
            <p:cNvPr id="6" name="Picture 5">
              <a:extLst>
                <a:ext uri="{FF2B5EF4-FFF2-40B4-BE49-F238E27FC236}">
                  <a16:creationId xmlns:a16="http://schemas.microsoft.com/office/drawing/2014/main" id="{0227A645-81CC-0C72-93C5-612573731A5E}"/>
                </a:ext>
              </a:extLst>
            </p:cNvPr>
            <p:cNvPicPr>
              <a:picLocks noChangeAspect="1"/>
            </p:cNvPicPr>
            <p:nvPr/>
          </p:nvPicPr>
          <p:blipFill rotWithShape="1">
            <a:blip r:embed="rId4">
              <a:duotone>
                <a:schemeClr val="accent4">
                  <a:shade val="45000"/>
                  <a:satMod val="135000"/>
                </a:schemeClr>
                <a:prstClr val="white"/>
              </a:duotone>
            </a:blip>
            <a:srcRect t="52928"/>
            <a:stretch/>
          </p:blipFill>
          <p:spPr>
            <a:xfrm>
              <a:off x="800324" y="4289898"/>
              <a:ext cx="765829" cy="410432"/>
            </a:xfrm>
            <a:prstGeom prst="rect">
              <a:avLst/>
            </a:prstGeom>
          </p:spPr>
        </p:pic>
        <p:pic>
          <p:nvPicPr>
            <p:cNvPr id="7" name="Picture 6">
              <a:extLst>
                <a:ext uri="{FF2B5EF4-FFF2-40B4-BE49-F238E27FC236}">
                  <a16:creationId xmlns:a16="http://schemas.microsoft.com/office/drawing/2014/main" id="{4F8A5539-B9DD-6ED4-CEBC-E52E905E55B5}"/>
                </a:ext>
              </a:extLst>
            </p:cNvPr>
            <p:cNvPicPr>
              <a:picLocks noChangeAspect="1"/>
            </p:cNvPicPr>
            <p:nvPr/>
          </p:nvPicPr>
          <p:blipFill rotWithShape="1">
            <a:blip r:embed="rId4">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8" name="Picture 7" descr="Faculty Logo - Faculty of Electrical And Computer Engineering - Technion">
            <a:extLst>
              <a:ext uri="{FF2B5EF4-FFF2-40B4-BE49-F238E27FC236}">
                <a16:creationId xmlns:a16="http://schemas.microsoft.com/office/drawing/2014/main" id="{66959424-77E4-6011-6395-AA497C1A024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354728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5B08A8-80CC-4858-925F-3CC6577A1EA8}"/>
              </a:ext>
            </a:extLst>
          </p:cNvPr>
          <p:cNvSpPr/>
          <p:nvPr/>
        </p:nvSpPr>
        <p:spPr>
          <a:xfrm>
            <a:off x="120338" y="156897"/>
            <a:ext cx="11846374" cy="5047536"/>
          </a:xfrm>
          <a:prstGeom prst="rect">
            <a:avLst/>
          </a:prstGeom>
          <a:noFill/>
        </p:spPr>
        <p:txBody>
          <a:bodyPr wrap="square" lIns="91440" tIns="45720" rIns="91440" bIns="45720">
            <a:spAutoFit/>
          </a:bodyPr>
          <a:lstStyle/>
          <a:p>
            <a:pPr algn="ctr"/>
            <a:r>
              <a:rPr lang="en-US" sz="3600" b="1"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Overview</a:t>
            </a:r>
            <a:endParaRPr lang="en-US" sz="3600" b="1" cap="none" spc="0" dirty="0">
              <a:ln w="0"/>
              <a:solidFill>
                <a:schemeClr val="accent1"/>
              </a:solidFill>
              <a:effectLst>
                <a:outerShdw blurRad="38100" dist="25400" dir="5400000" algn="ctr" rotWithShape="0">
                  <a:srgbClr val="6E747A">
                    <a:alpha val="43000"/>
                  </a:srgbClr>
                </a:outerShdw>
              </a:effectLst>
              <a:highlight>
                <a:srgbClr val="FFFF00"/>
              </a:highlight>
              <a:latin typeface="Cambria Math" panose="02040503050406030204" pitchFamily="18" charset="0"/>
              <a:ea typeface="Cambria Math" panose="02040503050406030204" pitchFamily="18" charset="0"/>
            </a:endParaRPr>
          </a:p>
          <a:p>
            <a:pPr marL="2571750" lvl="5" indent="-285750" defTabSz="371475">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Abstract</a:t>
            </a:r>
          </a:p>
          <a:p>
            <a:pPr marL="2571750" lvl="5" indent="-285750" defTabSz="371475">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Main challenges</a:t>
            </a:r>
          </a:p>
          <a:p>
            <a:pPr marL="2571750" lvl="5" indent="-285750" defTabSz="371475">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Main features</a:t>
            </a:r>
          </a:p>
          <a:p>
            <a:pPr marL="2571750" lvl="5" indent="-285750" defTabSz="371475">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Full System Block Diagram</a:t>
            </a:r>
          </a:p>
          <a:p>
            <a:pPr marL="2571750" lvl="5" indent="-285750" defTabSz="371475">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Theory</a:t>
            </a:r>
          </a:p>
          <a:p>
            <a:pPr marL="3028950" lvl="6" indent="-285750" defTabSz="371475">
              <a:spcBef>
                <a:spcPts val="1200"/>
              </a:spcBef>
              <a:buFont typeface="Arial" panose="020B0604020202020204" pitchFamily="34" charset="0"/>
              <a:buChar char="•"/>
              <a:tabLst>
                <a:tab pos="1257300" algn="l"/>
              </a:tabLst>
            </a:pPr>
            <a:r>
              <a:rPr lang="en-US" sz="1600" dirty="0">
                <a:ln w="0"/>
                <a:latin typeface="Cambria" panose="02040503050406030204" pitchFamily="18" charset="0"/>
                <a:ea typeface="Cambria" panose="02040503050406030204" pitchFamily="18" charset="0"/>
              </a:rPr>
              <a:t>PLL</a:t>
            </a:r>
          </a:p>
          <a:p>
            <a:pPr marL="3028950" lvl="6" indent="-285750" defTabSz="371475">
              <a:spcBef>
                <a:spcPts val="1200"/>
              </a:spcBef>
              <a:buFont typeface="Arial" panose="020B0604020202020204" pitchFamily="34" charset="0"/>
              <a:buChar char="•"/>
              <a:tabLst>
                <a:tab pos="1257300" algn="l"/>
              </a:tabLst>
            </a:pPr>
            <a:r>
              <a:rPr lang="en-US" sz="1600" dirty="0">
                <a:ln w="0"/>
                <a:latin typeface="Cambria" panose="02040503050406030204" pitchFamily="18" charset="0"/>
                <a:ea typeface="Cambria" panose="02040503050406030204" pitchFamily="18" charset="0"/>
              </a:rPr>
              <a:t>Quadrature (IQ) Modulation</a:t>
            </a:r>
          </a:p>
          <a:p>
            <a:pPr marL="2571750" lvl="5" indent="-285750" defTabSz="371475">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Design</a:t>
            </a:r>
          </a:p>
          <a:p>
            <a:pPr marL="3028950" lvl="6" indent="-285750" defTabSz="371475">
              <a:spcBef>
                <a:spcPts val="1200"/>
              </a:spcBef>
              <a:buFont typeface="Arial" panose="020B0604020202020204" pitchFamily="34" charset="0"/>
              <a:buChar char="•"/>
              <a:tabLst>
                <a:tab pos="1257300" algn="l"/>
              </a:tabLst>
            </a:pPr>
            <a:r>
              <a:rPr lang="en-US" sz="1600" dirty="0">
                <a:ln w="0"/>
                <a:latin typeface="Cambria" panose="02040503050406030204" pitchFamily="18" charset="0"/>
                <a:ea typeface="Cambria" panose="02040503050406030204" pitchFamily="18" charset="0"/>
              </a:rPr>
              <a:t>PLL Design</a:t>
            </a:r>
          </a:p>
          <a:p>
            <a:pPr marL="3028950" lvl="6" indent="-285750" defTabSz="371475">
              <a:spcBef>
                <a:spcPts val="1200"/>
              </a:spcBef>
              <a:buFont typeface="Arial" panose="020B0604020202020204" pitchFamily="34" charset="0"/>
              <a:buChar char="•"/>
              <a:tabLst>
                <a:tab pos="1257300" algn="l"/>
              </a:tabLst>
            </a:pPr>
            <a:r>
              <a:rPr lang="en-US" sz="1600" dirty="0">
                <a:ln w="0"/>
                <a:latin typeface="Cambria" panose="02040503050406030204" pitchFamily="18" charset="0"/>
                <a:ea typeface="Cambria" panose="02040503050406030204" pitchFamily="18" charset="0"/>
              </a:rPr>
              <a:t>IQ Modulator (Upconverter) Design</a:t>
            </a:r>
          </a:p>
          <a:p>
            <a:pPr marL="2571750" lvl="5" indent="-285750" defTabSz="371475">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Conclusions</a:t>
            </a:r>
          </a:p>
        </p:txBody>
      </p:sp>
      <p:grpSp>
        <p:nvGrpSpPr>
          <p:cNvPr id="8" name="Group 7">
            <a:extLst>
              <a:ext uri="{FF2B5EF4-FFF2-40B4-BE49-F238E27FC236}">
                <a16:creationId xmlns:a16="http://schemas.microsoft.com/office/drawing/2014/main" id="{AEFB34DC-E23E-838C-E49E-0DED405F1D0D}"/>
              </a:ext>
            </a:extLst>
          </p:cNvPr>
          <p:cNvGrpSpPr/>
          <p:nvPr/>
        </p:nvGrpSpPr>
        <p:grpSpPr>
          <a:xfrm>
            <a:off x="10544175" y="6124576"/>
            <a:ext cx="1281851" cy="535526"/>
            <a:chOff x="410412" y="4247688"/>
            <a:chExt cx="1155741" cy="473349"/>
          </a:xfrm>
        </p:grpSpPr>
        <p:pic>
          <p:nvPicPr>
            <p:cNvPr id="9" name="Picture 8">
              <a:extLst>
                <a:ext uri="{FF2B5EF4-FFF2-40B4-BE49-F238E27FC236}">
                  <a16:creationId xmlns:a16="http://schemas.microsoft.com/office/drawing/2014/main" id="{8AD57E9F-ACFA-B559-8F21-6940ED4B91E8}"/>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10" name="Picture 9">
              <a:extLst>
                <a:ext uri="{FF2B5EF4-FFF2-40B4-BE49-F238E27FC236}">
                  <a16:creationId xmlns:a16="http://schemas.microsoft.com/office/drawing/2014/main" id="{469ED5DD-3236-81A4-30AD-7EE6764824F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1" name="Picture 10" descr="Faculty Logo - Faculty of Electrical And Computer Engineering - Technion">
            <a:extLst>
              <a:ext uri="{FF2B5EF4-FFF2-40B4-BE49-F238E27FC236}">
                <a16:creationId xmlns:a16="http://schemas.microsoft.com/office/drawing/2014/main" id="{D1D5A59B-0554-9C29-90A8-E38FB925E3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3551402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6A9821-7AA1-4282-FBCD-1C891A788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914" y="743986"/>
            <a:ext cx="6964888" cy="5957117"/>
          </a:xfrm>
          <a:prstGeom prst="rect">
            <a:avLst/>
          </a:prstGeom>
        </p:spPr>
      </p:pic>
      <p:sp>
        <p:nvSpPr>
          <p:cNvPr id="5" name="Rectangle 4">
            <a:extLst>
              <a:ext uri="{FF2B5EF4-FFF2-40B4-BE49-F238E27FC236}">
                <a16:creationId xmlns:a16="http://schemas.microsoft.com/office/drawing/2014/main" id="{50541AFC-582C-7B2F-C47C-E5C45FF46655}"/>
              </a:ext>
            </a:extLst>
          </p:cNvPr>
          <p:cNvSpPr/>
          <p:nvPr/>
        </p:nvSpPr>
        <p:spPr>
          <a:xfrm>
            <a:off x="3776060" y="173560"/>
            <a:ext cx="4522392"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PLL Schematic Design</a:t>
            </a:r>
          </a:p>
        </p:txBody>
      </p:sp>
      <p:sp>
        <p:nvSpPr>
          <p:cNvPr id="2" name="TextBox 1">
            <a:extLst>
              <a:ext uri="{FF2B5EF4-FFF2-40B4-BE49-F238E27FC236}">
                <a16:creationId xmlns:a16="http://schemas.microsoft.com/office/drawing/2014/main" id="{3D907FC5-9C36-DBC7-6D9E-EE800BC4C9CE}"/>
              </a:ext>
            </a:extLst>
          </p:cNvPr>
          <p:cNvSpPr txBox="1"/>
          <p:nvPr/>
        </p:nvSpPr>
        <p:spPr>
          <a:xfrm>
            <a:off x="120339" y="859806"/>
            <a:ext cx="2554496" cy="458561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Resources – Data Sheet, Evaluation Board, </a:t>
            </a:r>
            <a:b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X-microwave design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8 [GHz] vs 16 [GHz] versatility</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Loop Filter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Differential Signaling</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DC filtering on the RF wires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Power pins AC decoupling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SPI RC (LPF) filtering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Learning on the way…</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9D4B44DD-C5D8-E796-DFAC-24EC8E7A6698}"/>
              </a:ext>
            </a:extLst>
          </p:cNvPr>
          <p:cNvSpPr txBox="1"/>
          <p:nvPr/>
        </p:nvSpPr>
        <p:spPr>
          <a:xfrm>
            <a:off x="4495800" y="6257053"/>
            <a:ext cx="13337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Loop Filter </a:t>
            </a:r>
          </a:p>
        </p:txBody>
      </p:sp>
      <p:cxnSp>
        <p:nvCxnSpPr>
          <p:cNvPr id="7" name="Straight Arrow Connector 6">
            <a:extLst>
              <a:ext uri="{FF2B5EF4-FFF2-40B4-BE49-F238E27FC236}">
                <a16:creationId xmlns:a16="http://schemas.microsoft.com/office/drawing/2014/main" id="{D424B174-04E8-2801-43EF-1637EF5DDD3E}"/>
              </a:ext>
            </a:extLst>
          </p:cNvPr>
          <p:cNvCxnSpPr/>
          <p:nvPr/>
        </p:nvCxnSpPr>
        <p:spPr>
          <a:xfrm flipV="1">
            <a:off x="5570220" y="6012180"/>
            <a:ext cx="243840" cy="34417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9E297B6-3F78-CC79-83F2-8024A1174274}"/>
              </a:ext>
            </a:extLst>
          </p:cNvPr>
          <p:cNvSpPr txBox="1"/>
          <p:nvPr/>
        </p:nvSpPr>
        <p:spPr>
          <a:xfrm>
            <a:off x="3402194" y="1315708"/>
            <a:ext cx="13337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SPI control</a:t>
            </a:r>
          </a:p>
        </p:txBody>
      </p:sp>
      <p:cxnSp>
        <p:nvCxnSpPr>
          <p:cNvPr id="9" name="Straight Arrow Connector 8">
            <a:extLst>
              <a:ext uri="{FF2B5EF4-FFF2-40B4-BE49-F238E27FC236}">
                <a16:creationId xmlns:a16="http://schemas.microsoft.com/office/drawing/2014/main" id="{5529EBA7-CDA7-A722-5AB1-68E8CF7312F8}"/>
              </a:ext>
            </a:extLst>
          </p:cNvPr>
          <p:cNvCxnSpPr>
            <a:cxnSpLocks/>
          </p:cNvCxnSpPr>
          <p:nvPr/>
        </p:nvCxnSpPr>
        <p:spPr>
          <a:xfrm>
            <a:off x="4633232" y="1500374"/>
            <a:ext cx="20546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52F6D44-BD1D-4CFB-8F19-0BCCA9DDB83E}"/>
              </a:ext>
            </a:extLst>
          </p:cNvPr>
          <p:cNvSpPr txBox="1"/>
          <p:nvPr/>
        </p:nvSpPr>
        <p:spPr>
          <a:xfrm>
            <a:off x="3109174" y="2693881"/>
            <a:ext cx="1333772" cy="92333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Frequency Source Input </a:t>
            </a:r>
          </a:p>
        </p:txBody>
      </p:sp>
      <p:cxnSp>
        <p:nvCxnSpPr>
          <p:cNvPr id="15" name="Straight Arrow Connector 14">
            <a:extLst>
              <a:ext uri="{FF2B5EF4-FFF2-40B4-BE49-F238E27FC236}">
                <a16:creationId xmlns:a16="http://schemas.microsoft.com/office/drawing/2014/main" id="{A924590A-B600-8358-BC22-1329CDEE378C}"/>
              </a:ext>
            </a:extLst>
          </p:cNvPr>
          <p:cNvCxnSpPr>
            <a:cxnSpLocks/>
          </p:cNvCxnSpPr>
          <p:nvPr/>
        </p:nvCxnSpPr>
        <p:spPr>
          <a:xfrm>
            <a:off x="3848100" y="3345180"/>
            <a:ext cx="0" cy="371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77A5A1C-0C0F-035E-3A6C-B998A7281374}"/>
              </a:ext>
            </a:extLst>
          </p:cNvPr>
          <p:cNvSpPr txBox="1"/>
          <p:nvPr/>
        </p:nvSpPr>
        <p:spPr>
          <a:xfrm>
            <a:off x="8984277" y="2626838"/>
            <a:ext cx="1333772" cy="92333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RF Out Negative (LO_N)</a:t>
            </a:r>
          </a:p>
        </p:txBody>
      </p:sp>
      <p:sp>
        <p:nvSpPr>
          <p:cNvPr id="20" name="TextBox 19">
            <a:extLst>
              <a:ext uri="{FF2B5EF4-FFF2-40B4-BE49-F238E27FC236}">
                <a16:creationId xmlns:a16="http://schemas.microsoft.com/office/drawing/2014/main" id="{04FD233F-3EAC-F131-EEB5-273985F84713}"/>
              </a:ext>
            </a:extLst>
          </p:cNvPr>
          <p:cNvSpPr txBox="1"/>
          <p:nvPr/>
        </p:nvSpPr>
        <p:spPr>
          <a:xfrm>
            <a:off x="9029700" y="4675213"/>
            <a:ext cx="1333772" cy="92333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RF Out Positive  (LO_P)</a:t>
            </a:r>
          </a:p>
        </p:txBody>
      </p:sp>
      <p:grpSp>
        <p:nvGrpSpPr>
          <p:cNvPr id="6" name="Group 5">
            <a:extLst>
              <a:ext uri="{FF2B5EF4-FFF2-40B4-BE49-F238E27FC236}">
                <a16:creationId xmlns:a16="http://schemas.microsoft.com/office/drawing/2014/main" id="{53D7219F-618B-9D70-CB44-D30E7F20C0E9}"/>
              </a:ext>
            </a:extLst>
          </p:cNvPr>
          <p:cNvGrpSpPr/>
          <p:nvPr/>
        </p:nvGrpSpPr>
        <p:grpSpPr>
          <a:xfrm>
            <a:off x="10544175" y="6124576"/>
            <a:ext cx="1281851" cy="535526"/>
            <a:chOff x="410412" y="4247688"/>
            <a:chExt cx="1155741" cy="473349"/>
          </a:xfrm>
        </p:grpSpPr>
        <p:pic>
          <p:nvPicPr>
            <p:cNvPr id="10" name="Picture 9">
              <a:extLst>
                <a:ext uri="{FF2B5EF4-FFF2-40B4-BE49-F238E27FC236}">
                  <a16:creationId xmlns:a16="http://schemas.microsoft.com/office/drawing/2014/main" id="{817EEED0-BE85-4999-0F47-A0D209D7BC22}"/>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11" name="Picture 10">
              <a:extLst>
                <a:ext uri="{FF2B5EF4-FFF2-40B4-BE49-F238E27FC236}">
                  <a16:creationId xmlns:a16="http://schemas.microsoft.com/office/drawing/2014/main" id="{30BE7AFB-97C1-720C-FB6A-69C9EE356970}"/>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6" name="Picture 15" descr="Faculty Logo - Faculty of Electrical And Computer Engineering - Technion">
            <a:extLst>
              <a:ext uri="{FF2B5EF4-FFF2-40B4-BE49-F238E27FC236}">
                <a16:creationId xmlns:a16="http://schemas.microsoft.com/office/drawing/2014/main" id="{BC7C23E7-E75B-E532-7A89-1A0EE513D5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68857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3062599" y="173560"/>
            <a:ext cx="5949322"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PLL Board Design – Top Layer</a:t>
            </a:r>
          </a:p>
        </p:txBody>
      </p:sp>
      <p:sp>
        <p:nvSpPr>
          <p:cNvPr id="2" name="TextBox 1">
            <a:extLst>
              <a:ext uri="{FF2B5EF4-FFF2-40B4-BE49-F238E27FC236}">
                <a16:creationId xmlns:a16="http://schemas.microsoft.com/office/drawing/2014/main" id="{3D907FC5-9C36-DBC7-6D9E-EE800BC4C9CE}"/>
              </a:ext>
            </a:extLst>
          </p:cNvPr>
          <p:cNvSpPr txBox="1"/>
          <p:nvPr/>
        </p:nvSpPr>
        <p:spPr>
          <a:xfrm>
            <a:off x="188919" y="819891"/>
            <a:ext cx="3496019" cy="521681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4 layers Board – Top, Ground, Power, Bottom</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Resources – Menashe and Denis </a:t>
            </a: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sym typeface="Wingdings" panose="05000000000000000000" pitchFamily="2" charset="2"/>
              </a:rPr>
              <a:t></a:t>
            </a:r>
            <a:endPar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Design stages by priority – RF first!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Differential Signaling – length</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RF wiring and Connectors build with Ground “fence”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Curved RF wires for better transition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Loop Filter – Lumped Circuit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Power pins AC filtering – near the pins (limited space)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Constraint to X-microwave Form Factor and Grid</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Vias on the Grid for the Power and Control Board - Back Drilling</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3" name="Picture 2" descr="A circuit board with many wires&#10;&#10;Description automatically generated">
            <a:extLst>
              <a:ext uri="{FF2B5EF4-FFF2-40B4-BE49-F238E27FC236}">
                <a16:creationId xmlns:a16="http://schemas.microsoft.com/office/drawing/2014/main" id="{DAC817FA-0AFA-9C1F-3163-1570357A0960}"/>
              </a:ext>
            </a:extLst>
          </p:cNvPr>
          <p:cNvPicPr>
            <a:picLocks noChangeAspect="1"/>
          </p:cNvPicPr>
          <p:nvPr/>
        </p:nvPicPr>
        <p:blipFill>
          <a:blip r:embed="rId2"/>
          <a:stretch>
            <a:fillRect/>
          </a:stretch>
        </p:blipFill>
        <p:spPr>
          <a:xfrm>
            <a:off x="5074394" y="921640"/>
            <a:ext cx="3496018" cy="5284470"/>
          </a:xfrm>
          <a:prstGeom prst="rect">
            <a:avLst/>
          </a:prstGeom>
        </p:spPr>
      </p:pic>
      <p:sp>
        <p:nvSpPr>
          <p:cNvPr id="6" name="TextBox 5">
            <a:extLst>
              <a:ext uri="{FF2B5EF4-FFF2-40B4-BE49-F238E27FC236}">
                <a16:creationId xmlns:a16="http://schemas.microsoft.com/office/drawing/2014/main" id="{F500E842-8269-4C6B-C5ED-457BB83CC93F}"/>
              </a:ext>
            </a:extLst>
          </p:cNvPr>
          <p:cNvSpPr txBox="1"/>
          <p:nvPr/>
        </p:nvSpPr>
        <p:spPr>
          <a:xfrm>
            <a:off x="3689307" y="4864699"/>
            <a:ext cx="13337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Loop Filter </a:t>
            </a:r>
          </a:p>
        </p:txBody>
      </p:sp>
      <p:cxnSp>
        <p:nvCxnSpPr>
          <p:cNvPr id="7" name="Straight Arrow Connector 6">
            <a:extLst>
              <a:ext uri="{FF2B5EF4-FFF2-40B4-BE49-F238E27FC236}">
                <a16:creationId xmlns:a16="http://schemas.microsoft.com/office/drawing/2014/main" id="{7A4E2456-E086-12EC-B803-B55F48BD8959}"/>
              </a:ext>
            </a:extLst>
          </p:cNvPr>
          <p:cNvCxnSpPr>
            <a:cxnSpLocks/>
          </p:cNvCxnSpPr>
          <p:nvPr/>
        </p:nvCxnSpPr>
        <p:spPr>
          <a:xfrm flipV="1">
            <a:off x="4911954" y="4661105"/>
            <a:ext cx="1319968" cy="37239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22CEDD0-A963-DBE5-BEBA-1082F65D34C1}"/>
              </a:ext>
            </a:extLst>
          </p:cNvPr>
          <p:cNvSpPr txBox="1"/>
          <p:nvPr/>
        </p:nvSpPr>
        <p:spPr>
          <a:xfrm>
            <a:off x="3938529" y="1186789"/>
            <a:ext cx="133377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SPI control</a:t>
            </a:r>
          </a:p>
        </p:txBody>
      </p:sp>
      <p:cxnSp>
        <p:nvCxnSpPr>
          <p:cNvPr id="9" name="Straight Arrow Connector 8">
            <a:extLst>
              <a:ext uri="{FF2B5EF4-FFF2-40B4-BE49-F238E27FC236}">
                <a16:creationId xmlns:a16="http://schemas.microsoft.com/office/drawing/2014/main" id="{66A74637-853A-1A86-FC9C-07C6AB1FDEE1}"/>
              </a:ext>
            </a:extLst>
          </p:cNvPr>
          <p:cNvCxnSpPr>
            <a:cxnSpLocks/>
          </p:cNvCxnSpPr>
          <p:nvPr/>
        </p:nvCxnSpPr>
        <p:spPr>
          <a:xfrm flipV="1">
            <a:off x="4939050" y="1362153"/>
            <a:ext cx="881608"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CD62711-1016-2CDC-1CBC-8FB497D6D056}"/>
              </a:ext>
            </a:extLst>
          </p:cNvPr>
          <p:cNvSpPr txBox="1"/>
          <p:nvPr/>
        </p:nvSpPr>
        <p:spPr>
          <a:xfrm>
            <a:off x="3945344" y="1802668"/>
            <a:ext cx="133377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Frequency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Source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Input </a:t>
            </a:r>
          </a:p>
        </p:txBody>
      </p:sp>
      <p:cxnSp>
        <p:nvCxnSpPr>
          <p:cNvPr id="11" name="Straight Arrow Connector 10">
            <a:extLst>
              <a:ext uri="{FF2B5EF4-FFF2-40B4-BE49-F238E27FC236}">
                <a16:creationId xmlns:a16="http://schemas.microsoft.com/office/drawing/2014/main" id="{5679F8FE-4E1D-7FE1-D434-8E8FFBCBD721}"/>
              </a:ext>
            </a:extLst>
          </p:cNvPr>
          <p:cNvCxnSpPr>
            <a:cxnSpLocks/>
          </p:cNvCxnSpPr>
          <p:nvPr/>
        </p:nvCxnSpPr>
        <p:spPr>
          <a:xfrm flipV="1">
            <a:off x="4671060" y="2169566"/>
            <a:ext cx="344399" cy="24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ED13C4F-771A-5CFB-2927-2CE82954452D}"/>
              </a:ext>
            </a:extLst>
          </p:cNvPr>
          <p:cNvSpPr txBox="1"/>
          <p:nvPr/>
        </p:nvSpPr>
        <p:spPr>
          <a:xfrm>
            <a:off x="8501034" y="1799396"/>
            <a:ext cx="133377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RF Out Negative</a:t>
            </a:r>
          </a:p>
        </p:txBody>
      </p:sp>
      <p:sp>
        <p:nvSpPr>
          <p:cNvPr id="15" name="TextBox 14">
            <a:extLst>
              <a:ext uri="{FF2B5EF4-FFF2-40B4-BE49-F238E27FC236}">
                <a16:creationId xmlns:a16="http://schemas.microsoft.com/office/drawing/2014/main" id="{8D9C8337-6E51-E2F0-C832-55E7FC01CCDB}"/>
              </a:ext>
            </a:extLst>
          </p:cNvPr>
          <p:cNvSpPr txBox="1"/>
          <p:nvPr/>
        </p:nvSpPr>
        <p:spPr>
          <a:xfrm>
            <a:off x="8501034" y="4713654"/>
            <a:ext cx="133377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RF Out Positive</a:t>
            </a:r>
          </a:p>
        </p:txBody>
      </p:sp>
      <p:grpSp>
        <p:nvGrpSpPr>
          <p:cNvPr id="4" name="Group 3">
            <a:extLst>
              <a:ext uri="{FF2B5EF4-FFF2-40B4-BE49-F238E27FC236}">
                <a16:creationId xmlns:a16="http://schemas.microsoft.com/office/drawing/2014/main" id="{36777FE9-A56F-41B7-8B02-CA14BBBD5156}"/>
              </a:ext>
            </a:extLst>
          </p:cNvPr>
          <p:cNvGrpSpPr/>
          <p:nvPr/>
        </p:nvGrpSpPr>
        <p:grpSpPr>
          <a:xfrm>
            <a:off x="10544175" y="6124576"/>
            <a:ext cx="1281851" cy="535526"/>
            <a:chOff x="410412" y="4247688"/>
            <a:chExt cx="1155741" cy="473349"/>
          </a:xfrm>
        </p:grpSpPr>
        <p:pic>
          <p:nvPicPr>
            <p:cNvPr id="16" name="Picture 15">
              <a:extLst>
                <a:ext uri="{FF2B5EF4-FFF2-40B4-BE49-F238E27FC236}">
                  <a16:creationId xmlns:a16="http://schemas.microsoft.com/office/drawing/2014/main" id="{6630E4C9-834C-E21C-A78F-FF0FC3E82C81}"/>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17" name="Picture 16">
              <a:extLst>
                <a:ext uri="{FF2B5EF4-FFF2-40B4-BE49-F238E27FC236}">
                  <a16:creationId xmlns:a16="http://schemas.microsoft.com/office/drawing/2014/main" id="{BD1B50D8-EF94-EE3E-FA73-9D3A12057DEB}"/>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8" name="Picture 17" descr="Faculty Logo - Faculty of Electrical And Computer Engineering - Technion">
            <a:extLst>
              <a:ext uri="{FF2B5EF4-FFF2-40B4-BE49-F238E27FC236}">
                <a16:creationId xmlns:a16="http://schemas.microsoft.com/office/drawing/2014/main" id="{54B634F1-D05E-1C20-97DC-E265504067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301871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2803747" y="173560"/>
            <a:ext cx="6467028"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PLL Board Design – Power Layer</a:t>
            </a:r>
          </a:p>
        </p:txBody>
      </p:sp>
      <p:sp>
        <p:nvSpPr>
          <p:cNvPr id="2" name="TextBox 1">
            <a:extLst>
              <a:ext uri="{FF2B5EF4-FFF2-40B4-BE49-F238E27FC236}">
                <a16:creationId xmlns:a16="http://schemas.microsoft.com/office/drawing/2014/main" id="{3D907FC5-9C36-DBC7-6D9E-EE800BC4C9CE}"/>
              </a:ext>
            </a:extLst>
          </p:cNvPr>
          <p:cNvSpPr txBox="1"/>
          <p:nvPr/>
        </p:nvSpPr>
        <p:spPr>
          <a:xfrm>
            <a:off x="395914" y="819891"/>
            <a:ext cx="2868606" cy="225504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Big 3.3V Power Plain – </a:t>
            </a:r>
            <a:b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for stable Power distribution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Chip Enable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C22CEDD0-A963-DBE5-BEBA-1082F65D34C1}"/>
              </a:ext>
            </a:extLst>
          </p:cNvPr>
          <p:cNvSpPr txBox="1"/>
          <p:nvPr/>
        </p:nvSpPr>
        <p:spPr>
          <a:xfrm>
            <a:off x="3301496" y="3994956"/>
            <a:ext cx="13337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Chip Enable</a:t>
            </a:r>
          </a:p>
        </p:txBody>
      </p:sp>
      <p:grpSp>
        <p:nvGrpSpPr>
          <p:cNvPr id="13" name="Group 12">
            <a:extLst>
              <a:ext uri="{FF2B5EF4-FFF2-40B4-BE49-F238E27FC236}">
                <a16:creationId xmlns:a16="http://schemas.microsoft.com/office/drawing/2014/main" id="{A70B6D03-E8F2-5443-2833-DBD1EA88AF60}"/>
              </a:ext>
            </a:extLst>
          </p:cNvPr>
          <p:cNvGrpSpPr/>
          <p:nvPr/>
        </p:nvGrpSpPr>
        <p:grpSpPr>
          <a:xfrm>
            <a:off x="3460996" y="773483"/>
            <a:ext cx="5032418" cy="5629275"/>
            <a:chOff x="3460996" y="773483"/>
            <a:chExt cx="5032418" cy="5629275"/>
          </a:xfrm>
        </p:grpSpPr>
        <p:pic>
          <p:nvPicPr>
            <p:cNvPr id="4" name="Picture 3" descr="A grey and white circuit board&#10;&#10;Description automatically generated">
              <a:extLst>
                <a:ext uri="{FF2B5EF4-FFF2-40B4-BE49-F238E27FC236}">
                  <a16:creationId xmlns:a16="http://schemas.microsoft.com/office/drawing/2014/main" id="{E9F538B8-124C-8BB4-4B4A-F7769C485023}"/>
                </a:ext>
              </a:extLst>
            </p:cNvPr>
            <p:cNvPicPr>
              <a:picLocks noChangeAspect="1"/>
            </p:cNvPicPr>
            <p:nvPr/>
          </p:nvPicPr>
          <p:blipFill>
            <a:blip r:embed="rId2"/>
            <a:stretch>
              <a:fillRect/>
            </a:stretch>
          </p:blipFill>
          <p:spPr>
            <a:xfrm>
              <a:off x="4721514" y="773483"/>
              <a:ext cx="3771900" cy="5629275"/>
            </a:xfrm>
            <a:prstGeom prst="rect">
              <a:avLst/>
            </a:prstGeom>
          </p:spPr>
        </p:pic>
        <p:sp>
          <p:nvSpPr>
            <p:cNvPr id="6" name="TextBox 5">
              <a:extLst>
                <a:ext uri="{FF2B5EF4-FFF2-40B4-BE49-F238E27FC236}">
                  <a16:creationId xmlns:a16="http://schemas.microsoft.com/office/drawing/2014/main" id="{F500E842-8269-4C6B-C5ED-457BB83CC93F}"/>
                </a:ext>
              </a:extLst>
            </p:cNvPr>
            <p:cNvSpPr txBox="1"/>
            <p:nvPr/>
          </p:nvSpPr>
          <p:spPr>
            <a:xfrm>
              <a:off x="3460996" y="4733563"/>
              <a:ext cx="133377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Aptos" panose="02110004020202020204"/>
                  <a:ea typeface="+mn-ea"/>
                  <a:cs typeface="+mn-cs"/>
                </a:rPr>
                <a:t>3.3V Power Plain</a:t>
              </a:r>
            </a:p>
          </p:txBody>
        </p:sp>
        <p:cxnSp>
          <p:nvCxnSpPr>
            <p:cNvPr id="7" name="Straight Arrow Connector 6">
              <a:extLst>
                <a:ext uri="{FF2B5EF4-FFF2-40B4-BE49-F238E27FC236}">
                  <a16:creationId xmlns:a16="http://schemas.microsoft.com/office/drawing/2014/main" id="{7A4E2456-E086-12EC-B803-B55F48BD8959}"/>
                </a:ext>
              </a:extLst>
            </p:cNvPr>
            <p:cNvCxnSpPr>
              <a:cxnSpLocks/>
            </p:cNvCxnSpPr>
            <p:nvPr/>
          </p:nvCxnSpPr>
          <p:spPr>
            <a:xfrm flipV="1">
              <a:off x="4227466" y="4634909"/>
              <a:ext cx="1868534" cy="54226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66A74637-853A-1A86-FC9C-07C6AB1FDEE1}"/>
                </a:ext>
              </a:extLst>
            </p:cNvPr>
            <p:cNvCxnSpPr>
              <a:cxnSpLocks/>
            </p:cNvCxnSpPr>
            <p:nvPr/>
          </p:nvCxnSpPr>
          <p:spPr>
            <a:xfrm flipV="1">
              <a:off x="4551490" y="4206237"/>
              <a:ext cx="881608"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 name="Group 2">
            <a:extLst>
              <a:ext uri="{FF2B5EF4-FFF2-40B4-BE49-F238E27FC236}">
                <a16:creationId xmlns:a16="http://schemas.microsoft.com/office/drawing/2014/main" id="{78445CCA-8080-FF8E-FCAA-D71CBA2C00FD}"/>
              </a:ext>
            </a:extLst>
          </p:cNvPr>
          <p:cNvGrpSpPr/>
          <p:nvPr/>
        </p:nvGrpSpPr>
        <p:grpSpPr>
          <a:xfrm>
            <a:off x="10544175" y="6124576"/>
            <a:ext cx="1281851" cy="535526"/>
            <a:chOff x="410412" y="4247688"/>
            <a:chExt cx="1155741" cy="473349"/>
          </a:xfrm>
        </p:grpSpPr>
        <p:pic>
          <p:nvPicPr>
            <p:cNvPr id="10" name="Picture 9">
              <a:extLst>
                <a:ext uri="{FF2B5EF4-FFF2-40B4-BE49-F238E27FC236}">
                  <a16:creationId xmlns:a16="http://schemas.microsoft.com/office/drawing/2014/main" id="{985160CD-E63C-6FD9-AFA2-09536AD9795E}"/>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11" name="Picture 10">
              <a:extLst>
                <a:ext uri="{FF2B5EF4-FFF2-40B4-BE49-F238E27FC236}">
                  <a16:creationId xmlns:a16="http://schemas.microsoft.com/office/drawing/2014/main" id="{F6160139-21EC-E666-83EB-1A2674093029}"/>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2" name="Picture 11" descr="Faculty Logo - Faculty of Electrical And Computer Engineering - Technion">
            <a:extLst>
              <a:ext uri="{FF2B5EF4-FFF2-40B4-BE49-F238E27FC236}">
                <a16:creationId xmlns:a16="http://schemas.microsoft.com/office/drawing/2014/main" id="{B39F81E1-3773-96D2-2CD6-F05F40C6FC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1446866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2989641" y="173560"/>
            <a:ext cx="6095258"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Upconverter Schematic Design</a:t>
            </a:r>
          </a:p>
        </p:txBody>
      </p:sp>
      <p:sp>
        <p:nvSpPr>
          <p:cNvPr id="2" name="TextBox 1">
            <a:extLst>
              <a:ext uri="{FF2B5EF4-FFF2-40B4-BE49-F238E27FC236}">
                <a16:creationId xmlns:a16="http://schemas.microsoft.com/office/drawing/2014/main" id="{3D907FC5-9C36-DBC7-6D9E-EE800BC4C9CE}"/>
              </a:ext>
            </a:extLst>
          </p:cNvPr>
          <p:cNvSpPr txBox="1"/>
          <p:nvPr/>
        </p:nvSpPr>
        <p:spPr>
          <a:xfrm>
            <a:off x="120338" y="859806"/>
            <a:ext cx="3082663" cy="458561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Resources – Data Sheet, </a:t>
            </a:r>
            <a:b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AD-Evaluation Board, </a:t>
            </a:r>
            <a:b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X-microwave design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Differential Signaling input</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 Local Oscillator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Power pins AC filtering with Ferrite Bead – Higher frequency -&gt; more filtering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SPI RC filtering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VENV_P/N for RF out Amplitude Power Detection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VCTRL1/2 for Attenuator Variation According to VENV detection</a:t>
            </a:r>
          </a:p>
        </p:txBody>
      </p:sp>
      <p:grpSp>
        <p:nvGrpSpPr>
          <p:cNvPr id="3" name="Group 2">
            <a:extLst>
              <a:ext uri="{FF2B5EF4-FFF2-40B4-BE49-F238E27FC236}">
                <a16:creationId xmlns:a16="http://schemas.microsoft.com/office/drawing/2014/main" id="{B4046AD4-38C0-864F-F45C-C4F4CCF4BC15}"/>
              </a:ext>
            </a:extLst>
          </p:cNvPr>
          <p:cNvGrpSpPr/>
          <p:nvPr/>
        </p:nvGrpSpPr>
        <p:grpSpPr>
          <a:xfrm>
            <a:off x="3203001" y="859806"/>
            <a:ext cx="7200839" cy="5496544"/>
            <a:chOff x="0" y="0"/>
            <a:chExt cx="5870154" cy="4489009"/>
          </a:xfrm>
        </p:grpSpPr>
        <p:pic>
          <p:nvPicPr>
            <p:cNvPr id="6" name="Picture 5">
              <a:extLst>
                <a:ext uri="{FF2B5EF4-FFF2-40B4-BE49-F238E27FC236}">
                  <a16:creationId xmlns:a16="http://schemas.microsoft.com/office/drawing/2014/main" id="{4037EFB7-E8BA-A1E2-48C5-CD35BE08D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31510" cy="4380865"/>
            </a:xfrm>
            <a:prstGeom prst="rect">
              <a:avLst/>
            </a:prstGeom>
          </p:spPr>
        </p:pic>
        <p:sp>
          <p:nvSpPr>
            <p:cNvPr id="7" name="Rectangle 6">
              <a:extLst>
                <a:ext uri="{FF2B5EF4-FFF2-40B4-BE49-F238E27FC236}">
                  <a16:creationId xmlns:a16="http://schemas.microsoft.com/office/drawing/2014/main" id="{4E4E8920-022D-C7E4-B9BE-BE9966558C6B}"/>
                </a:ext>
              </a:extLst>
            </p:cNvPr>
            <p:cNvSpPr/>
            <p:nvPr/>
          </p:nvSpPr>
          <p:spPr>
            <a:xfrm>
              <a:off x="4797188" y="4039737"/>
              <a:ext cx="1072966" cy="4492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8" name="TextBox 7">
            <a:extLst>
              <a:ext uri="{FF2B5EF4-FFF2-40B4-BE49-F238E27FC236}">
                <a16:creationId xmlns:a16="http://schemas.microsoft.com/office/drawing/2014/main" id="{0E2548A8-8C19-6DDF-1448-4061C8392CEE}"/>
              </a:ext>
            </a:extLst>
          </p:cNvPr>
          <p:cNvSpPr txBox="1"/>
          <p:nvPr/>
        </p:nvSpPr>
        <p:spPr>
          <a:xfrm>
            <a:off x="7806554" y="5071784"/>
            <a:ext cx="13337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VCTRL1/2</a:t>
            </a:r>
          </a:p>
        </p:txBody>
      </p:sp>
      <p:cxnSp>
        <p:nvCxnSpPr>
          <p:cNvPr id="9" name="Straight Arrow Connector 8">
            <a:extLst>
              <a:ext uri="{FF2B5EF4-FFF2-40B4-BE49-F238E27FC236}">
                <a16:creationId xmlns:a16="http://schemas.microsoft.com/office/drawing/2014/main" id="{E7CDAFC8-E29D-40C9-C3ED-7B7ACF9FA077}"/>
              </a:ext>
            </a:extLst>
          </p:cNvPr>
          <p:cNvCxnSpPr>
            <a:cxnSpLocks/>
          </p:cNvCxnSpPr>
          <p:nvPr/>
        </p:nvCxnSpPr>
        <p:spPr>
          <a:xfrm flipH="1">
            <a:off x="7383780" y="5294550"/>
            <a:ext cx="422774" cy="32139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A2095B9-E128-4442-192C-62FC4F27BEFC}"/>
              </a:ext>
            </a:extLst>
          </p:cNvPr>
          <p:cNvSpPr txBox="1"/>
          <p:nvPr/>
        </p:nvSpPr>
        <p:spPr>
          <a:xfrm>
            <a:off x="3203001" y="2481568"/>
            <a:ext cx="13337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SPI control</a:t>
            </a:r>
          </a:p>
        </p:txBody>
      </p:sp>
      <p:cxnSp>
        <p:nvCxnSpPr>
          <p:cNvPr id="12" name="Straight Arrow Connector 11">
            <a:extLst>
              <a:ext uri="{FF2B5EF4-FFF2-40B4-BE49-F238E27FC236}">
                <a16:creationId xmlns:a16="http://schemas.microsoft.com/office/drawing/2014/main" id="{56E5BB0C-98E0-6918-57B9-C15BBE48ECD7}"/>
              </a:ext>
            </a:extLst>
          </p:cNvPr>
          <p:cNvCxnSpPr>
            <a:cxnSpLocks/>
          </p:cNvCxnSpPr>
          <p:nvPr/>
        </p:nvCxnSpPr>
        <p:spPr>
          <a:xfrm>
            <a:off x="4038600" y="2872994"/>
            <a:ext cx="0" cy="22072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562C7843-202F-3CFD-3710-E3F9387A99E8}"/>
              </a:ext>
            </a:extLst>
          </p:cNvPr>
          <p:cNvSpPr txBox="1"/>
          <p:nvPr/>
        </p:nvSpPr>
        <p:spPr>
          <a:xfrm>
            <a:off x="9140326" y="5069681"/>
            <a:ext cx="13337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VENV_P/N</a:t>
            </a:r>
          </a:p>
        </p:txBody>
      </p:sp>
      <p:cxnSp>
        <p:nvCxnSpPr>
          <p:cNvPr id="17" name="Straight Arrow Connector 16">
            <a:extLst>
              <a:ext uri="{FF2B5EF4-FFF2-40B4-BE49-F238E27FC236}">
                <a16:creationId xmlns:a16="http://schemas.microsoft.com/office/drawing/2014/main" id="{3062C967-1606-24B0-BEFC-6BE546B3767D}"/>
              </a:ext>
            </a:extLst>
          </p:cNvPr>
          <p:cNvCxnSpPr>
            <a:cxnSpLocks/>
          </p:cNvCxnSpPr>
          <p:nvPr/>
        </p:nvCxnSpPr>
        <p:spPr>
          <a:xfrm flipV="1">
            <a:off x="9898380" y="4594860"/>
            <a:ext cx="0" cy="47482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E765E46B-3FFE-F35D-2F85-7F69BDB19CB3}"/>
              </a:ext>
            </a:extLst>
          </p:cNvPr>
          <p:cNvGrpSpPr/>
          <p:nvPr/>
        </p:nvGrpSpPr>
        <p:grpSpPr>
          <a:xfrm>
            <a:off x="10544175" y="6124576"/>
            <a:ext cx="1281851" cy="535526"/>
            <a:chOff x="410412" y="4247688"/>
            <a:chExt cx="1155741" cy="473349"/>
          </a:xfrm>
        </p:grpSpPr>
        <p:pic>
          <p:nvPicPr>
            <p:cNvPr id="10" name="Picture 9">
              <a:extLst>
                <a:ext uri="{FF2B5EF4-FFF2-40B4-BE49-F238E27FC236}">
                  <a16:creationId xmlns:a16="http://schemas.microsoft.com/office/drawing/2014/main" id="{D2512FBC-636E-B11F-CBFE-98D0BCF3DFC5}"/>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15" name="Picture 14">
              <a:extLst>
                <a:ext uri="{FF2B5EF4-FFF2-40B4-BE49-F238E27FC236}">
                  <a16:creationId xmlns:a16="http://schemas.microsoft.com/office/drawing/2014/main" id="{7EA46B0F-9F93-AF18-913E-3B50BE882465}"/>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8" name="Picture 17" descr="Faculty Logo - Faculty of Electrical And Computer Engineering - Technion">
            <a:extLst>
              <a:ext uri="{FF2B5EF4-FFF2-40B4-BE49-F238E27FC236}">
                <a16:creationId xmlns:a16="http://schemas.microsoft.com/office/drawing/2014/main" id="{6E227E98-06BC-80A5-9DF8-915EA73F3C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1593718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36539D7-5158-2EB1-8F99-5B313D2BE3EC}"/>
              </a:ext>
            </a:extLst>
          </p:cNvPr>
          <p:cNvGrpSpPr/>
          <p:nvPr/>
        </p:nvGrpSpPr>
        <p:grpSpPr>
          <a:xfrm>
            <a:off x="3567112" y="819891"/>
            <a:ext cx="5525803" cy="5360147"/>
            <a:chOff x="3567112" y="819891"/>
            <a:chExt cx="5525803" cy="5360147"/>
          </a:xfrm>
        </p:grpSpPr>
        <p:pic>
          <p:nvPicPr>
            <p:cNvPr id="8" name="Picture 7">
              <a:extLst>
                <a:ext uri="{FF2B5EF4-FFF2-40B4-BE49-F238E27FC236}">
                  <a16:creationId xmlns:a16="http://schemas.microsoft.com/office/drawing/2014/main" id="{38084844-9072-E7FF-7D15-B420A17CDE79}"/>
                </a:ext>
              </a:extLst>
            </p:cNvPr>
            <p:cNvPicPr>
              <a:picLocks noChangeAspect="1"/>
            </p:cNvPicPr>
            <p:nvPr/>
          </p:nvPicPr>
          <p:blipFill>
            <a:blip r:embed="rId2"/>
            <a:stretch>
              <a:fillRect/>
            </a:stretch>
          </p:blipFill>
          <p:spPr>
            <a:xfrm>
              <a:off x="3567112" y="819891"/>
              <a:ext cx="5525803" cy="5360147"/>
            </a:xfrm>
            <a:prstGeom prst="rect">
              <a:avLst/>
            </a:prstGeom>
          </p:spPr>
        </p:pic>
        <p:sp>
          <p:nvSpPr>
            <p:cNvPr id="19" name="Rectangle 18">
              <a:extLst>
                <a:ext uri="{FF2B5EF4-FFF2-40B4-BE49-F238E27FC236}">
                  <a16:creationId xmlns:a16="http://schemas.microsoft.com/office/drawing/2014/main" id="{B1A22706-30A8-AC34-2735-A70B3657DCE3}"/>
                </a:ext>
              </a:extLst>
            </p:cNvPr>
            <p:cNvSpPr/>
            <p:nvPr/>
          </p:nvSpPr>
          <p:spPr>
            <a:xfrm>
              <a:off x="8153400" y="5019675"/>
              <a:ext cx="742950" cy="10184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5" name="Rectangle 4">
            <a:extLst>
              <a:ext uri="{FF2B5EF4-FFF2-40B4-BE49-F238E27FC236}">
                <a16:creationId xmlns:a16="http://schemas.microsoft.com/office/drawing/2014/main" id="{50541AFC-582C-7B2F-C47C-E5C45FF46655}"/>
              </a:ext>
            </a:extLst>
          </p:cNvPr>
          <p:cNvSpPr/>
          <p:nvPr/>
        </p:nvSpPr>
        <p:spPr>
          <a:xfrm>
            <a:off x="1468010" y="173560"/>
            <a:ext cx="9138527"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Upconverter Schematic Design – Chip internal</a:t>
            </a:r>
          </a:p>
        </p:txBody>
      </p:sp>
      <p:sp>
        <p:nvSpPr>
          <p:cNvPr id="2" name="TextBox 1">
            <a:extLst>
              <a:ext uri="{FF2B5EF4-FFF2-40B4-BE49-F238E27FC236}">
                <a16:creationId xmlns:a16="http://schemas.microsoft.com/office/drawing/2014/main" id="{3D907FC5-9C36-DBC7-6D9E-EE800BC4C9CE}"/>
              </a:ext>
            </a:extLst>
          </p:cNvPr>
          <p:cNvSpPr txBox="1"/>
          <p:nvPr/>
        </p:nvSpPr>
        <p:spPr>
          <a:xfrm>
            <a:off x="120338" y="859806"/>
            <a:ext cx="2542752" cy="232345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IQ Modulator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Differential LO input Quadrupole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Voltage Envelope Detector - VENV</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Voltage Control for Attenuator Variation</a:t>
            </a:r>
          </a:p>
        </p:txBody>
      </p:sp>
      <p:sp>
        <p:nvSpPr>
          <p:cNvPr id="9" name="TextBox 8">
            <a:extLst>
              <a:ext uri="{FF2B5EF4-FFF2-40B4-BE49-F238E27FC236}">
                <a16:creationId xmlns:a16="http://schemas.microsoft.com/office/drawing/2014/main" id="{873D21B3-DC00-EE6A-E3CE-EBE6DA2B3C4E}"/>
              </a:ext>
            </a:extLst>
          </p:cNvPr>
          <p:cNvSpPr txBox="1"/>
          <p:nvPr/>
        </p:nvSpPr>
        <p:spPr>
          <a:xfrm>
            <a:off x="8054734" y="5740850"/>
            <a:ext cx="133856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Voltage </a:t>
            </a:r>
            <a:b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Control </a:t>
            </a:r>
            <a:b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Pins</a:t>
            </a:r>
          </a:p>
        </p:txBody>
      </p:sp>
      <p:cxnSp>
        <p:nvCxnSpPr>
          <p:cNvPr id="10" name="Straight Arrow Connector 9">
            <a:extLst>
              <a:ext uri="{FF2B5EF4-FFF2-40B4-BE49-F238E27FC236}">
                <a16:creationId xmlns:a16="http://schemas.microsoft.com/office/drawing/2014/main" id="{41C6B309-84F8-31C5-6865-835FD5EEB1B3}"/>
              </a:ext>
            </a:extLst>
          </p:cNvPr>
          <p:cNvCxnSpPr>
            <a:cxnSpLocks/>
          </p:cNvCxnSpPr>
          <p:nvPr/>
        </p:nvCxnSpPr>
        <p:spPr>
          <a:xfrm flipH="1" flipV="1">
            <a:off x="6143625" y="5629275"/>
            <a:ext cx="1850231" cy="49232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FAD049D9-D168-C5D9-1A49-6838F67937F7}"/>
              </a:ext>
            </a:extLst>
          </p:cNvPr>
          <p:cNvSpPr txBox="1"/>
          <p:nvPr/>
        </p:nvSpPr>
        <p:spPr>
          <a:xfrm>
            <a:off x="2578883" y="5124748"/>
            <a:ext cx="133377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Variable Attenuator</a:t>
            </a:r>
          </a:p>
        </p:txBody>
      </p:sp>
      <p:cxnSp>
        <p:nvCxnSpPr>
          <p:cNvPr id="16" name="Straight Arrow Connector 15">
            <a:extLst>
              <a:ext uri="{FF2B5EF4-FFF2-40B4-BE49-F238E27FC236}">
                <a16:creationId xmlns:a16="http://schemas.microsoft.com/office/drawing/2014/main" id="{CDBEEB1F-A95A-8B83-C03F-F1CC50DF3B62}"/>
              </a:ext>
            </a:extLst>
          </p:cNvPr>
          <p:cNvCxnSpPr>
            <a:cxnSpLocks/>
          </p:cNvCxnSpPr>
          <p:nvPr/>
        </p:nvCxnSpPr>
        <p:spPr>
          <a:xfrm flipV="1">
            <a:off x="3705225" y="4595455"/>
            <a:ext cx="1810205" cy="67152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02B6DB6-4E3B-8168-BCCF-86C04757F6F7}"/>
              </a:ext>
            </a:extLst>
          </p:cNvPr>
          <p:cNvSpPr txBox="1"/>
          <p:nvPr/>
        </p:nvSpPr>
        <p:spPr>
          <a:xfrm>
            <a:off x="8153401" y="2676525"/>
            <a:ext cx="12586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Baseband</a:t>
            </a:r>
          </a:p>
        </p:txBody>
      </p:sp>
      <p:cxnSp>
        <p:nvCxnSpPr>
          <p:cNvPr id="20" name="Straight Arrow Connector 19">
            <a:extLst>
              <a:ext uri="{FF2B5EF4-FFF2-40B4-BE49-F238E27FC236}">
                <a16:creationId xmlns:a16="http://schemas.microsoft.com/office/drawing/2014/main" id="{8F798490-7EC1-36B8-1797-1E737E080467}"/>
              </a:ext>
            </a:extLst>
          </p:cNvPr>
          <p:cNvCxnSpPr/>
          <p:nvPr/>
        </p:nvCxnSpPr>
        <p:spPr>
          <a:xfrm>
            <a:off x="5410200" y="1205888"/>
            <a:ext cx="161925" cy="25143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21" name="TextBox 20">
            <a:extLst>
              <a:ext uri="{FF2B5EF4-FFF2-40B4-BE49-F238E27FC236}">
                <a16:creationId xmlns:a16="http://schemas.microsoft.com/office/drawing/2014/main" id="{9ABD4DFB-1D5F-14FB-DEF2-C127F7888821}"/>
              </a:ext>
            </a:extLst>
          </p:cNvPr>
          <p:cNvSpPr txBox="1"/>
          <p:nvPr/>
        </p:nvSpPr>
        <p:spPr>
          <a:xfrm>
            <a:off x="5657850" y="1976702"/>
            <a:ext cx="15013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IQ Modulator</a:t>
            </a:r>
          </a:p>
        </p:txBody>
      </p:sp>
      <p:cxnSp>
        <p:nvCxnSpPr>
          <p:cNvPr id="23" name="Straight Arrow Connector 22">
            <a:extLst>
              <a:ext uri="{FF2B5EF4-FFF2-40B4-BE49-F238E27FC236}">
                <a16:creationId xmlns:a16="http://schemas.microsoft.com/office/drawing/2014/main" id="{8A2AF9C3-4BB1-D057-9302-7ADDA70F7EA4}"/>
              </a:ext>
            </a:extLst>
          </p:cNvPr>
          <p:cNvCxnSpPr>
            <a:stCxn id="21" idx="2"/>
          </p:cNvCxnSpPr>
          <p:nvPr/>
        </p:nvCxnSpPr>
        <p:spPr>
          <a:xfrm>
            <a:off x="6408506" y="2346034"/>
            <a:ext cx="459019" cy="3304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8C1917F-D145-020B-0303-AB9E6B0F13F6}"/>
              </a:ext>
            </a:extLst>
          </p:cNvPr>
          <p:cNvSpPr txBox="1"/>
          <p:nvPr/>
        </p:nvSpPr>
        <p:spPr>
          <a:xfrm>
            <a:off x="4075792" y="880064"/>
            <a:ext cx="18283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Local Oscillator </a:t>
            </a:r>
          </a:p>
        </p:txBody>
      </p:sp>
      <p:cxnSp>
        <p:nvCxnSpPr>
          <p:cNvPr id="27" name="Straight Arrow Connector 26">
            <a:extLst>
              <a:ext uri="{FF2B5EF4-FFF2-40B4-BE49-F238E27FC236}">
                <a16:creationId xmlns:a16="http://schemas.microsoft.com/office/drawing/2014/main" id="{4BF0BA8F-59B0-7C18-FDA3-27C4D4956F77}"/>
              </a:ext>
            </a:extLst>
          </p:cNvPr>
          <p:cNvCxnSpPr>
            <a:cxnSpLocks/>
          </p:cNvCxnSpPr>
          <p:nvPr/>
        </p:nvCxnSpPr>
        <p:spPr>
          <a:xfrm flipH="1" flipV="1">
            <a:off x="7993856" y="2161368"/>
            <a:ext cx="159544" cy="581832"/>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a:extLst>
              <a:ext uri="{FF2B5EF4-FFF2-40B4-BE49-F238E27FC236}">
                <a16:creationId xmlns:a16="http://schemas.microsoft.com/office/drawing/2014/main" id="{078B3494-CB25-3553-A097-68306DBE17A8}"/>
              </a:ext>
            </a:extLst>
          </p:cNvPr>
          <p:cNvCxnSpPr>
            <a:cxnSpLocks/>
          </p:cNvCxnSpPr>
          <p:nvPr/>
        </p:nvCxnSpPr>
        <p:spPr>
          <a:xfrm flipH="1">
            <a:off x="7924888" y="2929226"/>
            <a:ext cx="228512" cy="762962"/>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nvGrpSpPr>
          <p:cNvPr id="3" name="Group 2">
            <a:extLst>
              <a:ext uri="{FF2B5EF4-FFF2-40B4-BE49-F238E27FC236}">
                <a16:creationId xmlns:a16="http://schemas.microsoft.com/office/drawing/2014/main" id="{3EDE0BD9-D996-395C-1A48-327D928FE1D7}"/>
              </a:ext>
            </a:extLst>
          </p:cNvPr>
          <p:cNvGrpSpPr/>
          <p:nvPr/>
        </p:nvGrpSpPr>
        <p:grpSpPr>
          <a:xfrm>
            <a:off x="10544175" y="6124576"/>
            <a:ext cx="1281851" cy="535526"/>
            <a:chOff x="410412" y="4247688"/>
            <a:chExt cx="1155741" cy="473349"/>
          </a:xfrm>
        </p:grpSpPr>
        <p:pic>
          <p:nvPicPr>
            <p:cNvPr id="4" name="Picture 3">
              <a:extLst>
                <a:ext uri="{FF2B5EF4-FFF2-40B4-BE49-F238E27FC236}">
                  <a16:creationId xmlns:a16="http://schemas.microsoft.com/office/drawing/2014/main" id="{418C4172-E787-14AE-A00C-D9E98E00CE50}"/>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6" name="Picture 5">
              <a:extLst>
                <a:ext uri="{FF2B5EF4-FFF2-40B4-BE49-F238E27FC236}">
                  <a16:creationId xmlns:a16="http://schemas.microsoft.com/office/drawing/2014/main" id="{0C1ADF79-61FA-EA0B-21C8-5BA7BF35C71E}"/>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7" name="Picture 6" descr="Faculty Logo - Faculty of Electrical And Computer Engineering - Technion">
            <a:extLst>
              <a:ext uri="{FF2B5EF4-FFF2-40B4-BE49-F238E27FC236}">
                <a16:creationId xmlns:a16="http://schemas.microsoft.com/office/drawing/2014/main" id="{A7A7032A-9A5D-C529-D75F-6F5663D31A4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17131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2226487" y="173560"/>
            <a:ext cx="7621574"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Upconverter Board Design – Top Layer</a:t>
            </a:r>
          </a:p>
        </p:txBody>
      </p:sp>
      <p:sp>
        <p:nvSpPr>
          <p:cNvPr id="2" name="TextBox 1">
            <a:extLst>
              <a:ext uri="{FF2B5EF4-FFF2-40B4-BE49-F238E27FC236}">
                <a16:creationId xmlns:a16="http://schemas.microsoft.com/office/drawing/2014/main" id="{3D907FC5-9C36-DBC7-6D9E-EE800BC4C9CE}"/>
              </a:ext>
            </a:extLst>
          </p:cNvPr>
          <p:cNvSpPr txBox="1"/>
          <p:nvPr/>
        </p:nvSpPr>
        <p:spPr>
          <a:xfrm>
            <a:off x="120338" y="859806"/>
            <a:ext cx="3643942" cy="490878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4 layers Board – Top, Ground, Power, Bottom</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Design stages by priority – RF first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Differential Signaling – same length</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RF wiring and Connectors build with Ground “fence”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Curved RF wires for better transition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Power pins AC filtering – more filtering then the PLL (Higher Frequency)</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Ferrite Bead in the Power inputs – spike protection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Same Constraint to X-microwave Form Factor and Grid</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Vias on the Grid for the Power and Control Board - Back Drilling</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47F0916D-4FD4-3EE2-CBDD-DABD09353C30}"/>
              </a:ext>
            </a:extLst>
          </p:cNvPr>
          <p:cNvGrpSpPr/>
          <p:nvPr/>
        </p:nvGrpSpPr>
        <p:grpSpPr>
          <a:xfrm>
            <a:off x="3858448" y="859806"/>
            <a:ext cx="7569410" cy="5877389"/>
            <a:chOff x="3858448" y="859806"/>
            <a:chExt cx="7569410" cy="5877389"/>
          </a:xfrm>
        </p:grpSpPr>
        <p:pic>
          <p:nvPicPr>
            <p:cNvPr id="3" name="Picture 2">
              <a:extLst>
                <a:ext uri="{FF2B5EF4-FFF2-40B4-BE49-F238E27FC236}">
                  <a16:creationId xmlns:a16="http://schemas.microsoft.com/office/drawing/2014/main" id="{0B8BF848-202D-A4AF-3641-34AD70A8CC61}"/>
                </a:ext>
              </a:extLst>
            </p:cNvPr>
            <p:cNvPicPr>
              <a:picLocks noChangeAspect="1"/>
            </p:cNvPicPr>
            <p:nvPr/>
          </p:nvPicPr>
          <p:blipFill>
            <a:blip r:embed="rId2"/>
            <a:stretch>
              <a:fillRect/>
            </a:stretch>
          </p:blipFill>
          <p:spPr>
            <a:xfrm>
              <a:off x="4396763" y="859806"/>
              <a:ext cx="5581650" cy="5572125"/>
            </a:xfrm>
            <a:prstGeom prst="rect">
              <a:avLst/>
            </a:prstGeom>
          </p:spPr>
        </p:pic>
        <p:sp>
          <p:nvSpPr>
            <p:cNvPr id="4" name="TextBox 3">
              <a:extLst>
                <a:ext uri="{FF2B5EF4-FFF2-40B4-BE49-F238E27FC236}">
                  <a16:creationId xmlns:a16="http://schemas.microsoft.com/office/drawing/2014/main" id="{1A28C0B4-3E03-0522-5ABC-5F9C0F8FB562}"/>
                </a:ext>
              </a:extLst>
            </p:cNvPr>
            <p:cNvSpPr txBox="1"/>
            <p:nvPr/>
          </p:nvSpPr>
          <p:spPr>
            <a:xfrm>
              <a:off x="9944010" y="1881588"/>
              <a:ext cx="13337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Aptos" panose="02110004020202020204"/>
                  <a:ea typeface="+mn-ea"/>
                  <a:cs typeface="+mn-cs"/>
                </a:rPr>
                <a:t>RF Out</a:t>
              </a:r>
            </a:p>
          </p:txBody>
        </p:sp>
        <p:sp>
          <p:nvSpPr>
            <p:cNvPr id="12" name="TextBox 11">
              <a:extLst>
                <a:ext uri="{FF2B5EF4-FFF2-40B4-BE49-F238E27FC236}">
                  <a16:creationId xmlns:a16="http://schemas.microsoft.com/office/drawing/2014/main" id="{9404D58E-3D74-CFE3-5EFD-A97F53F99343}"/>
                </a:ext>
              </a:extLst>
            </p:cNvPr>
            <p:cNvSpPr txBox="1"/>
            <p:nvPr/>
          </p:nvSpPr>
          <p:spPr>
            <a:xfrm>
              <a:off x="3858448" y="1864121"/>
              <a:ext cx="13337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IF_Q</a:t>
              </a:r>
            </a:p>
          </p:txBody>
        </p:sp>
        <p:sp>
          <p:nvSpPr>
            <p:cNvPr id="17" name="TextBox 16">
              <a:extLst>
                <a:ext uri="{FF2B5EF4-FFF2-40B4-BE49-F238E27FC236}">
                  <a16:creationId xmlns:a16="http://schemas.microsoft.com/office/drawing/2014/main" id="{6F03572A-B828-8057-2D1C-274BD1597745}"/>
                </a:ext>
              </a:extLst>
            </p:cNvPr>
            <p:cNvSpPr txBox="1"/>
            <p:nvPr/>
          </p:nvSpPr>
          <p:spPr>
            <a:xfrm>
              <a:off x="3944173" y="4996069"/>
              <a:ext cx="13337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IF_I</a:t>
              </a:r>
            </a:p>
          </p:txBody>
        </p:sp>
        <p:sp>
          <p:nvSpPr>
            <p:cNvPr id="18" name="TextBox 17">
              <a:extLst>
                <a:ext uri="{FF2B5EF4-FFF2-40B4-BE49-F238E27FC236}">
                  <a16:creationId xmlns:a16="http://schemas.microsoft.com/office/drawing/2014/main" id="{443107B3-8D30-4780-0BA3-C8CFB5E8F760}"/>
                </a:ext>
              </a:extLst>
            </p:cNvPr>
            <p:cNvSpPr txBox="1"/>
            <p:nvPr/>
          </p:nvSpPr>
          <p:spPr>
            <a:xfrm>
              <a:off x="5372545" y="6398641"/>
              <a:ext cx="13337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LO_N</a:t>
              </a:r>
            </a:p>
          </p:txBody>
        </p:sp>
        <p:sp>
          <p:nvSpPr>
            <p:cNvPr id="19" name="TextBox 18">
              <a:extLst>
                <a:ext uri="{FF2B5EF4-FFF2-40B4-BE49-F238E27FC236}">
                  <a16:creationId xmlns:a16="http://schemas.microsoft.com/office/drawing/2014/main" id="{95F760BE-8329-08CD-AD71-19666C1F31DE}"/>
                </a:ext>
              </a:extLst>
            </p:cNvPr>
            <p:cNvSpPr txBox="1"/>
            <p:nvPr/>
          </p:nvSpPr>
          <p:spPr>
            <a:xfrm>
              <a:off x="8394404" y="6385700"/>
              <a:ext cx="13337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LO_P</a:t>
              </a:r>
            </a:p>
          </p:txBody>
        </p:sp>
        <p:sp>
          <p:nvSpPr>
            <p:cNvPr id="20" name="TextBox 19">
              <a:extLst>
                <a:ext uri="{FF2B5EF4-FFF2-40B4-BE49-F238E27FC236}">
                  <a16:creationId xmlns:a16="http://schemas.microsoft.com/office/drawing/2014/main" id="{2DD6731E-1A59-D6C5-3505-9BC3103EB7A4}"/>
                </a:ext>
              </a:extLst>
            </p:cNvPr>
            <p:cNvSpPr txBox="1"/>
            <p:nvPr/>
          </p:nvSpPr>
          <p:spPr>
            <a:xfrm>
              <a:off x="10094086" y="3429000"/>
              <a:ext cx="13337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SPI Control</a:t>
              </a:r>
            </a:p>
          </p:txBody>
        </p:sp>
        <p:sp>
          <p:nvSpPr>
            <p:cNvPr id="21" name="Freeform: Shape 20">
              <a:extLst>
                <a:ext uri="{FF2B5EF4-FFF2-40B4-BE49-F238E27FC236}">
                  <a16:creationId xmlns:a16="http://schemas.microsoft.com/office/drawing/2014/main" id="{23B43A06-8730-7FEA-26C4-6886042FF19D}"/>
                </a:ext>
              </a:extLst>
            </p:cNvPr>
            <p:cNvSpPr/>
            <p:nvPr/>
          </p:nvSpPr>
          <p:spPr>
            <a:xfrm>
              <a:off x="7437102" y="2752982"/>
              <a:ext cx="1821462" cy="1638300"/>
            </a:xfrm>
            <a:custGeom>
              <a:avLst/>
              <a:gdLst>
                <a:gd name="connsiteX0" fmla="*/ 52826 w 1821462"/>
                <a:gd name="connsiteY0" fmla="*/ 1577340 h 1638300"/>
                <a:gd name="connsiteX1" fmla="*/ 167126 w 1821462"/>
                <a:gd name="connsiteY1" fmla="*/ 1592580 h 1638300"/>
                <a:gd name="connsiteX2" fmla="*/ 311906 w 1821462"/>
                <a:gd name="connsiteY2" fmla="*/ 1600200 h 1638300"/>
                <a:gd name="connsiteX3" fmla="*/ 365246 w 1821462"/>
                <a:gd name="connsiteY3" fmla="*/ 1607820 h 1638300"/>
                <a:gd name="connsiteX4" fmla="*/ 441446 w 1821462"/>
                <a:gd name="connsiteY4" fmla="*/ 1615440 h 1638300"/>
                <a:gd name="connsiteX5" fmla="*/ 464306 w 1821462"/>
                <a:gd name="connsiteY5" fmla="*/ 1623060 h 1638300"/>
                <a:gd name="connsiteX6" fmla="*/ 692906 w 1821462"/>
                <a:gd name="connsiteY6" fmla="*/ 1638300 h 1638300"/>
                <a:gd name="connsiteX7" fmla="*/ 761486 w 1821462"/>
                <a:gd name="connsiteY7" fmla="*/ 1630680 h 1638300"/>
                <a:gd name="connsiteX8" fmla="*/ 776726 w 1821462"/>
                <a:gd name="connsiteY8" fmla="*/ 1600200 h 1638300"/>
                <a:gd name="connsiteX9" fmla="*/ 784346 w 1821462"/>
                <a:gd name="connsiteY9" fmla="*/ 1577340 h 1638300"/>
                <a:gd name="connsiteX10" fmla="*/ 791966 w 1821462"/>
                <a:gd name="connsiteY10" fmla="*/ 1539240 h 1638300"/>
                <a:gd name="connsiteX11" fmla="*/ 814826 w 1821462"/>
                <a:gd name="connsiteY11" fmla="*/ 1531620 h 1638300"/>
                <a:gd name="connsiteX12" fmla="*/ 868166 w 1821462"/>
                <a:gd name="connsiteY12" fmla="*/ 1524000 h 1638300"/>
                <a:gd name="connsiteX13" fmla="*/ 883406 w 1821462"/>
                <a:gd name="connsiteY13" fmla="*/ 1409700 h 1638300"/>
                <a:gd name="connsiteX14" fmla="*/ 906266 w 1821462"/>
                <a:gd name="connsiteY14" fmla="*/ 1310640 h 1638300"/>
                <a:gd name="connsiteX15" fmla="*/ 921506 w 1821462"/>
                <a:gd name="connsiteY15" fmla="*/ 1242060 h 1638300"/>
                <a:gd name="connsiteX16" fmla="*/ 929126 w 1821462"/>
                <a:gd name="connsiteY16" fmla="*/ 1203960 h 1638300"/>
                <a:gd name="connsiteX17" fmla="*/ 944366 w 1821462"/>
                <a:gd name="connsiteY17" fmla="*/ 1150620 h 1638300"/>
                <a:gd name="connsiteX18" fmla="*/ 1028186 w 1821462"/>
                <a:gd name="connsiteY18" fmla="*/ 1059180 h 1638300"/>
                <a:gd name="connsiteX19" fmla="*/ 1051046 w 1821462"/>
                <a:gd name="connsiteY19" fmla="*/ 1043940 h 1638300"/>
                <a:gd name="connsiteX20" fmla="*/ 1073906 w 1821462"/>
                <a:gd name="connsiteY20" fmla="*/ 1036320 h 1638300"/>
                <a:gd name="connsiteX21" fmla="*/ 1653026 w 1821462"/>
                <a:gd name="connsiteY21" fmla="*/ 1059180 h 1638300"/>
                <a:gd name="connsiteX22" fmla="*/ 1805426 w 1821462"/>
                <a:gd name="connsiteY22" fmla="*/ 1021080 h 1638300"/>
                <a:gd name="connsiteX23" fmla="*/ 1797806 w 1821462"/>
                <a:gd name="connsiteY23" fmla="*/ 754380 h 1638300"/>
                <a:gd name="connsiteX24" fmla="*/ 1774946 w 1821462"/>
                <a:gd name="connsiteY24" fmla="*/ 655320 h 1638300"/>
                <a:gd name="connsiteX25" fmla="*/ 1759706 w 1821462"/>
                <a:gd name="connsiteY25" fmla="*/ 579120 h 1638300"/>
                <a:gd name="connsiteX26" fmla="*/ 1691126 w 1821462"/>
                <a:gd name="connsiteY26" fmla="*/ 441960 h 1638300"/>
                <a:gd name="connsiteX27" fmla="*/ 1637786 w 1821462"/>
                <a:gd name="connsiteY27" fmla="*/ 327660 h 1638300"/>
                <a:gd name="connsiteX28" fmla="*/ 1538726 w 1821462"/>
                <a:gd name="connsiteY28" fmla="*/ 198120 h 1638300"/>
                <a:gd name="connsiteX29" fmla="*/ 1485386 w 1821462"/>
                <a:gd name="connsiteY29" fmla="*/ 144780 h 1638300"/>
                <a:gd name="connsiteX30" fmla="*/ 1279646 w 1821462"/>
                <a:gd name="connsiteY30" fmla="*/ 45720 h 1638300"/>
                <a:gd name="connsiteX31" fmla="*/ 1211066 w 1821462"/>
                <a:gd name="connsiteY31" fmla="*/ 30480 h 1638300"/>
                <a:gd name="connsiteX32" fmla="*/ 1089146 w 1821462"/>
                <a:gd name="connsiteY32" fmla="*/ 0 h 1638300"/>
                <a:gd name="connsiteX33" fmla="*/ 738626 w 1821462"/>
                <a:gd name="connsiteY33" fmla="*/ 15240 h 1638300"/>
                <a:gd name="connsiteX34" fmla="*/ 708146 w 1821462"/>
                <a:gd name="connsiteY34" fmla="*/ 22860 h 1638300"/>
                <a:gd name="connsiteX35" fmla="*/ 700526 w 1821462"/>
                <a:gd name="connsiteY35" fmla="*/ 45720 h 1638300"/>
                <a:gd name="connsiteX36" fmla="*/ 639566 w 1821462"/>
                <a:gd name="connsiteY36" fmla="*/ 83820 h 1638300"/>
                <a:gd name="connsiteX37" fmla="*/ 555746 w 1821462"/>
                <a:gd name="connsiteY37" fmla="*/ 160020 h 1638300"/>
                <a:gd name="connsiteX38" fmla="*/ 540506 w 1821462"/>
                <a:gd name="connsiteY38" fmla="*/ 190500 h 1638300"/>
                <a:gd name="connsiteX39" fmla="*/ 517646 w 1821462"/>
                <a:gd name="connsiteY39" fmla="*/ 297180 h 1638300"/>
                <a:gd name="connsiteX40" fmla="*/ 510026 w 1821462"/>
                <a:gd name="connsiteY40" fmla="*/ 327660 h 1638300"/>
                <a:gd name="connsiteX41" fmla="*/ 502406 w 1821462"/>
                <a:gd name="connsiteY41" fmla="*/ 502920 h 1638300"/>
                <a:gd name="connsiteX42" fmla="*/ 487166 w 1821462"/>
                <a:gd name="connsiteY42" fmla="*/ 685800 h 1638300"/>
                <a:gd name="connsiteX43" fmla="*/ 471926 w 1821462"/>
                <a:gd name="connsiteY43" fmla="*/ 800100 h 1638300"/>
                <a:gd name="connsiteX44" fmla="*/ 464306 w 1821462"/>
                <a:gd name="connsiteY44" fmla="*/ 822960 h 1638300"/>
                <a:gd name="connsiteX45" fmla="*/ 441446 w 1821462"/>
                <a:gd name="connsiteY45" fmla="*/ 853440 h 1638300"/>
                <a:gd name="connsiteX46" fmla="*/ 342386 w 1821462"/>
                <a:gd name="connsiteY46" fmla="*/ 899160 h 1638300"/>
                <a:gd name="connsiteX47" fmla="*/ 273806 w 1821462"/>
                <a:gd name="connsiteY47" fmla="*/ 929640 h 1638300"/>
                <a:gd name="connsiteX48" fmla="*/ 189986 w 1821462"/>
                <a:gd name="connsiteY48" fmla="*/ 960120 h 1638300"/>
                <a:gd name="connsiteX49" fmla="*/ 121406 w 1821462"/>
                <a:gd name="connsiteY49" fmla="*/ 998220 h 1638300"/>
                <a:gd name="connsiteX50" fmla="*/ 52826 w 1821462"/>
                <a:gd name="connsiteY50" fmla="*/ 1036320 h 1638300"/>
                <a:gd name="connsiteX51" fmla="*/ 45206 w 1821462"/>
                <a:gd name="connsiteY51" fmla="*/ 1531620 h 1638300"/>
                <a:gd name="connsiteX52" fmla="*/ 60446 w 1821462"/>
                <a:gd name="connsiteY52" fmla="*/ 1554480 h 1638300"/>
                <a:gd name="connsiteX53" fmla="*/ 52826 w 1821462"/>
                <a:gd name="connsiteY53" fmla="*/ 157734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21462" h="1638300">
                  <a:moveTo>
                    <a:pt x="52826" y="1577340"/>
                  </a:moveTo>
                  <a:cubicBezTo>
                    <a:pt x="70606" y="1583690"/>
                    <a:pt x="146673" y="1591065"/>
                    <a:pt x="167126" y="1592580"/>
                  </a:cubicBezTo>
                  <a:cubicBezTo>
                    <a:pt x="215321" y="1596150"/>
                    <a:pt x="263646" y="1597660"/>
                    <a:pt x="311906" y="1600200"/>
                  </a:cubicBezTo>
                  <a:cubicBezTo>
                    <a:pt x="329686" y="1602740"/>
                    <a:pt x="347409" y="1605721"/>
                    <a:pt x="365246" y="1607820"/>
                  </a:cubicBezTo>
                  <a:cubicBezTo>
                    <a:pt x="390598" y="1610803"/>
                    <a:pt x="416216" y="1611558"/>
                    <a:pt x="441446" y="1615440"/>
                  </a:cubicBezTo>
                  <a:cubicBezTo>
                    <a:pt x="449385" y="1616661"/>
                    <a:pt x="456329" y="1622122"/>
                    <a:pt x="464306" y="1623060"/>
                  </a:cubicBezTo>
                  <a:cubicBezTo>
                    <a:pt x="488154" y="1625866"/>
                    <a:pt x="676404" y="1637269"/>
                    <a:pt x="692906" y="1638300"/>
                  </a:cubicBezTo>
                  <a:cubicBezTo>
                    <a:pt x="715766" y="1635760"/>
                    <a:pt x="740547" y="1640198"/>
                    <a:pt x="761486" y="1630680"/>
                  </a:cubicBezTo>
                  <a:cubicBezTo>
                    <a:pt x="771827" y="1625980"/>
                    <a:pt x="772251" y="1610641"/>
                    <a:pt x="776726" y="1600200"/>
                  </a:cubicBezTo>
                  <a:cubicBezTo>
                    <a:pt x="779890" y="1592817"/>
                    <a:pt x="782398" y="1585132"/>
                    <a:pt x="784346" y="1577340"/>
                  </a:cubicBezTo>
                  <a:cubicBezTo>
                    <a:pt x="787487" y="1564775"/>
                    <a:pt x="784782" y="1550016"/>
                    <a:pt x="791966" y="1539240"/>
                  </a:cubicBezTo>
                  <a:cubicBezTo>
                    <a:pt x="796421" y="1532557"/>
                    <a:pt x="806950" y="1533195"/>
                    <a:pt x="814826" y="1531620"/>
                  </a:cubicBezTo>
                  <a:cubicBezTo>
                    <a:pt x="832438" y="1528098"/>
                    <a:pt x="850386" y="1526540"/>
                    <a:pt x="868166" y="1524000"/>
                  </a:cubicBezTo>
                  <a:cubicBezTo>
                    <a:pt x="886546" y="1468859"/>
                    <a:pt x="870975" y="1521575"/>
                    <a:pt x="883406" y="1409700"/>
                  </a:cubicBezTo>
                  <a:cubicBezTo>
                    <a:pt x="889298" y="1356672"/>
                    <a:pt x="892488" y="1365752"/>
                    <a:pt x="906266" y="1310640"/>
                  </a:cubicBezTo>
                  <a:cubicBezTo>
                    <a:pt x="911946" y="1287922"/>
                    <a:pt x="916599" y="1264958"/>
                    <a:pt x="921506" y="1242060"/>
                  </a:cubicBezTo>
                  <a:cubicBezTo>
                    <a:pt x="924220" y="1229396"/>
                    <a:pt x="925985" y="1216525"/>
                    <a:pt x="929126" y="1203960"/>
                  </a:cubicBezTo>
                  <a:cubicBezTo>
                    <a:pt x="933611" y="1186021"/>
                    <a:pt x="935300" y="1166737"/>
                    <a:pt x="944366" y="1150620"/>
                  </a:cubicBezTo>
                  <a:cubicBezTo>
                    <a:pt x="973107" y="1099524"/>
                    <a:pt x="988744" y="1087353"/>
                    <a:pt x="1028186" y="1059180"/>
                  </a:cubicBezTo>
                  <a:cubicBezTo>
                    <a:pt x="1035638" y="1053857"/>
                    <a:pt x="1042855" y="1048036"/>
                    <a:pt x="1051046" y="1043940"/>
                  </a:cubicBezTo>
                  <a:cubicBezTo>
                    <a:pt x="1058230" y="1040348"/>
                    <a:pt x="1066286" y="1038860"/>
                    <a:pt x="1073906" y="1036320"/>
                  </a:cubicBezTo>
                  <a:cubicBezTo>
                    <a:pt x="1607436" y="1052246"/>
                    <a:pt x="1415232" y="1032758"/>
                    <a:pt x="1653026" y="1059180"/>
                  </a:cubicBezTo>
                  <a:cubicBezTo>
                    <a:pt x="1703826" y="1046480"/>
                    <a:pt x="1782959" y="1068379"/>
                    <a:pt x="1805426" y="1021080"/>
                  </a:cubicBezTo>
                  <a:cubicBezTo>
                    <a:pt x="1843585" y="940746"/>
                    <a:pt x="1802247" y="843205"/>
                    <a:pt x="1797806" y="754380"/>
                  </a:cubicBezTo>
                  <a:cubicBezTo>
                    <a:pt x="1797057" y="739398"/>
                    <a:pt x="1775572" y="658243"/>
                    <a:pt x="1774946" y="655320"/>
                  </a:cubicBezTo>
                  <a:cubicBezTo>
                    <a:pt x="1771466" y="639078"/>
                    <a:pt x="1767100" y="597606"/>
                    <a:pt x="1759706" y="579120"/>
                  </a:cubicBezTo>
                  <a:cubicBezTo>
                    <a:pt x="1706826" y="446919"/>
                    <a:pt x="1741041" y="541790"/>
                    <a:pt x="1691126" y="441960"/>
                  </a:cubicBezTo>
                  <a:cubicBezTo>
                    <a:pt x="1663477" y="386662"/>
                    <a:pt x="1672031" y="383697"/>
                    <a:pt x="1637786" y="327660"/>
                  </a:cubicBezTo>
                  <a:cubicBezTo>
                    <a:pt x="1609813" y="281886"/>
                    <a:pt x="1575321" y="237530"/>
                    <a:pt x="1538726" y="198120"/>
                  </a:cubicBezTo>
                  <a:cubicBezTo>
                    <a:pt x="1521616" y="179694"/>
                    <a:pt x="1504581" y="161022"/>
                    <a:pt x="1485386" y="144780"/>
                  </a:cubicBezTo>
                  <a:cubicBezTo>
                    <a:pt x="1436884" y="103740"/>
                    <a:pt x="1312330" y="52983"/>
                    <a:pt x="1279646" y="45720"/>
                  </a:cubicBezTo>
                  <a:lnTo>
                    <a:pt x="1211066" y="30480"/>
                  </a:lnTo>
                  <a:cubicBezTo>
                    <a:pt x="1170332" y="20704"/>
                    <a:pt x="1089146" y="0"/>
                    <a:pt x="1089146" y="0"/>
                  </a:cubicBezTo>
                  <a:lnTo>
                    <a:pt x="738626" y="15240"/>
                  </a:lnTo>
                  <a:cubicBezTo>
                    <a:pt x="728172" y="15867"/>
                    <a:pt x="716324" y="16318"/>
                    <a:pt x="708146" y="22860"/>
                  </a:cubicBezTo>
                  <a:cubicBezTo>
                    <a:pt x="701874" y="27878"/>
                    <a:pt x="706529" y="40384"/>
                    <a:pt x="700526" y="45720"/>
                  </a:cubicBezTo>
                  <a:cubicBezTo>
                    <a:pt x="682616" y="61640"/>
                    <a:pt x="657974" y="68480"/>
                    <a:pt x="639566" y="83820"/>
                  </a:cubicBezTo>
                  <a:cubicBezTo>
                    <a:pt x="616413" y="103114"/>
                    <a:pt x="574951" y="135328"/>
                    <a:pt x="555746" y="160020"/>
                  </a:cubicBezTo>
                  <a:cubicBezTo>
                    <a:pt x="548772" y="168986"/>
                    <a:pt x="544388" y="179825"/>
                    <a:pt x="540506" y="190500"/>
                  </a:cubicBezTo>
                  <a:cubicBezTo>
                    <a:pt x="520086" y="246655"/>
                    <a:pt x="528120" y="239574"/>
                    <a:pt x="517646" y="297180"/>
                  </a:cubicBezTo>
                  <a:cubicBezTo>
                    <a:pt x="515773" y="307484"/>
                    <a:pt x="512566" y="317500"/>
                    <a:pt x="510026" y="327660"/>
                  </a:cubicBezTo>
                  <a:cubicBezTo>
                    <a:pt x="507486" y="386080"/>
                    <a:pt x="505479" y="444526"/>
                    <a:pt x="502406" y="502920"/>
                  </a:cubicBezTo>
                  <a:cubicBezTo>
                    <a:pt x="496074" y="623221"/>
                    <a:pt x="497305" y="589478"/>
                    <a:pt x="487166" y="685800"/>
                  </a:cubicBezTo>
                  <a:cubicBezTo>
                    <a:pt x="481972" y="735143"/>
                    <a:pt x="482667" y="757134"/>
                    <a:pt x="471926" y="800100"/>
                  </a:cubicBezTo>
                  <a:cubicBezTo>
                    <a:pt x="469978" y="807892"/>
                    <a:pt x="468291" y="815986"/>
                    <a:pt x="464306" y="822960"/>
                  </a:cubicBezTo>
                  <a:cubicBezTo>
                    <a:pt x="458005" y="833987"/>
                    <a:pt x="450426" y="844460"/>
                    <a:pt x="441446" y="853440"/>
                  </a:cubicBezTo>
                  <a:cubicBezTo>
                    <a:pt x="420929" y="873957"/>
                    <a:pt x="352097" y="894844"/>
                    <a:pt x="342386" y="899160"/>
                  </a:cubicBezTo>
                  <a:cubicBezTo>
                    <a:pt x="319526" y="909320"/>
                    <a:pt x="297033" y="920349"/>
                    <a:pt x="273806" y="929640"/>
                  </a:cubicBezTo>
                  <a:cubicBezTo>
                    <a:pt x="189328" y="963431"/>
                    <a:pt x="264953" y="926801"/>
                    <a:pt x="189986" y="960120"/>
                  </a:cubicBezTo>
                  <a:cubicBezTo>
                    <a:pt x="150495" y="977671"/>
                    <a:pt x="163723" y="975138"/>
                    <a:pt x="121406" y="998220"/>
                  </a:cubicBezTo>
                  <a:cubicBezTo>
                    <a:pt x="47278" y="1038653"/>
                    <a:pt x="100729" y="1004384"/>
                    <a:pt x="52826" y="1036320"/>
                  </a:cubicBezTo>
                  <a:cubicBezTo>
                    <a:pt x="-48993" y="1189049"/>
                    <a:pt x="23915" y="1070309"/>
                    <a:pt x="45206" y="1531620"/>
                  </a:cubicBezTo>
                  <a:cubicBezTo>
                    <a:pt x="45628" y="1540768"/>
                    <a:pt x="57550" y="1545792"/>
                    <a:pt x="60446" y="1554480"/>
                  </a:cubicBezTo>
                  <a:cubicBezTo>
                    <a:pt x="62856" y="1561709"/>
                    <a:pt x="35046" y="1570990"/>
                    <a:pt x="52826" y="1577340"/>
                  </a:cubicBezTo>
                  <a:close/>
                </a:path>
              </a:pathLst>
            </a:cu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3" name="Straight Arrow Connector 22">
              <a:extLst>
                <a:ext uri="{FF2B5EF4-FFF2-40B4-BE49-F238E27FC236}">
                  <a16:creationId xmlns:a16="http://schemas.microsoft.com/office/drawing/2014/main" id="{D0704AA7-2297-FBD5-870F-DE0440BEA794}"/>
                </a:ext>
              </a:extLst>
            </p:cNvPr>
            <p:cNvCxnSpPr>
              <a:cxnSpLocks/>
              <a:stCxn id="20" idx="1"/>
            </p:cNvCxnSpPr>
            <p:nvPr/>
          </p:nvCxnSpPr>
          <p:spPr>
            <a:xfrm flipH="1">
              <a:off x="9258564" y="3598277"/>
              <a:ext cx="835522" cy="475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47E7CC5-087D-58A3-6530-F27F6BCBD0C7}"/>
                </a:ext>
              </a:extLst>
            </p:cNvPr>
            <p:cNvSpPr txBox="1"/>
            <p:nvPr/>
          </p:nvSpPr>
          <p:spPr>
            <a:xfrm>
              <a:off x="4888253" y="1310744"/>
              <a:ext cx="1333772" cy="33855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VCTRL 1/2</a:t>
              </a:r>
            </a:p>
          </p:txBody>
        </p:sp>
        <p:sp>
          <p:nvSpPr>
            <p:cNvPr id="25" name="Freeform: Shape 24">
              <a:extLst>
                <a:ext uri="{FF2B5EF4-FFF2-40B4-BE49-F238E27FC236}">
                  <a16:creationId xmlns:a16="http://schemas.microsoft.com/office/drawing/2014/main" id="{CE4579BA-07BB-EDF9-0114-B4ED5ABF8267}"/>
                </a:ext>
              </a:extLst>
            </p:cNvPr>
            <p:cNvSpPr/>
            <p:nvPr/>
          </p:nvSpPr>
          <p:spPr>
            <a:xfrm>
              <a:off x="5705005" y="1602362"/>
              <a:ext cx="1053403" cy="541020"/>
            </a:xfrm>
            <a:custGeom>
              <a:avLst/>
              <a:gdLst>
                <a:gd name="connsiteX0" fmla="*/ 123763 w 1053403"/>
                <a:gd name="connsiteY0" fmla="*/ 38100 h 541020"/>
                <a:gd name="connsiteX1" fmla="*/ 352363 w 1053403"/>
                <a:gd name="connsiteY1" fmla="*/ 15240 h 541020"/>
                <a:gd name="connsiteX2" fmla="*/ 756223 w 1053403"/>
                <a:gd name="connsiteY2" fmla="*/ 0 h 541020"/>
                <a:gd name="connsiteX3" fmla="*/ 923863 w 1053403"/>
                <a:gd name="connsiteY3" fmla="*/ 7620 h 541020"/>
                <a:gd name="connsiteX4" fmla="*/ 969583 w 1053403"/>
                <a:gd name="connsiteY4" fmla="*/ 45720 h 541020"/>
                <a:gd name="connsiteX5" fmla="*/ 1000063 w 1053403"/>
                <a:gd name="connsiteY5" fmla="*/ 60960 h 541020"/>
                <a:gd name="connsiteX6" fmla="*/ 1038163 w 1053403"/>
                <a:gd name="connsiteY6" fmla="*/ 121920 h 541020"/>
                <a:gd name="connsiteX7" fmla="*/ 1053403 w 1053403"/>
                <a:gd name="connsiteY7" fmla="*/ 220980 h 541020"/>
                <a:gd name="connsiteX8" fmla="*/ 1045783 w 1053403"/>
                <a:gd name="connsiteY8" fmla="*/ 350520 h 541020"/>
                <a:gd name="connsiteX9" fmla="*/ 1015303 w 1053403"/>
                <a:gd name="connsiteY9" fmla="*/ 373380 h 541020"/>
                <a:gd name="connsiteX10" fmla="*/ 969583 w 1053403"/>
                <a:gd name="connsiteY10" fmla="*/ 388620 h 541020"/>
                <a:gd name="connsiteX11" fmla="*/ 946723 w 1053403"/>
                <a:gd name="connsiteY11" fmla="*/ 457200 h 541020"/>
                <a:gd name="connsiteX12" fmla="*/ 939103 w 1053403"/>
                <a:gd name="connsiteY12" fmla="*/ 487680 h 541020"/>
                <a:gd name="connsiteX13" fmla="*/ 923863 w 1053403"/>
                <a:gd name="connsiteY13" fmla="*/ 510540 h 541020"/>
                <a:gd name="connsiteX14" fmla="*/ 740983 w 1053403"/>
                <a:gd name="connsiteY14" fmla="*/ 541020 h 541020"/>
                <a:gd name="connsiteX15" fmla="*/ 199963 w 1053403"/>
                <a:gd name="connsiteY15" fmla="*/ 525780 h 541020"/>
                <a:gd name="connsiteX16" fmla="*/ 116143 w 1053403"/>
                <a:gd name="connsiteY16" fmla="*/ 441960 h 541020"/>
                <a:gd name="connsiteX17" fmla="*/ 85663 w 1053403"/>
                <a:gd name="connsiteY17" fmla="*/ 419100 h 541020"/>
                <a:gd name="connsiteX18" fmla="*/ 70423 w 1053403"/>
                <a:gd name="connsiteY18" fmla="*/ 396240 h 541020"/>
                <a:gd name="connsiteX19" fmla="*/ 24703 w 1053403"/>
                <a:gd name="connsiteY19" fmla="*/ 327660 h 541020"/>
                <a:gd name="connsiteX20" fmla="*/ 1843 w 1053403"/>
                <a:gd name="connsiteY20" fmla="*/ 213360 h 541020"/>
                <a:gd name="connsiteX21" fmla="*/ 9463 w 1053403"/>
                <a:gd name="connsiteY21" fmla="*/ 106680 h 541020"/>
                <a:gd name="connsiteX22" fmla="*/ 55183 w 1053403"/>
                <a:gd name="connsiteY22" fmla="*/ 99060 h 541020"/>
                <a:gd name="connsiteX23" fmla="*/ 123763 w 1053403"/>
                <a:gd name="connsiteY23" fmla="*/ 38100 h 54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3403" h="541020">
                  <a:moveTo>
                    <a:pt x="123763" y="38100"/>
                  </a:moveTo>
                  <a:cubicBezTo>
                    <a:pt x="173293" y="24130"/>
                    <a:pt x="138782" y="33547"/>
                    <a:pt x="352363" y="15240"/>
                  </a:cubicBezTo>
                  <a:cubicBezTo>
                    <a:pt x="579563" y="-4234"/>
                    <a:pt x="222038" y="12423"/>
                    <a:pt x="756223" y="0"/>
                  </a:cubicBezTo>
                  <a:lnTo>
                    <a:pt x="923863" y="7620"/>
                  </a:lnTo>
                  <a:cubicBezTo>
                    <a:pt x="943261" y="11777"/>
                    <a:pt x="953331" y="34344"/>
                    <a:pt x="969583" y="45720"/>
                  </a:cubicBezTo>
                  <a:cubicBezTo>
                    <a:pt x="978889" y="52234"/>
                    <a:pt x="989903" y="55880"/>
                    <a:pt x="1000063" y="60960"/>
                  </a:cubicBezTo>
                  <a:cubicBezTo>
                    <a:pt x="1008743" y="73980"/>
                    <a:pt x="1034487" y="111810"/>
                    <a:pt x="1038163" y="121920"/>
                  </a:cubicBezTo>
                  <a:cubicBezTo>
                    <a:pt x="1040651" y="128761"/>
                    <a:pt x="1052997" y="218135"/>
                    <a:pt x="1053403" y="220980"/>
                  </a:cubicBezTo>
                  <a:cubicBezTo>
                    <a:pt x="1050863" y="264160"/>
                    <a:pt x="1056274" y="308557"/>
                    <a:pt x="1045783" y="350520"/>
                  </a:cubicBezTo>
                  <a:cubicBezTo>
                    <a:pt x="1042703" y="362841"/>
                    <a:pt x="1026662" y="367700"/>
                    <a:pt x="1015303" y="373380"/>
                  </a:cubicBezTo>
                  <a:cubicBezTo>
                    <a:pt x="1000935" y="380564"/>
                    <a:pt x="969583" y="388620"/>
                    <a:pt x="969583" y="388620"/>
                  </a:cubicBezTo>
                  <a:cubicBezTo>
                    <a:pt x="951322" y="461663"/>
                    <a:pt x="975417" y="371117"/>
                    <a:pt x="946723" y="457200"/>
                  </a:cubicBezTo>
                  <a:cubicBezTo>
                    <a:pt x="943411" y="467135"/>
                    <a:pt x="943228" y="478054"/>
                    <a:pt x="939103" y="487680"/>
                  </a:cubicBezTo>
                  <a:cubicBezTo>
                    <a:pt x="935495" y="496098"/>
                    <a:pt x="932281" y="506932"/>
                    <a:pt x="923863" y="510540"/>
                  </a:cubicBezTo>
                  <a:cubicBezTo>
                    <a:pt x="865395" y="535598"/>
                    <a:pt x="802748" y="535873"/>
                    <a:pt x="740983" y="541020"/>
                  </a:cubicBezTo>
                  <a:lnTo>
                    <a:pt x="199963" y="525780"/>
                  </a:lnTo>
                  <a:cubicBezTo>
                    <a:pt x="160937" y="519593"/>
                    <a:pt x="147754" y="465668"/>
                    <a:pt x="116143" y="441960"/>
                  </a:cubicBezTo>
                  <a:cubicBezTo>
                    <a:pt x="105983" y="434340"/>
                    <a:pt x="94643" y="428080"/>
                    <a:pt x="85663" y="419100"/>
                  </a:cubicBezTo>
                  <a:cubicBezTo>
                    <a:pt x="79187" y="412624"/>
                    <a:pt x="75746" y="403692"/>
                    <a:pt x="70423" y="396240"/>
                  </a:cubicBezTo>
                  <a:cubicBezTo>
                    <a:pt x="30740" y="340684"/>
                    <a:pt x="63353" y="392076"/>
                    <a:pt x="24703" y="327660"/>
                  </a:cubicBezTo>
                  <a:cubicBezTo>
                    <a:pt x="12789" y="285961"/>
                    <a:pt x="1843" y="257971"/>
                    <a:pt x="1843" y="213360"/>
                  </a:cubicBezTo>
                  <a:cubicBezTo>
                    <a:pt x="1843" y="177709"/>
                    <a:pt x="-5613" y="138986"/>
                    <a:pt x="9463" y="106680"/>
                  </a:cubicBezTo>
                  <a:cubicBezTo>
                    <a:pt x="15997" y="92679"/>
                    <a:pt x="40194" y="102807"/>
                    <a:pt x="55183" y="99060"/>
                  </a:cubicBezTo>
                  <a:cubicBezTo>
                    <a:pt x="89255" y="90542"/>
                    <a:pt x="74233" y="52070"/>
                    <a:pt x="123763" y="38100"/>
                  </a:cubicBezTo>
                  <a:close/>
                </a:path>
              </a:pathLst>
            </a:cu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TextBox 25">
              <a:extLst>
                <a:ext uri="{FF2B5EF4-FFF2-40B4-BE49-F238E27FC236}">
                  <a16:creationId xmlns:a16="http://schemas.microsoft.com/office/drawing/2014/main" id="{992E23AD-F519-7D17-2E38-5228F8003AD9}"/>
                </a:ext>
              </a:extLst>
            </p:cNvPr>
            <p:cNvSpPr txBox="1"/>
            <p:nvPr/>
          </p:nvSpPr>
          <p:spPr>
            <a:xfrm>
              <a:off x="4496759" y="3896095"/>
              <a:ext cx="13337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VENV_P/N</a:t>
              </a:r>
            </a:p>
          </p:txBody>
        </p:sp>
        <p:sp>
          <p:nvSpPr>
            <p:cNvPr id="27" name="Freeform: Shape 26">
              <a:extLst>
                <a:ext uri="{FF2B5EF4-FFF2-40B4-BE49-F238E27FC236}">
                  <a16:creationId xmlns:a16="http://schemas.microsoft.com/office/drawing/2014/main" id="{A4E0A477-9212-074D-D2FD-6D765B106CB3}"/>
                </a:ext>
              </a:extLst>
            </p:cNvPr>
            <p:cNvSpPr/>
            <p:nvPr/>
          </p:nvSpPr>
          <p:spPr>
            <a:xfrm>
              <a:off x="5115028" y="2780855"/>
              <a:ext cx="515034" cy="1122360"/>
            </a:xfrm>
            <a:custGeom>
              <a:avLst/>
              <a:gdLst>
                <a:gd name="connsiteX0" fmla="*/ 25400 w 515034"/>
                <a:gd name="connsiteY0" fmla="*/ 908117 h 1122360"/>
                <a:gd name="connsiteX1" fmla="*/ 31750 w 515034"/>
                <a:gd name="connsiteY1" fmla="*/ 755717 h 1122360"/>
                <a:gd name="connsiteX2" fmla="*/ 38100 w 515034"/>
                <a:gd name="connsiteY2" fmla="*/ 666817 h 1122360"/>
                <a:gd name="connsiteX3" fmla="*/ 57150 w 515034"/>
                <a:gd name="connsiteY3" fmla="*/ 6417 h 1122360"/>
                <a:gd name="connsiteX4" fmla="*/ 88900 w 515034"/>
                <a:gd name="connsiteY4" fmla="*/ 67 h 1122360"/>
                <a:gd name="connsiteX5" fmla="*/ 285750 w 515034"/>
                <a:gd name="connsiteY5" fmla="*/ 6417 h 1122360"/>
                <a:gd name="connsiteX6" fmla="*/ 342900 w 515034"/>
                <a:gd name="connsiteY6" fmla="*/ 44517 h 1122360"/>
                <a:gd name="connsiteX7" fmla="*/ 393700 w 515034"/>
                <a:gd name="connsiteY7" fmla="*/ 114367 h 1122360"/>
                <a:gd name="connsiteX8" fmla="*/ 431800 w 515034"/>
                <a:gd name="connsiteY8" fmla="*/ 165167 h 1122360"/>
                <a:gd name="connsiteX9" fmla="*/ 501650 w 515034"/>
                <a:gd name="connsiteY9" fmla="*/ 298517 h 1122360"/>
                <a:gd name="connsiteX10" fmla="*/ 514350 w 515034"/>
                <a:gd name="connsiteY10" fmla="*/ 450917 h 1122360"/>
                <a:gd name="connsiteX11" fmla="*/ 501650 w 515034"/>
                <a:gd name="connsiteY11" fmla="*/ 806517 h 1122360"/>
                <a:gd name="connsiteX12" fmla="*/ 488950 w 515034"/>
                <a:gd name="connsiteY12" fmla="*/ 889067 h 1122360"/>
                <a:gd name="connsiteX13" fmla="*/ 438150 w 515034"/>
                <a:gd name="connsiteY13" fmla="*/ 1016067 h 1122360"/>
                <a:gd name="connsiteX14" fmla="*/ 419100 w 515034"/>
                <a:gd name="connsiteY14" fmla="*/ 1028767 h 1122360"/>
                <a:gd name="connsiteX15" fmla="*/ 400050 w 515034"/>
                <a:gd name="connsiteY15" fmla="*/ 1035117 h 1122360"/>
                <a:gd name="connsiteX16" fmla="*/ 361950 w 515034"/>
                <a:gd name="connsiteY16" fmla="*/ 1054167 h 1122360"/>
                <a:gd name="connsiteX17" fmla="*/ 330200 w 515034"/>
                <a:gd name="connsiteY17" fmla="*/ 1073217 h 1122360"/>
                <a:gd name="connsiteX18" fmla="*/ 196850 w 515034"/>
                <a:gd name="connsiteY18" fmla="*/ 1117667 h 1122360"/>
                <a:gd name="connsiteX19" fmla="*/ 6350 w 515034"/>
                <a:gd name="connsiteY19" fmla="*/ 1073217 h 1122360"/>
                <a:gd name="connsiteX20" fmla="*/ 0 w 515034"/>
                <a:gd name="connsiteY20" fmla="*/ 1041467 h 1122360"/>
                <a:gd name="connsiteX21" fmla="*/ 25400 w 515034"/>
                <a:gd name="connsiteY21" fmla="*/ 908117 h 112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5034" h="1122360">
                  <a:moveTo>
                    <a:pt x="25400" y="908117"/>
                  </a:moveTo>
                  <a:cubicBezTo>
                    <a:pt x="30692" y="860492"/>
                    <a:pt x="29078" y="806491"/>
                    <a:pt x="31750" y="755717"/>
                  </a:cubicBezTo>
                  <a:cubicBezTo>
                    <a:pt x="33311" y="726049"/>
                    <a:pt x="37093" y="696509"/>
                    <a:pt x="38100" y="666817"/>
                  </a:cubicBezTo>
                  <a:cubicBezTo>
                    <a:pt x="45561" y="446719"/>
                    <a:pt x="40419" y="226005"/>
                    <a:pt x="57150" y="6417"/>
                  </a:cubicBezTo>
                  <a:cubicBezTo>
                    <a:pt x="57970" y="-4345"/>
                    <a:pt x="78317" y="2184"/>
                    <a:pt x="88900" y="67"/>
                  </a:cubicBezTo>
                  <a:lnTo>
                    <a:pt x="285750" y="6417"/>
                  </a:lnTo>
                  <a:cubicBezTo>
                    <a:pt x="308303" y="10364"/>
                    <a:pt x="328243" y="26928"/>
                    <a:pt x="342900" y="44517"/>
                  </a:cubicBezTo>
                  <a:cubicBezTo>
                    <a:pt x="416105" y="132363"/>
                    <a:pt x="341094" y="38381"/>
                    <a:pt x="393700" y="114367"/>
                  </a:cubicBezTo>
                  <a:cubicBezTo>
                    <a:pt x="405748" y="131770"/>
                    <a:pt x="420582" y="147218"/>
                    <a:pt x="431800" y="165167"/>
                  </a:cubicBezTo>
                  <a:cubicBezTo>
                    <a:pt x="482146" y="245720"/>
                    <a:pt x="478154" y="239778"/>
                    <a:pt x="501650" y="298517"/>
                  </a:cubicBezTo>
                  <a:cubicBezTo>
                    <a:pt x="508480" y="353157"/>
                    <a:pt x="514350" y="391601"/>
                    <a:pt x="514350" y="450917"/>
                  </a:cubicBezTo>
                  <a:cubicBezTo>
                    <a:pt x="514350" y="666050"/>
                    <a:pt x="519479" y="672802"/>
                    <a:pt x="501650" y="806517"/>
                  </a:cubicBezTo>
                  <a:cubicBezTo>
                    <a:pt x="500830" y="812670"/>
                    <a:pt x="491438" y="880112"/>
                    <a:pt x="488950" y="889067"/>
                  </a:cubicBezTo>
                  <a:cubicBezTo>
                    <a:pt x="488008" y="892459"/>
                    <a:pt x="453996" y="1005503"/>
                    <a:pt x="438150" y="1016067"/>
                  </a:cubicBezTo>
                  <a:cubicBezTo>
                    <a:pt x="431800" y="1020300"/>
                    <a:pt x="425926" y="1025354"/>
                    <a:pt x="419100" y="1028767"/>
                  </a:cubicBezTo>
                  <a:cubicBezTo>
                    <a:pt x="413113" y="1031760"/>
                    <a:pt x="406167" y="1032399"/>
                    <a:pt x="400050" y="1035117"/>
                  </a:cubicBezTo>
                  <a:cubicBezTo>
                    <a:pt x="387075" y="1040884"/>
                    <a:pt x="374415" y="1047368"/>
                    <a:pt x="361950" y="1054167"/>
                  </a:cubicBezTo>
                  <a:cubicBezTo>
                    <a:pt x="351115" y="1060077"/>
                    <a:pt x="341507" y="1068270"/>
                    <a:pt x="330200" y="1073217"/>
                  </a:cubicBezTo>
                  <a:cubicBezTo>
                    <a:pt x="288261" y="1091565"/>
                    <a:pt x="240659" y="1104524"/>
                    <a:pt x="196850" y="1117667"/>
                  </a:cubicBezTo>
                  <a:cubicBezTo>
                    <a:pt x="90502" y="1109789"/>
                    <a:pt x="38212" y="1152872"/>
                    <a:pt x="6350" y="1073217"/>
                  </a:cubicBezTo>
                  <a:cubicBezTo>
                    <a:pt x="2342" y="1063196"/>
                    <a:pt x="2117" y="1052050"/>
                    <a:pt x="0" y="1041467"/>
                  </a:cubicBezTo>
                  <a:cubicBezTo>
                    <a:pt x="6475" y="886076"/>
                    <a:pt x="20108" y="955742"/>
                    <a:pt x="25400" y="908117"/>
                  </a:cubicBezTo>
                  <a:close/>
                </a:path>
              </a:pathLst>
            </a:cu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6" name="Group 5">
            <a:extLst>
              <a:ext uri="{FF2B5EF4-FFF2-40B4-BE49-F238E27FC236}">
                <a16:creationId xmlns:a16="http://schemas.microsoft.com/office/drawing/2014/main" id="{512B930E-FE4E-B29F-B444-490EA2D38997}"/>
              </a:ext>
            </a:extLst>
          </p:cNvPr>
          <p:cNvGrpSpPr/>
          <p:nvPr/>
        </p:nvGrpSpPr>
        <p:grpSpPr>
          <a:xfrm>
            <a:off x="10544175" y="6124576"/>
            <a:ext cx="1281851" cy="535526"/>
            <a:chOff x="410412" y="4247688"/>
            <a:chExt cx="1155741" cy="473349"/>
          </a:xfrm>
        </p:grpSpPr>
        <p:pic>
          <p:nvPicPr>
            <p:cNvPr id="7" name="Picture 6">
              <a:extLst>
                <a:ext uri="{FF2B5EF4-FFF2-40B4-BE49-F238E27FC236}">
                  <a16:creationId xmlns:a16="http://schemas.microsoft.com/office/drawing/2014/main" id="{E78E0037-05FE-9647-2381-04306EA846E5}"/>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8" name="Picture 7">
              <a:extLst>
                <a:ext uri="{FF2B5EF4-FFF2-40B4-BE49-F238E27FC236}">
                  <a16:creationId xmlns:a16="http://schemas.microsoft.com/office/drawing/2014/main" id="{73C89FEF-B2B0-60A4-21C2-235200615034}"/>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9" name="Picture 8" descr="Faculty Logo - Faculty of Electrical And Computer Engineering - Technion">
            <a:extLst>
              <a:ext uri="{FF2B5EF4-FFF2-40B4-BE49-F238E27FC236}">
                <a16:creationId xmlns:a16="http://schemas.microsoft.com/office/drawing/2014/main" id="{8E142C76-1B35-3D9F-3337-BC343142E5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3760122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1967635" y="173560"/>
            <a:ext cx="8139279"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cs typeface="+mn-cs"/>
              </a:rPr>
              <a:t>Upconverter Board Design – Power Layer</a:t>
            </a:r>
          </a:p>
        </p:txBody>
      </p:sp>
      <p:sp>
        <p:nvSpPr>
          <p:cNvPr id="2" name="TextBox 1">
            <a:extLst>
              <a:ext uri="{FF2B5EF4-FFF2-40B4-BE49-F238E27FC236}">
                <a16:creationId xmlns:a16="http://schemas.microsoft.com/office/drawing/2014/main" id="{3D907FC5-9C36-DBC7-6D9E-EE800BC4C9CE}"/>
              </a:ext>
            </a:extLst>
          </p:cNvPr>
          <p:cNvSpPr txBox="1"/>
          <p:nvPr/>
        </p:nvSpPr>
        <p:spPr>
          <a:xfrm>
            <a:off x="217250" y="1129649"/>
            <a:ext cx="3038487" cy="264219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2 Power Plain for 3.3VA </a:t>
            </a:r>
            <a:b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and 3.3VB – </a:t>
            </a:r>
            <a:b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for stable distribution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VENV chip to via connection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nSEN signal connection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045028EF-847F-DDCB-C71A-F1217FA9B95B}"/>
              </a:ext>
            </a:extLst>
          </p:cNvPr>
          <p:cNvGrpSpPr/>
          <p:nvPr/>
        </p:nvGrpSpPr>
        <p:grpSpPr>
          <a:xfrm>
            <a:off x="3267075" y="801019"/>
            <a:ext cx="5657850" cy="5667375"/>
            <a:chOff x="3267075" y="801019"/>
            <a:chExt cx="5657850" cy="5667375"/>
          </a:xfrm>
        </p:grpSpPr>
        <p:pic>
          <p:nvPicPr>
            <p:cNvPr id="6" name="Picture 5">
              <a:extLst>
                <a:ext uri="{FF2B5EF4-FFF2-40B4-BE49-F238E27FC236}">
                  <a16:creationId xmlns:a16="http://schemas.microsoft.com/office/drawing/2014/main" id="{1FF40FDD-9E2E-1426-C967-C8087A0DF760}"/>
                </a:ext>
              </a:extLst>
            </p:cNvPr>
            <p:cNvPicPr>
              <a:picLocks noChangeAspect="1"/>
            </p:cNvPicPr>
            <p:nvPr/>
          </p:nvPicPr>
          <p:blipFill>
            <a:blip r:embed="rId2"/>
            <a:stretch>
              <a:fillRect/>
            </a:stretch>
          </p:blipFill>
          <p:spPr>
            <a:xfrm>
              <a:off x="3267075" y="801019"/>
              <a:ext cx="5657850" cy="5667375"/>
            </a:xfrm>
            <a:prstGeom prst="rect">
              <a:avLst/>
            </a:prstGeom>
          </p:spPr>
        </p:pic>
        <p:sp>
          <p:nvSpPr>
            <p:cNvPr id="26" name="TextBox 25">
              <a:extLst>
                <a:ext uri="{FF2B5EF4-FFF2-40B4-BE49-F238E27FC236}">
                  <a16:creationId xmlns:a16="http://schemas.microsoft.com/office/drawing/2014/main" id="{992E23AD-F519-7D17-2E38-5228F8003AD9}"/>
                </a:ext>
              </a:extLst>
            </p:cNvPr>
            <p:cNvSpPr txBox="1"/>
            <p:nvPr/>
          </p:nvSpPr>
          <p:spPr>
            <a:xfrm>
              <a:off x="5905411" y="1683759"/>
              <a:ext cx="8068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3.3VA</a:t>
              </a:r>
            </a:p>
          </p:txBody>
        </p:sp>
        <p:sp>
          <p:nvSpPr>
            <p:cNvPr id="7" name="TextBox 6">
              <a:extLst>
                <a:ext uri="{FF2B5EF4-FFF2-40B4-BE49-F238E27FC236}">
                  <a16:creationId xmlns:a16="http://schemas.microsoft.com/office/drawing/2014/main" id="{6CDB0615-CD2B-0782-0FF6-7A69FA80252A}"/>
                </a:ext>
              </a:extLst>
            </p:cNvPr>
            <p:cNvSpPr txBox="1"/>
            <p:nvPr/>
          </p:nvSpPr>
          <p:spPr>
            <a:xfrm>
              <a:off x="4577383" y="4647949"/>
              <a:ext cx="8068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3.3VB</a:t>
              </a:r>
            </a:p>
          </p:txBody>
        </p:sp>
        <p:cxnSp>
          <p:nvCxnSpPr>
            <p:cNvPr id="9" name="Straight Arrow Connector 8">
              <a:extLst>
                <a:ext uri="{FF2B5EF4-FFF2-40B4-BE49-F238E27FC236}">
                  <a16:creationId xmlns:a16="http://schemas.microsoft.com/office/drawing/2014/main" id="{1D34A857-E862-4F37-61B4-31D1564DBAA2}"/>
                </a:ext>
              </a:extLst>
            </p:cNvPr>
            <p:cNvCxnSpPr/>
            <p:nvPr/>
          </p:nvCxnSpPr>
          <p:spPr>
            <a:xfrm flipH="1">
              <a:off x="6099175" y="1966846"/>
              <a:ext cx="88900" cy="1016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C9894C9-0B81-E675-7321-D635FA0A89A6}"/>
                </a:ext>
              </a:extLst>
            </p:cNvPr>
            <p:cNvCxnSpPr>
              <a:cxnSpLocks/>
            </p:cNvCxnSpPr>
            <p:nvPr/>
          </p:nvCxnSpPr>
          <p:spPr>
            <a:xfrm flipV="1">
              <a:off x="5090875" y="4586552"/>
              <a:ext cx="100250" cy="1143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F75D052-D397-F42A-3386-51B804A6E22C}"/>
                </a:ext>
              </a:extLst>
            </p:cNvPr>
            <p:cNvSpPr txBox="1"/>
            <p:nvPr/>
          </p:nvSpPr>
          <p:spPr>
            <a:xfrm>
              <a:off x="3567730" y="3004288"/>
              <a:ext cx="80686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VENV P/N</a:t>
              </a:r>
            </a:p>
          </p:txBody>
        </p:sp>
        <p:sp>
          <p:nvSpPr>
            <p:cNvPr id="30" name="TextBox 29">
              <a:extLst>
                <a:ext uri="{FF2B5EF4-FFF2-40B4-BE49-F238E27FC236}">
                  <a16:creationId xmlns:a16="http://schemas.microsoft.com/office/drawing/2014/main" id="{C3B0F446-23EF-6958-3679-7F7E3B646227}"/>
                </a:ext>
              </a:extLst>
            </p:cNvPr>
            <p:cNvSpPr txBox="1"/>
            <p:nvPr/>
          </p:nvSpPr>
          <p:spPr>
            <a:xfrm>
              <a:off x="6243741" y="3474865"/>
              <a:ext cx="113241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Aptos" panose="02110004020202020204"/>
                  <a:ea typeface="+mn-ea"/>
                  <a:cs typeface="+mn-cs"/>
                </a:rPr>
                <a:t>nSEN – SPI Enable</a:t>
              </a:r>
            </a:p>
          </p:txBody>
        </p:sp>
        <p:cxnSp>
          <p:nvCxnSpPr>
            <p:cNvPr id="31" name="Straight Arrow Connector 30">
              <a:extLst>
                <a:ext uri="{FF2B5EF4-FFF2-40B4-BE49-F238E27FC236}">
                  <a16:creationId xmlns:a16="http://schemas.microsoft.com/office/drawing/2014/main" id="{6C4E9F9D-2A48-BA81-B4C4-74C0B3F48741}"/>
                </a:ext>
              </a:extLst>
            </p:cNvPr>
            <p:cNvCxnSpPr>
              <a:cxnSpLocks/>
            </p:cNvCxnSpPr>
            <p:nvPr/>
          </p:nvCxnSpPr>
          <p:spPr>
            <a:xfrm flipH="1" flipV="1">
              <a:off x="6287837" y="3467245"/>
              <a:ext cx="167756" cy="1086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F4BB450-540F-1379-02B2-A888B0A7B329}"/>
                </a:ext>
              </a:extLst>
            </p:cNvPr>
            <p:cNvCxnSpPr>
              <a:cxnSpLocks/>
            </p:cNvCxnSpPr>
            <p:nvPr/>
          </p:nvCxnSpPr>
          <p:spPr>
            <a:xfrm flipV="1">
              <a:off x="4191715" y="3004288"/>
              <a:ext cx="304085" cy="16649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4828B5B-DF7B-BD06-28EB-6835FF37D04B}"/>
                </a:ext>
              </a:extLst>
            </p:cNvPr>
            <p:cNvCxnSpPr>
              <a:cxnSpLocks/>
            </p:cNvCxnSpPr>
            <p:nvPr/>
          </p:nvCxnSpPr>
          <p:spPr>
            <a:xfrm>
              <a:off x="4160941" y="3259437"/>
              <a:ext cx="121205" cy="943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 name="Group 2">
            <a:extLst>
              <a:ext uri="{FF2B5EF4-FFF2-40B4-BE49-F238E27FC236}">
                <a16:creationId xmlns:a16="http://schemas.microsoft.com/office/drawing/2014/main" id="{B5CC182D-DAA4-3FF0-190E-BB93C89A7465}"/>
              </a:ext>
            </a:extLst>
          </p:cNvPr>
          <p:cNvGrpSpPr/>
          <p:nvPr/>
        </p:nvGrpSpPr>
        <p:grpSpPr>
          <a:xfrm>
            <a:off x="10544175" y="6124576"/>
            <a:ext cx="1281851" cy="535526"/>
            <a:chOff x="410412" y="4247688"/>
            <a:chExt cx="1155741" cy="473349"/>
          </a:xfrm>
        </p:grpSpPr>
        <p:pic>
          <p:nvPicPr>
            <p:cNvPr id="4" name="Picture 3">
              <a:extLst>
                <a:ext uri="{FF2B5EF4-FFF2-40B4-BE49-F238E27FC236}">
                  <a16:creationId xmlns:a16="http://schemas.microsoft.com/office/drawing/2014/main" id="{6C2CBF91-5D69-E747-0068-8A43EEB3C0E0}"/>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8" name="Picture 7">
              <a:extLst>
                <a:ext uri="{FF2B5EF4-FFF2-40B4-BE49-F238E27FC236}">
                  <a16:creationId xmlns:a16="http://schemas.microsoft.com/office/drawing/2014/main" id="{64D7AA1F-4199-E374-5D60-84EB2CAA12E7}"/>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0" name="Picture 9" descr="Faculty Logo - Faculty of Electrical And Computer Engineering - Technion">
            <a:extLst>
              <a:ext uri="{FF2B5EF4-FFF2-40B4-BE49-F238E27FC236}">
                <a16:creationId xmlns:a16="http://schemas.microsoft.com/office/drawing/2014/main" id="{2C747993-2C9E-2E9B-9A3A-517DE732B2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2366997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4777959" y="173560"/>
            <a:ext cx="2518638" cy="646331"/>
          </a:xfrm>
          <a:prstGeom prst="rect">
            <a:avLst/>
          </a:prstGeom>
          <a:noFill/>
        </p:spPr>
        <p:txBody>
          <a:bodyPr wrap="none" lIns="91440" tIns="45720" rIns="91440" bIns="45720">
            <a:spAutoFit/>
          </a:bodyPr>
          <a:lstStyle/>
          <a:p>
            <a:pPr algn="ctr"/>
            <a:r>
              <a:rPr lang="en-US" sz="3600" b="1"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Conclusions</a:t>
            </a:r>
            <a:endPar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3D907FC5-9C36-DBC7-6D9E-EE800BC4C9CE}"/>
              </a:ext>
            </a:extLst>
          </p:cNvPr>
          <p:cNvSpPr txBox="1"/>
          <p:nvPr/>
        </p:nvSpPr>
        <p:spPr>
          <a:xfrm>
            <a:off x="1545902" y="1017746"/>
            <a:ext cx="9233546" cy="433432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Results and testing </a:t>
            </a:r>
            <a:r>
              <a:rPr lang="en-US" sz="1400" dirty="0">
                <a:ln w="0"/>
                <a:latin typeface="Cambria" panose="02040503050406030204" pitchFamily="18" charset="0"/>
                <a:ea typeface="Cambria" panose="02040503050406030204" pitchFamily="18" charset="0"/>
              </a:rPr>
              <a:t>– system has not been tested de-facto yet and remaining stages of the design should be carried out by future projects in order to complete the full system</a:t>
            </a:r>
          </a:p>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Hardware projects </a:t>
            </a:r>
            <a:r>
              <a:rPr lang="en-US" sz="1400" dirty="0">
                <a:ln w="0"/>
                <a:latin typeface="Cambria" panose="02040503050406030204" pitchFamily="18" charset="0"/>
                <a:ea typeface="Cambria" panose="02040503050406030204" pitchFamily="18" charset="0"/>
              </a:rPr>
              <a:t>– making a complex hardware system become a reality is quite challenging</a:t>
            </a:r>
          </a:p>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RF systems </a:t>
            </a:r>
            <a:r>
              <a:rPr lang="en-US" sz="1400" dirty="0">
                <a:ln w="0"/>
                <a:latin typeface="Cambria" panose="02040503050406030204" pitchFamily="18" charset="0"/>
                <a:ea typeface="Cambria" panose="02040503050406030204" pitchFamily="18" charset="0"/>
              </a:rPr>
              <a:t>– the main considerations are minimizing the noise and proper integration of the different subsystems  </a:t>
            </a:r>
          </a:p>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System design </a:t>
            </a:r>
            <a:r>
              <a:rPr lang="en-US" sz="1400" dirty="0">
                <a:ln w="0"/>
                <a:latin typeface="Cambria" panose="02040503050406030204" pitchFamily="18" charset="0"/>
                <a:ea typeface="Cambria" panose="02040503050406030204" pitchFamily="18" charset="0"/>
              </a:rPr>
              <a:t>– experience, experience, experience…</a:t>
            </a:r>
          </a:p>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Theoretical foundation </a:t>
            </a:r>
            <a:r>
              <a:rPr lang="en-US" sz="1400" dirty="0">
                <a:ln w="0"/>
                <a:latin typeface="Cambria" panose="02040503050406030204" pitchFamily="18" charset="0"/>
                <a:ea typeface="Cambria" panose="02040503050406030204" pitchFamily="18" charset="0"/>
              </a:rPr>
              <a:t>– it is extremely important to start at this stage and dig deep!</a:t>
            </a:r>
          </a:p>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Board Design </a:t>
            </a:r>
            <a:r>
              <a:rPr lang="en-US" sz="1400" dirty="0">
                <a:ln w="0"/>
                <a:latin typeface="Cambria" panose="02040503050406030204" pitchFamily="18" charset="0"/>
                <a:ea typeface="Cambria" panose="02040503050406030204" pitchFamily="18" charset="0"/>
              </a:rPr>
              <a:t>– learning curve can only be achieved by trial and error (ping-pong with Denis and Menashe)</a:t>
            </a:r>
          </a:p>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Teamwork </a:t>
            </a:r>
            <a:r>
              <a:rPr lang="en-US" sz="1400" dirty="0">
                <a:ln w="0"/>
                <a:latin typeface="Cambria" panose="02040503050406030204" pitchFamily="18" charset="0"/>
                <a:ea typeface="Cambria" panose="02040503050406030204" pitchFamily="18" charset="0"/>
              </a:rPr>
              <a:t>– Makes the dream work!</a:t>
            </a:r>
          </a:p>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Experience</a:t>
            </a:r>
            <a:r>
              <a:rPr lang="en-US" sz="1400" dirty="0">
                <a:ln w="0"/>
                <a:latin typeface="Cambria" panose="02040503050406030204" pitchFamily="18" charset="0"/>
                <a:ea typeface="Cambria" panose="02040503050406030204" pitchFamily="18" charset="0"/>
              </a:rPr>
              <a:t> – consult with experienced and knowledgeable figures (like Denis and Menashe) as much as possible</a:t>
            </a:r>
          </a:p>
          <a:p>
            <a:pPr marL="285750" indent="-285750">
              <a:lnSpc>
                <a:spcPct val="20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Documentation and backups </a:t>
            </a:r>
            <a:r>
              <a:rPr lang="en-US" sz="1400" dirty="0">
                <a:ln w="0"/>
                <a:latin typeface="Cambria" panose="02040503050406030204" pitchFamily="18" charset="0"/>
                <a:ea typeface="Cambria" panose="02040503050406030204" pitchFamily="18" charset="0"/>
              </a:rPr>
              <a:t>– very important for efficiency and future reference</a:t>
            </a:r>
          </a:p>
        </p:txBody>
      </p:sp>
      <p:grpSp>
        <p:nvGrpSpPr>
          <p:cNvPr id="3" name="Group 2">
            <a:extLst>
              <a:ext uri="{FF2B5EF4-FFF2-40B4-BE49-F238E27FC236}">
                <a16:creationId xmlns:a16="http://schemas.microsoft.com/office/drawing/2014/main" id="{6D6C178F-57C0-741A-9D91-B4F17229CC7A}"/>
              </a:ext>
            </a:extLst>
          </p:cNvPr>
          <p:cNvGrpSpPr/>
          <p:nvPr/>
        </p:nvGrpSpPr>
        <p:grpSpPr>
          <a:xfrm>
            <a:off x="10544175" y="6124576"/>
            <a:ext cx="1281851" cy="535526"/>
            <a:chOff x="410412" y="4247688"/>
            <a:chExt cx="1155741" cy="473349"/>
          </a:xfrm>
        </p:grpSpPr>
        <p:pic>
          <p:nvPicPr>
            <p:cNvPr id="4" name="Picture 3">
              <a:extLst>
                <a:ext uri="{FF2B5EF4-FFF2-40B4-BE49-F238E27FC236}">
                  <a16:creationId xmlns:a16="http://schemas.microsoft.com/office/drawing/2014/main" id="{C23FA9B4-3484-E98B-1730-66387FF45AE1}"/>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6" name="Picture 5">
              <a:extLst>
                <a:ext uri="{FF2B5EF4-FFF2-40B4-BE49-F238E27FC236}">
                  <a16:creationId xmlns:a16="http://schemas.microsoft.com/office/drawing/2014/main" id="{C1676074-9EFC-EA30-EE75-CB081A5EC8E0}"/>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7" name="Picture 6" descr="Faculty Logo - Faculty of Electrical And Computer Engineering - Technion">
            <a:extLst>
              <a:ext uri="{FF2B5EF4-FFF2-40B4-BE49-F238E27FC236}">
                <a16:creationId xmlns:a16="http://schemas.microsoft.com/office/drawing/2014/main" id="{B069C9C9-3438-2441-203C-A16C34297A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89276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D87B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CB5D-C3E8-8BEA-6171-8D96C7E4DF2A}"/>
              </a:ext>
            </a:extLst>
          </p:cNvPr>
          <p:cNvSpPr>
            <a:spLocks noGrp="1"/>
          </p:cNvSpPr>
          <p:nvPr>
            <p:ph type="ctrTitle"/>
          </p:nvPr>
        </p:nvSpPr>
        <p:spPr>
          <a:xfrm>
            <a:off x="1162463" y="2413091"/>
            <a:ext cx="9830265" cy="1521759"/>
          </a:xfrm>
        </p:spPr>
        <p:txBody>
          <a:bodyPr>
            <a:noAutofit/>
          </a:bodyPr>
          <a:lstStyle/>
          <a:p>
            <a:r>
              <a:rPr lang="en-US" sz="8000" b="1" kern="1400" spc="-5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Q&amp;A</a:t>
            </a:r>
            <a:endParaRPr lang="en-US" sz="8000" b="1" dirty="0">
              <a:solidFill>
                <a:srgbClr val="002060"/>
              </a:solidFill>
              <a:latin typeface="Cambria Math" panose="02040503050406030204" pitchFamily="18" charset="0"/>
              <a:ea typeface="Cambria Math" panose="02040503050406030204" pitchFamily="18" charset="0"/>
            </a:endParaRPr>
          </a:p>
        </p:txBody>
      </p:sp>
      <p:grpSp>
        <p:nvGrpSpPr>
          <p:cNvPr id="28" name="Group 27">
            <a:extLst>
              <a:ext uri="{FF2B5EF4-FFF2-40B4-BE49-F238E27FC236}">
                <a16:creationId xmlns:a16="http://schemas.microsoft.com/office/drawing/2014/main" id="{5124B26C-AC30-FFA5-80D3-A24D02B1F055}"/>
              </a:ext>
            </a:extLst>
          </p:cNvPr>
          <p:cNvGrpSpPr/>
          <p:nvPr/>
        </p:nvGrpSpPr>
        <p:grpSpPr>
          <a:xfrm>
            <a:off x="10544175" y="6124576"/>
            <a:ext cx="1281851" cy="535526"/>
            <a:chOff x="410412" y="4247688"/>
            <a:chExt cx="1155741" cy="473349"/>
          </a:xfrm>
        </p:grpSpPr>
        <p:pic>
          <p:nvPicPr>
            <p:cNvPr id="30" name="Picture 29">
              <a:extLst>
                <a:ext uri="{FF2B5EF4-FFF2-40B4-BE49-F238E27FC236}">
                  <a16:creationId xmlns:a16="http://schemas.microsoft.com/office/drawing/2014/main" id="{00EE5AB8-A0F9-CA36-9EA8-A55F5E9D9E12}"/>
                </a:ext>
              </a:extLst>
            </p:cNvPr>
            <p:cNvPicPr>
              <a:picLocks noChangeAspect="1"/>
            </p:cNvPicPr>
            <p:nvPr/>
          </p:nvPicPr>
          <p:blipFill rotWithShape="1">
            <a:blip r:embed="rId2">
              <a:duotone>
                <a:schemeClr val="bg2">
                  <a:shade val="45000"/>
                  <a:satMod val="135000"/>
                </a:schemeClr>
                <a:prstClr val="white"/>
              </a:duotone>
            </a:blip>
            <a:srcRect t="52928"/>
            <a:stretch/>
          </p:blipFill>
          <p:spPr>
            <a:xfrm>
              <a:off x="800324" y="4289898"/>
              <a:ext cx="765829" cy="410432"/>
            </a:xfrm>
            <a:prstGeom prst="rect">
              <a:avLst/>
            </a:prstGeom>
          </p:spPr>
        </p:pic>
        <p:pic>
          <p:nvPicPr>
            <p:cNvPr id="63" name="Picture 62">
              <a:extLst>
                <a:ext uri="{FF2B5EF4-FFF2-40B4-BE49-F238E27FC236}">
                  <a16:creationId xmlns:a16="http://schemas.microsoft.com/office/drawing/2014/main" id="{99BEDA61-5D09-DD3F-5D75-DC25DB1641BB}"/>
                </a:ext>
              </a:extLst>
            </p:cNvPr>
            <p:cNvPicPr>
              <a:picLocks noChangeAspect="1"/>
            </p:cNvPicPr>
            <p:nvPr/>
          </p:nvPicPr>
          <p:blipFill rotWithShape="1">
            <a:blip r:embed="rId2">
              <a:duotone>
                <a:schemeClr val="bg2">
                  <a:shade val="45000"/>
                  <a:satMod val="135000"/>
                </a:schemeClr>
                <a:prstClr val="white"/>
              </a:duotone>
            </a:blip>
            <a:srcRect l="24301" r="24213" b="47072"/>
            <a:stretch/>
          </p:blipFill>
          <p:spPr>
            <a:xfrm>
              <a:off x="410412" y="4247688"/>
              <a:ext cx="404424" cy="473349"/>
            </a:xfrm>
            <a:prstGeom prst="rect">
              <a:avLst/>
            </a:prstGeom>
          </p:spPr>
        </p:pic>
      </p:grpSp>
      <p:pic>
        <p:nvPicPr>
          <p:cNvPr id="64" name="Picture 63" descr="Faculty Logo - Faculty of Electrical And Computer Engineering - Technion">
            <a:extLst>
              <a:ext uri="{FF2B5EF4-FFF2-40B4-BE49-F238E27FC236}">
                <a16:creationId xmlns:a16="http://schemas.microsoft.com/office/drawing/2014/main" id="{C288C60B-AAEC-C94D-2C28-72109037932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212100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D87B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CB5D-C3E8-8BEA-6171-8D96C7E4DF2A}"/>
              </a:ext>
            </a:extLst>
          </p:cNvPr>
          <p:cNvSpPr>
            <a:spLocks noGrp="1"/>
          </p:cNvSpPr>
          <p:nvPr>
            <p:ph type="ctrTitle"/>
          </p:nvPr>
        </p:nvSpPr>
        <p:spPr>
          <a:xfrm>
            <a:off x="1162463" y="2413091"/>
            <a:ext cx="9830265" cy="1521759"/>
          </a:xfrm>
        </p:spPr>
        <p:txBody>
          <a:bodyPr>
            <a:noAutofit/>
          </a:bodyPr>
          <a:lstStyle/>
          <a:p>
            <a:r>
              <a:rPr lang="en-US" sz="8000" b="1" kern="1400" spc="-5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Thank You!</a:t>
            </a:r>
            <a:endParaRPr lang="en-US" sz="8000" b="1" dirty="0">
              <a:solidFill>
                <a:srgbClr val="002060"/>
              </a:solidFill>
              <a:latin typeface="Cambria Math" panose="02040503050406030204" pitchFamily="18" charset="0"/>
              <a:ea typeface="Cambria Math" panose="02040503050406030204" pitchFamily="18" charset="0"/>
            </a:endParaRPr>
          </a:p>
        </p:txBody>
      </p:sp>
      <p:grpSp>
        <p:nvGrpSpPr>
          <p:cNvPr id="28" name="Group 27">
            <a:extLst>
              <a:ext uri="{FF2B5EF4-FFF2-40B4-BE49-F238E27FC236}">
                <a16:creationId xmlns:a16="http://schemas.microsoft.com/office/drawing/2014/main" id="{5124B26C-AC30-FFA5-80D3-A24D02B1F055}"/>
              </a:ext>
            </a:extLst>
          </p:cNvPr>
          <p:cNvGrpSpPr/>
          <p:nvPr/>
        </p:nvGrpSpPr>
        <p:grpSpPr>
          <a:xfrm>
            <a:off x="10544175" y="6124576"/>
            <a:ext cx="1281851" cy="535526"/>
            <a:chOff x="410412" y="4247688"/>
            <a:chExt cx="1155741" cy="473349"/>
          </a:xfrm>
        </p:grpSpPr>
        <p:pic>
          <p:nvPicPr>
            <p:cNvPr id="30" name="Picture 29">
              <a:extLst>
                <a:ext uri="{FF2B5EF4-FFF2-40B4-BE49-F238E27FC236}">
                  <a16:creationId xmlns:a16="http://schemas.microsoft.com/office/drawing/2014/main" id="{00EE5AB8-A0F9-CA36-9EA8-A55F5E9D9E12}"/>
                </a:ext>
              </a:extLst>
            </p:cNvPr>
            <p:cNvPicPr>
              <a:picLocks noChangeAspect="1"/>
            </p:cNvPicPr>
            <p:nvPr/>
          </p:nvPicPr>
          <p:blipFill rotWithShape="1">
            <a:blip r:embed="rId2">
              <a:duotone>
                <a:schemeClr val="bg2">
                  <a:shade val="45000"/>
                  <a:satMod val="135000"/>
                </a:schemeClr>
                <a:prstClr val="white"/>
              </a:duotone>
            </a:blip>
            <a:srcRect t="52928"/>
            <a:stretch/>
          </p:blipFill>
          <p:spPr>
            <a:xfrm>
              <a:off x="800324" y="4289898"/>
              <a:ext cx="765829" cy="410432"/>
            </a:xfrm>
            <a:prstGeom prst="rect">
              <a:avLst/>
            </a:prstGeom>
          </p:spPr>
        </p:pic>
        <p:pic>
          <p:nvPicPr>
            <p:cNvPr id="63" name="Picture 62">
              <a:extLst>
                <a:ext uri="{FF2B5EF4-FFF2-40B4-BE49-F238E27FC236}">
                  <a16:creationId xmlns:a16="http://schemas.microsoft.com/office/drawing/2014/main" id="{99BEDA61-5D09-DD3F-5D75-DC25DB1641BB}"/>
                </a:ext>
              </a:extLst>
            </p:cNvPr>
            <p:cNvPicPr>
              <a:picLocks noChangeAspect="1"/>
            </p:cNvPicPr>
            <p:nvPr/>
          </p:nvPicPr>
          <p:blipFill rotWithShape="1">
            <a:blip r:embed="rId2">
              <a:duotone>
                <a:schemeClr val="bg2">
                  <a:shade val="45000"/>
                  <a:satMod val="135000"/>
                </a:schemeClr>
                <a:prstClr val="white"/>
              </a:duotone>
            </a:blip>
            <a:srcRect l="24301" r="24213" b="47072"/>
            <a:stretch/>
          </p:blipFill>
          <p:spPr>
            <a:xfrm>
              <a:off x="410412" y="4247688"/>
              <a:ext cx="404424" cy="473349"/>
            </a:xfrm>
            <a:prstGeom prst="rect">
              <a:avLst/>
            </a:prstGeom>
          </p:spPr>
        </p:pic>
      </p:grpSp>
      <p:pic>
        <p:nvPicPr>
          <p:cNvPr id="64" name="Picture 63" descr="Faculty Logo - Faculty of Electrical And Computer Engineering - Technion">
            <a:extLst>
              <a:ext uri="{FF2B5EF4-FFF2-40B4-BE49-F238E27FC236}">
                <a16:creationId xmlns:a16="http://schemas.microsoft.com/office/drawing/2014/main" id="{C288C60B-AAEC-C94D-2C28-72109037932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206504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5128999" y="173560"/>
            <a:ext cx="1816459"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Abstract</a:t>
            </a:r>
          </a:p>
        </p:txBody>
      </p:sp>
      <p:sp>
        <p:nvSpPr>
          <p:cNvPr id="2" name="Rectangle 1">
            <a:extLst>
              <a:ext uri="{FF2B5EF4-FFF2-40B4-BE49-F238E27FC236}">
                <a16:creationId xmlns:a16="http://schemas.microsoft.com/office/drawing/2014/main" id="{DDFC15F5-8C98-A8BB-BA14-90B13586D6BB}"/>
              </a:ext>
            </a:extLst>
          </p:cNvPr>
          <p:cNvSpPr/>
          <p:nvPr/>
        </p:nvSpPr>
        <p:spPr>
          <a:xfrm>
            <a:off x="1027611" y="918159"/>
            <a:ext cx="10991575" cy="4801314"/>
          </a:xfrm>
          <a:prstGeom prst="rect">
            <a:avLst/>
          </a:prstGeom>
          <a:noFill/>
        </p:spPr>
        <p:txBody>
          <a:bodyPr wrap="square" lIns="91440" tIns="45720" rIns="91440" bIns="45720">
            <a:spAutoFit/>
          </a:bodyPr>
          <a:lstStyle/>
          <a:p>
            <a:pPr marL="1657350" lvl="3" indent="-285750" defTabSz="371475">
              <a:lnSpc>
                <a:spcPct val="150000"/>
              </a:lnSpc>
              <a:spcBef>
                <a:spcPts val="1200"/>
              </a:spcBef>
              <a:buFont typeface="Wingdings" panose="05000000000000000000" pitchFamily="2" charset="2"/>
              <a:buChar char="Ø"/>
              <a:tabLst>
                <a:tab pos="1257300" algn="l"/>
              </a:tabLst>
            </a:pPr>
            <a:endParaRPr lang="en-US" sz="1600" dirty="0">
              <a:ln w="0"/>
              <a:latin typeface="Cambria" panose="02040503050406030204" pitchFamily="18" charset="0"/>
              <a:ea typeface="Cambria" panose="02040503050406030204" pitchFamily="18" charset="0"/>
            </a:endParaRP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High frequency transmitter for satellite communication in K-band.</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X-microwave boards and connectors based on “LEGO-Like” technology. </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Analog Devices PLL and Upconverter.</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Space-To-Earth Communication – Challenges of the wireless channel.</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Applications – Maritime vessels, off-grid distant locations, etc.</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Robustness and noise mitigation.</a:t>
            </a:r>
          </a:p>
          <a:p>
            <a:pPr marL="1657350" lvl="3" indent="-285750" defTabSz="371475">
              <a:spcBef>
                <a:spcPts val="1200"/>
              </a:spcBef>
              <a:buFont typeface="Wingdings" panose="05000000000000000000" pitchFamily="2" charset="2"/>
              <a:buChar char="Ø"/>
              <a:tabLst>
                <a:tab pos="1257300" algn="l"/>
              </a:tabLst>
            </a:pPr>
            <a:endParaRPr lang="en-US" sz="1600" dirty="0">
              <a:ln w="0"/>
              <a:latin typeface="Cambria" panose="02040503050406030204" pitchFamily="18" charset="0"/>
              <a:ea typeface="Cambria" panose="02040503050406030204" pitchFamily="18" charset="0"/>
            </a:endParaRPr>
          </a:p>
          <a:p>
            <a:pPr marL="1657350" lvl="3" indent="-285750" defTabSz="371475">
              <a:spcBef>
                <a:spcPts val="1200"/>
              </a:spcBef>
              <a:buFont typeface="Wingdings" panose="05000000000000000000" pitchFamily="2" charset="2"/>
              <a:buChar char="Ø"/>
              <a:tabLst>
                <a:tab pos="1257300" algn="l"/>
              </a:tabLst>
            </a:pPr>
            <a:endParaRPr lang="en-US" sz="1600" dirty="0">
              <a:ln w="0"/>
              <a:latin typeface="Cambria" panose="02040503050406030204" pitchFamily="18" charset="0"/>
              <a:ea typeface="Cambria" panose="02040503050406030204" pitchFamily="18" charset="0"/>
            </a:endParaRPr>
          </a:p>
          <a:p>
            <a:pPr marL="1657350" lvl="3" indent="-285750" defTabSz="371475">
              <a:spcBef>
                <a:spcPts val="1200"/>
              </a:spcBef>
              <a:buFont typeface="Wingdings" panose="05000000000000000000" pitchFamily="2" charset="2"/>
              <a:buChar char="Ø"/>
              <a:tabLst>
                <a:tab pos="1257300" algn="l"/>
              </a:tabLst>
            </a:pPr>
            <a:endParaRPr lang="en-US" sz="1600" dirty="0">
              <a:ln w="0"/>
              <a:latin typeface="Cambria Math" panose="02040503050406030204" pitchFamily="18" charset="0"/>
            </a:endParaRPr>
          </a:p>
        </p:txBody>
      </p:sp>
      <p:grpSp>
        <p:nvGrpSpPr>
          <p:cNvPr id="7" name="Group 6">
            <a:extLst>
              <a:ext uri="{FF2B5EF4-FFF2-40B4-BE49-F238E27FC236}">
                <a16:creationId xmlns:a16="http://schemas.microsoft.com/office/drawing/2014/main" id="{3335A9E9-9429-C637-2F7E-6BBB39BCFCC2}"/>
              </a:ext>
            </a:extLst>
          </p:cNvPr>
          <p:cNvGrpSpPr/>
          <p:nvPr/>
        </p:nvGrpSpPr>
        <p:grpSpPr>
          <a:xfrm>
            <a:off x="10544175" y="6124576"/>
            <a:ext cx="1281851" cy="535526"/>
            <a:chOff x="410412" y="4247688"/>
            <a:chExt cx="1155741" cy="473349"/>
          </a:xfrm>
        </p:grpSpPr>
        <p:pic>
          <p:nvPicPr>
            <p:cNvPr id="8" name="Picture 7">
              <a:extLst>
                <a:ext uri="{FF2B5EF4-FFF2-40B4-BE49-F238E27FC236}">
                  <a16:creationId xmlns:a16="http://schemas.microsoft.com/office/drawing/2014/main" id="{95110E19-2C7C-529A-39F2-6E8B7CB5399E}"/>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9" name="Picture 8">
              <a:extLst>
                <a:ext uri="{FF2B5EF4-FFF2-40B4-BE49-F238E27FC236}">
                  <a16:creationId xmlns:a16="http://schemas.microsoft.com/office/drawing/2014/main" id="{0273AC6C-F2EF-4D34-D170-40B0F8E96974}"/>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0" name="Picture 9" descr="Faculty Logo - Faculty of Electrical And Computer Engineering - Technion">
            <a:extLst>
              <a:ext uri="{FF2B5EF4-FFF2-40B4-BE49-F238E27FC236}">
                <a16:creationId xmlns:a16="http://schemas.microsoft.com/office/drawing/2014/main" id="{111F6C21-FC4B-18DF-F792-AA25CDB8D3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4934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4365940" y="173560"/>
            <a:ext cx="3342583"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Main Challenges</a:t>
            </a:r>
          </a:p>
        </p:txBody>
      </p:sp>
      <p:sp>
        <p:nvSpPr>
          <p:cNvPr id="2" name="Rectangle 1">
            <a:extLst>
              <a:ext uri="{FF2B5EF4-FFF2-40B4-BE49-F238E27FC236}">
                <a16:creationId xmlns:a16="http://schemas.microsoft.com/office/drawing/2014/main" id="{DDFC15F5-8C98-A8BB-BA14-90B13586D6BB}"/>
              </a:ext>
            </a:extLst>
          </p:cNvPr>
          <p:cNvSpPr/>
          <p:nvPr/>
        </p:nvSpPr>
        <p:spPr>
          <a:xfrm>
            <a:off x="172813" y="918159"/>
            <a:ext cx="11846374" cy="4078552"/>
          </a:xfrm>
          <a:prstGeom prst="rect">
            <a:avLst/>
          </a:prstGeom>
          <a:noFill/>
        </p:spPr>
        <p:txBody>
          <a:bodyPr wrap="square" lIns="91440" tIns="45720" rIns="91440" bIns="45720">
            <a:spAutoFit/>
          </a:bodyPr>
          <a:lstStyle/>
          <a:p>
            <a:pPr marL="1657350" lvl="3" indent="-285750" defTabSz="371475">
              <a:lnSpc>
                <a:spcPct val="150000"/>
              </a:lnSpc>
              <a:spcBef>
                <a:spcPts val="1200"/>
              </a:spcBef>
              <a:buFont typeface="Wingdings" panose="05000000000000000000" pitchFamily="2" charset="2"/>
              <a:buChar char="Ø"/>
              <a:tabLst>
                <a:tab pos="1257300" algn="l"/>
              </a:tabLst>
            </a:pPr>
            <a:endParaRPr lang="en-US" sz="1600" dirty="0">
              <a:ln w="0"/>
              <a:latin typeface="Cambria" panose="02040503050406030204" pitchFamily="18" charset="0"/>
              <a:ea typeface="Cambria" panose="02040503050406030204" pitchFamily="18" charset="0"/>
            </a:endParaRP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System Design – tradeoffs, versatility and performance.</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Integration – new technology, limited components selection, use of X-microwave modules.</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Noise – high frequency, wideband, complex system which holds modules with an elaborate interface </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Unfamiliar fields of study – RF Systems, Digital Communications, System Design, Board Design.</a:t>
            </a:r>
          </a:p>
          <a:p>
            <a:pPr marL="1657350" lvl="3" indent="-285750" defTabSz="371475">
              <a:lnSpc>
                <a:spcPct val="150000"/>
              </a:lnSpc>
              <a:spcBef>
                <a:spcPts val="1200"/>
              </a:spcBef>
              <a:buFont typeface="Wingdings" panose="05000000000000000000" pitchFamily="2" charset="2"/>
              <a:buChar char="Ø"/>
              <a:tabLst>
                <a:tab pos="1257300" algn="l"/>
              </a:tabLst>
            </a:pPr>
            <a:r>
              <a:rPr lang="en-US" sz="1600" dirty="0">
                <a:ln w="0"/>
                <a:latin typeface="Cambria" panose="02040503050406030204" pitchFamily="18" charset="0"/>
                <a:ea typeface="Cambria" panose="02040503050406030204" pitchFamily="18" charset="0"/>
              </a:rPr>
              <a:t>Work with new design tools – OrCAD Capture, PCB Editor, VISIO, </a:t>
            </a:r>
            <a:r>
              <a:rPr lang="en-US" sz="1600" dirty="0" err="1">
                <a:ln w="0"/>
                <a:latin typeface="Cambria" panose="02040503050406030204" pitchFamily="18" charset="0"/>
                <a:ea typeface="Cambria" panose="02040503050406030204" pitchFamily="18" charset="0"/>
              </a:rPr>
              <a:t>ADIsimPLL</a:t>
            </a:r>
            <a:r>
              <a:rPr lang="en-US" sz="1600" dirty="0">
                <a:ln w="0"/>
                <a:latin typeface="Cambria" panose="02040503050406030204" pitchFamily="18" charset="0"/>
                <a:ea typeface="Cambria" panose="02040503050406030204" pitchFamily="18" charset="0"/>
              </a:rPr>
              <a:t>, etc.</a:t>
            </a:r>
          </a:p>
          <a:p>
            <a:pPr marL="1657350" lvl="3" indent="-285750" defTabSz="371475">
              <a:lnSpc>
                <a:spcPct val="150000"/>
              </a:lnSpc>
              <a:spcBef>
                <a:spcPts val="1200"/>
              </a:spcBef>
              <a:buFont typeface="Wingdings" panose="05000000000000000000" pitchFamily="2" charset="2"/>
              <a:buChar char="Ø"/>
              <a:tabLst>
                <a:tab pos="1257300" algn="l"/>
              </a:tabLst>
            </a:pPr>
            <a:endParaRPr lang="en-US" sz="1600" dirty="0">
              <a:ln w="0"/>
              <a:latin typeface="Cambria" panose="02040503050406030204" pitchFamily="18" charset="0"/>
              <a:ea typeface="Cambria" panose="02040503050406030204" pitchFamily="18" charset="0"/>
            </a:endParaRPr>
          </a:p>
          <a:p>
            <a:pPr marL="1657350" lvl="3" indent="-285750" defTabSz="371475">
              <a:lnSpc>
                <a:spcPct val="150000"/>
              </a:lnSpc>
              <a:spcBef>
                <a:spcPts val="1200"/>
              </a:spcBef>
              <a:buFont typeface="Wingdings" panose="05000000000000000000" pitchFamily="2" charset="2"/>
              <a:buChar char="Ø"/>
              <a:tabLst>
                <a:tab pos="1257300" algn="l"/>
              </a:tabLst>
            </a:pPr>
            <a:endParaRPr lang="en-US" sz="1600" dirty="0">
              <a:ln w="0"/>
              <a:latin typeface="Cambria Math" panose="02040503050406030204" pitchFamily="18" charset="0"/>
            </a:endParaRPr>
          </a:p>
        </p:txBody>
      </p:sp>
      <p:grpSp>
        <p:nvGrpSpPr>
          <p:cNvPr id="3" name="Group 2">
            <a:extLst>
              <a:ext uri="{FF2B5EF4-FFF2-40B4-BE49-F238E27FC236}">
                <a16:creationId xmlns:a16="http://schemas.microsoft.com/office/drawing/2014/main" id="{EB259EC4-63DB-73C5-8EBB-8CBBED74D63D}"/>
              </a:ext>
            </a:extLst>
          </p:cNvPr>
          <p:cNvGrpSpPr/>
          <p:nvPr/>
        </p:nvGrpSpPr>
        <p:grpSpPr>
          <a:xfrm>
            <a:off x="10544175" y="6124576"/>
            <a:ext cx="1281851" cy="535526"/>
            <a:chOff x="410412" y="4247688"/>
            <a:chExt cx="1155741" cy="473349"/>
          </a:xfrm>
        </p:grpSpPr>
        <p:pic>
          <p:nvPicPr>
            <p:cNvPr id="4" name="Picture 3">
              <a:extLst>
                <a:ext uri="{FF2B5EF4-FFF2-40B4-BE49-F238E27FC236}">
                  <a16:creationId xmlns:a16="http://schemas.microsoft.com/office/drawing/2014/main" id="{311BDBF8-EB34-1962-F4E7-10CB7909F579}"/>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6" name="Picture 5">
              <a:extLst>
                <a:ext uri="{FF2B5EF4-FFF2-40B4-BE49-F238E27FC236}">
                  <a16:creationId xmlns:a16="http://schemas.microsoft.com/office/drawing/2014/main" id="{56D81B83-3C4E-2E4A-1A67-FD89C1CF1847}"/>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7" name="Picture 6" descr="Faculty Logo - Faculty of Electrical And Computer Engineering - Technion">
            <a:extLst>
              <a:ext uri="{FF2B5EF4-FFF2-40B4-BE49-F238E27FC236}">
                <a16:creationId xmlns:a16="http://schemas.microsoft.com/office/drawing/2014/main" id="{4F6A91C0-0C29-72CC-F578-54AD59890F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215172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4575484" y="173560"/>
            <a:ext cx="2923494"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Main </a:t>
            </a:r>
            <a:r>
              <a:rPr lang="en-US" sz="3600" b="1"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Features</a:t>
            </a:r>
            <a:endPar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
        <p:nvSpPr>
          <p:cNvPr id="2" name="Rectangle 1">
            <a:extLst>
              <a:ext uri="{FF2B5EF4-FFF2-40B4-BE49-F238E27FC236}">
                <a16:creationId xmlns:a16="http://schemas.microsoft.com/office/drawing/2014/main" id="{DDFC15F5-8C98-A8BB-BA14-90B13586D6BB}"/>
              </a:ext>
            </a:extLst>
          </p:cNvPr>
          <p:cNvSpPr/>
          <p:nvPr/>
        </p:nvSpPr>
        <p:spPr>
          <a:xfrm>
            <a:off x="304799" y="918159"/>
            <a:ext cx="11714387" cy="4109330"/>
          </a:xfrm>
          <a:prstGeom prst="rect">
            <a:avLst/>
          </a:prstGeom>
          <a:noFill/>
        </p:spPr>
        <p:txBody>
          <a:bodyPr wrap="square" lIns="91440" tIns="45720" rIns="91440" bIns="45720">
            <a:spAutoFit/>
          </a:bodyPr>
          <a:lstStyle/>
          <a:p>
            <a:pPr marL="1657350" lvl="3" indent="-285750" defTabSz="371475">
              <a:lnSpc>
                <a:spcPct val="150000"/>
              </a:lnSpc>
              <a:spcBef>
                <a:spcPts val="1200"/>
              </a:spcBef>
              <a:buFont typeface="Wingdings" panose="05000000000000000000" pitchFamily="2" charset="2"/>
              <a:buChar char="Ø"/>
              <a:tabLst>
                <a:tab pos="1257300" algn="l"/>
              </a:tabLst>
            </a:pPr>
            <a:endParaRPr lang="en-US" sz="1600" dirty="0">
              <a:ln w="0"/>
              <a:latin typeface="Cambria" panose="02040503050406030204" pitchFamily="18" charset="0"/>
              <a:ea typeface="Cambria" panose="02040503050406030204" pitchFamily="18" charset="0"/>
            </a:endParaRPr>
          </a:p>
          <a:p>
            <a:pPr marL="1714500" marR="473710" lvl="3" indent="-342900">
              <a:lnSpc>
                <a:spcPct val="150000"/>
              </a:lnSpc>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Frequency range within K-band – 25.5-27 [GHz].</a:t>
            </a:r>
          </a:p>
          <a:p>
            <a:pPr marL="1714500" marR="473710" lvl="3" indent="-342900">
              <a:lnSpc>
                <a:spcPct val="150000"/>
              </a:lnSpc>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Carrier frequency at RF output – 26.25 [GHz].</a:t>
            </a:r>
          </a:p>
          <a:p>
            <a:pPr marL="1714500" marR="473710" lvl="3" indent="-342900">
              <a:lnSpc>
                <a:spcPct val="150000"/>
              </a:lnSpc>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Analog Devices IQ modulator (upconverter) with integrated x4 (quadruple) of the Local Oscillator.</a:t>
            </a:r>
          </a:p>
          <a:p>
            <a:pPr marL="1714500" marR="473710" lvl="3" indent="-342900">
              <a:lnSpc>
                <a:spcPct val="150000"/>
              </a:lnSpc>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Analog Devices PLL frequency synthesizer generates – Local Oscillator output at 6.5625 [GHz].</a:t>
            </a:r>
          </a:p>
          <a:p>
            <a:pPr marL="1714500" marR="473710" lvl="3" indent="-342900">
              <a:lnSpc>
                <a:spcPct val="150000"/>
              </a:lnSpc>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Two RF PCBs of a LEGO like X-microwave technology - the IQ Modulator and the PLL modules.</a:t>
            </a:r>
          </a:p>
          <a:p>
            <a:pPr marL="1714500" marR="473710" lvl="3" indent="-342900">
              <a:lnSpc>
                <a:spcPct val="150000"/>
              </a:lnSpc>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SPI-Controlled IQ Modulator with variable attenuator.</a:t>
            </a:r>
          </a:p>
          <a:p>
            <a:pPr marL="1714500" marR="473710" lvl="3" indent="-342900">
              <a:lnSpc>
                <a:spcPct val="150000"/>
              </a:lnSpc>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SPI-Controlled PLL with variable LO frequency with Fractional-N divider.</a:t>
            </a:r>
          </a:p>
          <a:p>
            <a:pPr marL="1714500" marR="473710" lvl="3" indent="-342900">
              <a:lnSpc>
                <a:spcPct val="150000"/>
              </a:lnSpc>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Crystal Oscillator frequency source – 100 [MHz]</a:t>
            </a:r>
          </a:p>
          <a:p>
            <a:pPr marL="1714500" marR="473710" lvl="3" indent="-342900">
              <a:lnSpc>
                <a:spcPct val="150000"/>
              </a:lnSpc>
              <a:spcAft>
                <a:spcPts val="800"/>
              </a:spcAft>
              <a:buFont typeface="Wingdings" panose="05000000000000000000" pitchFamily="2" charset="2"/>
              <a:buChar char="Ø"/>
            </a:pPr>
            <a:r>
              <a:rPr lang="en-US" sz="1600" dirty="0">
                <a:ln w="0"/>
                <a:latin typeface="Cambria" panose="02040503050406030204" pitchFamily="18" charset="0"/>
                <a:ea typeface="Cambria" panose="02040503050406030204" pitchFamily="18" charset="0"/>
              </a:rPr>
              <a:t>Overall low noise system – with robustness to phase noise and white noise by differential</a:t>
            </a:r>
            <a:br>
              <a:rPr lang="en-US" sz="1600" dirty="0">
                <a:ln w="0"/>
                <a:latin typeface="Cambria" panose="02040503050406030204" pitchFamily="18" charset="0"/>
                <a:ea typeface="Cambria" panose="02040503050406030204" pitchFamily="18" charset="0"/>
              </a:rPr>
            </a:br>
            <a:r>
              <a:rPr lang="en-US" sz="1600" dirty="0">
                <a:ln w="0"/>
                <a:latin typeface="Cambria" panose="02040503050406030204" pitchFamily="18" charset="0"/>
                <a:ea typeface="Cambria" panose="02040503050406030204" pitchFamily="18" charset="0"/>
              </a:rPr>
              <a:t>signaling and meticulous filtering design of PCBs.</a:t>
            </a:r>
          </a:p>
        </p:txBody>
      </p:sp>
      <p:grpSp>
        <p:nvGrpSpPr>
          <p:cNvPr id="3" name="Group 2">
            <a:extLst>
              <a:ext uri="{FF2B5EF4-FFF2-40B4-BE49-F238E27FC236}">
                <a16:creationId xmlns:a16="http://schemas.microsoft.com/office/drawing/2014/main" id="{8F5D542E-D4F6-A536-C1B7-E80133BB3025}"/>
              </a:ext>
            </a:extLst>
          </p:cNvPr>
          <p:cNvGrpSpPr/>
          <p:nvPr/>
        </p:nvGrpSpPr>
        <p:grpSpPr>
          <a:xfrm>
            <a:off x="10544175" y="6124576"/>
            <a:ext cx="1281851" cy="535526"/>
            <a:chOff x="410412" y="4247688"/>
            <a:chExt cx="1155741" cy="473349"/>
          </a:xfrm>
        </p:grpSpPr>
        <p:pic>
          <p:nvPicPr>
            <p:cNvPr id="4" name="Picture 3">
              <a:extLst>
                <a:ext uri="{FF2B5EF4-FFF2-40B4-BE49-F238E27FC236}">
                  <a16:creationId xmlns:a16="http://schemas.microsoft.com/office/drawing/2014/main" id="{78F5D44A-546C-9FE7-9D6A-B9759760C6AD}"/>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6" name="Picture 5">
              <a:extLst>
                <a:ext uri="{FF2B5EF4-FFF2-40B4-BE49-F238E27FC236}">
                  <a16:creationId xmlns:a16="http://schemas.microsoft.com/office/drawing/2014/main" id="{A90F420D-1C35-694E-4A2D-97E45DFF6522}"/>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7" name="Picture 6" descr="Faculty Logo - Faculty of Electrical And Computer Engineering - Technion">
            <a:extLst>
              <a:ext uri="{FF2B5EF4-FFF2-40B4-BE49-F238E27FC236}">
                <a16:creationId xmlns:a16="http://schemas.microsoft.com/office/drawing/2014/main" id="{7A77C676-DBFF-8DEE-E73F-242CD6C762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84228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3348329" y="173560"/>
            <a:ext cx="5377819"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Full System Block-Diagram</a:t>
            </a:r>
          </a:p>
        </p:txBody>
      </p:sp>
      <p:pic>
        <p:nvPicPr>
          <p:cNvPr id="7" name="Picture 6">
            <a:extLst>
              <a:ext uri="{FF2B5EF4-FFF2-40B4-BE49-F238E27FC236}">
                <a16:creationId xmlns:a16="http://schemas.microsoft.com/office/drawing/2014/main" id="{10803263-A10B-DC73-E352-88E08A6CD98A}"/>
              </a:ext>
            </a:extLst>
          </p:cNvPr>
          <p:cNvPicPr>
            <a:picLocks noChangeAspect="1"/>
          </p:cNvPicPr>
          <p:nvPr/>
        </p:nvPicPr>
        <p:blipFill>
          <a:blip r:embed="rId2"/>
          <a:stretch>
            <a:fillRect/>
          </a:stretch>
        </p:blipFill>
        <p:spPr>
          <a:xfrm>
            <a:off x="1814557" y="844629"/>
            <a:ext cx="8562885" cy="5584747"/>
          </a:xfrm>
          <a:prstGeom prst="rect">
            <a:avLst/>
          </a:prstGeom>
        </p:spPr>
      </p:pic>
      <p:grpSp>
        <p:nvGrpSpPr>
          <p:cNvPr id="2" name="Group 1">
            <a:extLst>
              <a:ext uri="{FF2B5EF4-FFF2-40B4-BE49-F238E27FC236}">
                <a16:creationId xmlns:a16="http://schemas.microsoft.com/office/drawing/2014/main" id="{EFD1E399-5738-8256-0EEE-4ABBDE71E47D}"/>
              </a:ext>
            </a:extLst>
          </p:cNvPr>
          <p:cNvGrpSpPr/>
          <p:nvPr/>
        </p:nvGrpSpPr>
        <p:grpSpPr>
          <a:xfrm>
            <a:off x="10544175" y="6124576"/>
            <a:ext cx="1281851" cy="535526"/>
            <a:chOff x="410412" y="4247688"/>
            <a:chExt cx="1155741" cy="473349"/>
          </a:xfrm>
        </p:grpSpPr>
        <p:pic>
          <p:nvPicPr>
            <p:cNvPr id="3" name="Picture 2">
              <a:extLst>
                <a:ext uri="{FF2B5EF4-FFF2-40B4-BE49-F238E27FC236}">
                  <a16:creationId xmlns:a16="http://schemas.microsoft.com/office/drawing/2014/main" id="{4FC69094-4B69-9021-8E37-5B47ACB708FB}"/>
                </a:ext>
              </a:extLst>
            </p:cNvPr>
            <p:cNvPicPr>
              <a:picLocks noChangeAspect="1"/>
            </p:cNvPicPr>
            <p:nvPr/>
          </p:nvPicPr>
          <p:blipFill rotWithShape="1">
            <a:blip r:embed="rId3">
              <a:duotone>
                <a:schemeClr val="accent4">
                  <a:shade val="45000"/>
                  <a:satMod val="135000"/>
                </a:schemeClr>
                <a:prstClr val="white"/>
              </a:duotone>
            </a:blip>
            <a:srcRect t="52928"/>
            <a:stretch/>
          </p:blipFill>
          <p:spPr>
            <a:xfrm>
              <a:off x="800324" y="4289898"/>
              <a:ext cx="765829" cy="410432"/>
            </a:xfrm>
            <a:prstGeom prst="rect">
              <a:avLst/>
            </a:prstGeom>
          </p:spPr>
        </p:pic>
        <p:pic>
          <p:nvPicPr>
            <p:cNvPr id="4" name="Picture 3">
              <a:extLst>
                <a:ext uri="{FF2B5EF4-FFF2-40B4-BE49-F238E27FC236}">
                  <a16:creationId xmlns:a16="http://schemas.microsoft.com/office/drawing/2014/main" id="{66EB5EB5-1342-1F13-41C4-FB335D941D75}"/>
                </a:ext>
              </a:extLst>
            </p:cNvPr>
            <p:cNvPicPr>
              <a:picLocks noChangeAspect="1"/>
            </p:cNvPicPr>
            <p:nvPr/>
          </p:nvPicPr>
          <p:blipFill rotWithShape="1">
            <a:blip r:embed="rId3">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6" name="Picture 5" descr="Faculty Logo - Faculty of Electrical And Computer Engineering - Technion">
            <a:extLst>
              <a:ext uri="{FF2B5EF4-FFF2-40B4-BE49-F238E27FC236}">
                <a16:creationId xmlns:a16="http://schemas.microsoft.com/office/drawing/2014/main" id="{7A02ADBB-9696-CE5F-E684-C029B92099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116162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87B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CB5D-C3E8-8BEA-6171-8D96C7E4DF2A}"/>
              </a:ext>
            </a:extLst>
          </p:cNvPr>
          <p:cNvSpPr>
            <a:spLocks noGrp="1"/>
          </p:cNvSpPr>
          <p:nvPr>
            <p:ph type="ctrTitle"/>
          </p:nvPr>
        </p:nvSpPr>
        <p:spPr>
          <a:xfrm>
            <a:off x="1302029" y="2403566"/>
            <a:ext cx="9830265" cy="1521759"/>
          </a:xfrm>
        </p:spPr>
        <p:txBody>
          <a:bodyPr>
            <a:noAutofit/>
          </a:bodyPr>
          <a:lstStyle/>
          <a:p>
            <a:r>
              <a:rPr lang="en-US" sz="8000" b="1" kern="1400" spc="-5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Theory</a:t>
            </a:r>
            <a:endParaRPr lang="en-US" sz="8000" b="1" dirty="0">
              <a:solidFill>
                <a:srgbClr val="002060"/>
              </a:solidFill>
              <a:latin typeface="Cambria Math" panose="02040503050406030204" pitchFamily="18" charset="0"/>
              <a:ea typeface="Cambria Math" panose="02040503050406030204" pitchFamily="18" charset="0"/>
            </a:endParaRPr>
          </a:p>
        </p:txBody>
      </p:sp>
      <p:grpSp>
        <p:nvGrpSpPr>
          <p:cNvPr id="28" name="Group 27">
            <a:extLst>
              <a:ext uri="{FF2B5EF4-FFF2-40B4-BE49-F238E27FC236}">
                <a16:creationId xmlns:a16="http://schemas.microsoft.com/office/drawing/2014/main" id="{5124B26C-AC30-FFA5-80D3-A24D02B1F055}"/>
              </a:ext>
            </a:extLst>
          </p:cNvPr>
          <p:cNvGrpSpPr/>
          <p:nvPr/>
        </p:nvGrpSpPr>
        <p:grpSpPr>
          <a:xfrm>
            <a:off x="10544175" y="6124576"/>
            <a:ext cx="1281851" cy="535526"/>
            <a:chOff x="410412" y="4247688"/>
            <a:chExt cx="1155741" cy="473349"/>
          </a:xfrm>
        </p:grpSpPr>
        <p:pic>
          <p:nvPicPr>
            <p:cNvPr id="30" name="Picture 29">
              <a:extLst>
                <a:ext uri="{FF2B5EF4-FFF2-40B4-BE49-F238E27FC236}">
                  <a16:creationId xmlns:a16="http://schemas.microsoft.com/office/drawing/2014/main" id="{00EE5AB8-A0F9-CA36-9EA8-A55F5E9D9E12}"/>
                </a:ext>
              </a:extLst>
            </p:cNvPr>
            <p:cNvPicPr>
              <a:picLocks noChangeAspect="1"/>
            </p:cNvPicPr>
            <p:nvPr/>
          </p:nvPicPr>
          <p:blipFill rotWithShape="1">
            <a:blip r:embed="rId2">
              <a:duotone>
                <a:schemeClr val="bg2">
                  <a:shade val="45000"/>
                  <a:satMod val="135000"/>
                </a:schemeClr>
                <a:prstClr val="white"/>
              </a:duotone>
            </a:blip>
            <a:srcRect t="52928"/>
            <a:stretch/>
          </p:blipFill>
          <p:spPr>
            <a:xfrm>
              <a:off x="800324" y="4289898"/>
              <a:ext cx="765829" cy="410432"/>
            </a:xfrm>
            <a:prstGeom prst="rect">
              <a:avLst/>
            </a:prstGeom>
          </p:spPr>
        </p:pic>
        <p:pic>
          <p:nvPicPr>
            <p:cNvPr id="63" name="Picture 62">
              <a:extLst>
                <a:ext uri="{FF2B5EF4-FFF2-40B4-BE49-F238E27FC236}">
                  <a16:creationId xmlns:a16="http://schemas.microsoft.com/office/drawing/2014/main" id="{99BEDA61-5D09-DD3F-5D75-DC25DB1641BB}"/>
                </a:ext>
              </a:extLst>
            </p:cNvPr>
            <p:cNvPicPr>
              <a:picLocks noChangeAspect="1"/>
            </p:cNvPicPr>
            <p:nvPr/>
          </p:nvPicPr>
          <p:blipFill rotWithShape="1">
            <a:blip r:embed="rId2">
              <a:duotone>
                <a:schemeClr val="bg2">
                  <a:shade val="45000"/>
                  <a:satMod val="135000"/>
                </a:schemeClr>
                <a:prstClr val="white"/>
              </a:duotone>
            </a:blip>
            <a:srcRect l="24301" r="24213" b="47072"/>
            <a:stretch/>
          </p:blipFill>
          <p:spPr>
            <a:xfrm>
              <a:off x="410412" y="4247688"/>
              <a:ext cx="404424" cy="473349"/>
            </a:xfrm>
            <a:prstGeom prst="rect">
              <a:avLst/>
            </a:prstGeom>
          </p:spPr>
        </p:pic>
      </p:grpSp>
      <p:pic>
        <p:nvPicPr>
          <p:cNvPr id="64" name="Picture 63" descr="Faculty Logo - Faculty of Electrical And Computer Engineering - Technion">
            <a:extLst>
              <a:ext uri="{FF2B5EF4-FFF2-40B4-BE49-F238E27FC236}">
                <a16:creationId xmlns:a16="http://schemas.microsoft.com/office/drawing/2014/main" id="{C288C60B-AAEC-C94D-2C28-72109037932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4347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541AFC-582C-7B2F-C47C-E5C45FF46655}"/>
              </a:ext>
            </a:extLst>
          </p:cNvPr>
          <p:cNvSpPr/>
          <p:nvPr/>
        </p:nvSpPr>
        <p:spPr>
          <a:xfrm>
            <a:off x="1557275" y="173560"/>
            <a:ext cx="9060622"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Phase-Locked Loop (PLL) – Conceptual Model</a:t>
            </a:r>
          </a:p>
        </p:txBody>
      </p:sp>
      <p:pic>
        <p:nvPicPr>
          <p:cNvPr id="2" name="Picture 1">
            <a:extLst>
              <a:ext uri="{FF2B5EF4-FFF2-40B4-BE49-F238E27FC236}">
                <a16:creationId xmlns:a16="http://schemas.microsoft.com/office/drawing/2014/main" id="{83578EE2-7723-65FD-C6C3-576A3E648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9359" y="4439891"/>
            <a:ext cx="4136076" cy="1473308"/>
          </a:xfrm>
          <a:prstGeom prst="rect">
            <a:avLst/>
          </a:prstGeom>
          <a:noFill/>
          <a:ln>
            <a:noFill/>
          </a:ln>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3AECAB-9849-BB19-BEA3-605C81F004BB}"/>
                  </a:ext>
                </a:extLst>
              </p:cNvPr>
              <p:cNvSpPr txBox="1"/>
              <p:nvPr/>
            </p:nvSpPr>
            <p:spPr>
              <a:xfrm>
                <a:off x="1752178" y="819891"/>
                <a:ext cx="8725672" cy="3256404"/>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 fundamental property of PLLs is that when the loop is “locked”, the </a:t>
                </a:r>
                <a:r>
                  <a:rPr lang="en-US" sz="1400" i="1" dirty="0">
                    <a:ln w="0"/>
                    <a:latin typeface="Cambria" panose="02040503050406030204" pitchFamily="18" charset="0"/>
                    <a:ea typeface="Cambria" panose="02040503050406030204" pitchFamily="18" charset="0"/>
                  </a:rPr>
                  <a:t>phase difference </a:t>
                </a:r>
                <a:r>
                  <a:rPr lang="en-US" sz="1400" dirty="0">
                    <a:ln w="0"/>
                    <a:latin typeface="Cambria" panose="02040503050406030204" pitchFamily="18" charset="0"/>
                    <a:ea typeface="Cambria" panose="02040503050406030204" pitchFamily="18" charset="0"/>
                  </a:rPr>
                  <a:t>between the </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input and output is constant over time</a:t>
                </a:r>
              </a:p>
              <a:p>
                <a:pPr>
                  <a:lnSpc>
                    <a:spcPct val="130000"/>
                  </a:lnSpc>
                </a:pPr>
                <a:br>
                  <a:rPr lang="en-US" sz="400" dirty="0">
                    <a:ln w="0"/>
                    <a:latin typeface="Cambria" panose="02040503050406030204" pitchFamily="18" charset="0"/>
                    <a:ea typeface="Cambria"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𝑜𝑢𝑡</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𝑖𝑛</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a:rPr lang="en-US" sz="1400" b="0" i="1" smtClean="0">
                          <a:latin typeface="Cambria Math" panose="02040503050406030204" pitchFamily="18" charset="0"/>
                        </a:rPr>
                        <m:t>𝑐𝑜𝑛𝑠𝑡</m:t>
                      </m:r>
                      <m:r>
                        <a:rPr lang="en-US" sz="1400" b="0" i="1" smtClean="0">
                          <a:latin typeface="Cambria Math" panose="02040503050406030204" pitchFamily="18" charset="0"/>
                        </a:rPr>
                        <m:t>.</m:t>
                      </m:r>
                    </m:oMath>
                  </m:oMathPara>
                </a14:m>
                <a:endParaRPr lang="en-US" sz="1400" b="0" dirty="0"/>
              </a:p>
              <a:p>
                <a:pPr>
                  <a:lnSpc>
                    <a:spcPct val="130000"/>
                  </a:lnSpc>
                </a:pPr>
                <a:endParaRPr lang="en-US" sz="400" b="0" dirty="0"/>
              </a:p>
              <a:p>
                <a:pPr>
                  <a:lnSpc>
                    <a:spcPct val="130000"/>
                  </a:lnSpc>
                </a:pPr>
                <a:endParaRPr lang="en-US" sz="200" b="0" dirty="0"/>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We use the well-known relationship between phase and angular frequency</a:t>
                </a:r>
                <a:br>
                  <a:rPr lang="en-US" sz="1400" b="0" i="1" dirty="0">
                    <a:latin typeface="Cambria Math" panose="02040503050406030204" pitchFamily="18" charset="0"/>
                  </a:rPr>
                </a:br>
                <a14:m>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r>
                          <a:rPr lang="en-US" sz="1400" b="0" i="1" smtClean="0">
                            <a:latin typeface="Cambria Math" panose="02040503050406030204" pitchFamily="18" charset="0"/>
                          </a:rPr>
                          <m:t>𝜙</m:t>
                        </m:r>
                      </m:num>
                      <m:den>
                        <m:r>
                          <a:rPr lang="en-US" sz="1400" b="0" i="1" smtClean="0">
                            <a:latin typeface="Cambria Math" panose="02040503050406030204" pitchFamily="18" charset="0"/>
                          </a:rPr>
                          <m:t>𝑑𝑡</m:t>
                        </m:r>
                      </m:den>
                    </m:f>
                    <m:r>
                      <a:rPr lang="en-US" sz="1400" b="0" i="1" smtClean="0">
                        <a:latin typeface="Cambria Math" panose="02040503050406030204" pitchFamily="18" charset="0"/>
                      </a:rPr>
                      <m:t> </m:t>
                    </m:r>
                  </m:oMath>
                </a14:m>
                <a:endParaRPr lang="en-US" sz="1400" b="0" i="1" dirty="0">
                  <a:latin typeface="Cambria Math" panose="02040503050406030204" pitchFamily="18" charset="0"/>
                </a:endParaRPr>
              </a:p>
              <a:p>
                <a:pPr marL="285750" indent="-285750">
                  <a:lnSpc>
                    <a:spcPct val="130000"/>
                  </a:lnSpc>
                  <a:buFont typeface="Wingdings" panose="05000000000000000000" pitchFamily="2" charset="2"/>
                  <a:buChar char="Ø"/>
                </a:pPr>
                <a:endParaRPr lang="en-US" sz="400" dirty="0"/>
              </a:p>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Combining both equations yields the key attribute of a PLL – when the loop is in the </a:t>
                </a:r>
                <a:r>
                  <a:rPr lang="en-US" sz="1400" i="1" dirty="0">
                    <a:ln w="0"/>
                    <a:latin typeface="Cambria" panose="02040503050406030204" pitchFamily="18" charset="0"/>
                    <a:ea typeface="Cambria" panose="02040503050406030204" pitchFamily="18" charset="0"/>
                  </a:rPr>
                  <a:t>locked</a:t>
                </a:r>
                <a:r>
                  <a:rPr lang="en-US" sz="1400" dirty="0">
                    <a:ln w="0"/>
                    <a:latin typeface="Cambria" panose="02040503050406030204" pitchFamily="18" charset="0"/>
                    <a:ea typeface="Cambria" panose="02040503050406030204" pitchFamily="18" charset="0"/>
                  </a:rPr>
                  <a:t> state, </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the frequencies at the PLL input and output are naturally the same</a:t>
                </a:r>
              </a:p>
              <a:p>
                <a:pPr marL="285750" indent="-285750">
                  <a:lnSpc>
                    <a:spcPct val="130000"/>
                  </a:lnSpc>
                  <a:buFont typeface="Wingdings" panose="05000000000000000000" pitchFamily="2" charset="2"/>
                  <a:buChar char="Ø"/>
                </a:pPr>
                <a:endParaRPr lang="en-US" sz="400" dirty="0">
                  <a:ln w="0"/>
                  <a:latin typeface="Cambria" panose="02040503050406030204" pitchFamily="18" charset="0"/>
                  <a:ea typeface="Cambria" panose="02040503050406030204" pitchFamily="18" charset="0"/>
                </a:endParaRPr>
              </a:p>
              <a:p>
                <a:pPr>
                  <a:lnSpc>
                    <a:spcPct val="130000"/>
                  </a:lnSpc>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𝑜𝑢𝑡</m:t>
                              </m:r>
                            </m:sub>
                          </m:sSub>
                        </m:num>
                        <m:den>
                          <m:r>
                            <a:rPr lang="en-US" sz="1400" b="0" i="1" smtClean="0">
                              <a:latin typeface="Cambria Math" panose="02040503050406030204" pitchFamily="18" charset="0"/>
                            </a:rPr>
                            <m:t>𝑑𝑡</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𝑖𝑛</m:t>
                              </m:r>
                            </m:sub>
                          </m:sSub>
                        </m:num>
                        <m:den>
                          <m:r>
                            <a:rPr lang="en-US" sz="1400" b="0" i="1" smtClean="0">
                              <a:latin typeface="Cambria Math" panose="02040503050406030204" pitchFamily="18" charset="0"/>
                            </a:rPr>
                            <m:t>𝑑𝑡</m:t>
                          </m:r>
                        </m:den>
                      </m:f>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  ⇒   </m:t>
                          </m:r>
                          <m:r>
                            <a:rPr lang="en-US" sz="1400" b="0" i="1" smtClean="0">
                              <a:latin typeface="Cambria Math" panose="02040503050406030204" pitchFamily="18" charset="0"/>
                            </a:rPr>
                            <m:t>𝜔</m:t>
                          </m:r>
                        </m:e>
                        <m:sub>
                          <m:r>
                            <a:rPr lang="en-US" sz="1400" b="0" i="1" smtClean="0">
                              <a:latin typeface="Cambria Math" panose="02040503050406030204" pitchFamily="18" charset="0"/>
                            </a:rPr>
                            <m:t>𝑜𝑢𝑡</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𝜔</m:t>
                          </m:r>
                        </m:e>
                        <m:sub>
                          <m:r>
                            <a:rPr lang="en-US" sz="1400" b="0" i="1" smtClean="0">
                              <a:latin typeface="Cambria Math" panose="02040503050406030204" pitchFamily="18" charset="0"/>
                            </a:rPr>
                            <m:t>𝑖𝑛</m:t>
                          </m:r>
                        </m:sub>
                      </m:sSub>
                    </m:oMath>
                  </m:oMathPara>
                </a14:m>
                <a:endParaRPr lang="en-US" sz="1400" dirty="0"/>
              </a:p>
            </p:txBody>
          </p:sp>
        </mc:Choice>
        <mc:Fallback xmlns="">
          <p:sp>
            <p:nvSpPr>
              <p:cNvPr id="11" name="TextBox 10">
                <a:extLst>
                  <a:ext uri="{FF2B5EF4-FFF2-40B4-BE49-F238E27FC236}">
                    <a16:creationId xmlns:a16="http://schemas.microsoft.com/office/drawing/2014/main" id="{1A3AECAB-9849-BB19-BEA3-605C81F004BB}"/>
                  </a:ext>
                </a:extLst>
              </p:cNvPr>
              <p:cNvSpPr txBox="1">
                <a:spLocks noRot="1" noChangeAspect="1" noMove="1" noResize="1" noEditPoints="1" noAdjustHandles="1" noChangeArrowheads="1" noChangeShapeType="1" noTextEdit="1"/>
              </p:cNvSpPr>
              <p:nvPr/>
            </p:nvSpPr>
            <p:spPr>
              <a:xfrm>
                <a:off x="1752178" y="819891"/>
                <a:ext cx="8725672" cy="3256404"/>
              </a:xfrm>
              <a:prstGeom prst="rect">
                <a:avLst/>
              </a:prstGeom>
              <a:blipFill>
                <a:blip r:embed="rId3"/>
                <a:stretch>
                  <a:fillRect l="-7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889FF740-44E7-6F76-3E40-AB1FB170C54B}"/>
              </a:ext>
            </a:extLst>
          </p:cNvPr>
          <p:cNvGrpSpPr/>
          <p:nvPr/>
        </p:nvGrpSpPr>
        <p:grpSpPr>
          <a:xfrm>
            <a:off x="10544175" y="6124576"/>
            <a:ext cx="1281851" cy="535526"/>
            <a:chOff x="410412" y="4247688"/>
            <a:chExt cx="1155741" cy="473349"/>
          </a:xfrm>
        </p:grpSpPr>
        <p:pic>
          <p:nvPicPr>
            <p:cNvPr id="15" name="Picture 14">
              <a:extLst>
                <a:ext uri="{FF2B5EF4-FFF2-40B4-BE49-F238E27FC236}">
                  <a16:creationId xmlns:a16="http://schemas.microsoft.com/office/drawing/2014/main" id="{D28402AE-B5F7-B85B-C0A8-000C4DF06922}"/>
                </a:ext>
              </a:extLst>
            </p:cNvPr>
            <p:cNvPicPr>
              <a:picLocks noChangeAspect="1"/>
            </p:cNvPicPr>
            <p:nvPr/>
          </p:nvPicPr>
          <p:blipFill rotWithShape="1">
            <a:blip r:embed="rId4">
              <a:duotone>
                <a:schemeClr val="accent4">
                  <a:shade val="45000"/>
                  <a:satMod val="135000"/>
                </a:schemeClr>
                <a:prstClr val="white"/>
              </a:duotone>
            </a:blip>
            <a:srcRect t="52928"/>
            <a:stretch/>
          </p:blipFill>
          <p:spPr>
            <a:xfrm>
              <a:off x="800324" y="4289898"/>
              <a:ext cx="765829" cy="410432"/>
            </a:xfrm>
            <a:prstGeom prst="rect">
              <a:avLst/>
            </a:prstGeom>
          </p:spPr>
        </p:pic>
        <p:pic>
          <p:nvPicPr>
            <p:cNvPr id="16" name="Picture 15">
              <a:extLst>
                <a:ext uri="{FF2B5EF4-FFF2-40B4-BE49-F238E27FC236}">
                  <a16:creationId xmlns:a16="http://schemas.microsoft.com/office/drawing/2014/main" id="{93406F92-4872-1DCB-996B-62394B54C1A3}"/>
                </a:ext>
              </a:extLst>
            </p:cNvPr>
            <p:cNvPicPr>
              <a:picLocks noChangeAspect="1"/>
            </p:cNvPicPr>
            <p:nvPr/>
          </p:nvPicPr>
          <p:blipFill rotWithShape="1">
            <a:blip r:embed="rId4">
              <a:duotone>
                <a:schemeClr val="accent4">
                  <a:shade val="45000"/>
                  <a:satMod val="135000"/>
                </a:schemeClr>
                <a:prstClr val="white"/>
              </a:duotone>
            </a:blip>
            <a:srcRect l="24301" r="24213" b="47072"/>
            <a:stretch/>
          </p:blipFill>
          <p:spPr>
            <a:xfrm>
              <a:off x="410412" y="4247688"/>
              <a:ext cx="404424" cy="473349"/>
            </a:xfrm>
            <a:prstGeom prst="rect">
              <a:avLst/>
            </a:prstGeom>
          </p:spPr>
        </p:pic>
      </p:grpSp>
      <p:pic>
        <p:nvPicPr>
          <p:cNvPr id="17" name="Picture 16" descr="Faculty Logo - Faculty of Electrical And Computer Engineering - Technion">
            <a:extLst>
              <a:ext uri="{FF2B5EF4-FFF2-40B4-BE49-F238E27FC236}">
                <a16:creationId xmlns:a16="http://schemas.microsoft.com/office/drawing/2014/main" id="{1BADBACD-E87C-87C5-A786-A7E9FBF6A1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207285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20D7EB0-0539-4410-AFB7-B1B7ED1BD150}"/>
              </a:ext>
            </a:extLst>
          </p:cNvPr>
          <p:cNvGrpSpPr/>
          <p:nvPr/>
        </p:nvGrpSpPr>
        <p:grpSpPr>
          <a:xfrm>
            <a:off x="10544175" y="6124576"/>
            <a:ext cx="1281851" cy="535526"/>
            <a:chOff x="410412" y="4247688"/>
            <a:chExt cx="1155741" cy="473349"/>
          </a:xfrm>
        </p:grpSpPr>
        <p:pic>
          <p:nvPicPr>
            <p:cNvPr id="43" name="Picture 42">
              <a:extLst>
                <a:ext uri="{FF2B5EF4-FFF2-40B4-BE49-F238E27FC236}">
                  <a16:creationId xmlns:a16="http://schemas.microsoft.com/office/drawing/2014/main" id="{1EEC3D46-8FB4-4E69-B53C-24C647F98EF4}"/>
                </a:ext>
              </a:extLst>
            </p:cNvPr>
            <p:cNvPicPr>
              <a:picLocks noChangeAspect="1"/>
            </p:cNvPicPr>
            <p:nvPr/>
          </p:nvPicPr>
          <p:blipFill rotWithShape="1">
            <a:blip r:embed="rId2">
              <a:duotone>
                <a:schemeClr val="accent4">
                  <a:shade val="45000"/>
                  <a:satMod val="135000"/>
                </a:schemeClr>
                <a:prstClr val="white"/>
              </a:duotone>
            </a:blip>
            <a:srcRect t="52928"/>
            <a:stretch/>
          </p:blipFill>
          <p:spPr>
            <a:xfrm>
              <a:off x="800324" y="4289898"/>
              <a:ext cx="765829" cy="410432"/>
            </a:xfrm>
            <a:prstGeom prst="rect">
              <a:avLst/>
            </a:prstGeom>
          </p:spPr>
        </p:pic>
        <p:pic>
          <p:nvPicPr>
            <p:cNvPr id="44" name="Picture 43">
              <a:extLst>
                <a:ext uri="{FF2B5EF4-FFF2-40B4-BE49-F238E27FC236}">
                  <a16:creationId xmlns:a16="http://schemas.microsoft.com/office/drawing/2014/main" id="{8BE9A23C-3FDC-4D70-B04F-50C23296BB7B}"/>
                </a:ext>
              </a:extLst>
            </p:cNvPr>
            <p:cNvPicPr>
              <a:picLocks noChangeAspect="1"/>
            </p:cNvPicPr>
            <p:nvPr/>
          </p:nvPicPr>
          <p:blipFill rotWithShape="1">
            <a:blip r:embed="rId2">
              <a:duotone>
                <a:schemeClr val="accent4">
                  <a:shade val="45000"/>
                  <a:satMod val="135000"/>
                </a:schemeClr>
                <a:prstClr val="white"/>
              </a:duotone>
            </a:blip>
            <a:srcRect l="24301" r="24213" b="47072"/>
            <a:stretch/>
          </p:blipFill>
          <p:spPr>
            <a:xfrm>
              <a:off x="410412" y="4247688"/>
              <a:ext cx="404424" cy="473349"/>
            </a:xfrm>
            <a:prstGeom prst="rect">
              <a:avLst/>
            </a:prstGeom>
          </p:spPr>
        </p:pic>
      </p:grpSp>
      <p:sp>
        <p:nvSpPr>
          <p:cNvPr id="5" name="Rectangle 4">
            <a:extLst>
              <a:ext uri="{FF2B5EF4-FFF2-40B4-BE49-F238E27FC236}">
                <a16:creationId xmlns:a16="http://schemas.microsoft.com/office/drawing/2014/main" id="{50541AFC-582C-7B2F-C47C-E5C45FF46655}"/>
              </a:ext>
            </a:extLst>
          </p:cNvPr>
          <p:cNvSpPr/>
          <p:nvPr/>
        </p:nvSpPr>
        <p:spPr>
          <a:xfrm>
            <a:off x="4410686" y="173560"/>
            <a:ext cx="3353802"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a:t>Basic PLL Model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416541-27A6-AE70-5F4D-BF89C07BBE28}"/>
                  </a:ext>
                </a:extLst>
              </p:cNvPr>
              <p:cNvSpPr txBox="1"/>
              <p:nvPr/>
            </p:nvSpPr>
            <p:spPr>
              <a:xfrm>
                <a:off x="1752178" y="819891"/>
                <a:ext cx="8700505" cy="3284041"/>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en-US" sz="1400" dirty="0">
                    <a:ln w="0"/>
                    <a:latin typeface="Cambria" panose="02040503050406030204" pitchFamily="18" charset="0"/>
                    <a:ea typeface="Cambria" panose="02040503050406030204" pitchFamily="18" charset="0"/>
                  </a:rPr>
                  <a:t>The basic PLL model is a </a:t>
                </a:r>
                <a:r>
                  <a:rPr lang="en-US" sz="1400" i="1" dirty="0">
                    <a:ln w="0"/>
                    <a:latin typeface="Cambria" panose="02040503050406030204" pitchFamily="18" charset="0"/>
                    <a:ea typeface="Cambria" panose="02040503050406030204" pitchFamily="18" charset="0"/>
                  </a:rPr>
                  <a:t>closed-loop controller</a:t>
                </a:r>
                <a:r>
                  <a:rPr lang="en-US" sz="1400" dirty="0">
                    <a:ln w="0"/>
                    <a:latin typeface="Cambria" panose="02040503050406030204" pitchFamily="18" charset="0"/>
                    <a:ea typeface="Cambria" panose="02040503050406030204" pitchFamily="18" charset="0"/>
                  </a:rPr>
                  <a:t>, comprised of three subsystems and a unit-gain feedback:</a:t>
                </a:r>
              </a:p>
              <a:p>
                <a:pPr marL="285750" indent="-285750">
                  <a:lnSpc>
                    <a:spcPct val="13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Voltage Controlled Oscillator (VCO) subsystem</a:t>
                </a:r>
                <a:br>
                  <a:rPr lang="en-US" sz="1400"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A VCO is a device that </a:t>
                </a:r>
                <a:r>
                  <a:rPr lang="en-US" sz="1400" i="1" dirty="0">
                    <a:ln w="0"/>
                    <a:latin typeface="Cambria" panose="02040503050406030204" pitchFamily="18" charset="0"/>
                    <a:ea typeface="Cambria" panose="02040503050406030204" pitchFamily="18" charset="0"/>
                  </a:rPr>
                  <a:t>tunes</a:t>
                </a:r>
                <a:r>
                  <a:rPr lang="en-US" sz="1400" dirty="0">
                    <a:ln w="0"/>
                    <a:latin typeface="Cambria" panose="02040503050406030204" pitchFamily="18" charset="0"/>
                    <a:ea typeface="Cambria" panose="02040503050406030204" pitchFamily="18" charset="0"/>
                  </a:rPr>
                  <a:t> its output frequency according to the control voltage level at its input</a:t>
                </a:r>
                <a:br>
                  <a:rPr lang="en-US" sz="1400" dirty="0">
                    <a:ln w="0"/>
                    <a:latin typeface="Cambria" panose="02040503050406030204" pitchFamily="18" charset="0"/>
                    <a:ea typeface="Cambria" panose="02040503050406030204" pitchFamily="18" charset="0"/>
                  </a:rPr>
                </a:br>
                <a:br>
                  <a:rPr lang="en-US" sz="300" dirty="0">
                    <a:ln w="0"/>
                    <a:latin typeface="Cambria" panose="02040503050406030204" pitchFamily="18" charset="0"/>
                    <a:ea typeface="Cambria" panose="02040503050406030204" pitchFamily="18" charset="0"/>
                  </a:rPr>
                </a:br>
                <a14:m>
                  <m:oMath xmlns:m="http://schemas.openxmlformats.org/officeDocument/2006/math">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𝜔</m:t>
                        </m:r>
                      </m:e>
                      <m:sub>
                        <m:r>
                          <a:rPr lang="en-US" sz="1400" b="0" i="1" smtClean="0">
                            <a:ln w="0"/>
                            <a:latin typeface="Cambria Math" panose="02040503050406030204" pitchFamily="18" charset="0"/>
                            <a:ea typeface="Cambria" panose="02040503050406030204" pitchFamily="18" charset="0"/>
                          </a:rPr>
                          <m:t>𝑜𝑢𝑡</m:t>
                        </m:r>
                      </m:sub>
                    </m:sSub>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𝜔</m:t>
                        </m:r>
                      </m:e>
                      <m:sub>
                        <m:r>
                          <a:rPr lang="en-US" sz="1400" b="0" i="1" smtClean="0">
                            <a:ln w="0"/>
                            <a:latin typeface="Cambria Math" panose="02040503050406030204" pitchFamily="18" charset="0"/>
                            <a:ea typeface="Cambria" panose="02040503050406030204" pitchFamily="18" charset="0"/>
                          </a:rPr>
                          <m:t>0</m:t>
                        </m:r>
                      </m:sub>
                    </m:sSub>
                    <m:r>
                      <a:rPr lang="en-US" sz="1400" b="0" i="1" smtClean="0">
                        <a:ln w="0"/>
                        <a:latin typeface="Cambria Math" panose="02040503050406030204" pitchFamily="18" charset="0"/>
                        <a:ea typeface="Cambria" panose="02040503050406030204" pitchFamily="18" charset="0"/>
                      </a:rPr>
                      <m:t>+</m:t>
                    </m:r>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𝐾</m:t>
                        </m:r>
                      </m:e>
                      <m:sub>
                        <m:r>
                          <a:rPr lang="en-US" sz="1400" b="0" i="1" smtClean="0">
                            <a:ln w="0"/>
                            <a:latin typeface="Cambria Math" panose="02040503050406030204" pitchFamily="18" charset="0"/>
                            <a:ea typeface="Cambria" panose="02040503050406030204" pitchFamily="18" charset="0"/>
                          </a:rPr>
                          <m:t>𝑉𝐶𝑂</m:t>
                        </m:r>
                      </m:sub>
                    </m:sSub>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𝑉</m:t>
                        </m:r>
                      </m:e>
                      <m:sub>
                        <m:r>
                          <m:rPr>
                            <m:sty m:val="p"/>
                          </m:rPr>
                          <a:rPr lang="en-US" sz="1400" b="0" i="1" smtClean="0">
                            <a:ln w="0"/>
                            <a:latin typeface="Cambria Math" panose="02040503050406030204" pitchFamily="18" charset="0"/>
                            <a:ea typeface="Cambria" panose="02040503050406030204" pitchFamily="18" charset="0"/>
                          </a:rPr>
                          <m:t>ctrl</m:t>
                        </m:r>
                      </m:sub>
                    </m:sSub>
                  </m:oMath>
                </a14:m>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Phase Detector (PD) subsystem</a:t>
                </a:r>
                <a:br>
                  <a:rPr lang="en-US" sz="1400" b="1"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A PD is a device that senses two periodic inputs and produces an output whose </a:t>
                </a:r>
                <a:r>
                  <a:rPr lang="en-US" sz="1400" i="1" dirty="0">
                    <a:ln w="0"/>
                    <a:latin typeface="Cambria" panose="02040503050406030204" pitchFamily="18" charset="0"/>
                    <a:ea typeface="Cambria" panose="02040503050406030204" pitchFamily="18" charset="0"/>
                  </a:rPr>
                  <a:t>average value </a:t>
                </a:r>
                <a:r>
                  <a:rPr lang="en-US" sz="1400" dirty="0">
                    <a:ln w="0"/>
                    <a:latin typeface="Cambria" panose="02040503050406030204" pitchFamily="18" charset="0"/>
                    <a:ea typeface="Cambria" panose="02040503050406030204" pitchFamily="18" charset="0"/>
                  </a:rPr>
                  <a:t>is proportional to the phase difference between the two inputs</a:t>
                </a:r>
                <a:br>
                  <a:rPr lang="en-US" sz="1400" dirty="0">
                    <a:ln w="0"/>
                    <a:latin typeface="Cambria" panose="02040503050406030204" pitchFamily="18" charset="0"/>
                    <a:ea typeface="Cambria" panose="02040503050406030204" pitchFamily="18" charset="0"/>
                  </a:rPr>
                </a:br>
                <a:br>
                  <a:rPr lang="en-US" sz="400" dirty="0">
                    <a:ln w="0"/>
                    <a:latin typeface="Cambria" panose="02040503050406030204" pitchFamily="18" charset="0"/>
                    <a:ea typeface="Cambria" panose="02040503050406030204" pitchFamily="18" charset="0"/>
                  </a:rPr>
                </a:br>
                <a14:m>
                  <m:oMath xmlns:m="http://schemas.openxmlformats.org/officeDocument/2006/math">
                    <m:acc>
                      <m:accPr>
                        <m:chr m:val="̅"/>
                        <m:ctrlPr>
                          <a:rPr lang="en-US" sz="1400" b="0" i="1" smtClean="0">
                            <a:ln w="0"/>
                            <a:latin typeface="Cambria Math" panose="02040503050406030204" pitchFamily="18" charset="0"/>
                            <a:ea typeface="Cambria" panose="02040503050406030204" pitchFamily="18" charset="0"/>
                          </a:rPr>
                        </m:ctrlPr>
                      </m:accPr>
                      <m:e>
                        <m:sSub>
                          <m:sSubPr>
                            <m:ctrlPr>
                              <a:rPr lang="en-US" sz="1400" b="0" i="1" smtClean="0">
                                <a:ln w="0"/>
                                <a:latin typeface="Cambria Math" panose="02040503050406030204" pitchFamily="18" charset="0"/>
                                <a:ea typeface="Cambria" panose="02040503050406030204" pitchFamily="18" charset="0"/>
                              </a:rPr>
                            </m:ctrlPr>
                          </m:sSubPr>
                          <m:e>
                            <m:r>
                              <a:rPr lang="en-US" sz="1400" b="0" i="1" smtClean="0">
                                <a:ln w="0"/>
                                <a:latin typeface="Cambria Math" panose="02040503050406030204" pitchFamily="18" charset="0"/>
                                <a:ea typeface="Cambria" panose="02040503050406030204" pitchFamily="18" charset="0"/>
                              </a:rPr>
                              <m:t>𝑉</m:t>
                            </m:r>
                          </m:e>
                          <m:sub>
                            <m:r>
                              <m:rPr>
                                <m:sty m:val="p"/>
                              </m:rPr>
                              <a:rPr lang="en-US" sz="1400" b="0" i="0" smtClean="0">
                                <a:ln w="0"/>
                                <a:latin typeface="Cambria Math" panose="02040503050406030204" pitchFamily="18" charset="0"/>
                                <a:ea typeface="Cambria" panose="02040503050406030204" pitchFamily="18" charset="0"/>
                              </a:rPr>
                              <m:t>PD</m:t>
                            </m:r>
                          </m:sub>
                        </m:sSub>
                      </m:e>
                    </m:acc>
                    <m:r>
                      <a:rPr lang="en-US" sz="1400" b="0" i="1" dirty="0" smtClean="0">
                        <a:ln w="0"/>
                        <a:latin typeface="Cambria Math" panose="02040503050406030204" pitchFamily="18" charset="0"/>
                        <a:ea typeface="Cambria" panose="02040503050406030204" pitchFamily="18" charset="0"/>
                      </a:rPr>
                      <m:t>=</m:t>
                    </m:r>
                    <m:sSub>
                      <m:sSubPr>
                        <m:ctrlPr>
                          <a:rPr lang="en-US" sz="1400" b="0" i="1" dirty="0" smtClean="0">
                            <a:ln w="0"/>
                            <a:latin typeface="Cambria Math" panose="02040503050406030204" pitchFamily="18" charset="0"/>
                            <a:ea typeface="Cambria" panose="02040503050406030204" pitchFamily="18" charset="0"/>
                          </a:rPr>
                        </m:ctrlPr>
                      </m:sSubPr>
                      <m:e>
                        <m:r>
                          <a:rPr lang="en-US" sz="1400" b="0" i="1" dirty="0" smtClean="0">
                            <a:ln w="0"/>
                            <a:latin typeface="Cambria Math" panose="02040503050406030204" pitchFamily="18" charset="0"/>
                            <a:ea typeface="Cambria" panose="02040503050406030204" pitchFamily="18" charset="0"/>
                          </a:rPr>
                          <m:t>𝐾</m:t>
                        </m:r>
                      </m:e>
                      <m:sub>
                        <m:r>
                          <a:rPr lang="en-US" sz="1400" b="0" i="1" dirty="0" smtClean="0">
                            <a:ln w="0"/>
                            <a:latin typeface="Cambria Math" panose="02040503050406030204" pitchFamily="18" charset="0"/>
                            <a:ea typeface="Cambria" panose="02040503050406030204" pitchFamily="18" charset="0"/>
                          </a:rPr>
                          <m:t>𝑃𝐷</m:t>
                        </m:r>
                      </m:sub>
                    </m:sSub>
                    <m:d>
                      <m:dPr>
                        <m:ctrlPr>
                          <a:rPr lang="en-US" sz="1400" b="0" i="1" dirty="0" smtClean="0">
                            <a:ln w="0"/>
                            <a:latin typeface="Cambria Math" panose="02040503050406030204" pitchFamily="18" charset="0"/>
                            <a:ea typeface="Cambria" panose="02040503050406030204" pitchFamily="18" charset="0"/>
                          </a:rPr>
                        </m:ctrlPr>
                      </m:dPr>
                      <m:e>
                        <m:sSub>
                          <m:sSubPr>
                            <m:ctrlPr>
                              <a:rPr lang="en-US" sz="1400" b="0" i="1" dirty="0" smtClean="0">
                                <a:ln w="0"/>
                                <a:latin typeface="Cambria Math" panose="02040503050406030204" pitchFamily="18" charset="0"/>
                                <a:ea typeface="Cambria" panose="02040503050406030204" pitchFamily="18" charset="0"/>
                              </a:rPr>
                            </m:ctrlPr>
                          </m:sSubPr>
                          <m:e>
                            <m:r>
                              <a:rPr lang="en-US" sz="1400" b="0" i="1" dirty="0" smtClean="0">
                                <a:ln w="0"/>
                                <a:latin typeface="Cambria Math" panose="02040503050406030204" pitchFamily="18" charset="0"/>
                                <a:ea typeface="Cambria" panose="02040503050406030204" pitchFamily="18" charset="0"/>
                              </a:rPr>
                              <m:t>𝜙</m:t>
                            </m:r>
                          </m:e>
                          <m:sub>
                            <m:r>
                              <a:rPr lang="en-US" sz="1400" b="0" i="1" dirty="0" smtClean="0">
                                <a:ln w="0"/>
                                <a:latin typeface="Cambria Math" panose="02040503050406030204" pitchFamily="18" charset="0"/>
                                <a:ea typeface="Cambria" panose="02040503050406030204" pitchFamily="18" charset="0"/>
                              </a:rPr>
                              <m:t>𝑖𝑛</m:t>
                            </m:r>
                          </m:sub>
                        </m:sSub>
                        <m:r>
                          <a:rPr lang="en-US" sz="1400" b="0" i="1" dirty="0" smtClean="0">
                            <a:ln w="0"/>
                            <a:latin typeface="Cambria Math" panose="02040503050406030204" pitchFamily="18" charset="0"/>
                            <a:ea typeface="Cambria" panose="02040503050406030204" pitchFamily="18" charset="0"/>
                          </a:rPr>
                          <m:t>−</m:t>
                        </m:r>
                        <m:sSub>
                          <m:sSubPr>
                            <m:ctrlPr>
                              <a:rPr lang="en-US" sz="1400" b="0" i="1" dirty="0" smtClean="0">
                                <a:ln w="0"/>
                                <a:latin typeface="Cambria Math" panose="02040503050406030204" pitchFamily="18" charset="0"/>
                                <a:ea typeface="Cambria" panose="02040503050406030204" pitchFamily="18" charset="0"/>
                              </a:rPr>
                            </m:ctrlPr>
                          </m:sSubPr>
                          <m:e>
                            <m:r>
                              <a:rPr lang="en-US" sz="1400" b="0" i="1" dirty="0" smtClean="0">
                                <a:ln w="0"/>
                                <a:latin typeface="Cambria Math" panose="02040503050406030204" pitchFamily="18" charset="0"/>
                                <a:ea typeface="Cambria" panose="02040503050406030204" pitchFamily="18" charset="0"/>
                              </a:rPr>
                              <m:t>𝜙</m:t>
                            </m:r>
                          </m:e>
                          <m:sub>
                            <m:r>
                              <a:rPr lang="en-US" sz="1400" b="0" i="1" dirty="0" smtClean="0">
                                <a:ln w="0"/>
                                <a:latin typeface="Cambria Math" panose="02040503050406030204" pitchFamily="18" charset="0"/>
                                <a:ea typeface="Cambria" panose="02040503050406030204" pitchFamily="18" charset="0"/>
                              </a:rPr>
                              <m:t>𝑜𝑢𝑡</m:t>
                            </m:r>
                          </m:sub>
                        </m:sSub>
                      </m:e>
                    </m:d>
                  </m:oMath>
                </a14:m>
                <a:endParaRPr lang="en-US" sz="1400" dirty="0">
                  <a:ln w="0"/>
                  <a:latin typeface="Cambria" panose="02040503050406030204" pitchFamily="18" charset="0"/>
                  <a:ea typeface="Cambria" panose="02040503050406030204" pitchFamily="18" charset="0"/>
                </a:endParaRPr>
              </a:p>
              <a:p>
                <a:pPr marL="285750" indent="-285750">
                  <a:lnSpc>
                    <a:spcPct val="130000"/>
                  </a:lnSpc>
                  <a:buFont typeface="Wingdings" panose="05000000000000000000" pitchFamily="2" charset="2"/>
                  <a:buChar char="Ø"/>
                </a:pPr>
                <a:r>
                  <a:rPr lang="en-US" sz="1400" b="1" dirty="0">
                    <a:ln w="0"/>
                    <a:latin typeface="Cambria" panose="02040503050406030204" pitchFamily="18" charset="0"/>
                    <a:ea typeface="Cambria" panose="02040503050406030204" pitchFamily="18" charset="0"/>
                  </a:rPr>
                  <a:t>Loop Filter (LF) subsystem</a:t>
                </a:r>
                <a:br>
                  <a:rPr lang="en-US" sz="1400" b="1" dirty="0">
                    <a:ln w="0"/>
                    <a:latin typeface="Cambria" panose="02040503050406030204" pitchFamily="18" charset="0"/>
                    <a:ea typeface="Cambria" panose="02040503050406030204" pitchFamily="18" charset="0"/>
                  </a:rPr>
                </a:br>
                <a:r>
                  <a:rPr lang="en-US" sz="1400" dirty="0">
                    <a:ln w="0"/>
                    <a:latin typeface="Cambria" panose="02040503050406030204" pitchFamily="18" charset="0"/>
                    <a:ea typeface="Cambria" panose="02040503050406030204" pitchFamily="18" charset="0"/>
                  </a:rPr>
                  <a:t>A LF is a device that controls the overall behavior of the PLL loop and is placed between the PD and the VCO to moderate the rapid transitions in the control voltage at the VCO input</a:t>
                </a:r>
              </a:p>
            </p:txBody>
          </p:sp>
        </mc:Choice>
        <mc:Fallback xmlns="">
          <p:sp>
            <p:nvSpPr>
              <p:cNvPr id="3" name="TextBox 2">
                <a:extLst>
                  <a:ext uri="{FF2B5EF4-FFF2-40B4-BE49-F238E27FC236}">
                    <a16:creationId xmlns:a16="http://schemas.microsoft.com/office/drawing/2014/main" id="{30416541-27A6-AE70-5F4D-BF89C07BBE28}"/>
                  </a:ext>
                </a:extLst>
              </p:cNvPr>
              <p:cNvSpPr txBox="1">
                <a:spLocks noRot="1" noChangeAspect="1" noMove="1" noResize="1" noEditPoints="1" noAdjustHandles="1" noChangeArrowheads="1" noChangeShapeType="1" noTextEdit="1"/>
              </p:cNvSpPr>
              <p:nvPr/>
            </p:nvSpPr>
            <p:spPr>
              <a:xfrm>
                <a:off x="1752178" y="819891"/>
                <a:ext cx="8700505" cy="3284041"/>
              </a:xfrm>
              <a:prstGeom prst="rect">
                <a:avLst/>
              </a:prstGeom>
              <a:blipFill>
                <a:blip r:embed="rId3"/>
                <a:stretch>
                  <a:fillRect l="-70" r="-420" b="-92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68D50FB-BD77-E901-35A5-DB8EE844A30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4298757"/>
            <a:ext cx="8080477" cy="2176392"/>
          </a:xfrm>
          <a:prstGeom prst="rect">
            <a:avLst/>
          </a:prstGeom>
          <a:noFill/>
          <a:ln>
            <a:noFill/>
          </a:ln>
        </p:spPr>
      </p:pic>
      <p:pic>
        <p:nvPicPr>
          <p:cNvPr id="7" name="Picture 6" descr="Faculty Logo - Faculty of Electrical And Computer Engineering - Technion">
            <a:extLst>
              <a:ext uri="{FF2B5EF4-FFF2-40B4-BE49-F238E27FC236}">
                <a16:creationId xmlns:a16="http://schemas.microsoft.com/office/drawing/2014/main" id="{DC877729-296D-2A89-D1FA-9ADFA3D5168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4233" y="6223229"/>
            <a:ext cx="2215592" cy="436872"/>
          </a:xfrm>
          <a:prstGeom prst="rect">
            <a:avLst/>
          </a:prstGeom>
          <a:noFill/>
          <a:ln>
            <a:noFill/>
          </a:ln>
        </p:spPr>
      </p:pic>
    </p:spTree>
    <p:extLst>
      <p:ext uri="{BB962C8B-B14F-4D97-AF65-F5344CB8AC3E}">
        <p14:creationId xmlns:p14="http://schemas.microsoft.com/office/powerpoint/2010/main" val="17173604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8AD21D14EB6438261335D3E3B407B" ma:contentTypeVersion="14" ma:contentTypeDescription="Create a new document." ma:contentTypeScope="" ma:versionID="fe5523ed638e5b82ce42df0d7b2c1576">
  <xsd:schema xmlns:xsd="http://www.w3.org/2001/XMLSchema" xmlns:xs="http://www.w3.org/2001/XMLSchema" xmlns:p="http://schemas.microsoft.com/office/2006/metadata/properties" xmlns:ns3="20d5ac6f-07c6-44bb-aa9a-2bdac6dcc60a" xmlns:ns4="485f9040-08a7-42a2-b59d-d53e71e00f9e" targetNamespace="http://schemas.microsoft.com/office/2006/metadata/properties" ma:root="true" ma:fieldsID="93887028231c1487818bf25c0303cb9b" ns3:_="" ns4:_="">
    <xsd:import namespace="20d5ac6f-07c6-44bb-aa9a-2bdac6dcc60a"/>
    <xsd:import namespace="485f9040-08a7-42a2-b59d-d53e71e00f9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4:SharedWithUsers" minOccurs="0"/>
                <xsd:element ref="ns4:SharedWithDetails" minOccurs="0"/>
                <xsd:element ref="ns4:SharingHintHash"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d5ac6f-07c6-44bb-aa9a-2bdac6dcc6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5f9040-08a7-42a2-b59d-d53e71e00f9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0d5ac6f-07c6-44bb-aa9a-2bdac6dcc60a" xsi:nil="true"/>
  </documentManagement>
</p:properties>
</file>

<file path=customXml/itemProps1.xml><?xml version="1.0" encoding="utf-8"?>
<ds:datastoreItem xmlns:ds="http://schemas.openxmlformats.org/officeDocument/2006/customXml" ds:itemID="{695E386C-2B6D-4D60-B3DC-A390AECA24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d5ac6f-07c6-44bb-aa9a-2bdac6dcc60a"/>
    <ds:schemaRef ds:uri="485f9040-08a7-42a2-b59d-d53e71e00f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CA44FE-2919-4C38-A68E-331C384F149B}">
  <ds:schemaRefs>
    <ds:schemaRef ds:uri="http://schemas.microsoft.com/sharepoint/v3/contenttype/forms"/>
  </ds:schemaRefs>
</ds:datastoreItem>
</file>

<file path=customXml/itemProps3.xml><?xml version="1.0" encoding="utf-8"?>
<ds:datastoreItem xmlns:ds="http://schemas.openxmlformats.org/officeDocument/2006/customXml" ds:itemID="{B803FA71-9E0F-47A7-B811-F1CBF65BEC7A}">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485f9040-08a7-42a2-b59d-d53e71e00f9e"/>
    <ds:schemaRef ds:uri="http://schemas.microsoft.com/office/2006/metadata/properties"/>
    <ds:schemaRef ds:uri="20d5ac6f-07c6-44bb-aa9a-2bdac6dcc60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40769</TotalTime>
  <Words>2045</Words>
  <Application>Microsoft Office PowerPoint</Application>
  <PresentationFormat>Widescreen</PresentationFormat>
  <Paragraphs>242</Paragraphs>
  <Slides>29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Aptos</vt:lpstr>
      <vt:lpstr>Aptos Display</vt:lpstr>
      <vt:lpstr>Arial</vt:lpstr>
      <vt:lpstr>Calibri</vt:lpstr>
      <vt:lpstr>Cambria</vt:lpstr>
      <vt:lpstr>Cambria Math</vt:lpstr>
      <vt:lpstr>Wingdings</vt:lpstr>
      <vt:lpstr>1_Office Theme</vt:lpstr>
      <vt:lpstr>2_Office Theme</vt:lpstr>
      <vt:lpstr>High Frequency  Satellite Communication Transmitter</vt:lpstr>
      <vt:lpstr>PowerPoint Presentation</vt:lpstr>
      <vt:lpstr>PowerPoint Presentation</vt:lpstr>
      <vt:lpstr>PowerPoint Presentation</vt:lpstr>
      <vt:lpstr>PowerPoint Presentation</vt:lpstr>
      <vt:lpstr>PowerPoint Presentation</vt:lpstr>
      <vt:lpstr>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DPD PROJECT</dc:title>
  <dc:creator>Peretz Porath</dc:creator>
  <cp:lastModifiedBy>Peretz Porath</cp:lastModifiedBy>
  <cp:revision>9</cp:revision>
  <cp:lastPrinted>2021-08-08T14:09:20Z</cp:lastPrinted>
  <dcterms:created xsi:type="dcterms:W3CDTF">2021-08-07T21:12:33Z</dcterms:created>
  <dcterms:modified xsi:type="dcterms:W3CDTF">2024-06-23T15:13:24Z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0x010100ADB8AD21D14EB6438261335D3E3B407B</vt:lpwstr>
  </property>
</Properties>
</file>