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797675" cy="9926625"/>
  <p:embeddedFontLst>
    <p:embeddedFont>
      <p:font typeface="Overlock"/>
      <p:regular r:id="rId19"/>
      <p:bold r:id="rId20"/>
      <p:italic r:id="rId21"/>
      <p:boldItalic r:id="rId22"/>
    </p:embeddedFont>
    <p:embeddedFont>
      <p:font typeface="Garamond"/>
      <p:regular r:id="rId23"/>
      <p:bold r:id="rId24"/>
      <p:italic r:id="rId25"/>
      <p:boldItalic r:id="rId26"/>
    </p:embeddedFont>
    <p:embeddedFont>
      <p:font typeface="Book Antiqua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hKgMJCdAknQoF4x0xro4t+ENXV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.fntdata"/><Relationship Id="rId22" Type="http://schemas.openxmlformats.org/officeDocument/2006/relationships/font" Target="fonts/Overlock-boldItalic.fntdata"/><Relationship Id="rId21" Type="http://schemas.openxmlformats.org/officeDocument/2006/relationships/font" Target="fonts/Overlock-italic.fntdata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8" Type="http://schemas.openxmlformats.org/officeDocument/2006/relationships/font" Target="fonts/BookAntiqua-bold.fntdata"/><Relationship Id="rId27" Type="http://schemas.openxmlformats.org/officeDocument/2006/relationships/font" Target="fonts/BookAntiqu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okAntiqu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BookAntiqua-bold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verlock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of all, I would like to thank the department for the chance to introduce myself.</a:t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以架構來看的話作業二涵蓋的區塊如圖</a:t>
            </a:r>
            <a:endParaRPr/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9.jpg"/><Relationship Id="rId4" Type="http://schemas.openxmlformats.org/officeDocument/2006/relationships/image" Target="../media/image14.jpg"/><Relationship Id="rId5" Type="http://schemas.openxmlformats.org/officeDocument/2006/relationships/image" Target="../media/image3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 txBox="1"/>
          <p:nvPr>
            <p:ph type="ctrTitle"/>
          </p:nvPr>
        </p:nvSpPr>
        <p:spPr>
          <a:xfrm>
            <a:off x="752141" y="1988840"/>
            <a:ext cx="7639717" cy="1963156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1261368" y="4071498"/>
            <a:ext cx="6610424" cy="1232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15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sie.ncku.edu.tw/gallery/2006/slides/24.jpg" id="36" name="Google Shape;3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6/slides/07.jpg" id="37" name="Google Shape;37;p15"/>
          <p:cNvPicPr preferRelativeResize="0"/>
          <p:nvPr/>
        </p:nvPicPr>
        <p:blipFill rotWithShape="1">
          <a:blip r:embed="rId3">
            <a:alphaModFix/>
          </a:blip>
          <a:srcRect b="0" l="10798" r="17672" t="0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rm4.static.flickr.com/3241/2405183789_595d0fdf20.jpg?v=0" id="38" name="Google Shape;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 rot="5400000">
            <a:off x="2199413" y="103663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 rot="5400000">
            <a:off x="696913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  <a:defRPr/>
            </a:lvl1pPr>
            <a:lvl2pPr indent="-381000" lvl="1" marL="91440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/>
            </a:lvl2pPr>
            <a:lvl3pPr indent="-355600" lvl="2" marL="137160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/>
            </a:lvl3pPr>
            <a:lvl4pPr indent="-342900" lvl="3" marL="1828800" algn="l">
              <a:lnSpc>
                <a:spcPct val="7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/>
            </a:lvl4pPr>
            <a:lvl5pPr indent="-342900" lvl="4" marL="2286000" algn="l">
              <a:lnSpc>
                <a:spcPct val="7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4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 id="17" name="Google Shape;1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4.blog.xuite.net/4/3/3/b/238287346/blog_3361842/txt/151687656/0.jpg" id="18" name="Google Shape;18;p14"/>
          <p:cNvPicPr preferRelativeResize="0"/>
          <p:nvPr/>
        </p:nvPicPr>
        <p:blipFill rotWithShape="1">
          <a:blip r:embed="rId1">
            <a:alphaModFix/>
          </a:blip>
          <a:srcRect b="0" l="0" r="0"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QHeXOTdMeui_IGWzgFhu0wxnIlK9jCUVOXhd_VHOsOqvBoOfWeAw" id="19" name="Google Shape;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7/slides/22.JPG" id="20" name="Google Shape;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srlab@csie.ncku.edu.t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ben20807/local-judge/tree/master/examples/student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752141" y="1988840"/>
            <a:ext cx="7639717" cy="1963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Construction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1261368" y="4071498"/>
            <a:ext cx="6610424" cy="1232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rPr b="1" lang="en-US" sz="3200">
                <a:latin typeface="Garamond"/>
                <a:ea typeface="Garamond"/>
                <a:cs typeface="Garamond"/>
                <a:sym typeface="Garamond"/>
              </a:rPr>
              <a:t>Programming Assignment 3</a:t>
            </a:r>
            <a:br>
              <a:rPr b="1" lang="en-US" sz="3200"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24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Generate Java Assembly Code for μGo</a:t>
            </a:r>
            <a:endParaRPr b="1" sz="2400">
              <a:solidFill>
                <a:srgbClr val="7F7F7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Golang.png"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304" y="5445224"/>
            <a:ext cx="3048000" cy="10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Deadline</a:t>
            </a:r>
            <a:endParaRPr/>
          </a:p>
        </p:txBody>
      </p:sp>
      <p:sp>
        <p:nvSpPr>
          <p:cNvPr id="230" name="Google Shape;230;p10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01600" lvl="0" marL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1" name="Google Shape;231;p1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May 11,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3" name="Google Shape;233;p10"/>
          <p:cNvCxnSpPr/>
          <p:nvPr/>
        </p:nvCxnSpPr>
        <p:spPr>
          <a:xfrm>
            <a:off x="899592" y="2600888"/>
            <a:ext cx="7128792" cy="0"/>
          </a:xfrm>
          <a:prstGeom prst="straightConnector1">
            <a:avLst/>
          </a:prstGeom>
          <a:solidFill>
            <a:schemeClr val="accent1"/>
          </a:solidFill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10"/>
          <p:cNvSpPr/>
          <p:nvPr/>
        </p:nvSpPr>
        <p:spPr>
          <a:xfrm>
            <a:off x="1259632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1331632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5886915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5958915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7183059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7255059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539552" y="4471477"/>
            <a:ext cx="17650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5/13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Hw3 release</a:t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5444815" y="4471477"/>
            <a:ext cx="117051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6/9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23:59</a:t>
            </a:r>
            <a:b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2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Deadline</a:t>
            </a:r>
            <a:endParaRPr b="1" sz="240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6806957" y="4471477"/>
            <a:ext cx="10054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6/10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DEMO</a:t>
            </a:r>
            <a:endParaRPr/>
          </a:p>
        </p:txBody>
      </p:sp>
      <p:cxnSp>
        <p:nvCxnSpPr>
          <p:cNvPr id="243" name="Google Shape;243;p10"/>
          <p:cNvCxnSpPr/>
          <p:nvPr/>
        </p:nvCxnSpPr>
        <p:spPr>
          <a:xfrm>
            <a:off x="1367632" y="2780928"/>
            <a:ext cx="0" cy="1584176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10"/>
          <p:cNvCxnSpPr/>
          <p:nvPr/>
        </p:nvCxnSpPr>
        <p:spPr>
          <a:xfrm>
            <a:off x="6004928" y="2780928"/>
            <a:ext cx="0" cy="1584176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0"/>
          <p:cNvCxnSpPr/>
          <p:nvPr/>
        </p:nvCxnSpPr>
        <p:spPr>
          <a:xfrm>
            <a:off x="7309659" y="2767280"/>
            <a:ext cx="0" cy="1584176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0"/>
          <p:cNvSpPr txBox="1"/>
          <p:nvPr/>
        </p:nvSpPr>
        <p:spPr>
          <a:xfrm>
            <a:off x="6030915" y="1793880"/>
            <a:ext cx="112069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Postpone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30% off</a:t>
            </a:r>
            <a:endParaRPr b="1" sz="2000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DEMO</a:t>
            </a:r>
            <a:endParaRPr/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66700" lvl="0" marL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Demo time is 12:00-18:30, 6/10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The demo is partitioned into several time periods.  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We will open a Google Form for you to register your demo time slot.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Each time period allows less than 26 people to demo.</a:t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Demo will be held in virtual</a:t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You are responsible for your code.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If you cannot explain your code clearly, you score will be discounted.</a:t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Please come to demo </a:t>
            </a:r>
            <a:r>
              <a:rPr b="1" lang="en-US" u="sng">
                <a:solidFill>
                  <a:srgbClr val="FF0000"/>
                </a:solidFill>
              </a:rPr>
              <a:t>ON TIME</a:t>
            </a:r>
            <a:r>
              <a:rPr lang="en-US">
                <a:solidFill>
                  <a:srgbClr val="FF0000"/>
                </a:solidFill>
              </a:rPr>
              <a:t>.</a:t>
            </a:r>
            <a:endParaRPr/>
          </a:p>
        </p:txBody>
      </p:sp>
      <p:sp>
        <p:nvSpPr>
          <p:cNvPr id="253" name="Google Shape;253;p11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11, 2022</a:t>
            </a:r>
            <a:endParaRPr/>
          </a:p>
        </p:txBody>
      </p:sp>
      <p:sp>
        <p:nvSpPr>
          <p:cNvPr id="254" name="Google Shape;254;p1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Mail TAs</a:t>
            </a:r>
            <a:endParaRPr/>
          </a:p>
        </p:txBody>
      </p:sp>
      <p:sp>
        <p:nvSpPr>
          <p:cNvPr id="260" name="Google Shape;260;p12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Send mail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asrlab@csie.ncku.edu.tw</a:t>
            </a:r>
            <a:r>
              <a:rPr lang="en-US"/>
              <a:t>, not any TA’s mail!!</a:t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Email subject starts with “</a:t>
            </a:r>
            <a:r>
              <a:rPr lang="en-US">
                <a:solidFill>
                  <a:srgbClr val="FF0000"/>
                </a:solidFill>
              </a:rPr>
              <a:t>[Compiler2022]</a:t>
            </a:r>
            <a:r>
              <a:rPr lang="en-US"/>
              <a:t>”</a:t>
            </a:r>
            <a:endParaRPr/>
          </a:p>
        </p:txBody>
      </p:sp>
      <p:sp>
        <p:nvSpPr>
          <p:cNvPr id="261" name="Google Shape;261;p1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March 23, 2018</a:t>
            </a:r>
            <a:endParaRPr/>
          </a:p>
        </p:txBody>
      </p:sp>
      <p:sp>
        <p:nvSpPr>
          <p:cNvPr id="262" name="Google Shape;262;p1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?</a:t>
            </a:r>
            <a:endParaRPr/>
          </a:p>
        </p:txBody>
      </p:sp>
      <p:sp>
        <p:nvSpPr>
          <p:cNvPr id="268" name="Google Shape;26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9, 2020</a:t>
            </a:r>
            <a:endParaRPr/>
          </a:p>
        </p:txBody>
      </p:sp>
      <p:sp>
        <p:nvSpPr>
          <p:cNvPr id="270" name="Google Shape;270;p1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Outline</a:t>
            </a:r>
            <a:endParaRPr/>
          </a:p>
        </p:txBody>
      </p:sp>
      <p:sp>
        <p:nvSpPr>
          <p:cNvPr id="117" name="Google Shape;117;p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11, 2022</a:t>
            </a:r>
            <a:endParaRPr/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40111" t="0"/>
          <a:stretch/>
        </p:blipFill>
        <p:spPr>
          <a:xfrm>
            <a:off x="1767681" y="1603027"/>
            <a:ext cx="4095750" cy="47846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5703016" y="2032478"/>
            <a:ext cx="320830" cy="39335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"/>
          <p:cNvCxnSpPr/>
          <p:nvPr/>
        </p:nvCxnSpPr>
        <p:spPr>
          <a:xfrm flipH="1" rot="10800000">
            <a:off x="2332677" y="3270250"/>
            <a:ext cx="717550" cy="19685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"/>
          <p:cNvSpPr/>
          <p:nvPr/>
        </p:nvSpPr>
        <p:spPr>
          <a:xfrm>
            <a:off x="2844009" y="3591188"/>
            <a:ext cx="307818" cy="311790"/>
          </a:xfrm>
          <a:prstGeom prst="mathMultiply">
            <a:avLst>
              <a:gd fmla="val 25184" name="adj1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196559" y="2835538"/>
            <a:ext cx="307818" cy="311790"/>
          </a:xfrm>
          <a:prstGeom prst="mathMultiply">
            <a:avLst>
              <a:gd fmla="val 25184" name="adj1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2844009" y="4178299"/>
            <a:ext cx="307818" cy="311790"/>
          </a:xfrm>
          <a:prstGeom prst="mathMultiply">
            <a:avLst>
              <a:gd fmla="val 25184" name="adj1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2844009" y="5452348"/>
            <a:ext cx="307818" cy="311790"/>
          </a:xfrm>
          <a:prstGeom prst="mathMultiply">
            <a:avLst>
              <a:gd fmla="val 25184" name="adj1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703016" y="2535410"/>
            <a:ext cx="320830" cy="93169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5703016" y="3558399"/>
            <a:ext cx="320830" cy="239155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5331995" y="1586756"/>
            <a:ext cx="1189454" cy="369332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μGo program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5331994" y="6041250"/>
            <a:ext cx="1189455" cy="543700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Jasmin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6072827" y="2049761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6071470" y="2816589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6071470" y="4569509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1509063" y="1573151"/>
            <a:ext cx="5553007" cy="1940798"/>
          </a:xfrm>
          <a:prstGeom prst="rect">
            <a:avLst/>
          </a:prstGeom>
          <a:solidFill>
            <a:schemeClr val="lt1">
              <a:alpha val="7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938644" y="3513949"/>
            <a:ext cx="1833719" cy="927848"/>
          </a:xfrm>
          <a:prstGeom prst="rect">
            <a:avLst/>
          </a:prstGeom>
          <a:solidFill>
            <a:schemeClr val="lt1">
              <a:alpha val="7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do in this Assignment?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369887" y="1933575"/>
            <a:ext cx="5007945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66700" lvl="0" marL="266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To accomplish the last step of building your </a:t>
            </a:r>
            <a:r>
              <a:rPr i="1" lang="en-US"/>
              <a:t>μGO</a:t>
            </a:r>
            <a:r>
              <a:rPr lang="en-US"/>
              <a:t> compiler, which converts the </a:t>
            </a:r>
            <a:r>
              <a:rPr i="1" lang="en-US"/>
              <a:t>μGO</a:t>
            </a:r>
            <a:r>
              <a:rPr lang="en-US"/>
              <a:t> program into the Java assembly code. </a:t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Code Generation: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1" i="1" lang="en-US"/>
              <a:t>Inject</a:t>
            </a:r>
            <a:r>
              <a:rPr lang="en-US"/>
              <a:t> the Jasmin assembly instructions into your flex/bison code developed in the previous assignments.</a:t>
            </a:r>
            <a:endParaRPr/>
          </a:p>
        </p:txBody>
      </p:sp>
      <p:sp>
        <p:nvSpPr>
          <p:cNvPr id="142" name="Google Shape;142;p3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11, 2022</a:t>
            </a:r>
            <a:endParaRPr/>
          </a:p>
        </p:txBody>
      </p:sp>
      <p:sp>
        <p:nvSpPr>
          <p:cNvPr id="143" name="Google Shape;143;p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4" name="Google Shape;144;p3"/>
          <p:cNvGrpSpPr/>
          <p:nvPr/>
        </p:nvGrpSpPr>
        <p:grpSpPr>
          <a:xfrm>
            <a:off x="5329238" y="1856384"/>
            <a:ext cx="3690756" cy="3822210"/>
            <a:chOff x="6228184" y="2708920"/>
            <a:chExt cx="2738073" cy="2926917"/>
          </a:xfrm>
        </p:grpSpPr>
        <p:pic>
          <p:nvPicPr>
            <p:cNvPr id="145" name="Google Shape;14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28184" y="2708920"/>
              <a:ext cx="2738073" cy="2926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3"/>
            <p:cNvSpPr/>
            <p:nvPr/>
          </p:nvSpPr>
          <p:spPr>
            <a:xfrm>
              <a:off x="6804248" y="4707632"/>
              <a:ext cx="2054044" cy="288032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372200" y="2892106"/>
              <a:ext cx="288032" cy="2880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372200" y="3565346"/>
              <a:ext cx="288032" cy="2880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72200" y="4715682"/>
              <a:ext cx="288032" cy="28803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150" name="Google Shape;150;p3"/>
          <p:cNvSpPr/>
          <p:nvPr/>
        </p:nvSpPr>
        <p:spPr>
          <a:xfrm>
            <a:off x="3347864" y="3321247"/>
            <a:ext cx="1944601" cy="1403897"/>
          </a:xfrm>
          <a:prstGeom prst="wedgeRectCallout">
            <a:avLst>
              <a:gd fmla="val 72179" name="adj1"/>
              <a:gd fmla="val -22674" name="adj2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ay,  Dont, and  Dont Do That: &quot;We don't do that here.&quot;&#10; 15" id="151" name="Google Shape;151;p3"/>
          <p:cNvPicPr preferRelativeResize="0"/>
          <p:nvPr/>
        </p:nvPicPr>
        <p:blipFill rotWithShape="1">
          <a:blip r:embed="rId4">
            <a:alphaModFix/>
          </a:blip>
          <a:srcRect b="15961" l="0" r="0" t="0"/>
          <a:stretch/>
        </p:blipFill>
        <p:spPr>
          <a:xfrm>
            <a:off x="3432123" y="3404173"/>
            <a:ext cx="1786613" cy="126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 do in this Assignment? </a:t>
            </a:r>
            <a:r>
              <a:rPr lang="en-US" sz="2000"/>
              <a:t>(cont.)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66700" lvl="0" marL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Your compiler generates the Jasmin assembly code (</a:t>
            </a:r>
            <a:r>
              <a:rPr lang="en-US">
                <a:latin typeface="Overlock"/>
                <a:ea typeface="Overlock"/>
                <a:cs typeface="Overlock"/>
                <a:sym typeface="Overlock"/>
              </a:rPr>
              <a:t>test.j</a:t>
            </a:r>
            <a:r>
              <a:rPr lang="en-US"/>
              <a:t>) for the given input program (</a:t>
            </a:r>
            <a:r>
              <a:rPr lang="en-US">
                <a:latin typeface="Overlock"/>
                <a:ea typeface="Overlock"/>
                <a:cs typeface="Overlock"/>
                <a:sym typeface="Overlock"/>
              </a:rPr>
              <a:t>test.go</a:t>
            </a:r>
            <a:r>
              <a:rPr lang="en-US"/>
              <a:t>).</a:t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The generated code will then be translated to the Java bytecode (</a:t>
            </a:r>
            <a:r>
              <a:rPr lang="en-US">
                <a:latin typeface="Overlock"/>
                <a:ea typeface="Overlock"/>
                <a:cs typeface="Overlock"/>
                <a:sym typeface="Overlock"/>
              </a:rPr>
              <a:t>test.class</a:t>
            </a:r>
            <a:r>
              <a:rPr lang="en-US"/>
              <a:t>) by the Java assembler, Jasmin.</a:t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The generated Java bytecode should be run by the Java Virtual Machine (JVM).</a:t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In this assignment, 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TAs give the score based on your .j file and the JVM </a:t>
            </a:r>
            <a:r>
              <a:rPr b="1" lang="en-US" sz="2000" u="sng">
                <a:solidFill>
                  <a:srgbClr val="FF0000"/>
                </a:solidFill>
              </a:rPr>
              <a:t>execution results</a:t>
            </a:r>
            <a:r>
              <a:rPr lang="en-US" sz="2000"/>
              <a:t>.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 sz="2000"/>
              <a:t>The flex/bison files need to print out the error messages as hw2 did.</a:t>
            </a:r>
            <a:endParaRPr sz="2000"/>
          </a:p>
        </p:txBody>
      </p:sp>
      <p:sp>
        <p:nvSpPr>
          <p:cNvPr id="159" name="Google Shape;159;p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11, 2022</a:t>
            </a:r>
            <a:endParaRPr/>
          </a:p>
        </p:txBody>
      </p:sp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>
            <a:off x="3346345" y="4005064"/>
            <a:ext cx="5330400" cy="1108493"/>
            <a:chOff x="3096127" y="4161293"/>
            <a:chExt cx="5330400" cy="1108493"/>
          </a:xfrm>
        </p:grpSpPr>
        <p:pic>
          <p:nvPicPr>
            <p:cNvPr id="162" name="Google Shape;16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6127" y="4437112"/>
              <a:ext cx="5330400" cy="832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4"/>
            <p:cNvSpPr/>
            <p:nvPr/>
          </p:nvSpPr>
          <p:spPr>
            <a:xfrm>
              <a:off x="4162863" y="4161293"/>
              <a:ext cx="409137" cy="37613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examples</a:t>
            </a:r>
            <a:endParaRPr/>
          </a:p>
        </p:txBody>
      </p:sp>
      <p:pic>
        <p:nvPicPr>
          <p:cNvPr id="169" name="Google Shape;16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063" y="4954205"/>
            <a:ext cx="1902509" cy="78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May 11,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畫畫 的圖片&#10;&#10;自動產生的描述" id="172" name="Google Shape;1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4941463"/>
            <a:ext cx="3509905" cy="8319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時鐘, 監視器, 儀錶 的圖片&#10;&#10;自動產生的描述" id="173" name="Google Shape;17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424" y="3202870"/>
            <a:ext cx="1484885" cy="78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8370" y="2813164"/>
            <a:ext cx="771274" cy="15682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851460" y="2236434"/>
            <a:ext cx="1189454" cy="369332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μGo program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5569545" y="2236433"/>
            <a:ext cx="1693511" cy="368805"/>
          </a:xfrm>
          <a:prstGeom prst="snip1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Jasmin Instructions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3249406" y="3273257"/>
            <a:ext cx="1828681" cy="648072"/>
          </a:xfrm>
          <a:prstGeom prst="roundRect">
            <a:avLst>
              <a:gd fmla="val 16667" name="adj"/>
            </a:avLst>
          </a:prstGeom>
          <a:solidFill>
            <a:srgbClr val="E2F0D9"/>
          </a:solidFill>
          <a:ln cap="flat" cmpd="sng" w="28575">
            <a:solidFill>
              <a:srgbClr val="D1E7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compiler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5"/>
          <p:cNvCxnSpPr>
            <a:stCxn id="173" idx="3"/>
            <a:endCxn id="177" idx="1"/>
          </p:cNvCxnSpPr>
          <p:nvPr/>
        </p:nvCxnSpPr>
        <p:spPr>
          <a:xfrm>
            <a:off x="2210309" y="3597293"/>
            <a:ext cx="10392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5"/>
          <p:cNvCxnSpPr>
            <a:stCxn id="177" idx="3"/>
            <a:endCxn id="174" idx="1"/>
          </p:cNvCxnSpPr>
          <p:nvPr/>
        </p:nvCxnSpPr>
        <p:spPr>
          <a:xfrm>
            <a:off x="5078087" y="3597293"/>
            <a:ext cx="8304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5"/>
          <p:cNvSpPr/>
          <p:nvPr/>
        </p:nvSpPr>
        <p:spPr>
          <a:xfrm>
            <a:off x="3275855" y="5028966"/>
            <a:ext cx="1828681" cy="648072"/>
          </a:xfrm>
          <a:prstGeom prst="roundRect">
            <a:avLst>
              <a:gd fmla="val 16667" name="adj"/>
            </a:avLst>
          </a:prstGeom>
          <a:solidFill>
            <a:srgbClr val="E2F0D9"/>
          </a:solidFill>
          <a:ln cap="flat" cmpd="sng" w="28575">
            <a:solidFill>
              <a:srgbClr val="D1E7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compiler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5"/>
          <p:cNvCxnSpPr>
            <a:stCxn id="169" idx="3"/>
            <a:endCxn id="180" idx="1"/>
          </p:cNvCxnSpPr>
          <p:nvPr/>
        </p:nvCxnSpPr>
        <p:spPr>
          <a:xfrm>
            <a:off x="2445572" y="5348628"/>
            <a:ext cx="830400" cy="4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5"/>
          <p:cNvCxnSpPr>
            <a:stCxn id="180" idx="3"/>
            <a:endCxn id="172" idx="1"/>
          </p:cNvCxnSpPr>
          <p:nvPr/>
        </p:nvCxnSpPr>
        <p:spPr>
          <a:xfrm>
            <a:off x="5104536" y="5353002"/>
            <a:ext cx="403500" cy="45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examples (cont.)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We also give several examples in the appended document</a:t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However, the corresponding Jasmin codes are just for reference, so you can write your own version while it can produce the same program outputs. </a:t>
            </a:r>
            <a:endParaRPr/>
          </a:p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May 11,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螢幕擷取畫面 的圖片&#10;&#10;自動產生的描述"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64" y="3605042"/>
            <a:ext cx="7029472" cy="2950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Requirements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66700" lvl="0" marL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Each test case is 10pt and the total score is 110pt.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May 11,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0" y="6627168"/>
            <a:ext cx="327585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https://github.com/aben20807/local-judge/tree/master/examples/student</a:t>
            </a:r>
            <a:endParaRPr sz="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264" y="5502838"/>
            <a:ext cx="2051720" cy="103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262" y="3126928"/>
            <a:ext cx="6254565" cy="342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Requirements (cont.)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When ERRORs occur during the parsing phase, 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Print out </a:t>
            </a:r>
            <a:r>
              <a:rPr b="1" lang="en-US" u="sng">
                <a:solidFill>
                  <a:srgbClr val="FF0000"/>
                </a:solidFill>
              </a:rPr>
              <a:t>ALL</a:t>
            </a:r>
            <a:r>
              <a:rPr lang="en-US">
                <a:solidFill>
                  <a:srgbClr val="FF0000"/>
                </a:solidFill>
              </a:rPr>
              <a:t> error messages, as Assignment 2 did, and 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b="1" lang="en-US" u="sng">
                <a:solidFill>
                  <a:srgbClr val="FF0000"/>
                </a:solidFill>
              </a:rPr>
              <a:t>DO NOT</a:t>
            </a:r>
            <a:r>
              <a:rPr lang="en-US">
                <a:solidFill>
                  <a:srgbClr val="FF0000"/>
                </a:solidFill>
              </a:rPr>
              <a:t> generate the Java assembly code (.j file).</a:t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May 11,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一張含有 時鐘 的圖片&#10;&#10;自動產生的描述" id="211" name="Google Shape;2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614" y="3460022"/>
            <a:ext cx="3000772" cy="156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66700" lvl="0" marL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Upload your homework to Moodle.</a:t>
            </a:r>
            <a:endParaRPr/>
          </a:p>
          <a:p>
            <a:pPr indent="-2667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/>
              <a:t>The expected arrangement of your codes: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Only </a:t>
            </a:r>
            <a:r>
              <a:rPr lang="en-US">
                <a:latin typeface="Overlock"/>
                <a:ea typeface="Overlock"/>
                <a:cs typeface="Overlock"/>
                <a:sym typeface="Overlock"/>
              </a:rPr>
              <a:t>.zip</a:t>
            </a:r>
            <a:r>
              <a:rPr lang="en-US"/>
              <a:t> and </a:t>
            </a:r>
            <a:r>
              <a:rPr lang="en-US">
                <a:latin typeface="Overlock"/>
                <a:ea typeface="Overlock"/>
                <a:cs typeface="Overlock"/>
                <a:sym typeface="Overlock"/>
              </a:rPr>
              <a:t>.rar </a:t>
            </a:r>
            <a:r>
              <a:rPr lang="en-US"/>
              <a:t>types of compression are allowed.</a:t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The directory should be organized as:</a:t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101600" lvl="0" marL="266700" rtl="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228600" lvl="1" marL="571500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You will lose 10pt if your programs were uploaded in incorrect format!!!</a:t>
            </a:r>
            <a:endParaRPr/>
          </a:p>
        </p:txBody>
      </p:sp>
      <p:sp>
        <p:nvSpPr>
          <p:cNvPr id="218" name="Google Shape;218;p9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May 11,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51707" y="3573016"/>
            <a:ext cx="3478696" cy="18158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Compiler_StudentID_HW3.zip/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Compiler_StudentID_HW3/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├── compiler_hw3.l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├── compiler_hw3.y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├── common.h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├── jasmin.jar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└── Makefile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1" name="Google Shape;221;p9"/>
          <p:cNvGrpSpPr/>
          <p:nvPr/>
        </p:nvGrpSpPr>
        <p:grpSpPr>
          <a:xfrm>
            <a:off x="4331704" y="3573016"/>
            <a:ext cx="4333392" cy="2060137"/>
            <a:chOff x="4572000" y="3573016"/>
            <a:chExt cx="4333392" cy="2060137"/>
          </a:xfrm>
        </p:grpSpPr>
        <p:pic>
          <p:nvPicPr>
            <p:cNvPr descr="一張含有 螢幕擷取畫面 的圖片&#10;&#10;自動產生的描述" id="222" name="Google Shape;22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0" y="3573016"/>
              <a:ext cx="4333392" cy="2060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9"/>
            <p:cNvSpPr txBox="1"/>
            <p:nvPr/>
          </p:nvSpPr>
          <p:spPr>
            <a:xfrm>
              <a:off x="7584431" y="4962597"/>
              <a:ext cx="1440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highlight>
                    <a:srgbClr val="000000"/>
                  </a:highlight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80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p9"/>
          <p:cNvCxnSpPr/>
          <p:nvPr/>
        </p:nvCxnSpPr>
        <p:spPr>
          <a:xfrm flipH="1" rot="10800000">
            <a:off x="3814763" y="3861048"/>
            <a:ext cx="792088" cy="144016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2007-03-22T05:32:52Z</dcterms:created>
  <dc:creator>chiaheng</dc:creator>
</cp:coreProperties>
</file>