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2" r:id="rId4"/>
    <p:sldId id="272" r:id="rId5"/>
    <p:sldId id="286" r:id="rId6"/>
    <p:sldId id="273" r:id="rId7"/>
    <p:sldId id="274" r:id="rId8"/>
    <p:sldId id="276" r:id="rId9"/>
    <p:sldId id="277" r:id="rId10"/>
    <p:sldId id="278" r:id="rId11"/>
    <p:sldId id="270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 autoAdjust="0"/>
    <p:restoredTop sz="80211"/>
  </p:normalViewPr>
  <p:slideViewPr>
    <p:cSldViewPr>
      <p:cViewPr varScale="1">
        <p:scale>
          <a:sx n="121" d="100"/>
          <a:sy n="121" d="100"/>
        </p:scale>
        <p:origin x="1536" y="168"/>
      </p:cViewPr>
      <p:guideLst>
        <p:guide orient="horz" pos="1620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4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C-3A4B-9205-52B88F146C1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C-3A4B-9205-52B88F146C1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1C-3A4B-9205-52B88F146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92716272"/>
        <c:axId val="-747691392"/>
      </c:barChart>
      <c:catAx>
        <c:axId val="-592716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-747691392"/>
        <c:crosses val="autoZero"/>
        <c:auto val="1"/>
        <c:lblAlgn val="ctr"/>
        <c:lblOffset val="100"/>
        <c:noMultiLvlLbl val="0"/>
      </c:catAx>
      <c:valAx>
        <c:axId val="-7476913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-59271627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ln w="57150">
              <a:solidFill>
                <a:schemeClr val="bg1"/>
              </a:solidFill>
            </a:ln>
          </c:spPr>
          <c:cat>
            <c:strRef>
              <c:f>工作表1!$A$2:$A$7</c:f>
              <c:strCache>
                <c:ptCount val="6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第五季</c:v>
                </c:pt>
                <c:pt idx="5">
                  <c:v>第六季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</c:v>
                </c:pt>
                <c:pt idx="5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3-BA4D-9DBF-3DA6DE231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4.3809542420684501E-2"/>
          <c:y val="0.89991333999833001"/>
          <c:w val="0.90971422572178495"/>
          <c:h val="9.7381280948128895E-2"/>
        </c:manualLayout>
      </c:layout>
      <c:overlay val="0"/>
      <c:txPr>
        <a:bodyPr/>
        <a:lstStyle/>
        <a:p>
          <a:pPr>
            <a:defRPr sz="12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F4F5-754A-43B1-89D4-C3F25D6DB01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B577-CD31-4A37-AFF3-75A7A974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0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4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先講一下我對</a:t>
            </a:r>
            <a:r>
              <a:rPr kumimoji="1" lang="en-US" altLang="zh-TW" dirty="0"/>
              <a:t>GraphQL</a:t>
            </a:r>
            <a:r>
              <a:rPr kumimoji="1" lang="zh-TW" altLang="en-US" dirty="0"/>
              <a:t>的認識</a:t>
            </a:r>
            <a:endParaRPr kumimoji="1" lang="en-US" altLang="zh-TW" dirty="0"/>
          </a:p>
          <a:p>
            <a:r>
              <a:rPr kumimoji="1" lang="zh-TW" altLang="en-US" dirty="0"/>
              <a:t>我在之前完全沒有聽過</a:t>
            </a:r>
            <a:r>
              <a:rPr kumimoji="1" lang="en-US" altLang="zh-TW" dirty="0"/>
              <a:t>GraphQL</a:t>
            </a:r>
            <a:r>
              <a:rPr kumimoji="1" lang="zh-TW" altLang="en-US" dirty="0"/>
              <a:t>，甚至我那時候還問</a:t>
            </a:r>
            <a:r>
              <a:rPr kumimoji="1" lang="en-US" altLang="zh-TW" dirty="0"/>
              <a:t>Ethan</a:t>
            </a:r>
            <a:r>
              <a:rPr kumimoji="1" lang="zh-TW" altLang="en-US" dirty="0"/>
              <a:t>說這是做前端呈現圖表的工具嗎？</a:t>
            </a:r>
            <a:endParaRPr kumimoji="1" lang="en-US" altLang="zh-TW" dirty="0"/>
          </a:p>
          <a:p>
            <a:r>
              <a:rPr kumimoji="1" lang="zh-TW" altLang="en-US" dirty="0"/>
              <a:t>但其實</a:t>
            </a:r>
            <a:r>
              <a:rPr kumimoji="1" lang="en-US" altLang="zh-TW" dirty="0"/>
              <a:t>GraphQL</a:t>
            </a:r>
            <a:r>
              <a:rPr kumimoji="1" lang="zh-TW" altLang="en-US" dirty="0"/>
              <a:t>是一種查詢語言，可以被用作於</a:t>
            </a:r>
            <a:r>
              <a:rPr kumimoji="1" lang="en-US" altLang="zh-TW" dirty="0"/>
              <a:t>API</a:t>
            </a:r>
            <a:r>
              <a:rPr kumimoji="1" lang="zh-TW" altLang="en-US" dirty="0"/>
              <a:t>溝通風格。</a:t>
            </a:r>
            <a:endParaRPr kumimoji="1" lang="en-US" altLang="zh-TW" dirty="0"/>
          </a:p>
          <a:p>
            <a:r>
              <a:rPr kumimoji="1" lang="en-US" altLang="zh-TW" dirty="0"/>
              <a:t>GraphQL</a:t>
            </a:r>
            <a:r>
              <a:rPr kumimoji="1" lang="zh-TW" altLang="en-US" dirty="0"/>
              <a:t>和</a:t>
            </a:r>
            <a:r>
              <a:rPr kumimoji="1" lang="en-US" altLang="zh-TW" dirty="0"/>
              <a:t>RESTful</a:t>
            </a:r>
            <a:r>
              <a:rPr kumimoji="1" lang="zh-TW" altLang="en-US" dirty="0"/>
              <a:t>哪裡不一樣呢？為什麼有了</a:t>
            </a:r>
            <a:r>
              <a:rPr kumimoji="1" lang="en-US" altLang="zh-TW" dirty="0"/>
              <a:t>RESTful</a:t>
            </a:r>
            <a:r>
              <a:rPr kumimoji="1" lang="zh-TW" altLang="en-US" dirty="0"/>
              <a:t>還有人用</a:t>
            </a:r>
            <a:r>
              <a:rPr kumimoji="1" lang="en-US" altLang="zh-TW" dirty="0"/>
              <a:t>GraphQL?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雖然還是遠遠比不上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但是</a:t>
            </a:r>
            <a:r>
              <a:rPr lang="en" altLang="zh-TW" b="0" i="0" dirty="0">
                <a:solidFill>
                  <a:srgbClr val="111111"/>
                </a:solidFill>
                <a:effectLst/>
                <a:latin typeface="-apple-system"/>
              </a:rPr>
              <a:t>GraphQL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在近年來變得越來越流行。</a:t>
            </a:r>
            <a:endParaRPr kumimoji="1"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RESTful API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目前還是主流的</a:t>
            </a:r>
            <a:r>
              <a:rPr lang="en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架構風格之一，而</a:t>
            </a:r>
            <a:r>
              <a:rPr lang="en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GraphQL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的使用趨勢也在逐漸上升中，但仍遠遠比不上</a:t>
            </a:r>
            <a:r>
              <a:rPr lang="en-US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RESTful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的使用人數。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GraphQL</a:t>
            </a:r>
            <a:r>
              <a:rPr lang="zh-TW" altLang="en-US" dirty="0"/>
              <a:t>的學習曲線更為陡峭</a:t>
            </a:r>
          </a:p>
          <a:p>
            <a:r>
              <a:rPr kumimoji="1" lang="en-US" altLang="zh-TW" dirty="0"/>
              <a:t>*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6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827584" y="2116063"/>
            <a:ext cx="7848872" cy="75790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29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8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9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22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1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1900" y="898058"/>
            <a:ext cx="5014900" cy="3545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915567"/>
            <a:ext cx="3132347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7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54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7" y="771550"/>
            <a:ext cx="835021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7" y="3795886"/>
            <a:ext cx="8350218" cy="833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50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0000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4645362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2751773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2751771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5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2751770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915566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915566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986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4986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86670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197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464197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/>
          <a:stretch/>
        </p:blipFill>
        <p:spPr>
          <a:xfrm>
            <a:off x="395537" y="4778131"/>
            <a:ext cx="8748463" cy="23913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54212" y="471547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9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0" r:id="rId3"/>
    <p:sldLayoutId id="2147483652" r:id="rId4"/>
    <p:sldLayoutId id="2147483664" r:id="rId5"/>
    <p:sldLayoutId id="2147483672" r:id="rId6"/>
    <p:sldLayoutId id="2147483671" r:id="rId7"/>
    <p:sldLayoutId id="2147483670" r:id="rId8"/>
    <p:sldLayoutId id="2147483673" r:id="rId9"/>
    <p:sldLayoutId id="2147483653" r:id="rId10"/>
    <p:sldLayoutId id="2147483674" r:id="rId11"/>
    <p:sldLayoutId id="2147483675" r:id="rId12"/>
    <p:sldLayoutId id="2147483676" r:id="rId13"/>
    <p:sldLayoutId id="2147483654" r:id="rId14"/>
    <p:sldLayoutId id="2147483656" r:id="rId15"/>
    <p:sldLayoutId id="2147483657" r:id="rId16"/>
    <p:sldLayoutId id="2147483677" r:id="rId17"/>
    <p:sldLayoutId id="214748366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試用期學習成效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CT_May</a:t>
            </a:r>
            <a:r>
              <a:rPr lang="en-US" altLang="zh-TW" dirty="0"/>
              <a:t> Huang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80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48908"/>
              </p:ext>
            </p:extLst>
          </p:nvPr>
        </p:nvGraphicFramePr>
        <p:xfrm>
          <a:off x="3671888" y="898525"/>
          <a:ext cx="5014912" cy="3544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全台出版</a:t>
            </a:r>
            <a:r>
              <a:rPr lang="en-US" altLang="zh-TW" dirty="0"/>
              <a:t>CSR</a:t>
            </a:r>
            <a:r>
              <a:rPr lang="zh-TW" altLang="en-US" dirty="0"/>
              <a:t>報告之上市櫃企業總營收規模超過新台幣</a:t>
            </a:r>
            <a:r>
              <a:rPr lang="en-US" altLang="zh-TW" dirty="0"/>
              <a:t>24</a:t>
            </a:r>
            <a:r>
              <a:rPr lang="zh-TW" altLang="en-US" dirty="0"/>
              <a:t>兆元</a:t>
            </a:r>
            <a:endParaRPr lang="en-US" altLang="zh-TW" dirty="0"/>
          </a:p>
          <a:p>
            <a:r>
              <a:rPr lang="zh-TW" altLang="en-US" dirty="0"/>
              <a:t>全台出版</a:t>
            </a:r>
            <a:r>
              <a:rPr lang="en-US" altLang="zh-TW" dirty="0"/>
              <a:t>CSR</a:t>
            </a:r>
            <a:r>
              <a:rPr lang="zh-TW" altLang="en-US" dirty="0"/>
              <a:t>報告之上市櫃企業總營收規模超過新台幣</a:t>
            </a:r>
            <a:r>
              <a:rPr lang="en-US" altLang="zh-TW" dirty="0"/>
              <a:t>24</a:t>
            </a:r>
            <a:r>
              <a:rPr lang="zh-TW" altLang="en-US" dirty="0"/>
              <a:t>兆元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2015</a:t>
            </a:r>
            <a:r>
              <a:rPr lang="zh-TW" altLang="en-US" dirty="0"/>
              <a:t>年台灣</a:t>
            </a:r>
            <a:r>
              <a:rPr lang="en-US" altLang="zh-TW" dirty="0"/>
              <a:t>CSR </a:t>
            </a:r>
            <a:r>
              <a:rPr lang="zh-TW" altLang="en-US" dirty="0"/>
              <a:t>報告書發展關鍵發現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744783" y="4715473"/>
            <a:ext cx="395536" cy="288032"/>
          </a:xfrm>
        </p:spPr>
        <p:txBody>
          <a:bodyPr/>
          <a:lstStyle/>
          <a:p>
            <a:fld id="{83EA3B03-E641-49D7-A70D-205977A2CBA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460597" y="1779662"/>
            <a:ext cx="1437495" cy="143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圖表名稱</a:t>
            </a:r>
          </a:p>
        </p:txBody>
      </p:sp>
    </p:spTree>
    <p:extLst>
      <p:ext uri="{BB962C8B-B14F-4D97-AF65-F5344CB8AC3E}">
        <p14:creationId xmlns:p14="http://schemas.microsoft.com/office/powerpoint/2010/main" val="247715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0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59498"/>
              </p:ext>
            </p:extLst>
          </p:nvPr>
        </p:nvGraphicFramePr>
        <p:xfrm>
          <a:off x="395536" y="946711"/>
          <a:ext cx="8496944" cy="355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TW" sz="2000" b="0" i="0" baseline="0" noProof="0" dirty="0">
                          <a:solidFill>
                            <a:schemeClr val="tx1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side project</a:t>
                      </a:r>
                      <a:r>
                        <a:rPr lang="zh-TW" altLang="en-US" sz="2000" b="0" i="0" baseline="0" noProof="0" dirty="0">
                          <a:solidFill>
                            <a:schemeClr val="tx1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技術應用</a:t>
                      </a:r>
                      <a:endParaRPr lang="en-US" altLang="zh-TW" sz="2000" b="0" i="0" baseline="0" noProof="0" dirty="0">
                        <a:solidFill>
                          <a:schemeClr val="tx1"/>
                        </a:solidFill>
                        <a:latin typeface="+mn-lt"/>
                        <a:ea typeface="微軟正黑體"/>
                        <a:cs typeface="微軟正黑體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endParaRPr lang="de-CH" sz="1600" b="0" i="0" baseline="0" noProof="0" dirty="0">
                        <a:solidFill>
                          <a:schemeClr val="accent2"/>
                        </a:solidFill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36000" marR="36000" marT="36000" marB="54000"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2200"/>
                        </a:lnSpc>
                        <a:buClr>
                          <a:schemeClr val="tx1"/>
                        </a:buClr>
                        <a:buFont typeface="Lucida Grande"/>
                        <a:buChar char="•"/>
                      </a:pPr>
                      <a:r>
                        <a:rPr lang="en-US" altLang="zh-TW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RESTful vs GraphQL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Lucida Grande"/>
                        <a:buChar char="•"/>
                        <a:tabLst/>
                        <a:defRPr/>
                      </a:pPr>
                      <a:r>
                        <a:rPr lang="en-US" altLang="zh-TW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Spring Data JPA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Lucida Grande"/>
                        <a:buChar char="•"/>
                        <a:tabLst/>
                        <a:defRPr/>
                      </a:pPr>
                      <a:r>
                        <a:rPr lang="en-US" altLang="zh-TW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OAuth2.0</a:t>
                      </a:r>
                      <a:r>
                        <a:rPr lang="zh-TW" altLang="en-US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（</a:t>
                      </a:r>
                      <a:r>
                        <a:rPr lang="en-US" altLang="zh-TW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OAuth1, Spring Security</a:t>
                      </a:r>
                      <a:r>
                        <a:rPr lang="zh-TW" altLang="en-US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）</a:t>
                      </a:r>
                      <a:endParaRPr lang="en-US" altLang="zh-TW" sz="1800" b="0" i="0" baseline="0" noProof="0" dirty="0">
                        <a:solidFill>
                          <a:srgbClr val="454748"/>
                        </a:solidFill>
                        <a:latin typeface="+mn-lt"/>
                        <a:ea typeface="+mn-ea"/>
                        <a:cs typeface="微軟正黑體"/>
                      </a:endParaRPr>
                    </a:p>
                  </a:txBody>
                  <a:tcPr marL="36000" marR="36000" marT="36000" marB="54000"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59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TW" altLang="en-US" sz="2000" b="0" i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微服務知多少</a:t>
                      </a:r>
                      <a:endParaRPr lang="en-US" altLang="zh-TW" sz="2000" b="0" i="0" kern="1200" baseline="0" noProof="0" dirty="0">
                        <a:solidFill>
                          <a:schemeClr val="tx1"/>
                        </a:solidFill>
                        <a:latin typeface="+mn-lt"/>
                        <a:ea typeface="微軟正黑體"/>
                        <a:cs typeface="微軟正黑體"/>
                      </a:endParaRPr>
                    </a:p>
                  </a:txBody>
                  <a:tcPr marL="36000" marR="36000" marT="36000" marB="54000">
                    <a:lnT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lnSpc>
                          <a:spcPts val="2200"/>
                        </a:lnSpc>
                        <a:buClr>
                          <a:schemeClr val="tx1"/>
                        </a:buClr>
                        <a:buFont typeface="Lucida Grande"/>
                        <a:buChar char="•"/>
                      </a:pPr>
                      <a:r>
                        <a:rPr lang="en-US" altLang="zh-TW" sz="1800" b="0" i="0" kern="1200" baseline="0" noProof="0" dirty="0">
                          <a:solidFill>
                            <a:srgbClr val="454748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Subtitle 1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Lucida Grande"/>
                        <a:buChar char="•"/>
                        <a:tabLst/>
                        <a:defRPr/>
                      </a:pPr>
                      <a:r>
                        <a:rPr lang="en-US" altLang="zh-TW" sz="1800" b="0" i="0" kern="1200" baseline="0" noProof="0" dirty="0">
                          <a:solidFill>
                            <a:srgbClr val="454748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Subtitle 2</a:t>
                      </a:r>
                    </a:p>
                  </a:txBody>
                  <a:tcPr marL="36000" marR="36000" marT="36000" marB="54000">
                    <a:lnT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6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TW" altLang="en-US" sz="2000" b="0" i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資安培訓課程參與</a:t>
                      </a:r>
                      <a:endParaRPr lang="de-CH" sz="2000" b="0" i="0" kern="1200" baseline="0" noProof="0" dirty="0">
                        <a:solidFill>
                          <a:schemeClr val="tx1"/>
                        </a:solidFill>
                        <a:latin typeface="+mn-lt"/>
                        <a:ea typeface="微軟正黑體"/>
                        <a:cs typeface="微軟正黑體"/>
                      </a:endParaRPr>
                    </a:p>
                  </a:txBody>
                  <a:tcPr marL="36000" marR="36000" marT="36000" marB="54000">
                    <a:lnT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lnSpc>
                          <a:spcPts val="2200"/>
                        </a:lnSpc>
                        <a:buClr>
                          <a:schemeClr val="tx1"/>
                        </a:buClr>
                        <a:buFont typeface="Lucida Grande"/>
                        <a:buChar char="•"/>
                      </a:pPr>
                      <a:r>
                        <a:rPr lang="en-US" altLang="zh-TW" sz="1800" b="0" i="0" kern="1200" baseline="0" noProof="0" dirty="0">
                          <a:solidFill>
                            <a:srgbClr val="454748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Subtitle 1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Lucida Grande"/>
                        <a:buChar char="•"/>
                        <a:tabLst/>
                        <a:defRPr/>
                      </a:pPr>
                      <a:r>
                        <a:rPr lang="en-US" altLang="zh-TW" sz="1800" b="0" i="0" kern="1200" baseline="0" noProof="0" dirty="0">
                          <a:solidFill>
                            <a:srgbClr val="454748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Subtitle 2</a:t>
                      </a:r>
                    </a:p>
                  </a:txBody>
                  <a:tcPr marL="36000" marR="36000" marT="36000" marB="54000">
                    <a:lnT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8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TW" altLang="en-US" sz="2000" b="0" i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微軟正黑體"/>
                          <a:cs typeface="微軟正黑體"/>
                        </a:rPr>
                        <a:t>其他技術學習</a:t>
                      </a:r>
                      <a:endParaRPr lang="en-US" altLang="zh-TW" sz="2000" b="0" i="0" kern="1200" baseline="0" noProof="0" dirty="0">
                        <a:solidFill>
                          <a:schemeClr val="tx1"/>
                        </a:solidFill>
                        <a:latin typeface="+mn-lt"/>
                        <a:ea typeface="微軟正黑體"/>
                        <a:cs typeface="微軟正黑體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endParaRPr lang="en-US" altLang="zh-TW" sz="1600" b="0" i="0" baseline="0" noProof="0" dirty="0">
                        <a:solidFill>
                          <a:schemeClr val="accent1"/>
                        </a:solidFill>
                        <a:latin typeface="微軟正黑體"/>
                        <a:ea typeface="微軟正黑體"/>
                        <a:cs typeface="微軟正黑體"/>
                      </a:endParaRPr>
                    </a:p>
                    <a:p>
                      <a:pPr algn="l">
                        <a:lnSpc>
                          <a:spcPts val="2200"/>
                        </a:lnSpc>
                      </a:pPr>
                      <a:endParaRPr lang="en-US" altLang="zh-TW" sz="1600" b="0" i="0" baseline="0" noProof="0" dirty="0">
                        <a:solidFill>
                          <a:schemeClr val="accent1"/>
                        </a:solidFill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36000" marR="36000" marT="36000" marB="54000">
                    <a:lnT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2200"/>
                        </a:lnSpc>
                        <a:buClr>
                          <a:schemeClr val="tx1"/>
                        </a:buClr>
                        <a:buFont typeface="Lucida Grande"/>
                        <a:buChar char="•"/>
                      </a:pPr>
                      <a:r>
                        <a:rPr lang="en-US" altLang="zh-TW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Docker</a:t>
                      </a:r>
                      <a:r>
                        <a:rPr lang="zh-TW" altLang="en-US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學習及應用</a:t>
                      </a:r>
                      <a:endParaRPr lang="en-US" altLang="zh-TW" sz="1800" b="0" i="0" baseline="0" noProof="0" dirty="0">
                        <a:solidFill>
                          <a:srgbClr val="454748"/>
                        </a:solidFill>
                        <a:latin typeface="+mn-lt"/>
                        <a:ea typeface="+mn-ea"/>
                        <a:cs typeface="微軟正黑體"/>
                      </a:endParaRPr>
                    </a:p>
                    <a:p>
                      <a:pPr marL="285750" indent="-285750" algn="l">
                        <a:lnSpc>
                          <a:spcPts val="2200"/>
                        </a:lnSpc>
                        <a:buClr>
                          <a:schemeClr val="tx1"/>
                        </a:buClr>
                        <a:buFont typeface="Lucida Grande"/>
                        <a:buChar char="•"/>
                      </a:pPr>
                      <a:r>
                        <a:rPr lang="en-US" altLang="zh-TW" sz="1800" b="0" i="0" baseline="0" noProof="0" dirty="0">
                          <a:solidFill>
                            <a:srgbClr val="454748"/>
                          </a:solidFill>
                          <a:latin typeface="+mn-lt"/>
                          <a:ea typeface="+mn-ea"/>
                          <a:cs typeface="微軟正黑體"/>
                        </a:rPr>
                        <a:t>Subtitle 2</a:t>
                      </a:r>
                    </a:p>
                  </a:txBody>
                  <a:tcPr marL="36000" marR="36000" marT="36000" marB="54000">
                    <a:lnT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4B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9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lnSpc>
                <a:spcPts val="2200"/>
              </a:lnSpc>
            </a:pPr>
            <a:r>
              <a:rPr lang="en-US" altLang="zh-TW" sz="3600" b="0" i="0" baseline="0" noProof="0" dirty="0">
                <a:solidFill>
                  <a:schemeClr val="tx1"/>
                </a:solidFill>
                <a:latin typeface="+mn-lt"/>
                <a:ea typeface="微軟正黑體"/>
                <a:cs typeface="微軟正黑體"/>
              </a:rPr>
              <a:t>side project</a:t>
            </a:r>
            <a:r>
              <a:rPr lang="zh-TW" altLang="en-US" sz="3600" b="0" i="0" baseline="0" noProof="0" dirty="0">
                <a:solidFill>
                  <a:schemeClr val="tx1"/>
                </a:solidFill>
                <a:latin typeface="+mn-lt"/>
                <a:ea typeface="微軟正黑體"/>
                <a:cs typeface="微軟正黑體"/>
              </a:rPr>
              <a:t>技術應用</a:t>
            </a:r>
            <a:endParaRPr lang="en-US" altLang="zh-TW" sz="3600" b="0" i="0" baseline="0" noProof="0" dirty="0">
              <a:solidFill>
                <a:schemeClr val="tx1"/>
              </a:solidFill>
              <a:latin typeface="+mn-lt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RESTful vs GraphQL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GraphQL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zh-TW" dirty="0"/>
              <a:t>GraphQL </a:t>
            </a:r>
            <a:r>
              <a:rPr lang="zh-TW" altLang="en-US" dirty="0"/>
              <a:t>是一個由 </a:t>
            </a:r>
            <a:r>
              <a:rPr lang="en" altLang="zh-TW" dirty="0"/>
              <a:t>Facebook </a:t>
            </a:r>
            <a:r>
              <a:rPr lang="zh-TW" altLang="en-US" dirty="0"/>
              <a:t>開發、而且公開的資料查詢語言。</a:t>
            </a:r>
            <a:endParaRPr lang="en-US" altLang="zh-TW" dirty="0"/>
          </a:p>
          <a:p>
            <a:r>
              <a:rPr lang="en-US" altLang="zh-TW" dirty="0"/>
              <a:t>RESTful</a:t>
            </a:r>
            <a:r>
              <a:rPr lang="zh-TW" altLang="en-US" dirty="0"/>
              <a:t>的問題？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台灣政府推動</a:t>
            </a:r>
            <a:r>
              <a:rPr lang="en-US" altLang="zh-TW" dirty="0"/>
              <a:t>CSR</a:t>
            </a:r>
            <a:r>
              <a:rPr lang="zh-TW" altLang="en-US" dirty="0"/>
              <a:t>成效顯著但在強制規範下報告品質呈現Ｍ型化趨勢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39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vs GraphQL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GraphQL</a:t>
            </a:r>
            <a:r>
              <a:rPr lang="zh-TW" altLang="en-US" dirty="0"/>
              <a:t>和</a:t>
            </a:r>
            <a:r>
              <a:rPr lang="en-US" altLang="zh-TW" dirty="0"/>
              <a:t>REST</a:t>
            </a:r>
            <a:r>
              <a:rPr lang="zh-TW" altLang="en-US" dirty="0"/>
              <a:t>的比較</a:t>
            </a:r>
            <a:endParaRPr lang="en-US" altLang="zh-TW" dirty="0"/>
          </a:p>
          <a:p>
            <a:pPr lvl="1"/>
            <a:r>
              <a:rPr lang="en-US" altLang="zh-TW" dirty="0"/>
              <a:t>GraphQL</a:t>
            </a:r>
            <a:r>
              <a:rPr lang="zh-TW" altLang="en-US" dirty="0"/>
              <a:t>是聲明式語言，而</a:t>
            </a:r>
            <a:r>
              <a:rPr lang="en-US" altLang="zh-TW" dirty="0"/>
              <a:t>REST</a:t>
            </a:r>
            <a:r>
              <a:rPr lang="zh-TW" altLang="en-US" dirty="0"/>
              <a:t>是命令式語言。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那為什麼大家還在用</a:t>
            </a:r>
            <a:r>
              <a:rPr lang="en-US" altLang="zh-TW" dirty="0"/>
              <a:t>REST? GraphQL</a:t>
            </a:r>
            <a:r>
              <a:rPr lang="zh-TW" altLang="en-US" dirty="0"/>
              <a:t>的缺點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GraphQL</a:t>
            </a:r>
            <a:r>
              <a:rPr lang="zh-TW" altLang="en-US" dirty="0"/>
              <a:t>的學習曲線更為陡峭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3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>
          <a:xfrm>
            <a:off x="395536" y="915567"/>
            <a:ext cx="8350217" cy="3528392"/>
          </a:xfrm>
        </p:spPr>
        <p:txBody>
          <a:bodyPr>
            <a:normAutofit fontScale="92500"/>
          </a:bodyPr>
          <a:lstStyle/>
          <a:p>
            <a:r>
              <a:rPr lang="en-US" altLang="zh-TW" sz="1000" dirty="0"/>
              <a:t>GraphQL</a:t>
            </a:r>
            <a:r>
              <a:rPr lang="zh-TW" altLang="en-US" sz="1000" dirty="0"/>
              <a:t>和</a:t>
            </a:r>
            <a:r>
              <a:rPr lang="en-US" altLang="zh-TW" sz="1000" dirty="0"/>
              <a:t>RESTful API</a:t>
            </a:r>
            <a:r>
              <a:rPr lang="zh-TW" altLang="en-US" sz="1000" dirty="0"/>
              <a:t>都是用於構建</a:t>
            </a:r>
            <a:r>
              <a:rPr lang="en-US" altLang="zh-TW" sz="1000" dirty="0"/>
              <a:t>API</a:t>
            </a:r>
            <a:r>
              <a:rPr lang="zh-TW" altLang="en-US" sz="1000" dirty="0"/>
              <a:t>的技術。</a:t>
            </a:r>
            <a:r>
              <a:rPr lang="en-US" altLang="zh-TW" sz="1000" dirty="0"/>
              <a:t>RESTful API</a:t>
            </a:r>
            <a:r>
              <a:rPr lang="zh-TW" altLang="en-US" sz="1000" dirty="0"/>
              <a:t>是基於</a:t>
            </a:r>
            <a:r>
              <a:rPr lang="en-US" altLang="zh-TW" sz="1000" dirty="0"/>
              <a:t>HTTP</a:t>
            </a:r>
            <a:r>
              <a:rPr lang="zh-TW" altLang="en-US" sz="1000" dirty="0"/>
              <a:t>協議的，而</a:t>
            </a:r>
            <a:r>
              <a:rPr lang="en-US" altLang="zh-TW" sz="1000" dirty="0"/>
              <a:t>GraphQL API</a:t>
            </a:r>
            <a:r>
              <a:rPr lang="zh-TW" altLang="en-US" sz="1000" dirty="0"/>
              <a:t>則是基於</a:t>
            </a:r>
            <a:r>
              <a:rPr lang="en-US" altLang="zh-TW" sz="1000" dirty="0"/>
              <a:t>GraphQL</a:t>
            </a:r>
            <a:r>
              <a:rPr lang="zh-TW" altLang="en-US" sz="1000" dirty="0"/>
              <a:t>查詢語言的。</a:t>
            </a:r>
            <a:r>
              <a:rPr lang="en-US" altLang="zh-TW" sz="1000" dirty="0"/>
              <a:t>RESTful API</a:t>
            </a:r>
            <a:r>
              <a:rPr lang="zh-TW" altLang="en-US" sz="1000" dirty="0"/>
              <a:t>是一種命令式</a:t>
            </a:r>
            <a:r>
              <a:rPr lang="en-US" altLang="zh-TW" sz="1000" dirty="0"/>
              <a:t>API</a:t>
            </a:r>
            <a:r>
              <a:rPr lang="zh-TW" altLang="en-US" sz="1000" dirty="0"/>
              <a:t>，因為它需要客戶端指定要執行的操作，而</a:t>
            </a:r>
            <a:r>
              <a:rPr lang="en-US" altLang="zh-TW" sz="1000" dirty="0"/>
              <a:t>GraphQL API</a:t>
            </a:r>
            <a:r>
              <a:rPr lang="zh-TW" altLang="en-US" sz="1000" dirty="0"/>
              <a:t>是一種聲明式</a:t>
            </a:r>
            <a:r>
              <a:rPr lang="en-US" altLang="zh-TW" sz="1000" dirty="0"/>
              <a:t>API</a:t>
            </a:r>
            <a:r>
              <a:rPr lang="zh-TW" altLang="en-US" sz="1000" dirty="0"/>
              <a:t>，因為它允許客戶端指定要檢索的數據。</a:t>
            </a:r>
            <a:r>
              <a:rPr lang="en-US" altLang="zh-TW" sz="1000" dirty="0"/>
              <a:t>GraphQL API</a:t>
            </a:r>
            <a:r>
              <a:rPr lang="zh-TW" altLang="en-US" sz="1000" dirty="0"/>
              <a:t>通常只有一個端點，而</a:t>
            </a:r>
            <a:r>
              <a:rPr lang="en-US" altLang="zh-TW" sz="1000" dirty="0"/>
              <a:t>RESTful API</a:t>
            </a:r>
            <a:r>
              <a:rPr lang="zh-TW" altLang="en-US" sz="1000" dirty="0"/>
              <a:t>則有多個端點。</a:t>
            </a:r>
            <a:r>
              <a:rPr lang="en-US" altLang="zh-TW" sz="1000" dirty="0"/>
              <a:t>GraphQL API</a:t>
            </a:r>
            <a:r>
              <a:rPr lang="zh-TW" altLang="en-US" sz="1000" dirty="0"/>
              <a:t>的優點是它可以減少網絡流量，因為它只返回客戶端需要的數據，而</a:t>
            </a:r>
            <a:r>
              <a:rPr lang="en-US" altLang="zh-TW" sz="1000" dirty="0"/>
              <a:t>RESTful API</a:t>
            </a:r>
            <a:r>
              <a:rPr lang="zh-TW" altLang="en-US" sz="1000" dirty="0"/>
              <a:t>則可能返回冗餘的數據。</a:t>
            </a:r>
            <a:r>
              <a:rPr lang="en-US" altLang="zh-TW" sz="1000" dirty="0"/>
              <a:t>¹⁴⁵⁶</a:t>
            </a:r>
          </a:p>
          <a:p>
            <a:endParaRPr lang="en-US" altLang="zh-TW" sz="1000" dirty="0"/>
          </a:p>
          <a:p>
            <a:r>
              <a:rPr lang="zh-TW" altLang="en-US" sz="1000" dirty="0"/>
              <a:t>來源</a:t>
            </a:r>
            <a:r>
              <a:rPr lang="en-US" altLang="zh-TW" sz="1000" dirty="0"/>
              <a:t>: </a:t>
            </a:r>
            <a:r>
              <a:rPr lang="zh-TW" altLang="en-US" sz="1000" dirty="0"/>
              <a:t>與 </a:t>
            </a:r>
            <a:r>
              <a:rPr lang="en-US" altLang="zh-TW" sz="1000" dirty="0"/>
              <a:t>Bing </a:t>
            </a:r>
            <a:r>
              <a:rPr lang="zh-TW" altLang="en-US" sz="1000" dirty="0"/>
              <a:t>的交談， </a:t>
            </a:r>
            <a:r>
              <a:rPr lang="en-US" altLang="zh-TW" sz="1000" dirty="0"/>
              <a:t>2023/3/22(1) </a:t>
            </a:r>
            <a:r>
              <a:rPr lang="zh-TW" altLang="en-US" sz="1000" dirty="0"/>
              <a:t>一文带你看懂 </a:t>
            </a:r>
            <a:r>
              <a:rPr lang="en-US" altLang="zh-TW" sz="1000" dirty="0"/>
              <a:t>GraphQL </a:t>
            </a:r>
            <a:r>
              <a:rPr lang="zh-TW" altLang="en-US" sz="1000" dirty="0"/>
              <a:t>是什么？</a:t>
            </a:r>
            <a:r>
              <a:rPr lang="en-US" altLang="zh-TW" sz="1000" dirty="0"/>
              <a:t>- </a:t>
            </a:r>
            <a:r>
              <a:rPr lang="zh-TW" altLang="en-US" sz="1000" dirty="0"/>
              <a:t>红帽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www.redhat.com</a:t>
            </a:r>
            <a:r>
              <a:rPr lang="en-US" altLang="zh-TW" sz="1000" dirty="0"/>
              <a:t>/</a:t>
            </a:r>
            <a:r>
              <a:rPr lang="en-US" altLang="zh-TW" sz="1000" dirty="0" err="1"/>
              <a:t>zh</a:t>
            </a:r>
            <a:r>
              <a:rPr lang="en-US" altLang="zh-TW" sz="1000" dirty="0"/>
              <a:t>/topics/</a:t>
            </a:r>
            <a:r>
              <a:rPr lang="en-US" altLang="zh-TW" sz="1000" dirty="0" err="1"/>
              <a:t>api</a:t>
            </a:r>
            <a:r>
              <a:rPr lang="en-US" altLang="zh-TW" sz="1000" dirty="0"/>
              <a:t>/what-is-</a:t>
            </a:r>
            <a:r>
              <a:rPr lang="en-US" altLang="zh-TW" sz="1000" dirty="0" err="1"/>
              <a:t>graphql</a:t>
            </a:r>
            <a:r>
              <a:rPr lang="en-US" altLang="zh-TW" sz="1000" dirty="0"/>
              <a:t>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en-US" altLang="zh-TW" sz="1000" dirty="0"/>
              <a:t>(2) GraphQL vs REST API </a:t>
            </a:r>
            <a:r>
              <a:rPr lang="zh-TW" altLang="en-US" sz="1000" dirty="0"/>
              <a:t>架构，谁更胜一筹？</a:t>
            </a:r>
            <a:r>
              <a:rPr lang="en-US" altLang="zh-TW" sz="1000" dirty="0"/>
              <a:t>_</a:t>
            </a:r>
            <a:r>
              <a:rPr lang="zh-TW" altLang="en-US" sz="1000" dirty="0"/>
              <a:t>架构</a:t>
            </a:r>
            <a:r>
              <a:rPr lang="en-US" altLang="zh-TW" sz="1000" dirty="0"/>
              <a:t>_Michele </a:t>
            </a:r>
            <a:r>
              <a:rPr lang="en-US" altLang="zh-TW" sz="1000" dirty="0" err="1"/>
              <a:t>Moody_InfoQ</a:t>
            </a:r>
            <a:r>
              <a:rPr lang="zh-TW" altLang="en-US" sz="1000" dirty="0"/>
              <a:t>精选文章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www.infoq.cn</a:t>
            </a:r>
            <a:r>
              <a:rPr lang="en-US" altLang="zh-TW" sz="1000" dirty="0"/>
              <a:t>/article/k8xqcqm2jvenmv9djsa5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en-US" altLang="zh-TW" sz="1000" dirty="0"/>
              <a:t>(3) GraphQL</a:t>
            </a:r>
            <a:r>
              <a:rPr lang="zh-TW" altLang="en-US" sz="1000" dirty="0"/>
              <a:t>和</a:t>
            </a:r>
            <a:r>
              <a:rPr lang="en-US" altLang="zh-TW" sz="1000" dirty="0"/>
              <a:t>RESTful</a:t>
            </a:r>
            <a:r>
              <a:rPr lang="zh-TW" altLang="en-US" sz="1000" dirty="0"/>
              <a:t>的区别 </a:t>
            </a:r>
            <a:r>
              <a:rPr lang="en-US" altLang="zh-TW" sz="1000" dirty="0"/>
              <a:t>- </a:t>
            </a:r>
            <a:r>
              <a:rPr lang="zh-TW" altLang="en-US" sz="1000" dirty="0"/>
              <a:t>奔跑的瓜牛 </a:t>
            </a:r>
            <a:r>
              <a:rPr lang="en-US" altLang="zh-TW" sz="1000" dirty="0"/>
              <a:t>- </a:t>
            </a:r>
            <a:r>
              <a:rPr lang="zh-TW" altLang="en-US" sz="1000" dirty="0"/>
              <a:t>博客园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www.cnblogs.com</a:t>
            </a:r>
            <a:r>
              <a:rPr lang="en-US" altLang="zh-TW" sz="1000" dirty="0"/>
              <a:t>/</a:t>
            </a:r>
            <a:r>
              <a:rPr lang="en-US" altLang="zh-TW" sz="1000" dirty="0" err="1"/>
              <a:t>chenwenhao</a:t>
            </a:r>
            <a:r>
              <a:rPr lang="en-US" altLang="zh-TW" sz="1000" dirty="0"/>
              <a:t>/articles/12687763.html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en-US" altLang="zh-TW" sz="1000" dirty="0"/>
              <a:t>(4) GraphQL</a:t>
            </a:r>
            <a:r>
              <a:rPr lang="zh-TW" altLang="en-US" sz="1000" dirty="0"/>
              <a:t>和</a:t>
            </a:r>
            <a:r>
              <a:rPr lang="en-US" altLang="zh-TW" sz="1000" dirty="0"/>
              <a:t>REST</a:t>
            </a:r>
            <a:r>
              <a:rPr lang="zh-TW" altLang="en-US" sz="1000" dirty="0"/>
              <a:t>比较：谁才是最佳</a:t>
            </a:r>
            <a:r>
              <a:rPr lang="en-US" altLang="zh-TW" sz="1000" dirty="0"/>
              <a:t>API</a:t>
            </a:r>
            <a:r>
              <a:rPr lang="zh-TW" altLang="en-US" sz="1000" dirty="0"/>
              <a:t>设计架构 </a:t>
            </a:r>
            <a:r>
              <a:rPr lang="en-US" altLang="zh-TW" sz="1000" dirty="0"/>
              <a:t>- </a:t>
            </a:r>
            <a:r>
              <a:rPr lang="zh-TW" altLang="en-US" sz="1000" dirty="0"/>
              <a:t>闪电博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www.wbolt.com</a:t>
            </a:r>
            <a:r>
              <a:rPr lang="en-US" altLang="zh-TW" sz="1000" dirty="0"/>
              <a:t>/</a:t>
            </a:r>
            <a:r>
              <a:rPr lang="en-US" altLang="zh-TW" sz="1000" dirty="0" err="1"/>
              <a:t>graphql</a:t>
            </a:r>
            <a:r>
              <a:rPr lang="en-US" altLang="zh-TW" sz="1000" dirty="0"/>
              <a:t>-vs-</a:t>
            </a:r>
            <a:r>
              <a:rPr lang="en-US" altLang="zh-TW" sz="1000" dirty="0" err="1"/>
              <a:t>rest.html</a:t>
            </a:r>
            <a:r>
              <a:rPr lang="en-US" altLang="zh-TW" sz="1000" dirty="0"/>
              <a:t>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en-US" altLang="zh-TW" sz="1000" dirty="0"/>
              <a:t>(5) RESTful </a:t>
            </a:r>
            <a:r>
              <a:rPr lang="zh-TW" altLang="en-US" sz="1000" dirty="0"/>
              <a:t>和 </a:t>
            </a:r>
            <a:r>
              <a:rPr lang="en-US" altLang="zh-TW" sz="1000" dirty="0"/>
              <a:t>GraphQL </a:t>
            </a:r>
            <a:r>
              <a:rPr lang="zh-TW" altLang="en-US" sz="1000" dirty="0"/>
              <a:t>怎么选？看完这篇文章，你就明白了</a:t>
            </a:r>
            <a:r>
              <a:rPr lang="en-US" altLang="zh-TW" sz="1000" dirty="0"/>
              <a:t>_</a:t>
            </a:r>
            <a:r>
              <a:rPr lang="zh-TW" altLang="en-US" sz="1000" dirty="0"/>
              <a:t>前端达人的博客</a:t>
            </a:r>
            <a:r>
              <a:rPr lang="en-US" altLang="zh-TW" sz="1000" dirty="0"/>
              <a:t>-CSDN</a:t>
            </a:r>
            <a:r>
              <a:rPr lang="zh-TW" altLang="en-US" sz="1000" dirty="0"/>
              <a:t>博客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blog.csdn.net</a:t>
            </a:r>
            <a:r>
              <a:rPr lang="en-US" altLang="zh-TW" sz="1000" dirty="0"/>
              <a:t>/Ed7zgeE9X/article/details/118382452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en-US" altLang="zh-TW" sz="1000" dirty="0"/>
              <a:t>(6) GraphQL vs REST API </a:t>
            </a:r>
            <a:r>
              <a:rPr lang="zh-TW" altLang="en-US" sz="1000" dirty="0"/>
              <a:t>架构，谁更胜一筹？</a:t>
            </a:r>
            <a:r>
              <a:rPr lang="en-US" altLang="zh-TW" sz="1000" dirty="0"/>
              <a:t>_</a:t>
            </a:r>
            <a:r>
              <a:rPr lang="zh-TW" altLang="en-US" sz="1000" dirty="0"/>
              <a:t>架构</a:t>
            </a:r>
            <a:r>
              <a:rPr lang="en-US" altLang="zh-TW" sz="1000" dirty="0"/>
              <a:t>_Michele </a:t>
            </a:r>
            <a:r>
              <a:rPr lang="en-US" altLang="zh-TW" sz="1000" dirty="0" err="1"/>
              <a:t>Moody_InfoQ</a:t>
            </a:r>
            <a:r>
              <a:rPr lang="zh-TW" altLang="en-US" sz="1000" dirty="0"/>
              <a:t>精选文章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www.infoq.cn</a:t>
            </a:r>
            <a:r>
              <a:rPr lang="en-US" altLang="zh-TW" sz="1000" dirty="0"/>
              <a:t>/article/k8xqcqm2jvenmv9djsa5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en-US" altLang="zh-TW" sz="1000" dirty="0"/>
              <a:t>(7) GraphQL</a:t>
            </a:r>
            <a:r>
              <a:rPr lang="zh-TW" altLang="en-US" sz="1000" dirty="0"/>
              <a:t>和</a:t>
            </a:r>
            <a:r>
              <a:rPr lang="en-US" altLang="zh-TW" sz="1000" dirty="0"/>
              <a:t>RESTful</a:t>
            </a:r>
            <a:r>
              <a:rPr lang="zh-TW" altLang="en-US" sz="1000" dirty="0"/>
              <a:t>的區別 </a:t>
            </a:r>
            <a:r>
              <a:rPr lang="en-US" altLang="zh-TW" sz="1000" dirty="0"/>
              <a:t>- </a:t>
            </a:r>
            <a:r>
              <a:rPr lang="zh-TW" altLang="en-US" sz="1000" dirty="0"/>
              <a:t>台部落</a:t>
            </a:r>
            <a:r>
              <a:rPr lang="en-US" altLang="zh-TW" sz="1000" dirty="0"/>
              <a:t>. https://</a:t>
            </a:r>
            <a:r>
              <a:rPr lang="en-US" altLang="zh-TW" sz="1000" dirty="0" err="1"/>
              <a:t>www.twblogs.net</a:t>
            </a:r>
            <a:r>
              <a:rPr lang="en-US" altLang="zh-TW" sz="1000" dirty="0"/>
              <a:t>/a/5e969972bd9eee34b83ed17c </a:t>
            </a:r>
            <a:r>
              <a:rPr lang="zh-TW" altLang="en-US" sz="1000" dirty="0"/>
              <a:t>已存取 </a:t>
            </a:r>
            <a:r>
              <a:rPr lang="en-US" altLang="zh-TW" sz="1000" dirty="0"/>
              <a:t>2023/3/22.</a:t>
            </a:r>
          </a:p>
          <a:p>
            <a:r>
              <a:rPr lang="zh-TW" altLang="en-US" sz="1000" dirty="0"/>
              <a:t>企業總營收規模超過新台幣</a:t>
            </a:r>
            <a:r>
              <a:rPr lang="en-US" altLang="zh-TW" sz="1000" dirty="0"/>
              <a:t>24</a:t>
            </a:r>
            <a:r>
              <a:rPr lang="zh-TW" altLang="en-US" sz="1000" dirty="0"/>
              <a:t>兆元國際企業將名譽</a:t>
            </a:r>
            <a:r>
              <a:rPr lang="en-US" altLang="zh-TW" sz="1000" dirty="0"/>
              <a:t>/</a:t>
            </a:r>
            <a:r>
              <a:rPr lang="zh-TW" altLang="en-US" sz="1000" dirty="0"/>
              <a:t>品牌視為最大風險來源而台灣企業只有</a:t>
            </a:r>
            <a:r>
              <a:rPr lang="en-US" altLang="zh-TW" sz="1000" dirty="0"/>
              <a:t>6%</a:t>
            </a:r>
            <a:r>
              <a:rPr lang="zh-TW" altLang="en-US" sz="1000" dirty="0"/>
              <a:t>視為風險議題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745755" y="4731990"/>
            <a:ext cx="398244" cy="273844"/>
          </a:xfrm>
        </p:spPr>
        <p:txBody>
          <a:bodyPr/>
          <a:lstStyle/>
          <a:p>
            <a:fld id="{83EA3B03-E641-49D7-A70D-205977A2CBA8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vs GraphQL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21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2015</a:t>
            </a:r>
            <a:r>
              <a:rPr lang="zh-TW" altLang="en-US" dirty="0"/>
              <a:t>年台灣</a:t>
            </a:r>
            <a:r>
              <a:rPr lang="en-US" altLang="zh-TW" dirty="0"/>
              <a:t>CSR </a:t>
            </a:r>
            <a:r>
              <a:rPr lang="zh-TW" altLang="en-US" dirty="0"/>
              <a:t>報告書發展關鍵發現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/>
              <a:t>台灣首次出版</a:t>
            </a:r>
            <a:r>
              <a:rPr lang="en-US" altLang="zh-TW" sz="1600" dirty="0"/>
              <a:t>CSR</a:t>
            </a:r>
            <a:r>
              <a:rPr lang="zh-TW" altLang="en-US" sz="1600" dirty="0"/>
              <a:t>報告報告數量成長超過</a:t>
            </a:r>
            <a:r>
              <a:rPr lang="en-US" altLang="zh-TW" sz="1600" dirty="0"/>
              <a:t>250</a:t>
            </a:r>
            <a:r>
              <a:rPr lang="zh-TW" altLang="en-US" sz="1600" dirty="0"/>
              <a:t>％全台出版</a:t>
            </a:r>
            <a:r>
              <a:rPr lang="en-US" altLang="zh-TW" sz="1600" dirty="0"/>
              <a:t>CSR</a:t>
            </a:r>
            <a:r>
              <a:rPr lang="zh-TW" altLang="en-US" sz="1600" dirty="0"/>
              <a:t>報告之上市企業總營收規模超過新台幣</a:t>
            </a:r>
            <a:r>
              <a:rPr lang="en-US" altLang="zh-TW" sz="1600" dirty="0"/>
              <a:t>24</a:t>
            </a:r>
            <a:r>
              <a:rPr lang="zh-TW" altLang="en-US" sz="1600" dirty="0"/>
              <a:t>兆元國際企業將名譽</a:t>
            </a:r>
            <a:r>
              <a:rPr lang="en-US" altLang="zh-TW" sz="1600" dirty="0"/>
              <a:t>/</a:t>
            </a:r>
            <a:r>
              <a:rPr lang="zh-TW" altLang="en-US" sz="1600" dirty="0"/>
              <a:t>品牌為最大風險來源而台灣企業只有</a:t>
            </a:r>
            <a:r>
              <a:rPr lang="en-US" altLang="zh-TW" sz="1600" dirty="0"/>
              <a:t>6%</a:t>
            </a:r>
            <a:r>
              <a:rPr lang="zh-TW" altLang="en-US" sz="1600" dirty="0"/>
              <a:t>視為風險議題台灣政府推動</a:t>
            </a:r>
            <a:r>
              <a:rPr lang="en-US" altLang="zh-TW" sz="1600" dirty="0"/>
              <a:t>CSR</a:t>
            </a:r>
            <a:r>
              <a:rPr lang="zh-TW" altLang="en-US" sz="1600" dirty="0"/>
              <a:t>成效顯著但在強制規範下報告品質呈現Ｍ型化趨勢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19769" y="915988"/>
            <a:ext cx="3004974" cy="1692275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5755" y="4731990"/>
            <a:ext cx="398244" cy="273844"/>
          </a:xfrm>
        </p:spPr>
        <p:txBody>
          <a:bodyPr/>
          <a:lstStyle/>
          <a:p>
            <a:fld id="{83EA3B03-E641-49D7-A70D-205977A2CB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69" y="2751138"/>
            <a:ext cx="3004974" cy="1692275"/>
          </a:xfrm>
        </p:spPr>
      </p:pic>
    </p:spTree>
    <p:extLst>
      <p:ext uri="{BB962C8B-B14F-4D97-AF65-F5344CB8AC3E}">
        <p14:creationId xmlns:p14="http://schemas.microsoft.com/office/powerpoint/2010/main" val="14881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Edelman Trust Barometer </a:t>
            </a:r>
            <a:r>
              <a:rPr lang="zh-TW" altLang="en-US" dirty="0"/>
              <a:t>問卷調查</a:t>
            </a:r>
            <a:r>
              <a:rPr lang="en-US" altLang="zh-TW" dirty="0"/>
              <a:t>27</a:t>
            </a:r>
            <a:r>
              <a:rPr lang="zh-TW" altLang="en-US" dirty="0"/>
              <a:t>個國家民眾，發現</a:t>
            </a:r>
            <a:r>
              <a:rPr lang="en-US" altLang="zh-TW" dirty="0"/>
              <a:t>....</a:t>
            </a:r>
            <a:r>
              <a:rPr lang="zh-TW" altLang="en-US" dirty="0"/>
              <a:t>此為</a:t>
            </a:r>
            <a:r>
              <a:rPr lang="en-US" altLang="zh-TW" dirty="0"/>
              <a:t>14</a:t>
            </a:r>
            <a:r>
              <a:rPr lang="zh-TW" altLang="en-US" dirty="0"/>
              <a:t>年來調查中，民眾對企業信任度與對政府信任差異度最大。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745755" y="4731990"/>
            <a:ext cx="398244" cy="273844"/>
          </a:xfrm>
        </p:spPr>
        <p:txBody>
          <a:bodyPr/>
          <a:lstStyle/>
          <a:p>
            <a:fld id="{83EA3B03-E641-49D7-A70D-205977A2CBA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2015</a:t>
            </a:r>
            <a:r>
              <a:rPr lang="zh-TW" altLang="en-US" dirty="0"/>
              <a:t>年台灣</a:t>
            </a:r>
            <a:r>
              <a:rPr lang="en-US" altLang="zh-TW" dirty="0"/>
              <a:t>CSR </a:t>
            </a:r>
            <a:r>
              <a:rPr lang="zh-TW" altLang="en-US" dirty="0"/>
              <a:t>報告書發展關鍵發現</a:t>
            </a:r>
          </a:p>
        </p:txBody>
      </p:sp>
      <p:sp>
        <p:nvSpPr>
          <p:cNvPr id="7" name="＞形箭號 6"/>
          <p:cNvSpPr/>
          <p:nvPr/>
        </p:nvSpPr>
        <p:spPr>
          <a:xfrm>
            <a:off x="395537" y="1707654"/>
            <a:ext cx="2385342" cy="1296144"/>
          </a:xfrm>
          <a:prstGeom prst="chevron">
            <a:avLst>
              <a:gd name="adj" fmla="val 361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   重點清楚</a:t>
            </a:r>
          </a:p>
        </p:txBody>
      </p:sp>
      <p:sp>
        <p:nvSpPr>
          <p:cNvPr id="8" name="＞形箭號 7"/>
          <p:cNvSpPr/>
          <p:nvPr/>
        </p:nvSpPr>
        <p:spPr>
          <a:xfrm>
            <a:off x="2411760" y="1707654"/>
            <a:ext cx="2408050" cy="1296144"/>
          </a:xfrm>
          <a:prstGeom prst="chevron">
            <a:avLst>
              <a:gd name="adj" fmla="val 351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   運作機制</a:t>
            </a:r>
          </a:p>
        </p:txBody>
      </p:sp>
      <p:sp>
        <p:nvSpPr>
          <p:cNvPr id="9" name="＞形箭號 8"/>
          <p:cNvSpPr/>
          <p:nvPr/>
        </p:nvSpPr>
        <p:spPr>
          <a:xfrm>
            <a:off x="4476952" y="1707654"/>
            <a:ext cx="2305831" cy="1296144"/>
          </a:xfrm>
          <a:prstGeom prst="chevron">
            <a:avLst>
              <a:gd name="adj" fmla="val 321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   目標追蹤</a:t>
            </a:r>
          </a:p>
        </p:txBody>
      </p:sp>
      <p:sp>
        <p:nvSpPr>
          <p:cNvPr id="10" name="＞形箭號 9"/>
          <p:cNvSpPr/>
          <p:nvPr/>
        </p:nvSpPr>
        <p:spPr>
          <a:xfrm>
            <a:off x="6439924" y="1707654"/>
            <a:ext cx="2305831" cy="1296144"/>
          </a:xfrm>
          <a:prstGeom prst="chevron">
            <a:avLst>
              <a:gd name="adj" fmla="val 341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   提高視野</a:t>
            </a:r>
          </a:p>
        </p:txBody>
      </p:sp>
    </p:spTree>
    <p:extLst>
      <p:ext uri="{BB962C8B-B14F-4D97-AF65-F5344CB8AC3E}">
        <p14:creationId xmlns:p14="http://schemas.microsoft.com/office/powerpoint/2010/main" val="425097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29018"/>
              </p:ext>
            </p:extLst>
          </p:nvPr>
        </p:nvGraphicFramePr>
        <p:xfrm>
          <a:off x="3671888" y="898525"/>
          <a:ext cx="5014912" cy="3544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全台出版</a:t>
            </a:r>
            <a:r>
              <a:rPr lang="en-US" altLang="zh-TW" dirty="0"/>
              <a:t>CSR</a:t>
            </a:r>
            <a:r>
              <a:rPr lang="zh-TW" altLang="en-US" dirty="0"/>
              <a:t>報告之上市櫃企業總營收規模超過新台幣</a:t>
            </a:r>
            <a:r>
              <a:rPr lang="en-US" altLang="zh-TW" dirty="0"/>
              <a:t>24</a:t>
            </a:r>
            <a:r>
              <a:rPr lang="zh-TW" altLang="en-US" dirty="0"/>
              <a:t>兆元</a:t>
            </a:r>
            <a:endParaRPr lang="en-US" altLang="zh-TW" dirty="0"/>
          </a:p>
          <a:p>
            <a:r>
              <a:rPr lang="zh-TW" altLang="en-US" dirty="0"/>
              <a:t>全台出版</a:t>
            </a:r>
            <a:r>
              <a:rPr lang="en-US" altLang="zh-TW" dirty="0"/>
              <a:t>CSR</a:t>
            </a:r>
            <a:r>
              <a:rPr lang="zh-TW" altLang="en-US" dirty="0"/>
              <a:t>報告之上市櫃企業總營收規模超過新台幣</a:t>
            </a:r>
            <a:r>
              <a:rPr lang="en-US" altLang="zh-TW" dirty="0"/>
              <a:t>24</a:t>
            </a:r>
            <a:r>
              <a:rPr lang="zh-TW" altLang="en-US" dirty="0"/>
              <a:t>兆元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745755" y="4731990"/>
            <a:ext cx="398244" cy="273844"/>
          </a:xfrm>
        </p:spPr>
        <p:txBody>
          <a:bodyPr/>
          <a:lstStyle/>
          <a:p>
            <a:fld id="{83EA3B03-E641-49D7-A70D-205977A2CBA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2015</a:t>
            </a:r>
            <a:r>
              <a:rPr lang="zh-TW" altLang="en-US" dirty="0"/>
              <a:t>年台灣</a:t>
            </a:r>
            <a:r>
              <a:rPr lang="en-US" altLang="zh-TW" dirty="0"/>
              <a:t>CSR </a:t>
            </a:r>
            <a:r>
              <a:rPr lang="zh-TW" altLang="en-US" dirty="0"/>
              <a:t>報告書發展關鍵發現</a:t>
            </a:r>
          </a:p>
        </p:txBody>
      </p:sp>
    </p:spTree>
    <p:extLst>
      <p:ext uri="{BB962C8B-B14F-4D97-AF65-F5344CB8AC3E}">
        <p14:creationId xmlns:p14="http://schemas.microsoft.com/office/powerpoint/2010/main" val="316359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921</Words>
  <Application>Microsoft Macintosh PowerPoint</Application>
  <PresentationFormat>如螢幕大小 (16:9)</PresentationFormat>
  <Paragraphs>77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-apple-system</vt:lpstr>
      <vt:lpstr>微軟正黑體</vt:lpstr>
      <vt:lpstr>Söhne</vt:lpstr>
      <vt:lpstr>Arial</vt:lpstr>
      <vt:lpstr>Calibri</vt:lpstr>
      <vt:lpstr>Lucida Grande</vt:lpstr>
      <vt:lpstr>Wingdings</vt:lpstr>
      <vt:lpstr>Office 佈景主題</vt:lpstr>
      <vt:lpstr>試用期學習成效</vt:lpstr>
      <vt:lpstr>agenda</vt:lpstr>
      <vt:lpstr>side project技術應用</vt:lpstr>
      <vt:lpstr>什麼是GraphQL</vt:lpstr>
      <vt:lpstr>RESTful vs GraphQL</vt:lpstr>
      <vt:lpstr>RESTful vs GraphQL</vt:lpstr>
      <vt:lpstr>2015年台灣CSR 報告書發展關鍵發現</vt:lpstr>
      <vt:lpstr>2015年台灣CSR 報告書發展關鍵發現</vt:lpstr>
      <vt:lpstr>2015年台灣CSR 報告書發展關鍵發現</vt:lpstr>
      <vt:lpstr>2015年台灣CSR 報告書發展關鍵發現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65</cp:revision>
  <dcterms:created xsi:type="dcterms:W3CDTF">2017-09-05T01:58:19Z</dcterms:created>
  <dcterms:modified xsi:type="dcterms:W3CDTF">2023-03-25T09:02:53Z</dcterms:modified>
</cp:coreProperties>
</file>