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59" r:id="rId7"/>
    <p:sldId id="260" r:id="rId8"/>
    <p:sldId id="261" r:id="rId9"/>
    <p:sldId id="263" r:id="rId10"/>
    <p:sldId id="264" r:id="rId11"/>
    <p:sldId id="265" r:id="rId12"/>
    <p:sldId id="266" r:id="rId13"/>
    <p:sldId id="267" r:id="rId14"/>
    <p:sldId id="268" r:id="rId15"/>
    <p:sldId id="269" r:id="rId16"/>
    <p:sldId id="270" r:id="rId17"/>
    <p:sldId id="271" r:id="rId18"/>
    <p:sldId id="272" r:id="rId19"/>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9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90204" pitchFamily="34" charset="0"/>
          <a:ea typeface="SimSun" pitchFamily="2" charset="-122"/>
        </a:defRPr>
      </a:lvl2pPr>
      <a:lvl3pPr algn="l" rtl="0" fontAlgn="base">
        <a:spcBef>
          <a:spcPct val="0"/>
        </a:spcBef>
        <a:spcAft>
          <a:spcPct val="0"/>
        </a:spcAft>
        <a:defRPr sz="3600">
          <a:solidFill>
            <a:schemeClr val="tx1"/>
          </a:solidFill>
          <a:latin typeface="Arial" panose="020B0604020202090204" pitchFamily="34" charset="0"/>
          <a:ea typeface="SimSun" pitchFamily="2" charset="-122"/>
        </a:defRPr>
      </a:lvl3pPr>
      <a:lvl4pPr algn="l" rtl="0" fontAlgn="base">
        <a:spcBef>
          <a:spcPct val="0"/>
        </a:spcBef>
        <a:spcAft>
          <a:spcPct val="0"/>
        </a:spcAft>
        <a:defRPr sz="3600">
          <a:solidFill>
            <a:schemeClr val="tx1"/>
          </a:solidFill>
          <a:latin typeface="Arial" panose="020B0604020202090204" pitchFamily="34" charset="0"/>
          <a:ea typeface="SimSun" pitchFamily="2" charset="-122"/>
        </a:defRPr>
      </a:lvl4pPr>
      <a:lvl5pPr algn="l" rtl="0" fontAlgn="base">
        <a:spcBef>
          <a:spcPct val="0"/>
        </a:spcBef>
        <a:spcAft>
          <a:spcPct val="0"/>
        </a:spcAft>
        <a:defRPr sz="3600">
          <a:solidFill>
            <a:schemeClr val="tx1"/>
          </a:solidFill>
          <a:latin typeface="Arial" panose="020B060402020209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9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9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9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9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Title 1"/>
          <p:cNvSpPr>
            <a:spLocks noGrp="1"/>
          </p:cNvSpPr>
          <p:nvPr>
            <p:ph type="ctrTitle"/>
          </p:nvPr>
        </p:nvSpPr>
        <p:spPr>
          <a:xfrm>
            <a:off x="313902" y="1329373"/>
            <a:ext cx="10943167" cy="1082675"/>
          </a:xfrm>
        </p:spPr>
        <p:txBody>
          <a:bodyPr/>
          <a:p>
            <a:r>
              <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rPr>
              <a:t>Finding Best Location in New York City</a:t>
            </a:r>
            <a:br>
              <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for opening a Japanese Sushi Resturant  </a:t>
            </a:r>
            <a:b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Exploratory Data Analysis</a:t>
            </a:r>
            <a:endParaRPr lang="en-US"/>
          </a:p>
        </p:txBody>
      </p:sp>
      <p:sp>
        <p:nvSpPr>
          <p:cNvPr id="3" name="Content Placeholder 2"/>
          <p:cNvSpPr>
            <a:spLocks noGrp="1"/>
          </p:cNvSpPr>
          <p:nvPr>
            <p:ph idx="1"/>
          </p:nvPr>
        </p:nvSpPr>
        <p:spPr/>
        <p:txBody>
          <a:bodyPr/>
          <a:p>
            <a:r>
              <a:rPr lang="en-US" sz="2000" dirty="0">
                <a:sym typeface="+mn-ea"/>
              </a:rPr>
              <a:t>Using K-mean to clustering data area with less number of sushi bars in 5 clusters. </a:t>
            </a:r>
            <a:endParaRPr lang="en-US" sz="2000" dirty="0">
              <a:sym typeface="+mn-ea"/>
            </a:endParaRPr>
          </a:p>
          <a:p>
            <a:endParaRPr lang="en-US" sz="2000" dirty="0">
              <a:sym typeface="+mn-ea"/>
            </a:endParaRPr>
          </a:p>
          <a:p>
            <a:pPr marL="0" indent="0">
              <a:buNone/>
            </a:pPr>
            <a:r>
              <a:rPr lang="en-US" sz="2000" dirty="0">
                <a:sym typeface="+mn-ea"/>
              </a:rPr>
              <a:t>Cluster 0</a:t>
            </a:r>
            <a:endParaRPr lang="en-US" sz="2000" dirty="0">
              <a:sym typeface="+mn-ea"/>
            </a:endParaRPr>
          </a:p>
        </p:txBody>
      </p:sp>
      <p:pic>
        <p:nvPicPr>
          <p:cNvPr id="5" name="Picture 4"/>
          <p:cNvPicPr/>
          <p:nvPr/>
        </p:nvPicPr>
        <p:blipFill>
          <a:blip r:embed="rId1"/>
          <a:stretch>
            <a:fillRect/>
          </a:stretch>
        </p:blipFill>
        <p:spPr>
          <a:xfrm>
            <a:off x="793750" y="2497455"/>
            <a:ext cx="10603865" cy="31807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sp>
        <p:nvSpPr>
          <p:cNvPr id="5" name="Content Placeholder 4"/>
          <p:cNvSpPr/>
          <p:nvPr>
            <p:ph idx="1"/>
          </p:nvPr>
        </p:nvSpPr>
        <p:spPr/>
        <p:txBody>
          <a:bodyPr/>
          <a:p>
            <a:pPr marL="0" indent="0">
              <a:buNone/>
            </a:pPr>
            <a:r>
              <a:rPr lang="en-US" sz="2000"/>
              <a:t>Cluster 1</a:t>
            </a:r>
            <a:endParaRPr lang="en-US"/>
          </a:p>
          <a:p>
            <a:endParaRPr lang="en-US"/>
          </a:p>
        </p:txBody>
      </p:sp>
      <p:pic>
        <p:nvPicPr>
          <p:cNvPr id="6" name="Picture 5"/>
          <p:cNvPicPr/>
          <p:nvPr/>
        </p:nvPicPr>
        <p:blipFill>
          <a:blip r:embed="rId1"/>
          <a:stretch>
            <a:fillRect/>
          </a:stretch>
        </p:blipFill>
        <p:spPr>
          <a:xfrm>
            <a:off x="720725" y="1788795"/>
            <a:ext cx="10765155" cy="36302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sp>
        <p:nvSpPr>
          <p:cNvPr id="3" name="Content Placeholder 2"/>
          <p:cNvSpPr>
            <a:spLocks noGrp="1"/>
          </p:cNvSpPr>
          <p:nvPr>
            <p:ph idx="1"/>
          </p:nvPr>
        </p:nvSpPr>
        <p:spPr/>
        <p:txBody>
          <a:bodyPr/>
          <a:p>
            <a:pPr marL="0" indent="0">
              <a:buNone/>
            </a:pPr>
            <a:r>
              <a:rPr lang="en-US" sz="2000"/>
              <a:t>Cluster 2</a:t>
            </a:r>
            <a:endParaRPr lang="en-US" sz="2000"/>
          </a:p>
        </p:txBody>
      </p:sp>
      <p:pic>
        <p:nvPicPr>
          <p:cNvPr id="5" name="Picture 4"/>
          <p:cNvPicPr/>
          <p:nvPr/>
        </p:nvPicPr>
        <p:blipFill>
          <a:blip r:embed="rId1"/>
          <a:stretch>
            <a:fillRect/>
          </a:stretch>
        </p:blipFill>
        <p:spPr>
          <a:xfrm>
            <a:off x="609600" y="1712595"/>
            <a:ext cx="11147425" cy="40506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sp>
        <p:nvSpPr>
          <p:cNvPr id="3" name="Content Placeholder 2"/>
          <p:cNvSpPr>
            <a:spLocks noGrp="1"/>
          </p:cNvSpPr>
          <p:nvPr>
            <p:ph idx="1"/>
          </p:nvPr>
        </p:nvSpPr>
        <p:spPr>
          <a:xfrm>
            <a:off x="609600" y="1174750"/>
            <a:ext cx="10972800" cy="4953000"/>
          </a:xfrm>
        </p:spPr>
        <p:txBody>
          <a:bodyPr/>
          <a:p>
            <a:pPr marL="0" indent="0">
              <a:buNone/>
            </a:pPr>
            <a:r>
              <a:rPr lang="en-US" sz="2000"/>
              <a:t>Cluster 3</a:t>
            </a:r>
            <a:endParaRPr lang="en-US" sz="2000"/>
          </a:p>
          <a:p>
            <a:pPr marL="0" indent="0">
              <a:buNone/>
            </a:pPr>
            <a:endParaRPr lang="en-US" sz="2000"/>
          </a:p>
        </p:txBody>
      </p:sp>
      <p:pic>
        <p:nvPicPr>
          <p:cNvPr id="5" name="Picture 4"/>
          <p:cNvPicPr/>
          <p:nvPr/>
        </p:nvPicPr>
        <p:blipFill>
          <a:blip r:embed="rId1"/>
          <a:stretch>
            <a:fillRect/>
          </a:stretch>
        </p:blipFill>
        <p:spPr>
          <a:xfrm>
            <a:off x="609600" y="2159000"/>
            <a:ext cx="10972800" cy="24695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sp>
        <p:nvSpPr>
          <p:cNvPr id="3" name="Content Placeholder 2"/>
          <p:cNvSpPr>
            <a:spLocks noGrp="1"/>
          </p:cNvSpPr>
          <p:nvPr>
            <p:ph idx="1"/>
          </p:nvPr>
        </p:nvSpPr>
        <p:spPr/>
        <p:txBody>
          <a:bodyPr/>
          <a:p>
            <a:pPr marL="0" indent="0">
              <a:buNone/>
            </a:pPr>
            <a:r>
              <a:rPr lang="en-US" sz="2000"/>
              <a:t>Cluster 4</a:t>
            </a:r>
            <a:endParaRPr lang="en-US" sz="2000"/>
          </a:p>
          <a:p>
            <a:pPr marL="0" indent="0">
              <a:buNone/>
            </a:pPr>
            <a:endParaRPr lang="en-US" sz="2000"/>
          </a:p>
        </p:txBody>
      </p:sp>
      <p:pic>
        <p:nvPicPr>
          <p:cNvPr id="4" name="Picture 3"/>
          <p:cNvPicPr/>
          <p:nvPr/>
        </p:nvPicPr>
        <p:blipFill>
          <a:blip r:embed="rId1"/>
          <a:stretch>
            <a:fillRect/>
          </a:stretch>
        </p:blipFill>
        <p:spPr>
          <a:xfrm>
            <a:off x="855980" y="1950085"/>
            <a:ext cx="10726420" cy="2736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sp>
        <p:nvSpPr>
          <p:cNvPr id="3" name="Content Placeholder 2"/>
          <p:cNvSpPr>
            <a:spLocks noGrp="1"/>
          </p:cNvSpPr>
          <p:nvPr>
            <p:ph idx="1"/>
          </p:nvPr>
        </p:nvSpPr>
        <p:spPr/>
        <p:txBody>
          <a:bodyPr/>
          <a:p>
            <a:pPr marL="0" indent="0">
              <a:buNone/>
            </a:pPr>
            <a:r>
              <a:rPr lang="en-US" sz="2000"/>
              <a:t>Cluster Map</a:t>
            </a:r>
            <a:endParaRPr lang="en-US"/>
          </a:p>
          <a:p>
            <a:pPr marL="0" indent="0">
              <a:buNone/>
            </a:pPr>
            <a:endParaRPr lang="en-US"/>
          </a:p>
        </p:txBody>
      </p:sp>
      <p:pic>
        <p:nvPicPr>
          <p:cNvPr id="5" name="Picture 4"/>
          <p:cNvPicPr/>
          <p:nvPr/>
        </p:nvPicPr>
        <p:blipFill>
          <a:blip r:embed="rId1"/>
          <a:stretch>
            <a:fillRect/>
          </a:stretch>
        </p:blipFill>
        <p:spPr>
          <a:xfrm>
            <a:off x="905510" y="1775460"/>
            <a:ext cx="6586855" cy="4006215"/>
          </a:xfrm>
          <a:prstGeom prst="rect">
            <a:avLst/>
          </a:prstGeom>
        </p:spPr>
      </p:pic>
      <p:sp>
        <p:nvSpPr>
          <p:cNvPr id="8" name="Text Box 7"/>
          <p:cNvSpPr txBox="1"/>
          <p:nvPr/>
        </p:nvSpPr>
        <p:spPr>
          <a:xfrm>
            <a:off x="7849870" y="1732280"/>
            <a:ext cx="3286760" cy="4092575"/>
          </a:xfrm>
          <a:prstGeom prst="rect">
            <a:avLst/>
          </a:prstGeom>
          <a:noFill/>
        </p:spPr>
        <p:txBody>
          <a:bodyPr wrap="square" rtlCol="0">
            <a:spAutoFit/>
          </a:bodyPr>
          <a:p>
            <a:r>
              <a:rPr lang="en-US" sz="2000" dirty="0">
                <a:solidFill>
                  <a:srgbClr val="000000"/>
                </a:solidFill>
                <a:latin typeface="Times New Roman" panose="02020503050405090304" pitchFamily="18" charset="0"/>
                <a:ea typeface="Calibri" charset="0"/>
                <a:sym typeface="+mn-ea"/>
              </a:rPr>
              <a:t>Based on </a:t>
            </a:r>
            <a:r>
              <a:rPr lang="en-US" sz="2000" dirty="0" err="1">
                <a:solidFill>
                  <a:srgbClr val="000000"/>
                </a:solidFill>
                <a:latin typeface="Times New Roman" panose="02020503050405090304" pitchFamily="18" charset="0"/>
                <a:ea typeface="Calibri" charset="0"/>
                <a:sym typeface="+mn-ea"/>
              </a:rPr>
              <a:t>dataframe</a:t>
            </a:r>
            <a:r>
              <a:rPr lang="en-US" sz="2000" dirty="0">
                <a:solidFill>
                  <a:srgbClr val="000000"/>
                </a:solidFill>
                <a:latin typeface="Times New Roman" panose="02020503050405090304" pitchFamily="18" charset="0"/>
                <a:ea typeface="Calibri" charset="0"/>
                <a:sym typeface="+mn-ea"/>
              </a:rPr>
              <a:t> analysis above Cluster 3 (</a:t>
            </a:r>
            <a:r>
              <a:rPr lang="tr-TR" sz="2000" dirty="0" err="1">
                <a:latin typeface="Times New Roman" panose="02020503050405090304" pitchFamily="18" charset="0"/>
                <a:ea typeface="Times New Roman" panose="02020503050405090304" pitchFamily="18" charset="0"/>
                <a:sym typeface="+mn-ea"/>
              </a:rPr>
              <a:t>Upper</a:t>
            </a:r>
            <a:r>
              <a:rPr lang="tr-TR" sz="2000" dirty="0">
                <a:latin typeface="Times New Roman" panose="02020503050405090304" pitchFamily="18" charset="0"/>
                <a:ea typeface="Times New Roman" panose="02020503050405090304" pitchFamily="18" charset="0"/>
                <a:sym typeface="+mn-ea"/>
              </a:rPr>
              <a:t> West Side ) </a:t>
            </a:r>
            <a:r>
              <a:rPr lang="en-US" sz="2000" dirty="0">
                <a:solidFill>
                  <a:srgbClr val="000000"/>
                </a:solidFill>
                <a:latin typeface="Times New Roman" panose="02020503050405090304" pitchFamily="18" charset="0"/>
                <a:ea typeface="Calibri" charset="0"/>
                <a:sym typeface="+mn-ea"/>
              </a:rPr>
              <a:t>and Cluster 4 (</a:t>
            </a:r>
            <a:r>
              <a:rPr lang="tr-TR" sz="2000" dirty="0" err="1">
                <a:solidFill>
                  <a:srgbClr val="000000"/>
                </a:solidFill>
                <a:latin typeface="Times New Roman" panose="02020503050405090304" pitchFamily="18" charset="0"/>
                <a:ea typeface="Times New Roman" panose="02020503050405090304" pitchFamily="18" charset="0"/>
                <a:sym typeface="+mn-ea"/>
              </a:rPr>
              <a:t>Morningside</a:t>
            </a:r>
            <a:r>
              <a:rPr lang="tr-TR" sz="2000" dirty="0">
                <a:solidFill>
                  <a:srgbClr val="000000"/>
                </a:solidFill>
                <a:latin typeface="Times New Roman" panose="02020503050405090304" pitchFamily="18" charset="0"/>
                <a:ea typeface="Times New Roman" panose="02020503050405090304" pitchFamily="18" charset="0"/>
                <a:sym typeface="+mn-ea"/>
              </a:rPr>
              <a:t> </a:t>
            </a:r>
            <a:r>
              <a:rPr lang="tr-TR" sz="2000" dirty="0" err="1">
                <a:solidFill>
                  <a:srgbClr val="000000"/>
                </a:solidFill>
                <a:latin typeface="Times New Roman" panose="02020503050405090304" pitchFamily="18" charset="0"/>
                <a:ea typeface="Times New Roman" panose="02020503050405090304" pitchFamily="18" charset="0"/>
                <a:sym typeface="+mn-ea"/>
              </a:rPr>
              <a:t>Heights</a:t>
            </a:r>
            <a:r>
              <a:rPr lang="en-US" sz="2000" dirty="0">
                <a:solidFill>
                  <a:srgbClr val="000000"/>
                </a:solidFill>
                <a:latin typeface="Times New Roman" panose="02020503050405090304" pitchFamily="18" charset="0"/>
                <a:ea typeface="Calibri" charset="0"/>
                <a:sym typeface="+mn-ea"/>
              </a:rPr>
              <a:t>) areas are the best places to open a new sushi bar business, because it has less competivies resturants in the areas. On the map, we can alsod see that the cluster 3 and cluster 4 areas have less colored dots(represents #of sushi resturants) in the areas.</a:t>
            </a:r>
            <a:endParaRPr lang="tr-TR" sz="2000" dirty="0">
              <a:latin typeface="Times New Roman" panose="02020503050405090304" pitchFamily="18" charset="0"/>
              <a:ea typeface="Times New Roman" panose="0202050305040509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Discussion </a:t>
            </a:r>
            <a:endParaRPr lang="en-US"/>
          </a:p>
        </p:txBody>
      </p:sp>
      <p:sp>
        <p:nvSpPr>
          <p:cNvPr id="3" name="Content Placeholder 2"/>
          <p:cNvSpPr>
            <a:spLocks noGrp="1"/>
          </p:cNvSpPr>
          <p:nvPr>
            <p:ph idx="1"/>
          </p:nvPr>
        </p:nvSpPr>
        <p:spPr>
          <a:xfrm>
            <a:off x="609600" y="1428750"/>
            <a:ext cx="10972800" cy="4953000"/>
          </a:xfrm>
        </p:spPr>
        <p:txBody>
          <a:bodyPr/>
          <a:p>
            <a:r>
              <a:rPr lang="en-US" sz="2000"/>
              <a:t>There is high competition in Midtown and Soho because there are more Japanese sushi restaurants are currently open in the areas than the other part of the NYC. Therefore, it is very risky and competitive to open a new business in these two areas. </a:t>
            </a:r>
            <a:endParaRPr lang="en-US" sz="2000"/>
          </a:p>
          <a:p>
            <a:r>
              <a:rPr lang="en-US" sz="2000"/>
              <a:t>However, the Central Harlem has potentials to start the sushi business where it closes to Morningside Heights area. It can be done more detailed analysis by adding other factors such as transportation, demographics of inhabitants. </a:t>
            </a:r>
            <a:endParaRPr lang="en-US" sz="2000"/>
          </a:p>
          <a:p>
            <a:r>
              <a:rPr lang="en-US" sz="2000"/>
              <a:t>This analysis is performed on limited data. There might be different scope to come up with better results.</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 </a:t>
            </a:r>
            <a:endParaRPr lang="en-US"/>
          </a:p>
        </p:txBody>
      </p:sp>
      <p:sp>
        <p:nvSpPr>
          <p:cNvPr id="3" name="Content Placeholder 2"/>
          <p:cNvSpPr>
            <a:spLocks noGrp="1"/>
          </p:cNvSpPr>
          <p:nvPr>
            <p:ph idx="1"/>
          </p:nvPr>
        </p:nvSpPr>
        <p:spPr>
          <a:xfrm>
            <a:off x="609600" y="1460500"/>
            <a:ext cx="10972800" cy="4953000"/>
          </a:xfrm>
        </p:spPr>
        <p:txBody>
          <a:bodyPr/>
          <a:p>
            <a:r>
              <a:rPr lang="en-US" sz="2000"/>
              <a:t>With different aspects to support the opening a business idea in an unknown location, there might be different solution to the problem. From my point of view, the sushi restaurant should opened a less competitive area, because it might attract the other side of NYC residents.</a:t>
            </a:r>
            <a:endParaRPr lang="en-US" sz="2000"/>
          </a:p>
          <a:p>
            <a:r>
              <a:rPr lang="en-US" sz="2000"/>
              <a:t>Some might think to open all similar restaurant at the same area might have a mutual beneficial effect such that people will remember this area is really famous for the sushi place. For instance, some cities will have the Japanese town. </a:t>
            </a:r>
            <a:endParaRPr lang="en-US" sz="2000"/>
          </a:p>
          <a:p>
            <a:r>
              <a:rPr lang="en-US" sz="2000"/>
              <a:t>Location is very crucial to the new restaurant business. More importantly, the success likelihood of opening a new sushi restaurant in New York city is also depend of the menu and recipe.</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 </a:t>
            </a:r>
            <a:endParaRPr lang="en-US"/>
          </a:p>
        </p:txBody>
      </p:sp>
      <p:sp>
        <p:nvSpPr>
          <p:cNvPr id="3" name="Content Placeholder 2"/>
          <p:cNvSpPr>
            <a:spLocks noGrp="1"/>
          </p:cNvSpPr>
          <p:nvPr>
            <p:ph idx="1"/>
          </p:nvPr>
        </p:nvSpPr>
        <p:spPr/>
        <p:txBody>
          <a:bodyPr/>
          <a:p>
            <a:r>
              <a:rPr lang="en-US" sz="200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2000"/>
          </a:p>
          <a:p>
            <a:pPr marL="0" indent="0">
              <a:buNone/>
            </a:pPr>
            <a:endParaRPr lang="en-US" sz="2000"/>
          </a:p>
          <a:p>
            <a:r>
              <a:rPr lang="en-US" sz="2000"/>
              <a:t>With the diverse culture, there are many resturants in New york City, each beloning to different categories like Chinese, Japanese, and French etc.</a:t>
            </a:r>
            <a:endParaRPr lang="en-US" sz="2000"/>
          </a:p>
          <a:p>
            <a:endParaRPr lang="en-US" sz="2000"/>
          </a:p>
          <a:p>
            <a:r>
              <a:rPr lang="en-US" sz="2000"/>
              <a:t>This project visualizes the great Japanese sushi resturants in </a:t>
            </a:r>
            <a:r>
              <a:rPr lang="en-US" sz="2000">
                <a:sym typeface="+mn-ea"/>
              </a:rPr>
              <a:t>New York City. </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Business Problem </a:t>
            </a:r>
            <a:endParaRPr lang="en-US"/>
          </a:p>
        </p:txBody>
      </p:sp>
      <p:sp>
        <p:nvSpPr>
          <p:cNvPr id="3" name="Content Placeholder 2"/>
          <p:cNvSpPr>
            <a:spLocks noGrp="1"/>
          </p:cNvSpPr>
          <p:nvPr>
            <p:ph idx="1"/>
          </p:nvPr>
        </p:nvSpPr>
        <p:spPr/>
        <p:txBody>
          <a:bodyPr/>
          <a:p>
            <a:r>
              <a:rPr lang="en-US" sz="2000" dirty="0">
                <a:sym typeface="+mn-ea"/>
              </a:rPr>
              <a:t>My client wants to open his business in NYC, so I focus on that borough during my analysis. We define potential neighborhood based on the number of sushi bars which are operating right in each neighborhood. </a:t>
            </a:r>
            <a:endParaRPr lang="en-US" sz="2000" dirty="0">
              <a:sym typeface="+mn-ea"/>
            </a:endParaRPr>
          </a:p>
          <a:p>
            <a:endParaRPr lang="en-US" sz="2000" dirty="0">
              <a:sym typeface="+mn-ea"/>
            </a:endParaRPr>
          </a:p>
          <a:p>
            <a:r>
              <a:rPr lang="en-US" sz="2000" dirty="0">
                <a:sym typeface="+mn-ea"/>
              </a:rPr>
              <a:t>This client thinks that Manhattan has full potential but also is a very challenging district to open a business because of high competition. New sushi bar should be open in an area that inadequate neighborhood in this way the bar can attract more customers. </a:t>
            </a:r>
            <a:endParaRPr lang="en-US" sz="2000" dirty="0">
              <a:sym typeface="+mn-ea"/>
            </a:endParaRPr>
          </a:p>
          <a:p>
            <a:endParaRPr lang="en-US" sz="2000" dirty="0">
              <a:sym typeface="+mn-ea"/>
            </a:endParaRPr>
          </a:p>
          <a:p>
            <a:r>
              <a:rPr lang="en-US" sz="2000" dirty="0">
                <a:sym typeface="+mn-ea"/>
              </a:rPr>
              <a:t>This analysis is necessary to ensure that we have enough customers and that we are not so close to other sushi places</a:t>
            </a:r>
            <a:r>
              <a:rPr lang="en-US" sz="2000" dirty="0" smtClean="0">
                <a:sym typeface="+mn-ea"/>
              </a:rPr>
              <a:t>. We will ultize the data methodology and analysis to find a optimal solutio for this client. </a:t>
            </a:r>
            <a:endParaRPr lang="en-US" sz="2000" dirty="0" smtClean="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a:t>
            </a:r>
            <a:endParaRPr lang="en-US"/>
          </a:p>
        </p:txBody>
      </p:sp>
      <p:sp>
        <p:nvSpPr>
          <p:cNvPr id="3" name="Content Placeholder 2"/>
          <p:cNvSpPr>
            <a:spLocks noGrp="1"/>
          </p:cNvSpPr>
          <p:nvPr>
            <p:ph idx="1"/>
          </p:nvPr>
        </p:nvSpPr>
        <p:spPr/>
        <p:txBody>
          <a:bodyPr/>
          <a:p>
            <a:r>
              <a:rPr lang="en-US" sz="2000"/>
              <a:t>New York City data that contains list Boroughs, Neighborhoods along with their latitude and longitude. Data source : </a:t>
            </a:r>
            <a:r>
              <a:rPr lang="en-US" sz="2000" u="sng"/>
              <a:t>https://cocl.us/new_york_dataset </a:t>
            </a:r>
            <a:r>
              <a:rPr lang="en-US" sz="2000"/>
              <a:t>Description : This data set contains the required information. And we will use this data set to explore various neighborhoods of new york city. </a:t>
            </a:r>
            <a:endParaRPr lang="en-US" sz="2000"/>
          </a:p>
          <a:p>
            <a:endParaRPr lang="en-US" sz="2000"/>
          </a:p>
          <a:p>
            <a:r>
              <a:rPr lang="en-US" sz="2000"/>
              <a:t>Japanese resturants in each neighborhood of new york city. Data source : </a:t>
            </a:r>
            <a:r>
              <a:rPr lang="en-US" sz="2000" u="sng"/>
              <a:t>Fousquare API </a:t>
            </a:r>
            <a:r>
              <a:rPr lang="en-US" sz="2000"/>
              <a:t>Description : By using this api we will get all the venues in each neighborhood. We can filter these venues to get only Japanese resturants. </a:t>
            </a:r>
            <a:endParaRPr lang="en-US" sz="2000"/>
          </a:p>
          <a:p>
            <a:endParaRPr lang="en-US" sz="2000"/>
          </a:p>
          <a:p>
            <a:r>
              <a:rPr lang="en-US" sz="2000"/>
              <a:t>GeoSpace data Data source : </a:t>
            </a:r>
            <a:r>
              <a:rPr lang="en-US" sz="2000" u="sng"/>
              <a:t>https://data.cityofnewyork.us/City-Government/Borough-Boundaries/tqmj-j8zm</a:t>
            </a:r>
            <a:r>
              <a:rPr lang="en-US" sz="2000"/>
              <a:t> Description </a:t>
            </a:r>
            <a:r>
              <a:rPr lang="en-US" sz="2000"/>
              <a:t>: By using this geo space data we will get the New york Borough boundaries that will help us visualize choropleth map.</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Approach</a:t>
            </a:r>
            <a:endParaRPr lang="en-US"/>
          </a:p>
        </p:txBody>
      </p:sp>
      <p:sp>
        <p:nvSpPr>
          <p:cNvPr id="3" name="Content Placeholder 2"/>
          <p:cNvSpPr>
            <a:spLocks noGrp="1"/>
          </p:cNvSpPr>
          <p:nvPr>
            <p:ph idx="1"/>
          </p:nvPr>
        </p:nvSpPr>
        <p:spPr/>
        <p:txBody>
          <a:bodyPr/>
          <a:p>
            <a:r>
              <a:rPr lang="en-US" sz="2000"/>
              <a:t>Collect the new york city data from </a:t>
            </a:r>
            <a:r>
              <a:rPr lang="en-US" sz="2000" u="sng"/>
              <a:t>https://cocl.us/new_york_dataset</a:t>
            </a:r>
            <a:endParaRPr lang="en-US" sz="2000" u="sng"/>
          </a:p>
          <a:p>
            <a:endParaRPr lang="en-US" sz="2000"/>
          </a:p>
          <a:p>
            <a:r>
              <a:rPr lang="en-US" sz="2000"/>
              <a:t>Using FourSquare API we will find all venues for each neighborhood.</a:t>
            </a:r>
            <a:endParaRPr lang="en-US" sz="2000"/>
          </a:p>
          <a:p>
            <a:endParaRPr lang="en-US" sz="2000"/>
          </a:p>
          <a:p>
            <a:r>
              <a:rPr lang="en-US" sz="2000"/>
              <a:t>Filter out all venues that are Japanese Resturants.</a:t>
            </a:r>
            <a:endParaRPr lang="en-US" sz="2000"/>
          </a:p>
          <a:p>
            <a:endParaRPr lang="en-US" sz="2000"/>
          </a:p>
          <a:p>
            <a:r>
              <a:rPr lang="en-US" sz="2000"/>
              <a:t>Find rating , tips and like count for each Japanese Resturants using FourSquare API.</a:t>
            </a:r>
            <a:endParaRPr lang="en-US" sz="2000"/>
          </a:p>
          <a:p>
            <a:endParaRPr lang="en-US" sz="2000"/>
          </a:p>
          <a:p>
            <a:r>
              <a:rPr lang="en-US" sz="2000"/>
              <a:t>Using rating for each resturant , we will sort that data.</a:t>
            </a:r>
            <a:endParaRPr lang="en-US" sz="2000"/>
          </a:p>
          <a:p>
            <a:endParaRPr lang="en-US" sz="2000"/>
          </a:p>
          <a:p>
            <a:r>
              <a:rPr lang="en-US" sz="2000"/>
              <a:t>Visualize the Ranking of neighborhoods using folium library(python)</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sp>
        <p:nvSpPr>
          <p:cNvPr id="3" name="Content Placeholder 2"/>
          <p:cNvSpPr>
            <a:spLocks noGrp="1"/>
          </p:cNvSpPr>
          <p:nvPr>
            <p:ph idx="1"/>
          </p:nvPr>
        </p:nvSpPr>
        <p:spPr>
          <a:xfrm>
            <a:off x="609600" y="1445895"/>
            <a:ext cx="4958080" cy="4498975"/>
          </a:xfrm>
        </p:spPr>
        <p:txBody>
          <a:bodyPr/>
          <a:p>
            <a:r>
              <a:rPr lang="en-US" sz="2000"/>
              <a:t>There are total of 306 different neighborhood in New York.</a:t>
            </a:r>
            <a:endParaRPr lang="en-US" sz="2000"/>
          </a:p>
          <a:p>
            <a:endParaRPr lang="en-US" sz="2000"/>
          </a:p>
          <a:p>
            <a:r>
              <a:rPr lang="en-US" sz="2000"/>
              <a:t>Queens has highest number of neighborhoods in New Yrok.</a:t>
            </a:r>
            <a:endParaRPr lang="en-US" sz="2000"/>
          </a:p>
          <a:p>
            <a:endParaRPr lang="en-US" sz="2000"/>
          </a:p>
          <a:p>
            <a:r>
              <a:rPr lang="en-US" sz="2000"/>
              <a:t>Manhattan has lowest number of</a:t>
            </a:r>
            <a:endParaRPr lang="en-US" sz="2000"/>
          </a:p>
          <a:p>
            <a:pPr marL="0" indent="0">
              <a:buNone/>
            </a:pPr>
            <a:r>
              <a:rPr lang="en-US" sz="2000"/>
              <a:t>     neighborhood in New York. </a:t>
            </a:r>
            <a:endParaRPr lang="en-US" sz="2000"/>
          </a:p>
        </p:txBody>
      </p:sp>
      <p:pic>
        <p:nvPicPr>
          <p:cNvPr id="4" name="Picture 3" descr="Screen Shot 2020-05-31 at 3.53.29 PM"/>
          <p:cNvPicPr>
            <a:picLocks noChangeAspect="1"/>
          </p:cNvPicPr>
          <p:nvPr/>
        </p:nvPicPr>
        <p:blipFill>
          <a:blip r:embed="rId1"/>
          <a:stretch>
            <a:fillRect/>
          </a:stretch>
        </p:blipFill>
        <p:spPr>
          <a:xfrm>
            <a:off x="5234940" y="1287145"/>
            <a:ext cx="6347460" cy="43281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sp>
        <p:nvSpPr>
          <p:cNvPr id="3" name="Content Placeholder 2"/>
          <p:cNvSpPr>
            <a:spLocks noGrp="1"/>
          </p:cNvSpPr>
          <p:nvPr>
            <p:ph idx="1"/>
          </p:nvPr>
        </p:nvSpPr>
        <p:spPr/>
        <p:txBody>
          <a:bodyPr/>
          <a:p>
            <a:r>
              <a:rPr lang="en-US" sz="2000" dirty="0" smtClean="0">
                <a:sym typeface="+mn-ea"/>
              </a:rPr>
              <a:t>To identify the characteristics of our competitors' venues in </a:t>
            </a:r>
            <a:r>
              <a:rPr lang="tr-TR" sz="2000" dirty="0" smtClean="0">
                <a:sym typeface="+mn-ea"/>
              </a:rPr>
              <a:t>Manhattan</a:t>
            </a:r>
            <a:r>
              <a:rPr lang="en-US" sz="2000" dirty="0" smtClean="0">
                <a:sym typeface="+mn-ea"/>
              </a:rPr>
              <a:t>, we would first need to find out the number of </a:t>
            </a:r>
            <a:r>
              <a:rPr lang="tr-TR" sz="2000" dirty="0" err="1" smtClean="0">
                <a:sym typeface="+mn-ea"/>
              </a:rPr>
              <a:t>sushi</a:t>
            </a:r>
            <a:r>
              <a:rPr lang="tr-TR" sz="2000" dirty="0" smtClean="0">
                <a:sym typeface="+mn-ea"/>
              </a:rPr>
              <a:t> </a:t>
            </a:r>
            <a:r>
              <a:rPr lang="tr-TR" sz="2000" dirty="0" err="1" smtClean="0">
                <a:sym typeface="+mn-ea"/>
              </a:rPr>
              <a:t>bars</a:t>
            </a:r>
            <a:r>
              <a:rPr lang="tr-TR" sz="2000" dirty="0" smtClean="0">
                <a:sym typeface="+mn-ea"/>
              </a:rPr>
              <a:t> in Manhattan </a:t>
            </a:r>
            <a:r>
              <a:rPr lang="en-US" sz="2000" dirty="0" smtClean="0">
                <a:sym typeface="+mn-ea"/>
              </a:rPr>
              <a:t>currently and their location.</a:t>
            </a:r>
            <a:endParaRPr lang="en-US" sz="2000" dirty="0" smtClean="0">
              <a:sym typeface="+mn-ea"/>
            </a:endParaRPr>
          </a:p>
          <a:p>
            <a:endParaRPr lang="en-US" sz="2000" dirty="0" smtClean="0">
              <a:sym typeface="+mn-ea"/>
            </a:endParaRPr>
          </a:p>
          <a:p>
            <a:r>
              <a:rPr lang="en-US" sz="2000" dirty="0" smtClean="0">
                <a:sym typeface="+mn-ea"/>
              </a:rPr>
              <a:t>We then used </a:t>
            </a:r>
            <a:r>
              <a:rPr lang="en-US" sz="2000" dirty="0">
                <a:sym typeface="+mn-ea"/>
              </a:rPr>
              <a:t>Google Map API to find their geographic coordinates based on their postal code addresses</a:t>
            </a:r>
            <a:r>
              <a:rPr lang="en-US" sz="2000" dirty="0" smtClean="0">
                <a:sym typeface="+mn-ea"/>
              </a:rPr>
              <a:t>.</a:t>
            </a:r>
            <a:endParaRPr lang="tr-TR" sz="2000" dirty="0" smtClean="0">
              <a:sym typeface="+mn-ea"/>
            </a:endParaRPr>
          </a:p>
          <a:p>
            <a:endParaRPr lang="tr-TR" sz="2000" dirty="0" smtClean="0">
              <a:sym typeface="+mn-ea"/>
            </a:endParaRPr>
          </a:p>
          <a:p>
            <a:r>
              <a:rPr lang="tr-TR" sz="2000" dirty="0" err="1" smtClean="0">
                <a:sym typeface="+mn-ea"/>
              </a:rPr>
              <a:t>In</a:t>
            </a:r>
            <a:r>
              <a:rPr lang="tr-TR" sz="2000" dirty="0" smtClean="0">
                <a:sym typeface="+mn-ea"/>
              </a:rPr>
              <a:t> Manhattan, </a:t>
            </a:r>
            <a:r>
              <a:rPr lang="tr-TR" sz="2000" dirty="0" err="1" smtClean="0">
                <a:sym typeface="+mn-ea"/>
              </a:rPr>
              <a:t>there</a:t>
            </a:r>
            <a:r>
              <a:rPr lang="tr-TR" sz="2000" dirty="0" smtClean="0">
                <a:sym typeface="+mn-ea"/>
              </a:rPr>
              <a:t> is 1763 </a:t>
            </a:r>
            <a:r>
              <a:rPr lang="tr-TR" sz="2000" dirty="0" err="1" smtClean="0">
                <a:sym typeface="+mn-ea"/>
              </a:rPr>
              <a:t>sushi</a:t>
            </a:r>
            <a:r>
              <a:rPr lang="tr-TR" sz="2000" dirty="0" smtClean="0">
                <a:sym typeface="+mn-ea"/>
              </a:rPr>
              <a:t> </a:t>
            </a:r>
            <a:r>
              <a:rPr lang="tr-TR" sz="2000" dirty="0" err="1" smtClean="0">
                <a:sym typeface="+mn-ea"/>
              </a:rPr>
              <a:t>bars</a:t>
            </a:r>
            <a:r>
              <a:rPr lang="tr-TR" sz="2000" dirty="0" smtClean="0">
                <a:sym typeface="+mn-ea"/>
              </a:rPr>
              <a:t> </a:t>
            </a:r>
            <a:r>
              <a:rPr lang="tr-TR" sz="2000" dirty="0" err="1" smtClean="0">
                <a:sym typeface="+mn-ea"/>
              </a:rPr>
              <a:t>are</a:t>
            </a:r>
            <a:r>
              <a:rPr lang="tr-TR" sz="2000" dirty="0" smtClean="0">
                <a:sym typeface="+mn-ea"/>
              </a:rPr>
              <a:t> </a:t>
            </a:r>
            <a:r>
              <a:rPr lang="tr-TR" sz="2000" dirty="0" err="1" smtClean="0">
                <a:sym typeface="+mn-ea"/>
              </a:rPr>
              <a:t>currently</a:t>
            </a:r>
            <a:r>
              <a:rPr lang="tr-TR" sz="2000" dirty="0" smtClean="0">
                <a:sym typeface="+mn-ea"/>
              </a:rPr>
              <a:t> </a:t>
            </a:r>
            <a:r>
              <a:rPr lang="tr-TR" sz="2000" dirty="0" err="1" smtClean="0">
                <a:sym typeface="+mn-ea"/>
              </a:rPr>
              <a:t>operating</a:t>
            </a:r>
            <a:r>
              <a:rPr lang="tr-TR" sz="2000" dirty="0" smtClean="0">
                <a:sym typeface="+mn-ea"/>
              </a:rPr>
              <a:t>. </a:t>
            </a:r>
            <a:endParaRPr lang="tr-TR" sz="2000" dirty="0" smtClean="0">
              <a:sym typeface="+mn-ea"/>
            </a:endParaRPr>
          </a:p>
        </p:txBody>
      </p:sp>
      <p:pic>
        <p:nvPicPr>
          <p:cNvPr id="5" name="Picture 4"/>
          <p:cNvPicPr>
            <a:picLocks noChangeAspect="1"/>
          </p:cNvPicPr>
          <p:nvPr/>
        </p:nvPicPr>
        <p:blipFill>
          <a:blip r:embed="rId1"/>
          <a:stretch>
            <a:fillRect/>
          </a:stretch>
        </p:blipFill>
        <p:spPr>
          <a:xfrm>
            <a:off x="1159453" y="4080769"/>
            <a:ext cx="4202256" cy="1592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sp>
        <p:nvSpPr>
          <p:cNvPr id="3" name="Content Placeholder 2"/>
          <p:cNvSpPr>
            <a:spLocks noGrp="1"/>
          </p:cNvSpPr>
          <p:nvPr>
            <p:ph idx="1"/>
          </p:nvPr>
        </p:nvSpPr>
        <p:spPr/>
        <p:txBody>
          <a:bodyPr/>
          <a:p>
            <a:r>
              <a:rPr lang="en-US" sz="2000" dirty="0" smtClean="0">
                <a:sym typeface="+mn-ea"/>
              </a:rPr>
              <a:t>Next, we also used Google Map API to </a:t>
            </a:r>
            <a:r>
              <a:rPr lang="en-US" sz="2000" dirty="0">
                <a:sym typeface="+mn-ea"/>
              </a:rPr>
              <a:t>find their geographic coordinates </a:t>
            </a:r>
            <a:r>
              <a:rPr lang="en-US" sz="2000" dirty="0" smtClean="0">
                <a:sym typeface="+mn-ea"/>
              </a:rPr>
              <a:t>of the 5 locations shortlisted for our </a:t>
            </a:r>
            <a:r>
              <a:rPr lang="tr-TR" sz="2000" dirty="0" err="1" smtClean="0">
                <a:sym typeface="+mn-ea"/>
              </a:rPr>
              <a:t>sushi</a:t>
            </a:r>
            <a:r>
              <a:rPr lang="tr-TR" sz="2000" dirty="0" smtClean="0">
                <a:sym typeface="+mn-ea"/>
              </a:rPr>
              <a:t> bar</a:t>
            </a:r>
            <a:r>
              <a:rPr lang="en-US" sz="2000" dirty="0" smtClean="0">
                <a:sym typeface="+mn-ea"/>
              </a:rPr>
              <a:t>:</a:t>
            </a:r>
            <a:endParaRPr lang="en-US" dirty="0"/>
          </a:p>
          <a:p>
            <a:endParaRPr lang="en-US"/>
          </a:p>
        </p:txBody>
      </p:sp>
      <p:pic>
        <p:nvPicPr>
          <p:cNvPr id="7" name="Picture 6"/>
          <p:cNvPicPr>
            <a:picLocks noChangeAspect="1"/>
          </p:cNvPicPr>
          <p:nvPr/>
        </p:nvPicPr>
        <p:blipFill>
          <a:blip r:embed="rId1"/>
          <a:stretch>
            <a:fillRect/>
          </a:stretch>
        </p:blipFill>
        <p:spPr>
          <a:xfrm>
            <a:off x="953135" y="2444115"/>
            <a:ext cx="10749915" cy="28581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sp>
        <p:nvSpPr>
          <p:cNvPr id="3" name="Content Placeholder 2"/>
          <p:cNvSpPr>
            <a:spLocks noGrp="1"/>
          </p:cNvSpPr>
          <p:nvPr>
            <p:ph idx="1"/>
          </p:nvPr>
        </p:nvSpPr>
        <p:spPr/>
        <p:txBody>
          <a:bodyPr/>
          <a:p>
            <a:r>
              <a:rPr lang="tr-TR" sz="2000" dirty="0" smtClean="0">
                <a:sym typeface="+mn-ea"/>
              </a:rPr>
              <a:t>A</a:t>
            </a:r>
            <a:r>
              <a:rPr lang="en-US" sz="2000" dirty="0" err="1" smtClean="0">
                <a:sym typeface="+mn-ea"/>
              </a:rPr>
              <a:t>ddresses</a:t>
            </a:r>
            <a:r>
              <a:rPr lang="tr-TR" sz="2000" dirty="0" smtClean="0">
                <a:sym typeface="+mn-ea"/>
              </a:rPr>
              <a:t> </a:t>
            </a:r>
            <a:r>
              <a:rPr lang="tr-TR" sz="2000" dirty="0" err="1" smtClean="0">
                <a:sym typeface="+mn-ea"/>
              </a:rPr>
              <a:t>are</a:t>
            </a:r>
            <a:r>
              <a:rPr lang="tr-TR" sz="2000" dirty="0" smtClean="0">
                <a:sym typeface="+mn-ea"/>
              </a:rPr>
              <a:t> </a:t>
            </a:r>
            <a:r>
              <a:rPr lang="tr-TR" sz="2000" dirty="0" err="1" smtClean="0">
                <a:sym typeface="+mn-ea"/>
              </a:rPr>
              <a:t>converted</a:t>
            </a:r>
            <a:r>
              <a:rPr lang="en-US" sz="2000" dirty="0" smtClean="0">
                <a:sym typeface="+mn-ea"/>
              </a:rPr>
              <a:t> </a:t>
            </a:r>
            <a:r>
              <a:rPr lang="en-US" sz="2000" dirty="0">
                <a:sym typeface="+mn-ea"/>
              </a:rPr>
              <a:t>into their equivalent latitude and longitude values. </a:t>
            </a:r>
            <a:endParaRPr lang="tr-TR" sz="2000" dirty="0" smtClean="0"/>
          </a:p>
          <a:p>
            <a:r>
              <a:rPr lang="en-US" sz="2000" dirty="0" smtClean="0">
                <a:sym typeface="+mn-ea"/>
              </a:rPr>
              <a:t>Foursquare </a:t>
            </a:r>
            <a:r>
              <a:rPr lang="en-US" sz="2000" dirty="0">
                <a:sym typeface="+mn-ea"/>
              </a:rPr>
              <a:t>API </a:t>
            </a:r>
            <a:r>
              <a:rPr lang="tr-TR" sz="2000" dirty="0" smtClean="0">
                <a:sym typeface="+mn-ea"/>
              </a:rPr>
              <a:t>is </a:t>
            </a:r>
            <a:r>
              <a:rPr lang="tr-TR" sz="2000" dirty="0" err="1" smtClean="0">
                <a:sym typeface="+mn-ea"/>
              </a:rPr>
              <a:t>used</a:t>
            </a:r>
            <a:r>
              <a:rPr lang="tr-TR" sz="2000" dirty="0" smtClean="0">
                <a:sym typeface="+mn-ea"/>
              </a:rPr>
              <a:t> </a:t>
            </a:r>
            <a:r>
              <a:rPr lang="en-US" sz="2000" dirty="0" smtClean="0">
                <a:sym typeface="+mn-ea"/>
              </a:rPr>
              <a:t>to </a:t>
            </a:r>
            <a:r>
              <a:rPr lang="en-US" sz="2000" dirty="0">
                <a:sym typeface="+mn-ea"/>
              </a:rPr>
              <a:t>explore neighborhoods in Manhattan, New York. </a:t>
            </a:r>
            <a:endParaRPr lang="tr-TR" sz="2000" dirty="0" smtClean="0"/>
          </a:p>
          <a:p>
            <a:r>
              <a:rPr lang="en-US" sz="2000" dirty="0">
                <a:sym typeface="+mn-ea"/>
              </a:rPr>
              <a:t>Explore function to get sushi restaurant categories in each neighborhood</a:t>
            </a:r>
            <a:r>
              <a:rPr lang="en-US" sz="2000" dirty="0" smtClean="0">
                <a:sym typeface="+mn-ea"/>
              </a:rPr>
              <a:t>.</a:t>
            </a:r>
            <a:endParaRPr lang="en-US" sz="2000" dirty="0" smtClean="0">
              <a:sym typeface="+mn-ea"/>
            </a:endParaRPr>
          </a:p>
          <a:p>
            <a:r>
              <a:rPr lang="en-US" sz="2000" dirty="0" smtClean="0">
                <a:sym typeface="+mn-ea"/>
              </a:rPr>
              <a:t>Us</a:t>
            </a:r>
            <a:r>
              <a:rPr lang="tr-TR" sz="2000" dirty="0" err="1" smtClean="0">
                <a:sym typeface="+mn-ea"/>
              </a:rPr>
              <a:t>ing</a:t>
            </a:r>
            <a:r>
              <a:rPr lang="en-US" sz="2000" dirty="0" smtClean="0">
                <a:sym typeface="+mn-ea"/>
              </a:rPr>
              <a:t> </a:t>
            </a:r>
            <a:r>
              <a:rPr lang="en-US" sz="2000" dirty="0">
                <a:sym typeface="+mn-ea"/>
              </a:rPr>
              <a:t>this feature to group the neighborhoods into clusters K-means clustering algorithm.</a:t>
            </a:r>
            <a:endParaRPr lang="en-US" sz="2000" dirty="0" smtClean="0">
              <a:sym typeface="+mn-ea"/>
            </a:endParaRPr>
          </a:p>
        </p:txBody>
      </p:sp>
      <p:pic>
        <p:nvPicPr>
          <p:cNvPr id="4" name="Picture 3"/>
          <p:cNvPicPr/>
          <p:nvPr/>
        </p:nvPicPr>
        <p:blipFill>
          <a:blip r:embed="rId1"/>
          <a:stretch>
            <a:fillRect/>
          </a:stretch>
        </p:blipFill>
        <p:spPr>
          <a:xfrm>
            <a:off x="661035" y="2778125"/>
            <a:ext cx="10869930" cy="3112135"/>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5769</Words>
  <Application>WPS Spreadsheets</Application>
  <PresentationFormat>Widescreen</PresentationFormat>
  <Paragraphs>113</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
      <vt:lpstr>Arial Unicode MS</vt:lpstr>
      <vt:lpstr>Calibri Light</vt:lpstr>
      <vt:lpstr>Verdana</vt:lpstr>
      <vt:lpstr>Calibri</vt:lpstr>
      <vt:lpstr>微软雅黑</vt:lpstr>
      <vt:lpstr>HYQiHeiKW</vt:lpstr>
      <vt:lpstr>HYShuSongErKW</vt:lpstr>
      <vt:lpstr>PingFang SC</vt:lpstr>
      <vt:lpstr>Wingdings 3</vt:lpstr>
      <vt:lpstr>Times New Roman</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Best Location  for Korean Cuisine in New York City</dc:title>
  <dc:creator>vickyzheng</dc:creator>
  <cp:lastModifiedBy>vickyzheng</cp:lastModifiedBy>
  <cp:revision>8</cp:revision>
  <dcterms:created xsi:type="dcterms:W3CDTF">2020-06-01T00:51:20Z</dcterms:created>
  <dcterms:modified xsi:type="dcterms:W3CDTF">2020-06-01T00:51:20Z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1033-1.0.1.1354</vt:lpwstr>
  </property>
</Properties>
</file>