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84" r:id="rId3"/>
    <p:sldId id="305" r:id="rId4"/>
    <p:sldId id="291" r:id="rId5"/>
    <p:sldId id="298" r:id="rId6"/>
    <p:sldId id="299" r:id="rId7"/>
    <p:sldId id="285" r:id="rId8"/>
    <p:sldId id="308" r:id="rId9"/>
    <p:sldId id="306" r:id="rId10"/>
    <p:sldId id="314" r:id="rId11"/>
    <p:sldId id="280" r:id="rId12"/>
    <p:sldId id="317" r:id="rId13"/>
    <p:sldId id="316" r:id="rId14"/>
    <p:sldId id="315" r:id="rId15"/>
    <p:sldId id="311" r:id="rId16"/>
    <p:sldId id="312" r:id="rId17"/>
    <p:sldId id="288" r:id="rId18"/>
  </p:sldIdLst>
  <p:sldSz cx="9144000" cy="5143500" type="screen16x9"/>
  <p:notesSz cx="6858000" cy="9144000"/>
  <p:embeddedFontLst>
    <p:embeddedFont>
      <p:font typeface="Quattrocento Sans" panose="020B0604020202020204" charset="0"/>
      <p:regular r:id="rId20"/>
      <p:bold r:id="rId21"/>
      <p:italic r:id="rId22"/>
      <p:boldItalic r:id="rId23"/>
    </p:embeddedFont>
    <p:embeddedFont>
      <p:font typeface="Lor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400"/>
    <a:srgbClr val="85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640ED9-F850-4FF3-90A5-1663BE347786}">
  <a:tblStyle styleId="{85640ED9-F850-4FF3-90A5-1663BE34778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7" autoAdjust="0"/>
    <p:restoredTop sz="94660"/>
  </p:normalViewPr>
  <p:slideViewPr>
    <p:cSldViewPr>
      <p:cViewPr varScale="1">
        <p:scale>
          <a:sx n="133" d="100"/>
          <a:sy n="133" d="100"/>
        </p:scale>
        <p:origin x="75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090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113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47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11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53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85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02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899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76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0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64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02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1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54326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osenfeld13/VIC-Fundamental-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381000" y="1962150"/>
            <a:ext cx="65532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Lora" panose="020B0604020202020204" charset="0"/>
              </a:rPr>
              <a:t>CrowdValue</a:t>
            </a:r>
            <a:br>
              <a:rPr lang="en" dirty="0">
                <a:highlight>
                  <a:srgbClr val="FFCD00"/>
                </a:highlight>
              </a:rPr>
            </a:br>
            <a:r>
              <a:rPr lang="en" sz="1700" dirty="0"/>
              <a:t>A prediction model for “crowdsourced fundamental analysis”</a:t>
            </a:r>
            <a:br>
              <a:rPr lang="en" dirty="0"/>
            </a:br>
            <a:r>
              <a:rPr lang="en" sz="1100" dirty="0"/>
              <a:t>Jason Rosenfeld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" name="Shape 619"/>
          <p:cNvGrpSpPr/>
          <p:nvPr/>
        </p:nvGrpSpPr>
        <p:grpSpPr>
          <a:xfrm>
            <a:off x="6934200" y="2003888"/>
            <a:ext cx="2038979" cy="1479869"/>
            <a:chOff x="4604550" y="3714775"/>
            <a:chExt cx="439625" cy="319075"/>
          </a:xfrm>
        </p:grpSpPr>
        <p:sp>
          <p:nvSpPr>
            <p:cNvPr id="13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3225" y="4552950"/>
            <a:ext cx="8077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Quattrocento Sans" panose="020B0604020202020204" charset="0"/>
              </a:rPr>
              <a:t>View full source code here (WIP):</a:t>
            </a:r>
          </a:p>
          <a:p>
            <a:r>
              <a:rPr lang="en-US" sz="1300" dirty="0">
                <a:latin typeface="Quattrocento Sans" panose="020B0604020202020204" charset="0"/>
                <a:hlinkClick r:id="rId3"/>
              </a:rPr>
              <a:t>https://github.com/jrosenfeld13/VIC-Fundamental-Analysis</a:t>
            </a:r>
            <a:endParaRPr lang="en-US" sz="1300" dirty="0">
              <a:latin typeface="Quattrocento Sans" panose="020B0604020202020204" charset="0"/>
            </a:endParaRPr>
          </a:p>
          <a:p>
            <a:endParaRPr lang="en-US" sz="1300" dirty="0">
              <a:latin typeface="Quattrocento Sans" panose="020B0604020202020204" charset="0"/>
            </a:endParaRPr>
          </a:p>
          <a:p>
            <a:endParaRPr lang="en-US" dirty="0">
              <a:latin typeface="Lora" panose="020B0604020202020204" charset="0"/>
            </a:endParaRPr>
          </a:p>
        </p:txBody>
      </p:sp>
      <p:grpSp>
        <p:nvGrpSpPr>
          <p:cNvPr id="16" name="Shape 583"/>
          <p:cNvGrpSpPr/>
          <p:nvPr/>
        </p:nvGrpSpPr>
        <p:grpSpPr>
          <a:xfrm rot="19182196" flipH="1">
            <a:off x="8319131" y="2049181"/>
            <a:ext cx="440508" cy="302719"/>
            <a:chOff x="568950" y="3686775"/>
            <a:chExt cx="472500" cy="3629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28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Machine learning makes the crowd smarter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26750"/>
            <a:ext cx="7543800" cy="3231000"/>
          </a:xfrm>
        </p:spPr>
        <p:txBody>
          <a:bodyPr/>
          <a:lstStyle/>
          <a:p>
            <a:pPr marL="139700">
              <a:lnSpc>
                <a:spcPct val="115000"/>
              </a:lnSpc>
              <a:buNone/>
            </a:pPr>
            <a:r>
              <a:rPr lang="en" sz="1400" b="1" dirty="0">
                <a:latin typeface="Quattrocento Sans" panose="020B0604020202020204" charset="0"/>
                <a:sym typeface="Lora"/>
              </a:rPr>
              <a:t>“Use machine learning to take data and do something that is better than what the humans are doing. T</a:t>
            </a:r>
            <a:r>
              <a:rPr lang="en-US" sz="1400" b="1" dirty="0">
                <a:latin typeface="Quattrocento Sans" panose="020B0604020202020204" charset="0"/>
                <a:sym typeface="Lora"/>
              </a:rPr>
              <a:t>a</a:t>
            </a:r>
            <a:r>
              <a:rPr lang="en" sz="1400" b="1" dirty="0">
                <a:latin typeface="Quattrocento Sans" panose="020B0604020202020204" charset="0"/>
                <a:sym typeface="Lora"/>
              </a:rPr>
              <a:t>ke the human crowdsourced data and you’re going to compute something new.”</a:t>
            </a:r>
          </a:p>
          <a:p>
            <a:pPr marL="139700">
              <a:lnSpc>
                <a:spcPct val="115000"/>
              </a:lnSpc>
              <a:buNone/>
            </a:pPr>
            <a:r>
              <a:rPr lang="en" sz="1400" b="1" dirty="0">
                <a:latin typeface="Quattrocento Sans" panose="020B0604020202020204" charset="0"/>
                <a:sym typeface="Lora"/>
              </a:rPr>
              <a:t>-Eric Schmidt</a:t>
            </a:r>
          </a:p>
          <a:p>
            <a:pPr marL="139700">
              <a:lnSpc>
                <a:spcPct val="115000"/>
              </a:lnSpc>
              <a:buNone/>
            </a:pPr>
            <a:endParaRPr lang="en" sz="1400" b="1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" sz="1400" b="1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" sz="1400" b="1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" sz="1400" b="1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-US" dirty="0"/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655742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499" y="2093775"/>
            <a:ext cx="6642775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Send questions and comments</a:t>
            </a:r>
            <a:endParaRPr lang="en" sz="1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i="1" dirty="0">
                <a:latin typeface="Lora"/>
                <a:ea typeface="Lora"/>
                <a:cs typeface="Lora"/>
                <a:sym typeface="Lora"/>
              </a:rPr>
              <a:t>Contact: JRosen.1392@gmail.com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Thanks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935957" y="1322039"/>
            <a:ext cx="437420" cy="411511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" name="Shape 578"/>
          <p:cNvGrpSpPr/>
          <p:nvPr/>
        </p:nvGrpSpPr>
        <p:grpSpPr>
          <a:xfrm>
            <a:off x="1485905" y="1154882"/>
            <a:ext cx="342881" cy="350068"/>
            <a:chOff x="3951850" y="2985350"/>
            <a:chExt cx="407950" cy="416500"/>
          </a:xfrm>
        </p:grpSpPr>
        <p:sp>
          <p:nvSpPr>
            <p:cNvPr id="16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" name="Shape 583"/>
          <p:cNvGrpSpPr/>
          <p:nvPr/>
        </p:nvGrpSpPr>
        <p:grpSpPr>
          <a:xfrm rot="213794">
            <a:off x="8520280" y="1068942"/>
            <a:ext cx="485440" cy="290373"/>
            <a:chOff x="568950" y="3686775"/>
            <a:chExt cx="472500" cy="3629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grpFill/>
            <a:ln w="19050" cap="rnd" cmpd="sng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model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28750"/>
            <a:ext cx="3276600" cy="3231000"/>
          </a:xfrm>
        </p:spPr>
        <p:txBody>
          <a:bodyPr/>
          <a:lstStyle/>
          <a:p>
            <a:pPr marL="457200" indent="-317500">
              <a:lnSpc>
                <a:spcPct val="115000"/>
              </a:lnSpc>
            </a:pPr>
            <a:r>
              <a:rPr lang="en" sz="1600" b="1" dirty="0">
                <a:sym typeface="Lora"/>
              </a:rPr>
              <a:t>Features:</a:t>
            </a:r>
          </a:p>
          <a:p>
            <a:pPr marL="457200" lvl="1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	TF-IDF (n-grams), valuation metrics, sentiment, etc</a:t>
            </a:r>
          </a:p>
          <a:p>
            <a:pPr marL="457200" indent="-317500">
              <a:lnSpc>
                <a:spcPct val="115000"/>
              </a:lnSpc>
            </a:pPr>
            <a:r>
              <a:rPr lang="en" sz="1600" b="1" dirty="0">
                <a:sym typeface="Lora"/>
              </a:rPr>
              <a:t>Target:</a:t>
            </a:r>
          </a:p>
          <a:p>
            <a:pPr marL="457200" lvl="1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	Outperformed (0 or 1)</a:t>
            </a:r>
          </a:p>
          <a:p>
            <a:pPr marL="457200" indent="-317500">
              <a:lnSpc>
                <a:spcPct val="115000"/>
              </a:lnSpc>
            </a:pPr>
            <a:r>
              <a:rPr lang="en" sz="1600" dirty="0">
                <a:sym typeface="Lora"/>
              </a:rPr>
              <a:t>3 or 5 fold cross validation</a:t>
            </a:r>
          </a:p>
          <a:p>
            <a:pPr lvl="0">
              <a:buClr>
                <a:schemeClr val="dk1"/>
              </a:buClr>
              <a:buSzPct val="78571"/>
              <a:buNone/>
            </a:pPr>
            <a:endParaRPr lang="en" sz="1600" b="1" dirty="0">
              <a:latin typeface="Quattrocento Sans" panose="020B0604020202020204" charset="0"/>
              <a:ea typeface="Lora"/>
              <a:cs typeface="Lora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endParaRPr lang="en" sz="1300" dirty="0">
              <a:sym typeface="Lora"/>
            </a:endParaRPr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5257800" y="1428750"/>
            <a:ext cx="4572000" cy="416364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78571"/>
            </a:pPr>
            <a:r>
              <a:rPr lang="en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1) Random Forest Classifier</a:t>
            </a:r>
            <a:endParaRPr lang="en" b="1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Number of estimators: 400</a:t>
            </a: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ROC AUC score: 0.56 – 0.60</a:t>
            </a: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lvl="0">
              <a:buClr>
                <a:schemeClr val="dk1"/>
              </a:buClr>
              <a:buSzPct val="78571"/>
            </a:pPr>
            <a:r>
              <a:rPr lang="en" dirty="0">
                <a:latin typeface="Quattrocento Sans" panose="020B0604020202020204" charset="0"/>
                <a:ea typeface="Lora"/>
                <a:cs typeface="Lora"/>
                <a:sym typeface="Lora"/>
              </a:rPr>
              <a:t>2) AdaBoost Classifier</a:t>
            </a:r>
            <a:endParaRPr lang="en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Number of estimators: 50</a:t>
            </a: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ROC AUC score: 0.54 – 0.55</a:t>
            </a: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lvl="0">
              <a:buClr>
                <a:schemeClr val="dk1"/>
              </a:buClr>
              <a:buSzPct val="78571"/>
            </a:pPr>
            <a:r>
              <a:rPr lang="en" dirty="0">
                <a:latin typeface="Quattrocento Sans" panose="020B0604020202020204" charset="0"/>
                <a:ea typeface="Lora"/>
                <a:cs typeface="Lora"/>
                <a:sym typeface="Lora"/>
              </a:rPr>
              <a:t>3) Na</a:t>
            </a:r>
            <a:r>
              <a:rPr lang="en-US" dirty="0">
                <a:latin typeface="Quattrocento Sans" panose="020B0604020202020204" charset="0"/>
                <a:ea typeface="Lora"/>
                <a:cs typeface="Lora"/>
                <a:sym typeface="Lora"/>
              </a:rPr>
              <a:t>ï</a:t>
            </a:r>
            <a:r>
              <a:rPr lang="en" dirty="0">
                <a:latin typeface="Quattrocento Sans" panose="020B0604020202020204" charset="0"/>
                <a:ea typeface="Lora"/>
                <a:cs typeface="Lora"/>
                <a:sym typeface="Lora"/>
              </a:rPr>
              <a:t>ve Bayes Classifier</a:t>
            </a:r>
            <a:endParaRPr lang="en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Number of estimators: 50</a:t>
            </a: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ROC AUC score: 0.54 – 0.55</a:t>
            </a: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lvl="0">
              <a:buClr>
                <a:schemeClr val="dk1"/>
              </a:buClr>
              <a:buSzPct val="78571"/>
            </a:pPr>
            <a:r>
              <a:rPr lang="en" dirty="0">
                <a:latin typeface="Quattrocento Sans" panose="020B0604020202020204" charset="0"/>
                <a:ea typeface="Lora"/>
                <a:cs typeface="Lora"/>
                <a:sym typeface="Lora"/>
              </a:rPr>
              <a:t>4) </a:t>
            </a:r>
            <a:r>
              <a:rPr lang="en-US" dirty="0">
                <a:latin typeface="Quattrocento Sans" panose="020B0604020202020204" charset="0"/>
                <a:ea typeface="Lora"/>
                <a:cs typeface="Lora"/>
                <a:sym typeface="Lora"/>
              </a:rPr>
              <a:t>Neural Network Classifier</a:t>
            </a:r>
            <a:endParaRPr lang="en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r>
              <a:rPr lang="en" dirty="0">
                <a:latin typeface="Quattrocento Sans" panose="020B0604020202020204" charset="0"/>
                <a:sym typeface="Lora"/>
              </a:rPr>
              <a:t>Work in progress</a:t>
            </a: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0677390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misc visualization</a:t>
            </a:r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5105400" y="1415130"/>
            <a:ext cx="4572000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78571"/>
            </a:pPr>
            <a:r>
              <a:rPr lang="en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Random Forest Classifier predictions</a:t>
            </a:r>
            <a:endParaRPr lang="en" b="1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60346"/>
            <a:ext cx="3581400" cy="246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030248"/>
            <a:ext cx="3419642" cy="232968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828800" y="1408895"/>
            <a:ext cx="4572000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ct val="78571"/>
            </a:pPr>
            <a:r>
              <a:rPr lang="en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All write-ups</a:t>
            </a:r>
            <a:endParaRPr lang="en" b="1" dirty="0">
              <a:solidFill>
                <a:schemeClr val="dk1"/>
              </a:solidFill>
              <a:latin typeface="Quattrocento Sans" panose="020B0604020202020204" charset="0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endParaRPr lang="en" dirty="0">
              <a:latin typeface="Quattrocento Sans" panose="020B0604020202020204" charset="0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5422124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exploring the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428750"/>
            <a:ext cx="4876801" cy="3231000"/>
          </a:xfrm>
        </p:spPr>
        <p:txBody>
          <a:bodyPr/>
          <a:lstStyle/>
          <a:p>
            <a:pPr marL="139700">
              <a:lnSpc>
                <a:spcPct val="115000"/>
              </a:lnSpc>
              <a:buNone/>
            </a:pPr>
            <a:r>
              <a:rPr lang="en" sz="1600" dirty="0">
                <a:sym typeface="Lora"/>
              </a:rPr>
              <a:t>Black-box models make it difficult to interpret how features/variables are being used to classify each write-up</a:t>
            </a:r>
          </a:p>
          <a:p>
            <a:pPr marL="457200" lvl="1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	</a:t>
            </a:r>
          </a:p>
          <a:p>
            <a:pPr marL="139700">
              <a:lnSpc>
                <a:spcPct val="115000"/>
              </a:lnSpc>
              <a:buNone/>
            </a:pPr>
            <a:r>
              <a:rPr lang="en" sz="1600" b="1" dirty="0">
                <a:sym typeface="Lora"/>
              </a:rPr>
              <a:t>Important features include:</a:t>
            </a:r>
          </a:p>
          <a:p>
            <a:pPr marL="425450" indent="-285750">
              <a:lnSpc>
                <a:spcPct val="115000"/>
              </a:lnSpc>
            </a:pPr>
            <a:r>
              <a:rPr lang="en" sz="1600" dirty="0">
                <a:sym typeface="Lora"/>
              </a:rPr>
              <a:t>Various text weightings of cash flow references</a:t>
            </a:r>
          </a:p>
          <a:p>
            <a:pPr marL="425450" indent="-285750">
              <a:lnSpc>
                <a:spcPct val="115000"/>
              </a:lnSpc>
            </a:pPr>
            <a:r>
              <a:rPr lang="en-US" sz="1600" dirty="0">
                <a:sym typeface="Lora"/>
              </a:rPr>
              <a:t>V</a:t>
            </a:r>
            <a:r>
              <a:rPr lang="en" sz="1600" dirty="0">
                <a:sym typeface="Lora"/>
              </a:rPr>
              <a:t>arious text weightings of valuation terms</a:t>
            </a:r>
          </a:p>
          <a:p>
            <a:pPr marL="425450" indent="-285750">
              <a:lnSpc>
                <a:spcPct val="115000"/>
              </a:lnSpc>
            </a:pPr>
            <a:r>
              <a:rPr lang="en" sz="1600" dirty="0">
                <a:sym typeface="Lora"/>
              </a:rPr>
              <a:t>Misc. valuation metrics</a:t>
            </a:r>
          </a:p>
          <a:p>
            <a:pPr marL="457200" lvl="1" indent="-317500">
              <a:lnSpc>
                <a:spcPct val="115000"/>
              </a:lnSpc>
            </a:pPr>
            <a:r>
              <a:rPr lang="en" sz="1600" dirty="0">
                <a:sym typeface="Lora"/>
              </a:rPr>
              <a:t>	</a:t>
            </a:r>
            <a:endParaRPr lang="en" sz="1300" dirty="0">
              <a:sym typeface="Lora"/>
            </a:endParaRPr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12" y="1736527"/>
            <a:ext cx="2909888" cy="19640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07878" y="1428750"/>
            <a:ext cx="2209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“Important” Features</a:t>
            </a:r>
          </a:p>
        </p:txBody>
      </p:sp>
    </p:spTree>
    <p:extLst>
      <p:ext uri="{BB962C8B-B14F-4D97-AF65-F5344CB8AC3E}">
        <p14:creationId xmlns:p14="http://schemas.microsoft.com/office/powerpoint/2010/main" val="173483635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future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02389" y="1398150"/>
            <a:ext cx="73817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Extra model tuning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Feature engineering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Regression vs. Classification</a:t>
            </a:r>
          </a:p>
          <a:p>
            <a:pPr marL="457200" lvl="6" indent="-317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Continuous model return (+XX%) vs. Discrete outperform (y/n)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Minimize error metrics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Time Series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ROI optimization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More data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Scrape message content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Include more general financial data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Automated trading algorithm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Deploy model into simulated trading environment</a:t>
            </a: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marL="139700" lvl="0">
              <a:lnSpc>
                <a:spcPct val="115000"/>
              </a:lnSpc>
              <a:buNone/>
            </a:pP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</a:pPr>
            <a:endParaRPr lang="en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grpSp>
        <p:nvGrpSpPr>
          <p:cNvPr id="9" name="Shape 753"/>
          <p:cNvGrpSpPr/>
          <p:nvPr/>
        </p:nvGrpSpPr>
        <p:grpSpPr>
          <a:xfrm>
            <a:off x="914400" y="1030657"/>
            <a:ext cx="231926" cy="219620"/>
            <a:chOff x="5973900" y="318475"/>
            <a:chExt cx="401900" cy="380575"/>
          </a:xfrm>
        </p:grpSpPr>
        <p:sp>
          <p:nvSpPr>
            <p:cNvPr id="10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706365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Appendix: 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626750"/>
            <a:ext cx="58577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Financial Data is expensive and/or often lumpy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Gaps in data make it difficult to use valuation metrics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Lack of free, scalable API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-US" dirty="0">
                <a:sym typeface="Lora"/>
              </a:rPr>
              <a:t>“Exotic”</a:t>
            </a:r>
            <a:r>
              <a:rPr lang="en" dirty="0">
                <a:sym typeface="Lora"/>
              </a:rPr>
              <a:t> </a:t>
            </a:r>
            <a:r>
              <a:rPr lang="en" dirty="0"/>
              <a:t>Investments have not been priced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Special Situations, Debt, M&amp;A, Warrants are mostly excluded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No message scraping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Responses to write-ups can be indicators of future outperformance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Write-up descriptions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35,000 word-count max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Sentiment analysis used in model was trained on movie reviews</a:t>
            </a: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Sample Size</a:t>
            </a:r>
            <a:endParaRPr lang="en-US" dirty="0"/>
          </a:p>
        </p:txBody>
      </p:sp>
      <p:sp>
        <p:nvSpPr>
          <p:cNvPr id="12" name="Shape 647"/>
          <p:cNvSpPr/>
          <p:nvPr/>
        </p:nvSpPr>
        <p:spPr>
          <a:xfrm>
            <a:off x="881424" y="1026167"/>
            <a:ext cx="261576" cy="228600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3484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Sources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600" dirty="0"/>
              <a:t>ValueInvestorsClub.com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600" dirty="0"/>
              <a:t>FactSet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600" dirty="0"/>
              <a:t>Presentation template by SlidesCarnival</a:t>
            </a:r>
            <a:endParaRPr lang="en" sz="1600" dirty="0">
              <a:hlinkClick r:id="rId3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600" dirty="0"/>
              <a:t>Photographs by Unsplash</a:t>
            </a:r>
            <a:endParaRPr dirty="0"/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0408746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1813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The sum of a group of investors is greater than its parts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81250" y="1581150"/>
            <a:ext cx="73817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sz="1600" dirty="0">
                <a:solidFill>
                  <a:schemeClr val="dk1"/>
                </a:solidFill>
              </a:rPr>
              <a:t>Can professional investors outperform the market?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Yes!* (*not accounting for risk)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Using investor forums, we can test this hypothesis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We will use ValueInvestorsClub.com</a:t>
            </a: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sz="1600" b="1" dirty="0">
                <a:solidFill>
                  <a:schemeClr val="dk1"/>
                </a:solidFill>
              </a:rPr>
              <a:t>Can we compile the theses of professional investors to perform even better? </a:t>
            </a:r>
            <a:endParaRPr lang="en" sz="1400" dirty="0">
              <a:solidFill>
                <a:schemeClr val="dk1"/>
              </a:solidFill>
            </a:endParaRP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Crowdsourcing casts a wider net of investment write-ups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A machine learning algorithm identifies the best ones</a:t>
            </a: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11" name="Shape 407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722" y="4787049"/>
            <a:ext cx="8802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Quattrocento Sans" panose="020B0502050000020003" charset="0"/>
              </a:rPr>
              <a:t>Previous “literature”: Do Hedge Fund Managers Have Stock-Picking Skills? http://www.retailinvestor.org/pdf/HedgeFund.pdf</a:t>
            </a:r>
          </a:p>
        </p:txBody>
      </p:sp>
    </p:spTree>
    <p:extLst>
      <p:ext uri="{BB962C8B-B14F-4D97-AF65-F5344CB8AC3E}">
        <p14:creationId xmlns:p14="http://schemas.microsoft.com/office/powerpoint/2010/main" val="19772967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ValueInvestorsClub.com (VIC)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702950"/>
            <a:ext cx="73817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chemeClr val="dk1"/>
                </a:solidFill>
              </a:rPr>
              <a:t>What is ValueInvestorsClub?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latin typeface="Quattrocento Sans" panose="020B0604020202020204" charset="0"/>
                <a:sym typeface="Lora"/>
              </a:rPr>
              <a:t>Private access, members only investment forum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latin typeface="Quattrocento Sans" panose="020B0604020202020204" charset="0"/>
                <a:sym typeface="Lora"/>
              </a:rPr>
              <a:t>~800 users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  <a:latin typeface="Quattrocento Sans" panose="020B0604020202020204" charset="0"/>
                <a:sym typeface="Lora"/>
              </a:rPr>
              <a:t>Members must post at least 2 investment ideas per year</a:t>
            </a:r>
          </a:p>
          <a:p>
            <a:pPr marL="457200" lvl="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  <a:latin typeface="Quattrocento Sans" panose="020B0604020202020204" charset="0"/>
                <a:sym typeface="Lora"/>
              </a:rPr>
              <a:t>Members vote on quality of other investment ideas and comment on write-ups</a:t>
            </a: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</a:pPr>
            <a:endParaRPr lang="en" sz="14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15000"/>
              </a:lnSpc>
            </a:pPr>
            <a:endParaRPr lang="en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1290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Typical investment write-up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0500"/>
          <a:stretch/>
        </p:blipFill>
        <p:spPr>
          <a:xfrm>
            <a:off x="1759441" y="1352550"/>
            <a:ext cx="6248400" cy="3784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6840" y="1661427"/>
            <a:ext cx="1373449" cy="457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59441" y="2804427"/>
            <a:ext cx="6248400" cy="2332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2673841" y="1661427"/>
            <a:ext cx="762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88241" y="1356628"/>
            <a:ext cx="454433" cy="23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7099" y="3871228"/>
            <a:ext cx="759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718828"/>
            <a:ext cx="1143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Thesis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04975" y="1890028"/>
            <a:ext cx="5692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09263" y="1595408"/>
            <a:ext cx="158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Community ratings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094312" y="1465839"/>
            <a:ext cx="5692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98600" y="1276350"/>
            <a:ext cx="158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Ticker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498360" y="2266950"/>
            <a:ext cx="692640" cy="173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14800" y="2266950"/>
            <a:ext cx="189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Fundamental data</a:t>
            </a:r>
          </a:p>
        </p:txBody>
      </p:sp>
    </p:spTree>
    <p:extLst>
      <p:ext uri="{BB962C8B-B14F-4D97-AF65-F5344CB8AC3E}">
        <p14:creationId xmlns:p14="http://schemas.microsoft.com/office/powerpoint/2010/main" val="27711709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19074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 treasure trove of data</a:t>
            </a:r>
          </a:p>
        </p:txBody>
      </p:sp>
      <p:grpSp>
        <p:nvGrpSpPr>
          <p:cNvPr id="9" name="Shape 613"/>
          <p:cNvGrpSpPr/>
          <p:nvPr/>
        </p:nvGrpSpPr>
        <p:grpSpPr>
          <a:xfrm>
            <a:off x="914400" y="1026167"/>
            <a:ext cx="228600" cy="228600"/>
            <a:chOff x="3932350" y="3714775"/>
            <a:chExt cx="439650" cy="319075"/>
          </a:xfrm>
        </p:grpSpPr>
        <p:sp>
          <p:nvSpPr>
            <p:cNvPr id="10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50550"/>
            <a:ext cx="38003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sz="1400" b="1" dirty="0">
                <a:solidFill>
                  <a:schemeClr val="dk1"/>
                </a:solidFill>
              </a:rPr>
              <a:t>~5,000 investment write-ups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Data includes:</a:t>
            </a:r>
          </a:p>
          <a:p>
            <a:pPr marL="139700" lvl="1">
              <a:lnSpc>
                <a:spcPct val="115000"/>
              </a:lnSpc>
            </a:pPr>
            <a:r>
              <a:rPr lang="en" sz="1200" dirty="0">
                <a:sym typeface="Lora"/>
              </a:rPr>
              <a:t>                 Market cap, Enterprise value</a:t>
            </a:r>
          </a:p>
          <a:p>
            <a:pPr marL="139700" lvl="1">
              <a:lnSpc>
                <a:spcPct val="115000"/>
              </a:lnSpc>
            </a:pPr>
            <a:r>
              <a:rPr lang="en" sz="1200" dirty="0">
                <a:sym typeface="Lora"/>
              </a:rPr>
              <a:t>                 Write-up text (i.e. investment thesis)</a:t>
            </a:r>
          </a:p>
          <a:p>
            <a:pPr marL="139700" lvl="1">
              <a:lnSpc>
                <a:spcPct val="115000"/>
              </a:lnSpc>
            </a:pPr>
            <a:r>
              <a:rPr lang="en" sz="1200" dirty="0">
                <a:sym typeface="Lora"/>
              </a:rPr>
              <a:t>                 Valuation metrics (e.g. P/E, ROIC)</a:t>
            </a:r>
          </a:p>
          <a:p>
            <a:pPr marL="139700" lvl="1">
              <a:lnSpc>
                <a:spcPct val="115000"/>
              </a:lnSpc>
            </a:pPr>
            <a:r>
              <a:rPr lang="en" sz="1200" dirty="0">
                <a:sym typeface="Lora"/>
              </a:rPr>
              <a:t>                 One year performance vs. S&amp;P500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Bi-modal normal distributions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Often random correlation</a:t>
            </a:r>
          </a:p>
          <a:p>
            <a:pPr marL="139700">
              <a:lnSpc>
                <a:spcPct val="115000"/>
              </a:lnSpc>
              <a:buNone/>
            </a:pPr>
            <a:endParaRPr lang="en" sz="1400" dirty="0"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r>
              <a:rPr lang="en" sz="1400" dirty="0">
                <a:sym typeface="Lora"/>
              </a:rPr>
              <a:t>…let’s take a closer look</a:t>
            </a:r>
          </a:p>
          <a:p>
            <a:pPr marL="139700">
              <a:lnSpc>
                <a:spcPct val="115000"/>
              </a:lnSpc>
              <a:buNone/>
            </a:pPr>
            <a:endParaRPr lang="en-US" sz="1600" dirty="0">
              <a:latin typeface="Quattrocento Sans" panose="020B0604020202020204" charset="0"/>
            </a:endParaRP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61950"/>
            <a:ext cx="469187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07893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572530" y="961937"/>
            <a:ext cx="360907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Quick facts about the write-ups</a:t>
            </a:r>
            <a:endParaRPr lang="en" sz="1800" b="0" dirty="0"/>
          </a:p>
        </p:txBody>
      </p:sp>
      <p:grpSp>
        <p:nvGrpSpPr>
          <p:cNvPr id="9" name="Shape 613"/>
          <p:cNvGrpSpPr/>
          <p:nvPr/>
        </p:nvGrpSpPr>
        <p:grpSpPr>
          <a:xfrm>
            <a:off x="914400" y="1026167"/>
            <a:ext cx="228600" cy="228600"/>
            <a:chOff x="3932350" y="3714775"/>
            <a:chExt cx="439650" cy="319075"/>
          </a:xfrm>
        </p:grpSpPr>
        <p:sp>
          <p:nvSpPr>
            <p:cNvPr id="10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52600" y="1733550"/>
            <a:ext cx="228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Industry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8800" y="1733550"/>
            <a:ext cx="228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Country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68981"/>
            <a:ext cx="4842411" cy="2365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060677"/>
            <a:ext cx="4177006" cy="24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0402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28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VIC members outperform the market, on average</a:t>
            </a:r>
          </a:p>
        </p:txBody>
      </p:sp>
      <p:grpSp>
        <p:nvGrpSpPr>
          <p:cNvPr id="9" name="Shape 613"/>
          <p:cNvGrpSpPr/>
          <p:nvPr/>
        </p:nvGrpSpPr>
        <p:grpSpPr>
          <a:xfrm>
            <a:off x="914400" y="1026167"/>
            <a:ext cx="228600" cy="228600"/>
            <a:chOff x="3932350" y="3714775"/>
            <a:chExt cx="439650" cy="319075"/>
          </a:xfrm>
        </p:grpSpPr>
        <p:sp>
          <p:nvSpPr>
            <p:cNvPr id="10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581150"/>
            <a:ext cx="38003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b="1" dirty="0">
                <a:solidFill>
                  <a:schemeClr val="dk1"/>
                </a:solidFill>
              </a:rPr>
              <a:t>Buy and hold for one year</a:t>
            </a:r>
          </a:p>
          <a:p>
            <a:pPr lvl="0">
              <a:buClr>
                <a:schemeClr val="dk1"/>
              </a:buClr>
              <a:buSzPct val="78571"/>
              <a:buNone/>
            </a:pPr>
            <a:endParaRPr lang="en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rgbClr val="0070C0"/>
                </a:solidFill>
              </a:rPr>
              <a:t>Long Write-ups (blue)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Mean outperformance: 0.88% 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Percent outperformed: 42.9%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Write-up sample size: 4,285</a:t>
            </a:r>
          </a:p>
          <a:p>
            <a:pPr lvl="0">
              <a:buClr>
                <a:schemeClr val="dk1"/>
              </a:buClr>
              <a:buSzPct val="78571"/>
              <a:buNone/>
            </a:pPr>
            <a:endParaRPr lang="en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dirty="0">
                <a:solidFill>
                  <a:srgbClr val="EAE400"/>
                </a:solidFill>
              </a:rPr>
              <a:t>Short Write-ups (yellow)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b="1" dirty="0">
                <a:latin typeface="Quattrocento Sans" panose="020B0604020202020204" charset="0"/>
                <a:ea typeface="Lora"/>
                <a:cs typeface="Lora"/>
                <a:sym typeface="Lora"/>
              </a:rPr>
              <a:t>Mean outperformance: (11.5)% 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Percent outperformed: 34.12%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ym typeface="Lora"/>
              </a:rPr>
              <a:t>Write-up sample size: 800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3843" y="1352550"/>
            <a:ext cx="327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1-year returns vs. S&amp;P 500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54954"/>
            <a:ext cx="3684588" cy="265290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518787" y="1581150"/>
            <a:ext cx="34413" cy="25146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62600" y="2343150"/>
            <a:ext cx="9733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35993" y="2343150"/>
            <a:ext cx="10840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53394" y="2042588"/>
            <a:ext cx="1076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Quattrocento Sans" panose="020B0604020202020204" charset="0"/>
              </a:rPr>
              <a:t>Outperformed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85564" y="2041090"/>
            <a:ext cx="1201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Quattrocento Sans" panose="020B0604020202020204" charset="0"/>
              </a:rPr>
              <a:t>Underperformed</a:t>
            </a:r>
          </a:p>
        </p:txBody>
      </p:sp>
    </p:spTree>
    <p:extLst>
      <p:ext uri="{BB962C8B-B14F-4D97-AF65-F5344CB8AC3E}">
        <p14:creationId xmlns:p14="http://schemas.microsoft.com/office/powerpoint/2010/main" val="374308577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516" y="1636871"/>
            <a:ext cx="3593767" cy="2577110"/>
          </a:xfrm>
          <a:prstGeom prst="rect">
            <a:avLst/>
          </a:prstGeom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28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Identifying VIC’s best ideas</a:t>
            </a:r>
          </a:p>
        </p:txBody>
      </p:sp>
      <p:grpSp>
        <p:nvGrpSpPr>
          <p:cNvPr id="9" name="Shape 613"/>
          <p:cNvGrpSpPr/>
          <p:nvPr/>
        </p:nvGrpSpPr>
        <p:grpSpPr>
          <a:xfrm>
            <a:off x="914400" y="1026167"/>
            <a:ext cx="228600" cy="228600"/>
            <a:chOff x="3932350" y="3714775"/>
            <a:chExt cx="439650" cy="319075"/>
          </a:xfrm>
        </p:grpSpPr>
        <p:sp>
          <p:nvSpPr>
            <p:cNvPr id="10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581150"/>
            <a:ext cx="3800350" cy="3231000"/>
          </a:xfrm>
        </p:spPr>
        <p:txBody>
          <a:bodyPr/>
          <a:lstStyle/>
          <a:p>
            <a:pPr lvl="0">
              <a:buClr>
                <a:schemeClr val="dk1"/>
              </a:buClr>
              <a:buSzPct val="78571"/>
              <a:buNone/>
            </a:pPr>
            <a:r>
              <a:rPr lang="en" sz="1400" dirty="0">
                <a:latin typeface="Quattrocento Sans" panose="020B0604020202020204" charset="0"/>
                <a:ea typeface="Lora"/>
                <a:cs typeface="Lora"/>
                <a:sym typeface="Lora"/>
              </a:rPr>
              <a:t>What makes one investment idea better than another?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solidFill>
                  <a:schemeClr val="dk1"/>
                </a:solidFill>
              </a:rPr>
              <a:t>We will only look at longs</a:t>
            </a:r>
            <a:endParaRPr lang="en" sz="1400" dirty="0">
              <a:latin typeface="Quattrocento Sans" panose="020B0604020202020204" charset="0"/>
              <a:ea typeface="Lora"/>
              <a:cs typeface="Lora"/>
              <a:sym typeface="Lora"/>
            </a:endParaRP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latin typeface="Quattrocento Sans" panose="020B0604020202020204" charset="0"/>
                <a:ea typeface="Lora"/>
                <a:cs typeface="Lora"/>
                <a:sym typeface="Lora"/>
              </a:rPr>
              <a:t>We already have the data</a:t>
            </a:r>
          </a:p>
          <a:p>
            <a:pPr marL="457200" indent="-317500">
              <a:lnSpc>
                <a:spcPct val="115000"/>
              </a:lnSpc>
            </a:pPr>
            <a:r>
              <a:rPr lang="en" sz="1400" dirty="0">
                <a:latin typeface="Quattrocento Sans" panose="020B0604020202020204" charset="0"/>
                <a:ea typeface="Lora"/>
                <a:cs typeface="Lora"/>
                <a:sym typeface="Lora"/>
              </a:rPr>
              <a:t>Let’s use machine learning to do the dirty work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518787" y="1581150"/>
            <a:ext cx="34413" cy="251460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553200" y="3333750"/>
            <a:ext cx="914400" cy="589863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102840" y="3934326"/>
            <a:ext cx="602760" cy="618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9200" y="4473773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What do these write-ups have in common?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35993" y="3257550"/>
            <a:ext cx="13716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5600" y="3042106"/>
            <a:ext cx="1076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  <a:latin typeface="Quattrocento Sans" panose="020B0604020202020204" charset="0"/>
              </a:rPr>
              <a:t>Outperformed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3843" y="1352550"/>
            <a:ext cx="327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1-year returns vs. S&amp;P 500</a:t>
            </a:r>
          </a:p>
        </p:txBody>
      </p:sp>
    </p:spTree>
    <p:extLst>
      <p:ext uri="{BB962C8B-B14F-4D97-AF65-F5344CB8AC3E}">
        <p14:creationId xmlns:p14="http://schemas.microsoft.com/office/powerpoint/2010/main" val="231218025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973" y="1723477"/>
            <a:ext cx="3567427" cy="2578342"/>
          </a:xfrm>
          <a:prstGeom prst="rect">
            <a:avLst/>
          </a:prstGeom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028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model can identify succesful write-ups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04950"/>
            <a:ext cx="3647950" cy="3231000"/>
          </a:xfrm>
        </p:spPr>
        <p:txBody>
          <a:bodyPr/>
          <a:lstStyle/>
          <a:p>
            <a:pPr marL="139700">
              <a:lnSpc>
                <a:spcPct val="115000"/>
              </a:lnSpc>
              <a:buNone/>
            </a:pPr>
            <a:r>
              <a:rPr lang="en" sz="1400" b="1" dirty="0">
                <a:latin typeface="Quattrocento Sans" panose="020B0604020202020204" charset="0"/>
                <a:sym typeface="Lora"/>
              </a:rPr>
              <a:t>Using machine learning, we were able to identify likely outperformers as soon as they were posted, improving average outperformance by almost 10%.</a:t>
            </a:r>
          </a:p>
          <a:p>
            <a:pPr marL="139700">
              <a:lnSpc>
                <a:spcPct val="115000"/>
              </a:lnSpc>
              <a:buNone/>
            </a:pPr>
            <a:endParaRPr lang="en" dirty="0">
              <a:latin typeface="Quattrocento Sans" panose="020B0604020202020204" charset="0"/>
              <a:sym typeface="Lora"/>
            </a:endParaRPr>
          </a:p>
          <a:p>
            <a:pPr marL="139700">
              <a:lnSpc>
                <a:spcPct val="115000"/>
              </a:lnSpc>
              <a:buNone/>
            </a:pPr>
            <a:r>
              <a:rPr lang="en" dirty="0">
                <a:solidFill>
                  <a:srgbClr val="0070C0"/>
                </a:solidFill>
                <a:latin typeface="Quattrocento Sans" panose="020B0604020202020204" charset="0"/>
                <a:sym typeface="Lora"/>
              </a:rPr>
              <a:t>All long write-ups (blue)</a:t>
            </a:r>
          </a:p>
          <a:p>
            <a:pPr marL="482600" indent="-342900"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</a:rPr>
              <a:t>Mean outperformance: 0.88%</a:t>
            </a:r>
          </a:p>
          <a:p>
            <a:pPr marL="482600" indent="-342900"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</a:rPr>
              <a:t># of write-ups: 4285</a:t>
            </a:r>
          </a:p>
          <a:p>
            <a:pPr marL="482600" indent="-342900"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78571"/>
              <a:buNone/>
            </a:pPr>
            <a:r>
              <a:rPr lang="en" b="1" dirty="0">
                <a:solidFill>
                  <a:srgbClr val="FF0000"/>
                </a:solidFill>
                <a:latin typeface="Quattrocento Sans" panose="020B0604020202020204" charset="0"/>
                <a:ea typeface="Lora"/>
                <a:cs typeface="Lora"/>
                <a:sym typeface="Lora"/>
              </a:rPr>
              <a:t> Prediction model (red)</a:t>
            </a:r>
            <a:endParaRPr lang="en" b="1" dirty="0">
              <a:solidFill>
                <a:srgbClr val="FF0000"/>
              </a:solidFill>
            </a:endParaRPr>
          </a:p>
          <a:p>
            <a:pPr marL="457200" indent="-317500">
              <a:lnSpc>
                <a:spcPct val="115000"/>
              </a:lnSpc>
            </a:pPr>
            <a:r>
              <a:rPr lang="en-US" sz="1600" dirty="0">
                <a:sym typeface="Lora"/>
              </a:rPr>
              <a:t>Mean outperformance: 10.53%</a:t>
            </a:r>
          </a:p>
          <a:p>
            <a:pPr marL="457200" indent="-317500">
              <a:lnSpc>
                <a:spcPct val="115000"/>
              </a:lnSpc>
            </a:pPr>
            <a:r>
              <a:rPr lang="en-US" sz="1600" dirty="0">
                <a:sym typeface="Lora"/>
              </a:rPr>
              <a:t># of write-ups: 446</a:t>
            </a:r>
            <a:endParaRPr lang="en" sz="1600" dirty="0">
              <a:solidFill>
                <a:schemeClr val="dk1"/>
              </a:solidFill>
            </a:endParaRPr>
          </a:p>
          <a:p>
            <a:pPr marL="457200" indent="-317500">
              <a:lnSpc>
                <a:spcPct val="115000"/>
              </a:lnSpc>
            </a:pPr>
            <a:endParaRPr lang="en-US" dirty="0"/>
          </a:p>
        </p:txBody>
      </p:sp>
      <p:grpSp>
        <p:nvGrpSpPr>
          <p:cNvPr id="15" name="Shape 509"/>
          <p:cNvGrpSpPr/>
          <p:nvPr/>
        </p:nvGrpSpPr>
        <p:grpSpPr>
          <a:xfrm>
            <a:off x="914400" y="1020624"/>
            <a:ext cx="228600" cy="239685"/>
            <a:chOff x="5961125" y="1623900"/>
            <a:chExt cx="427450" cy="448175"/>
          </a:xfrm>
        </p:grpSpPr>
        <p:sp>
          <p:nvSpPr>
            <p:cNvPr id="16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69752" y="1428750"/>
            <a:ext cx="24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Quattrocento Sans" panose="020B0604020202020204" charset="0"/>
              </a:rPr>
              <a:t>Model vs. All VIC Ideas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5000" y="4271486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attrocento Sans" panose="020B0604020202020204" charset="0"/>
              </a:rPr>
              <a:t>Notice how the </a:t>
            </a:r>
            <a:r>
              <a:rPr lang="en-US" dirty="0">
                <a:solidFill>
                  <a:srgbClr val="FF0000"/>
                </a:solidFill>
                <a:latin typeface="Quattrocento Sans" panose="020B0604020202020204" charset="0"/>
              </a:rPr>
              <a:t>model’s (red) </a:t>
            </a:r>
            <a:r>
              <a:rPr lang="en-US" dirty="0">
                <a:latin typeface="Quattrocento Sans" panose="020B0604020202020204" charset="0"/>
              </a:rPr>
              <a:t>distribution is “pushed” to the right compared to that of the </a:t>
            </a:r>
            <a:r>
              <a:rPr lang="en-US" dirty="0">
                <a:solidFill>
                  <a:srgbClr val="0070C0"/>
                </a:solidFill>
                <a:latin typeface="Quattrocento Sans" panose="020B0604020202020204" charset="0"/>
              </a:rPr>
              <a:t>original (blue)</a:t>
            </a:r>
          </a:p>
        </p:txBody>
      </p:sp>
    </p:spTree>
    <p:extLst>
      <p:ext uri="{BB962C8B-B14F-4D97-AF65-F5344CB8AC3E}">
        <p14:creationId xmlns:p14="http://schemas.microsoft.com/office/powerpoint/2010/main" val="154183919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7087</TotalTime>
  <Words>749</Words>
  <Application>Microsoft Office PowerPoint</Application>
  <PresentationFormat>On-screen Show (16:9)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Quattrocento Sans</vt:lpstr>
      <vt:lpstr>Lora</vt:lpstr>
      <vt:lpstr>Arial</vt:lpstr>
      <vt:lpstr>Viola template</vt:lpstr>
      <vt:lpstr>CrowdValue A prediction model for “crowdsourced fundamental analysis” Jason Rosenfeld</vt:lpstr>
      <vt:lpstr>The sum of a group of investors is greater than its parts</vt:lpstr>
      <vt:lpstr>ValueInvestorsClub.com (VIC)</vt:lpstr>
      <vt:lpstr>Typical investment write-up</vt:lpstr>
      <vt:lpstr>A treasure trove of data</vt:lpstr>
      <vt:lpstr>Quick facts about the write-ups</vt:lpstr>
      <vt:lpstr>VIC members outperform the market, on average</vt:lpstr>
      <vt:lpstr>Identifying VIC’s best ideas</vt:lpstr>
      <vt:lpstr>Our model can identify succesful write-ups</vt:lpstr>
      <vt:lpstr>Machine learning makes the crowd smarter</vt:lpstr>
      <vt:lpstr>Thanks</vt:lpstr>
      <vt:lpstr>Appendix: model exploration</vt:lpstr>
      <vt:lpstr>Appendix: misc visualization</vt:lpstr>
      <vt:lpstr>Appendix: exploring the model</vt:lpstr>
      <vt:lpstr>Appendix: future steps</vt:lpstr>
      <vt:lpstr>Appendix: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CrowdValue</dc:title>
  <dc:creator>Rosenfeld, Jason</dc:creator>
  <cp:lastModifiedBy>Jason Rosenfeld</cp:lastModifiedBy>
  <cp:revision>135</cp:revision>
  <dcterms:modified xsi:type="dcterms:W3CDTF">2016-12-10T17:43:40Z</dcterms:modified>
</cp:coreProperties>
</file>