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9" r:id="rId4"/>
    <p:sldId id="259" r:id="rId5"/>
    <p:sldId id="282" r:id="rId6"/>
    <p:sldId id="280" r:id="rId7"/>
    <p:sldId id="284" r:id="rId8"/>
    <p:sldId id="286" r:id="rId9"/>
    <p:sldId id="290" r:id="rId10"/>
    <p:sldId id="292" r:id="rId11"/>
    <p:sldId id="294" r:id="rId12"/>
    <p:sldId id="297" r:id="rId13"/>
    <p:sldId id="300" r:id="rId14"/>
    <p:sldId id="303" r:id="rId15"/>
    <p:sldId id="312" r:id="rId16"/>
    <p:sldId id="313" r:id="rId17"/>
    <p:sldId id="314" r:id="rId18"/>
    <p:sldId id="340" r:id="rId19"/>
    <p:sldId id="341" r:id="rId20"/>
    <p:sldId id="315" r:id="rId21"/>
    <p:sldId id="316" r:id="rId22"/>
    <p:sldId id="317" r:id="rId23"/>
    <p:sldId id="318" r:id="rId24"/>
    <p:sldId id="319" r:id="rId25"/>
    <p:sldId id="320" r:id="rId26"/>
    <p:sldId id="321" r:id="rId27"/>
    <p:sldId id="322" r:id="rId28"/>
    <p:sldId id="323" r:id="rId29"/>
    <p:sldId id="304" r:id="rId30"/>
    <p:sldId id="305" r:id="rId31"/>
    <p:sldId id="307" r:id="rId32"/>
    <p:sldId id="308" r:id="rId33"/>
    <p:sldId id="342" r:id="rId34"/>
    <p:sldId id="310" r:id="rId35"/>
    <p:sldId id="339" r:id="rId36"/>
    <p:sldId id="343" r:id="rId37"/>
    <p:sldId id="344" r:id="rId38"/>
    <p:sldId id="345" r:id="rId39"/>
    <p:sldId id="346"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02" r:id="rId56"/>
    <p:sldId id="295" r:id="rId57"/>
    <p:sldId id="278"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D993"/>
    <a:srgbClr val="53C780"/>
    <a:srgbClr val="1173B0"/>
    <a:srgbClr val="F46970"/>
    <a:srgbClr val="F2A849"/>
    <a:srgbClr val="F8F8F8"/>
    <a:srgbClr val="054487"/>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29"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t>2016-12-31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913234"/>
            <a:ext cx="5344788" cy="3314700"/>
          </a:xfrm>
          <a:prstGeom prst="rect">
            <a:avLst/>
          </a:prstGeom>
        </p:spPr>
      </p:pic>
      <p:sp>
        <p:nvSpPr>
          <p:cNvPr id="5" name="TextBox 4"/>
          <p:cNvSpPr txBox="1"/>
          <p:nvPr/>
        </p:nvSpPr>
        <p:spPr>
          <a:xfrm>
            <a:off x="1699777" y="813747"/>
            <a:ext cx="6048672" cy="2123658"/>
          </a:xfrm>
          <a:prstGeom prst="rect">
            <a:avLst/>
          </a:prstGeom>
          <a:noFill/>
        </p:spPr>
        <p:txBody>
          <a:bodyPr wrap="square" rtlCol="0">
            <a:spAutoFit/>
          </a:bodyPr>
          <a:lstStyle/>
          <a:p>
            <a:pPr algn="ctr"/>
            <a:r>
              <a:rPr lang="en-US" altLang="zh-CN" sz="4400" dirty="0" smtClean="0">
                <a:solidFill>
                  <a:schemeClr val="tx1">
                    <a:lumMod val="75000"/>
                    <a:lumOff val="25000"/>
                  </a:schemeClr>
                </a:solidFill>
                <a:latin typeface="Adobe Gothic Std B" pitchFamily="34" charset="-128"/>
                <a:ea typeface="Adobe Gothic Std B" pitchFamily="34" charset="-128"/>
              </a:rPr>
              <a:t>《</a:t>
            </a:r>
            <a:r>
              <a:rPr lang="zh-CN" altLang="en-US" sz="4400" dirty="0" smtClean="0">
                <a:solidFill>
                  <a:schemeClr val="tx1">
                    <a:lumMod val="75000"/>
                    <a:lumOff val="25000"/>
                  </a:schemeClr>
                </a:solidFill>
                <a:latin typeface="Adobe Gothic Std B" pitchFamily="34" charset="-128"/>
                <a:ea typeface="Adobe Gothic Std B" pitchFamily="34" charset="-128"/>
              </a:rPr>
              <a:t>需求工程项目计划</a:t>
            </a:r>
            <a:r>
              <a:rPr lang="en-US" altLang="zh-CN" sz="4400" dirty="0" smtClean="0">
                <a:solidFill>
                  <a:schemeClr val="tx1">
                    <a:lumMod val="75000"/>
                    <a:lumOff val="25000"/>
                  </a:schemeClr>
                </a:solidFill>
                <a:latin typeface="Adobe Gothic Std B" pitchFamily="34" charset="-128"/>
                <a:ea typeface="Adobe Gothic Std B" pitchFamily="34" charset="-128"/>
              </a:rPr>
              <a:t>》PPT</a:t>
            </a:r>
          </a:p>
          <a:p>
            <a:pPr algn="ctr"/>
            <a:r>
              <a:rPr lang="en-US" altLang="zh-CN" sz="4400" dirty="0" smtClean="0">
                <a:solidFill>
                  <a:schemeClr val="tx1">
                    <a:lumMod val="75000"/>
                    <a:lumOff val="25000"/>
                  </a:schemeClr>
                </a:solidFill>
                <a:latin typeface="Adobe Gothic Std B" pitchFamily="34" charset="-128"/>
                <a:ea typeface="Adobe Gothic Std B" pitchFamily="34" charset="-128"/>
              </a:rPr>
              <a:t>G16</a:t>
            </a:r>
            <a:r>
              <a:rPr lang="zh-CN" altLang="en-US" sz="4400" dirty="0" smtClean="0">
                <a:solidFill>
                  <a:schemeClr val="tx1">
                    <a:lumMod val="75000"/>
                    <a:lumOff val="25000"/>
                  </a:schemeClr>
                </a:solidFill>
                <a:latin typeface="Adobe Gothic Std B" pitchFamily="34" charset="-128"/>
                <a:ea typeface="Adobe Gothic Std B" pitchFamily="34" charset="-128"/>
              </a:rPr>
              <a:t>小组 </a:t>
            </a:r>
            <a:r>
              <a:rPr lang="en-US" altLang="zh-CN" sz="4400" dirty="0" smtClean="0">
                <a:solidFill>
                  <a:schemeClr val="tx1">
                    <a:lumMod val="75000"/>
                    <a:lumOff val="25000"/>
                  </a:schemeClr>
                </a:solidFill>
                <a:latin typeface="Adobe Gothic Std B" pitchFamily="34" charset="-128"/>
                <a:ea typeface="Adobe Gothic Std B" pitchFamily="34" charset="-128"/>
              </a:rPr>
              <a:t>v1.0</a:t>
            </a:r>
            <a:endParaRPr lang="zh-CN" altLang="en-US" sz="4400" dirty="0">
              <a:solidFill>
                <a:schemeClr val="tx1">
                  <a:lumMod val="75000"/>
                  <a:lumOff val="25000"/>
                </a:schemeClr>
              </a:solidFill>
              <a:latin typeface="Adobe Gothic Std B" pitchFamily="34" charset="-128"/>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830" y="2253143"/>
            <a:ext cx="4930567" cy="1912786"/>
          </a:xfrm>
          <a:prstGeom prst="rect">
            <a:avLst/>
          </a:prstGeom>
        </p:spPr>
      </p:pic>
    </p:spTree>
    <p:extLst>
      <p:ext uri="{BB962C8B-B14F-4D97-AF65-F5344CB8AC3E}">
        <p14:creationId xmlns:p14="http://schemas.microsoft.com/office/powerpoint/2010/main" val="202262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67744" cy="611560"/>
            <a:chOff x="0" y="448022"/>
            <a:chExt cx="2267744" cy="61156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grpSp>
      <p:grpSp>
        <p:nvGrpSpPr>
          <p:cNvPr id="19" name="组合 18"/>
          <p:cNvGrpSpPr/>
          <p:nvPr/>
        </p:nvGrpSpPr>
        <p:grpSpPr>
          <a:xfrm>
            <a:off x="1403648" y="1059582"/>
            <a:ext cx="3456384" cy="660043"/>
            <a:chOff x="4932039" y="898846"/>
            <a:chExt cx="3456384" cy="660043"/>
          </a:xfrm>
        </p:grpSpPr>
        <p:grpSp>
          <p:nvGrpSpPr>
            <p:cNvPr id="6" name="组合 5"/>
            <p:cNvGrpSpPr/>
            <p:nvPr/>
          </p:nvGrpSpPr>
          <p:grpSpPr>
            <a:xfrm>
              <a:off x="5352140" y="915566"/>
              <a:ext cx="3036283" cy="643323"/>
              <a:chOff x="4932040" y="1429087"/>
              <a:chExt cx="3036283" cy="643323"/>
            </a:xfrm>
          </p:grpSpPr>
          <p:sp>
            <p:nvSpPr>
              <p:cNvPr id="7" name="TextBox 6"/>
              <p:cNvSpPr txBox="1"/>
              <p:nvPr/>
            </p:nvSpPr>
            <p:spPr>
              <a:xfrm>
                <a:off x="4932040" y="1733856"/>
                <a:ext cx="2892268" cy="338554"/>
              </a:xfrm>
              <a:prstGeom prst="rect">
                <a:avLst/>
              </a:prstGeom>
              <a:noFill/>
            </p:spPr>
            <p:txBody>
              <a:bodyPr wrap="square" rtlCol="0">
                <a:spAutoFit/>
              </a:bodyPr>
              <a:lstStyle/>
              <a:p>
                <a:endParaRPr lang="zh-CN" altLang="en-US" sz="1600" dirty="0">
                  <a:solidFill>
                    <a:srgbClr val="F2A849"/>
                  </a:solidFill>
                </a:endParaRPr>
              </a:p>
            </p:txBody>
          </p:sp>
          <p:sp>
            <p:nvSpPr>
              <p:cNvPr id="8" name="TextBox 7"/>
              <p:cNvSpPr txBox="1"/>
              <p:nvPr/>
            </p:nvSpPr>
            <p:spPr>
              <a:xfrm>
                <a:off x="4943988" y="1429087"/>
                <a:ext cx="3024335"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2.3</a:t>
                </a:r>
                <a:r>
                  <a:rPr lang="zh-CN" altLang="en-US" b="1" dirty="0">
                    <a:solidFill>
                      <a:srgbClr val="67D993"/>
                    </a:solidFill>
                    <a:latin typeface="微软雅黑" pitchFamily="34" charset="-122"/>
                    <a:ea typeface="微软雅黑" pitchFamily="34" charset="-122"/>
                  </a:rPr>
                  <a:t>产品</a:t>
                </a:r>
              </a:p>
            </p:txBody>
          </p:sp>
        </p:grpSp>
        <p:sp>
          <p:nvSpPr>
            <p:cNvPr id="13" name="等腰三角形 12"/>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403648" y="2859782"/>
            <a:ext cx="2808312" cy="432048"/>
            <a:chOff x="4932039" y="898846"/>
            <a:chExt cx="2808312" cy="432048"/>
          </a:xfrm>
        </p:grpSpPr>
        <p:sp>
          <p:nvSpPr>
            <p:cNvPr id="24" name="TextBox 23"/>
            <p:cNvSpPr txBox="1"/>
            <p:nvPr/>
          </p:nvSpPr>
          <p:spPr>
            <a:xfrm>
              <a:off x="5364088" y="915566"/>
              <a:ext cx="2376263"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2.4</a:t>
              </a:r>
              <a:r>
                <a:rPr lang="zh-CN" altLang="en-US" b="1" dirty="0" smtClean="0">
                  <a:solidFill>
                    <a:srgbClr val="67D993"/>
                  </a:solidFill>
                  <a:latin typeface="微软雅黑" pitchFamily="34" charset="-122"/>
                  <a:ea typeface="微软雅黑" pitchFamily="34" charset="-122"/>
                </a:rPr>
                <a:t>验收标准</a:t>
              </a:r>
              <a:endParaRPr lang="zh-CN" altLang="en-US" b="1" dirty="0">
                <a:solidFill>
                  <a:srgbClr val="67D993"/>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22"/>
          <p:cNvSpPr txBox="1"/>
          <p:nvPr/>
        </p:nvSpPr>
        <p:spPr>
          <a:xfrm>
            <a:off x="2051720" y="3245834"/>
            <a:ext cx="4176464" cy="584775"/>
          </a:xfrm>
          <a:prstGeom prst="rect">
            <a:avLst/>
          </a:prstGeom>
          <a:noFill/>
        </p:spPr>
        <p:txBody>
          <a:bodyPr wrap="square" rtlCol="0">
            <a:spAutoFit/>
          </a:bodyPr>
          <a:lstStyle/>
          <a:p>
            <a:r>
              <a:rPr lang="zh-CN" altLang="en-US" sz="1600" b="1" dirty="0">
                <a:solidFill>
                  <a:srgbClr val="67D993"/>
                </a:solidFill>
              </a:rPr>
              <a:t>需求工程计划</a:t>
            </a:r>
            <a:r>
              <a:rPr lang="en-US" altLang="zh-CN" sz="1600" b="1" dirty="0">
                <a:solidFill>
                  <a:srgbClr val="67D993"/>
                </a:solidFill>
              </a:rPr>
              <a:t>PPT</a:t>
            </a:r>
            <a:r>
              <a:rPr lang="zh-CN" altLang="en-US" sz="1600" b="1" dirty="0">
                <a:solidFill>
                  <a:srgbClr val="67D993"/>
                </a:solidFill>
              </a:rPr>
              <a:t>及文档通过审核，进入下一步骤获取客户需求。</a:t>
            </a:r>
            <a:endParaRPr lang="en-US" altLang="zh-CN" sz="1600" b="1" dirty="0">
              <a:solidFill>
                <a:srgbClr val="67D993"/>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480783337"/>
              </p:ext>
            </p:extLst>
          </p:nvPr>
        </p:nvGraphicFramePr>
        <p:xfrm>
          <a:off x="1972182" y="1802553"/>
          <a:ext cx="5487670" cy="609600"/>
        </p:xfrm>
        <a:graphic>
          <a:graphicData uri="http://schemas.openxmlformats.org/drawingml/2006/table">
            <a:tbl>
              <a:tblPr firstRow="1" firstCol="1" bandRow="1">
                <a:tableStyleId>{5C22544A-7EE6-4342-B048-85BDC9FD1C3A}</a:tableStyleId>
              </a:tblPr>
              <a:tblGrid>
                <a:gridCol w="2139315"/>
                <a:gridCol w="3348355"/>
              </a:tblGrid>
              <a:tr h="0">
                <a:tc>
                  <a:txBody>
                    <a:bodyPr/>
                    <a:lstStyle/>
                    <a:p>
                      <a:pPr algn="just">
                        <a:spcAft>
                          <a:spcPts val="0"/>
                        </a:spcAft>
                      </a:pPr>
                      <a:r>
                        <a:rPr lang="zh-CN" sz="1000" kern="0" dirty="0">
                          <a:effectLst/>
                        </a:rPr>
                        <a:t>文件名称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内容要点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《需求工程计划》</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进度管理计划，成本管理计划等计划，该阶段的</a:t>
                      </a:r>
                      <a:r>
                        <a:rPr lang="en-US" sz="1000" kern="0">
                          <a:effectLst/>
                        </a:rPr>
                        <a:t>WBS</a:t>
                      </a:r>
                      <a:r>
                        <a:rPr lang="zh-CN" sz="1000" kern="0">
                          <a:effectLst/>
                        </a:rPr>
                        <a:t>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《软件需求规格说明书》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用例图，界面原型，功能需求，数据字典，用户等级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《软件需求变更文档》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变更原因，变更过后的影响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6" name="TextBox 4"/>
          <p:cNvSpPr txBox="1"/>
          <p:nvPr/>
        </p:nvSpPr>
        <p:spPr>
          <a:xfrm>
            <a:off x="695008" y="745573"/>
            <a:ext cx="2614413"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2.3</a:t>
            </a:r>
            <a:r>
              <a:rPr lang="zh-CN" altLang="en-US" sz="1600" dirty="0" smtClean="0">
                <a:solidFill>
                  <a:srgbClr val="53C780"/>
                </a:solidFill>
                <a:latin typeface="微软雅黑" pitchFamily="34" charset="-122"/>
                <a:ea typeface="微软雅黑" pitchFamily="34" charset="-122"/>
              </a:rPr>
              <a:t>产品</a:t>
            </a:r>
            <a:r>
              <a:rPr lang="en-US" altLang="zh-CN" sz="1600" dirty="0" smtClean="0">
                <a:solidFill>
                  <a:srgbClr val="53C780"/>
                </a:solidFill>
                <a:latin typeface="微软雅黑" pitchFamily="34" charset="-122"/>
                <a:ea typeface="微软雅黑" pitchFamily="34" charset="-122"/>
              </a:rPr>
              <a:t>&amp;2.4</a:t>
            </a:r>
            <a:r>
              <a:rPr lang="zh-CN" altLang="en-US" sz="1600" dirty="0" smtClean="0">
                <a:solidFill>
                  <a:srgbClr val="53C780"/>
                </a:solidFill>
                <a:latin typeface="微软雅黑" pitchFamily="34" charset="-122"/>
                <a:ea typeface="微软雅黑" pitchFamily="34" charset="-122"/>
              </a:rPr>
              <a:t>验收标准</a:t>
            </a:r>
            <a:endParaRPr lang="zh-CN" altLang="en-US" sz="1600" dirty="0">
              <a:solidFill>
                <a:srgbClr val="53C780"/>
              </a:solidFill>
              <a:latin typeface="微软雅黑" pitchFamily="34" charset="-122"/>
              <a:ea typeface="微软雅黑" pitchFamily="34" charset="-122"/>
            </a:endParaRPr>
          </a:p>
        </p:txBody>
      </p:sp>
      <p:sp>
        <p:nvSpPr>
          <p:cNvPr id="37" name="TextBox 4"/>
          <p:cNvSpPr txBox="1"/>
          <p:nvPr/>
        </p:nvSpPr>
        <p:spPr>
          <a:xfrm>
            <a:off x="3235108" y="1429946"/>
            <a:ext cx="2614413" cy="338554"/>
          </a:xfrm>
          <a:prstGeom prst="rect">
            <a:avLst/>
          </a:prstGeom>
          <a:noFill/>
        </p:spPr>
        <p:txBody>
          <a:bodyPr wrap="square" rtlCol="0">
            <a:spAutoFit/>
          </a:bodyPr>
          <a:lstStyle/>
          <a:p>
            <a:r>
              <a:rPr lang="zh-CN" altLang="en-US" sz="1600" dirty="0" smtClean="0">
                <a:solidFill>
                  <a:srgbClr val="53C780"/>
                </a:solidFill>
                <a:latin typeface="微软雅黑" pitchFamily="34" charset="-122"/>
                <a:ea typeface="微软雅黑" pitchFamily="34" charset="-122"/>
              </a:rPr>
              <a:t>需要移交用户的文件</a:t>
            </a:r>
            <a:endParaRPr lang="zh-CN" altLang="en-US" sz="1600"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256935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进度</a:t>
            </a:r>
            <a:r>
              <a:rPr lang="zh-CN" altLang="en-US" sz="5400" dirty="0">
                <a:solidFill>
                  <a:srgbClr val="00B0F0"/>
                </a:solidFill>
                <a:latin typeface="Adobe Gothic Std B" pitchFamily="34" charset="-128"/>
                <a:ea typeface="Adobe Gothic Std B" pitchFamily="34" charset="-128"/>
              </a:rPr>
              <a:t>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3</a:t>
              </a:r>
              <a:endParaRPr lang="zh-CN" altLang="en-US" sz="3200" dirty="0">
                <a:solidFill>
                  <a:schemeClr val="bg1"/>
                </a:solidFill>
              </a:endParaRPr>
            </a:p>
          </p:txBody>
        </p:sp>
      </p:grpSp>
    </p:spTree>
    <p:extLst>
      <p:ext uri="{BB962C8B-B14F-4D97-AF65-F5344CB8AC3E}">
        <p14:creationId xmlns:p14="http://schemas.microsoft.com/office/powerpoint/2010/main" val="322709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230574" y="1059582"/>
            <a:ext cx="3549337" cy="3539430"/>
          </a:xfrm>
          <a:prstGeom prst="rect">
            <a:avLst/>
          </a:prstGeom>
          <a:noFill/>
        </p:spPr>
        <p:txBody>
          <a:bodyPr wrap="square" rtlCol="0">
            <a:spAutoFit/>
          </a:bodyPr>
          <a:lstStyle/>
          <a:p>
            <a:r>
              <a:rPr lang="zh-CN" altLang="en-US" sz="1400" dirty="0" smtClean="0">
                <a:solidFill>
                  <a:srgbClr val="1173B0"/>
                </a:solidFill>
              </a:rPr>
              <a:t>需求</a:t>
            </a:r>
            <a:r>
              <a:rPr lang="zh-CN" altLang="en-US" sz="1400" dirty="0">
                <a:solidFill>
                  <a:srgbClr val="1173B0"/>
                </a:solidFill>
              </a:rPr>
              <a:t>工程阶段总负责人为丁磊，整个阶段分为五个小组：质量保证小组：负责审核需求规格说明书和需求阶段质量，组成人员为当前阶段负责人和小组</a:t>
            </a:r>
            <a:r>
              <a:rPr lang="en-US" altLang="zh-CN" sz="1400" dirty="0">
                <a:solidFill>
                  <a:srgbClr val="1173B0"/>
                </a:solidFill>
              </a:rPr>
              <a:t>PM</a:t>
            </a:r>
            <a:r>
              <a:rPr lang="zh-CN" altLang="en-US" sz="1400" dirty="0">
                <a:solidFill>
                  <a:srgbClr val="1173B0"/>
                </a:solidFill>
              </a:rPr>
              <a:t>，由当前阶段负责人审核通过后交由</a:t>
            </a:r>
            <a:r>
              <a:rPr lang="en-US" altLang="zh-CN" sz="1400" dirty="0">
                <a:solidFill>
                  <a:srgbClr val="1173B0"/>
                </a:solidFill>
              </a:rPr>
              <a:t>PM</a:t>
            </a:r>
            <a:r>
              <a:rPr lang="zh-CN" altLang="en-US" sz="1400" dirty="0">
                <a:solidFill>
                  <a:srgbClr val="1173B0"/>
                </a:solidFill>
              </a:rPr>
              <a:t>审核二次审核确保不出问题；任务制定以及人员分工小组：在需求阶段细分任务到个人，由丁磊执行并且由丁磊负责，余敬和陈建伟负责给出意见提供帮助，若丁磊不能及时完成，则余敬和陈建伟帮忙完成；</a:t>
            </a:r>
            <a:r>
              <a:rPr lang="en-US" altLang="zh-CN" sz="1400" dirty="0">
                <a:solidFill>
                  <a:srgbClr val="1173B0"/>
                </a:solidFill>
              </a:rPr>
              <a:t>PPT</a:t>
            </a:r>
            <a:r>
              <a:rPr lang="zh-CN" altLang="en-US" sz="1400" dirty="0">
                <a:solidFill>
                  <a:srgbClr val="1173B0"/>
                </a:solidFill>
              </a:rPr>
              <a:t>制作小组负责人为唐子煜，他给下属支持人员分配任务并一起完成过程中用到的</a:t>
            </a:r>
            <a:r>
              <a:rPr lang="en-US" altLang="zh-CN" sz="1400" dirty="0">
                <a:solidFill>
                  <a:srgbClr val="1173B0"/>
                </a:solidFill>
              </a:rPr>
              <a:t>PPT</a:t>
            </a:r>
            <a:r>
              <a:rPr lang="zh-CN" altLang="en-US" sz="1400" dirty="0">
                <a:solidFill>
                  <a:srgbClr val="1173B0"/>
                </a:solidFill>
              </a:rPr>
              <a:t>，若唐子煜因故不能执行则由张伟鹏代为执行；需求获取负责人为丁磊，若丁磊有事则由余敬负责；需求分析小组的负责人也是丁磊，替补为</a:t>
            </a:r>
            <a:r>
              <a:rPr lang="zh-CN" altLang="en-US" sz="1400" dirty="0" smtClean="0">
                <a:solidFill>
                  <a:srgbClr val="1173B0"/>
                </a:solidFill>
              </a:rPr>
              <a:t>张伟鹏。</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187814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3.1</a:t>
            </a:r>
            <a:r>
              <a:rPr lang="zh-CN" altLang="en-US" sz="1600" dirty="0" smtClean="0">
                <a:solidFill>
                  <a:srgbClr val="00B0F0"/>
                </a:solidFill>
                <a:latin typeface="微软雅黑" pitchFamily="34" charset="-122"/>
                <a:ea typeface="微软雅黑" pitchFamily="34" charset="-122"/>
              </a:rPr>
              <a:t>组织分解结构</a:t>
            </a:r>
            <a:endParaRPr lang="zh-CN" altLang="en-US" sz="1600" dirty="0">
              <a:solidFill>
                <a:srgbClr val="00B0F0"/>
              </a:solidFill>
              <a:latin typeface="微软雅黑" pitchFamily="34" charset="-122"/>
              <a:ea typeface="微软雅黑" pitchFamily="34" charset="-122"/>
            </a:endParaRPr>
          </a:p>
        </p:txBody>
      </p:sp>
      <p:pic>
        <p:nvPicPr>
          <p:cNvPr id="1027" name="Picture 3" descr="需求工程阶段OB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645715"/>
            <a:ext cx="4946650"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94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4499992" y="3435846"/>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en-US" altLang="zh-CN" sz="1400" dirty="0" smtClean="0">
                <a:solidFill>
                  <a:srgbClr val="1173B0"/>
                </a:solidFill>
              </a:rPr>
              <a:t>WBS</a:t>
            </a:r>
            <a:r>
              <a:rPr lang="zh-CN" altLang="en-US" sz="1400" dirty="0" smtClean="0">
                <a:solidFill>
                  <a:srgbClr val="1173B0"/>
                </a:solidFill>
              </a:rPr>
              <a:t>结构图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pic>
        <p:nvPicPr>
          <p:cNvPr id="1026" name="Picture 2" descr="E:\学习\大三上\软件需求分析\12.30\G16WBS-sr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48022"/>
            <a:ext cx="7545995" cy="449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06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305780" y="4304690"/>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zh-CN" altLang="en-US" sz="1400" dirty="0">
                <a:solidFill>
                  <a:srgbClr val="1173B0"/>
                </a:solidFill>
              </a:rPr>
              <a:t>甘特图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pic>
        <p:nvPicPr>
          <p:cNvPr id="1025" name="Picture 1" descr="G:\软件\qq data\1206158680\Image\C2C\QGG)Y~IPD~LU8XG$HR3Z~Z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4" y="1126654"/>
            <a:ext cx="7317696" cy="31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7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92652" y="2185838"/>
              <a:ext cx="792089" cy="330226"/>
            </a:xfrm>
            <a:prstGeom prst="rect">
              <a:avLst/>
            </a:prstGeom>
            <a:noFill/>
          </p:spPr>
          <p:txBody>
            <a:bodyPr wrap="square" rtlCol="0">
              <a:spAutoFit/>
            </a:bodyPr>
            <a:lstStyle/>
            <a:p>
              <a:r>
                <a:rPr lang="en-US" altLang="zh-CN" sz="3200" dirty="0" smtClean="0">
                  <a:solidFill>
                    <a:schemeClr val="bg1"/>
                  </a:solidFill>
                </a:rPr>
                <a:t>Part 4</a:t>
              </a:r>
              <a:endParaRPr lang="zh-CN" altLang="en-US" dirty="0">
                <a:solidFill>
                  <a:schemeClr val="bg1"/>
                </a:solidFill>
              </a:endParaRPr>
            </a:p>
          </p:txBody>
        </p:sp>
      </p:grpSp>
      <p:sp>
        <p:nvSpPr>
          <p:cNvPr id="8" name="TextBox 7"/>
          <p:cNvSpPr txBox="1"/>
          <p:nvPr/>
        </p:nvSpPr>
        <p:spPr>
          <a:xfrm>
            <a:off x="4103382" y="1972341"/>
            <a:ext cx="4392488" cy="923330"/>
          </a:xfrm>
          <a:prstGeom prst="rect">
            <a:avLst/>
          </a:prstGeom>
          <a:noFill/>
        </p:spPr>
        <p:txBody>
          <a:bodyPr wrap="square" rtlCol="0">
            <a:spAutoFit/>
          </a:bodyPr>
          <a:lstStyle/>
          <a:p>
            <a:r>
              <a:rPr lang="zh-CN" altLang="en-US" sz="5400" dirty="0" smtClean="0">
                <a:solidFill>
                  <a:schemeClr val="accent6">
                    <a:lumMod val="60000"/>
                    <a:lumOff val="40000"/>
                  </a:schemeClr>
                </a:solidFill>
                <a:latin typeface="Adobe Gothic Std B" pitchFamily="34" charset="-128"/>
                <a:ea typeface="Adobe Gothic Std B" pitchFamily="34" charset="-128"/>
              </a:rPr>
              <a:t>范围管理计划</a:t>
            </a:r>
            <a:endParaRPr lang="zh-CN" altLang="en-US" sz="5400" dirty="0">
              <a:solidFill>
                <a:schemeClr val="accent6">
                  <a:lumMod val="60000"/>
                  <a:lumOff val="40000"/>
                </a:schemeClr>
              </a:solidFill>
              <a:latin typeface="Adobe Gothic Std B" pitchFamily="34" charset="-128"/>
            </a:endParaRPr>
          </a:p>
        </p:txBody>
      </p:sp>
    </p:spTree>
    <p:extLst>
      <p:ext uri="{BB962C8B-B14F-4D97-AF65-F5344CB8AC3E}">
        <p14:creationId xmlns:p14="http://schemas.microsoft.com/office/powerpoint/2010/main" val="70200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59632" y="1543978"/>
            <a:ext cx="2078516" cy="2078516"/>
            <a:chOff x="2915816" y="843558"/>
            <a:chExt cx="2078516" cy="2078516"/>
          </a:xfrm>
          <a:solidFill>
            <a:srgbClr val="F2A849"/>
          </a:solidFill>
        </p:grpSpPr>
        <p:sp>
          <p:nvSpPr>
            <p:cNvPr id="2"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同心圆 4"/>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rot="19989476">
            <a:off x="3224759" y="1239424"/>
            <a:ext cx="1769952" cy="1870302"/>
            <a:chOff x="5847264" y="1987832"/>
            <a:chExt cx="1769952" cy="1870302"/>
          </a:xfrm>
          <a:solidFill>
            <a:srgbClr val="F2A849"/>
          </a:solidFill>
        </p:grpSpPr>
        <p:sp>
          <p:nvSpPr>
            <p:cNvPr id="7"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心圆 9"/>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 name="组合 11"/>
          <p:cNvGrpSpPr/>
          <p:nvPr/>
        </p:nvGrpSpPr>
        <p:grpSpPr>
          <a:xfrm rot="20557778">
            <a:off x="6479083" y="752441"/>
            <a:ext cx="2078516" cy="2078516"/>
            <a:chOff x="2915816" y="843558"/>
            <a:chExt cx="2078516" cy="2078516"/>
          </a:xfrm>
          <a:solidFill>
            <a:srgbClr val="F2A849"/>
          </a:solidFill>
        </p:grpSpPr>
        <p:sp>
          <p:nvSpPr>
            <p:cNvPr id="13"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心圆 13"/>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rot="19801086">
            <a:off x="4902781" y="1612103"/>
            <a:ext cx="1769952" cy="1870302"/>
            <a:chOff x="5847264" y="1987832"/>
            <a:chExt cx="1769952" cy="1870302"/>
          </a:xfrm>
          <a:solidFill>
            <a:srgbClr val="F2A849"/>
          </a:solidFill>
        </p:grpSpPr>
        <p:sp>
          <p:nvSpPr>
            <p:cNvPr id="16"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同心圆 16"/>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2" name="TextBox 21"/>
          <p:cNvSpPr txBox="1"/>
          <p:nvPr/>
        </p:nvSpPr>
        <p:spPr>
          <a:xfrm>
            <a:off x="1450642" y="2317084"/>
            <a:ext cx="1714827" cy="584775"/>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4.1</a:t>
            </a:r>
            <a:r>
              <a:rPr lang="zh-CN" altLang="en-US" sz="1600" b="1" dirty="0" smtClean="0">
                <a:solidFill>
                  <a:srgbClr val="F2A849"/>
                </a:solidFill>
                <a:latin typeface="微软雅黑" pitchFamily="34" charset="-122"/>
                <a:ea typeface="微软雅黑" pitchFamily="34" charset="-122"/>
              </a:rPr>
              <a:t>第一</a:t>
            </a:r>
            <a:r>
              <a:rPr lang="zh-CN" altLang="en-US" sz="1600" b="1" dirty="0">
                <a:solidFill>
                  <a:srgbClr val="F2A849"/>
                </a:solidFill>
                <a:latin typeface="微软雅黑" pitchFamily="34" charset="-122"/>
                <a:ea typeface="微软雅黑" pitchFamily="34" charset="-122"/>
              </a:rPr>
              <a:t>个版本的范围</a:t>
            </a:r>
          </a:p>
        </p:txBody>
      </p:sp>
      <p:sp>
        <p:nvSpPr>
          <p:cNvPr id="24" name="TextBox 23"/>
          <p:cNvSpPr txBox="1"/>
          <p:nvPr/>
        </p:nvSpPr>
        <p:spPr>
          <a:xfrm>
            <a:off x="6876934" y="1622422"/>
            <a:ext cx="2088233" cy="338554"/>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4.5</a:t>
            </a:r>
            <a:r>
              <a:rPr lang="zh-CN" altLang="en-US" sz="1600" b="1" dirty="0" smtClean="0">
                <a:solidFill>
                  <a:srgbClr val="F2A849"/>
                </a:solidFill>
                <a:latin typeface="微软雅黑" pitchFamily="34" charset="-122"/>
                <a:ea typeface="微软雅黑" pitchFamily="34" charset="-122"/>
              </a:rPr>
              <a:t>约束条件</a:t>
            </a:r>
            <a:endParaRPr lang="zh-CN" altLang="en-US" sz="1600" b="1" dirty="0">
              <a:solidFill>
                <a:srgbClr val="F2A849"/>
              </a:solidFill>
              <a:latin typeface="微软雅黑" pitchFamily="34" charset="-122"/>
              <a:ea typeface="微软雅黑" pitchFamily="34" charset="-122"/>
            </a:endParaRPr>
          </a:p>
        </p:txBody>
      </p:sp>
      <p:sp>
        <p:nvSpPr>
          <p:cNvPr id="26" name="TextBox 25"/>
          <p:cNvSpPr txBox="1"/>
          <p:nvPr/>
        </p:nvSpPr>
        <p:spPr>
          <a:xfrm>
            <a:off x="5134406" y="2378638"/>
            <a:ext cx="1402942" cy="461665"/>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4.3</a:t>
            </a:r>
            <a:r>
              <a:rPr lang="zh-CN" altLang="en-US" sz="1200" b="1" dirty="0" smtClean="0">
                <a:solidFill>
                  <a:srgbClr val="F2A849"/>
                </a:solidFill>
                <a:latin typeface="微软雅黑" pitchFamily="34" charset="-122"/>
                <a:ea typeface="微软雅黑" pitchFamily="34" charset="-122"/>
              </a:rPr>
              <a:t>范围</a:t>
            </a:r>
            <a:r>
              <a:rPr lang="zh-CN" altLang="en-US" sz="1200" b="1" dirty="0">
                <a:solidFill>
                  <a:srgbClr val="F2A849"/>
                </a:solidFill>
                <a:latin typeface="微软雅黑" pitchFamily="34" charset="-122"/>
                <a:ea typeface="微软雅黑" pitchFamily="34" charset="-122"/>
              </a:rPr>
              <a:t>控制与变更</a:t>
            </a:r>
          </a:p>
        </p:txBody>
      </p:sp>
      <p:sp>
        <p:nvSpPr>
          <p:cNvPr id="28" name="TextBox 27"/>
          <p:cNvSpPr txBox="1"/>
          <p:nvPr/>
        </p:nvSpPr>
        <p:spPr>
          <a:xfrm>
            <a:off x="3449172" y="2041397"/>
            <a:ext cx="1209672" cy="276999"/>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4.2</a:t>
            </a:r>
            <a:r>
              <a:rPr lang="zh-CN" altLang="en-US" sz="1200" b="1" dirty="0" smtClean="0">
                <a:solidFill>
                  <a:srgbClr val="F2A849"/>
                </a:solidFill>
                <a:latin typeface="微软雅黑" pitchFamily="34" charset="-122"/>
                <a:ea typeface="微软雅黑" pitchFamily="34" charset="-122"/>
              </a:rPr>
              <a:t>工作</a:t>
            </a:r>
            <a:r>
              <a:rPr lang="zh-CN" altLang="en-US" sz="1200" b="1" dirty="0">
                <a:solidFill>
                  <a:srgbClr val="F2A849"/>
                </a:solidFill>
                <a:latin typeface="微软雅黑" pitchFamily="34" charset="-122"/>
                <a:ea typeface="微软雅黑" pitchFamily="34" charset="-122"/>
              </a:rPr>
              <a:t>的范围</a:t>
            </a:r>
          </a:p>
        </p:txBody>
      </p:sp>
    </p:spTree>
    <p:extLst>
      <p:ext uri="{BB962C8B-B14F-4D97-AF65-F5344CB8AC3E}">
        <p14:creationId xmlns:p14="http://schemas.microsoft.com/office/powerpoint/2010/main" val="1134228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4.1</a:t>
            </a:r>
            <a:r>
              <a:rPr lang="zh-CN" altLang="en-US" sz="1600" dirty="0" smtClean="0">
                <a:solidFill>
                  <a:srgbClr val="F2A849"/>
                </a:solidFill>
                <a:latin typeface="微软雅黑" pitchFamily="34" charset="-122"/>
                <a:ea typeface="微软雅黑" pitchFamily="34" charset="-122"/>
              </a:rPr>
              <a:t>第一</a:t>
            </a:r>
            <a:r>
              <a:rPr lang="zh-CN" altLang="en-US" sz="1600" dirty="0">
                <a:solidFill>
                  <a:srgbClr val="F2A849"/>
                </a:solidFill>
                <a:latin typeface="微软雅黑" pitchFamily="34" charset="-122"/>
                <a:ea typeface="微软雅黑" pitchFamily="34" charset="-122"/>
              </a:rPr>
              <a:t>个版本的范围</a:t>
            </a:r>
          </a:p>
        </p:txBody>
      </p:sp>
      <p:graphicFrame>
        <p:nvGraphicFramePr>
          <p:cNvPr id="3" name="表格 2"/>
          <p:cNvGraphicFramePr>
            <a:graphicFrameLocks noGrp="1"/>
          </p:cNvGraphicFramePr>
          <p:nvPr>
            <p:extLst/>
          </p:nvPr>
        </p:nvGraphicFramePr>
        <p:xfrm>
          <a:off x="683568" y="2369157"/>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教师需求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需求描述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网站上有软件工程系列课程的基本介绍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网站上有教师的基本介绍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教师可以在网站上发布通知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网站可以公布老师最近的的教学内容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可以下载学生的作业来进行评语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extLst/>
          </p:nvPr>
        </p:nvGraphicFramePr>
        <p:xfrm>
          <a:off x="683568" y="1151138"/>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学生需求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课程相关课件下载，平均下载速度达到</a:t>
                      </a:r>
                      <a:r>
                        <a:rPr lang="en-US" sz="1000" kern="0">
                          <a:effectLst/>
                        </a:rPr>
                        <a:t>50KB</a:t>
                      </a:r>
                      <a:r>
                        <a:rPr lang="zh-CN" sz="1000" kern="0">
                          <a:effectLst/>
                        </a:rPr>
                        <a:t>每秒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能及时看到老师的通知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网站界面简洁大方，有导航栏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有根据问题来找回密码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能够提交作业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表格 7"/>
          <p:cNvGraphicFramePr>
            <a:graphicFrameLocks noGrp="1"/>
          </p:cNvGraphicFramePr>
          <p:nvPr>
            <p:extLst/>
          </p:nvPr>
        </p:nvGraphicFramePr>
        <p:xfrm>
          <a:off x="684401" y="3610363"/>
          <a:ext cx="5267960" cy="7010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游客需求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RM-VS1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能够访问相关链接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00" kern="0">
                          <a:effectLst/>
                        </a:rPr>
                        <a:t>RM-VS2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能够在留言板留言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62498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926074"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4.2</a:t>
            </a:r>
            <a:r>
              <a:rPr lang="zh-CN" altLang="en-US" sz="1600" dirty="0" smtClean="0">
                <a:solidFill>
                  <a:srgbClr val="F2A849"/>
                </a:solidFill>
                <a:latin typeface="微软雅黑" pitchFamily="34" charset="-122"/>
                <a:ea typeface="微软雅黑" pitchFamily="34" charset="-122"/>
              </a:rPr>
              <a:t>后续</a:t>
            </a:r>
            <a:r>
              <a:rPr lang="zh-CN" altLang="en-US" sz="1600" dirty="0">
                <a:solidFill>
                  <a:srgbClr val="F2A849"/>
                </a:solidFill>
                <a:latin typeface="微软雅黑" pitchFamily="34" charset="-122"/>
                <a:ea typeface="微软雅黑" pitchFamily="34" charset="-122"/>
              </a:rPr>
              <a:t>版本的产品范围</a:t>
            </a:r>
          </a:p>
        </p:txBody>
      </p:sp>
      <p:graphicFrame>
        <p:nvGraphicFramePr>
          <p:cNvPr id="3" name="表格 2"/>
          <p:cNvGraphicFramePr>
            <a:graphicFrameLocks noGrp="1"/>
          </p:cNvGraphicFramePr>
          <p:nvPr>
            <p:extLst>
              <p:ext uri="{D42A27DB-BD31-4B8C-83A1-F6EECF244321}">
                <p14:modId xmlns:p14="http://schemas.microsoft.com/office/powerpoint/2010/main" val="3127478227"/>
              </p:ext>
            </p:extLst>
          </p:nvPr>
        </p:nvGraphicFramePr>
        <p:xfrm>
          <a:off x="709822" y="3219822"/>
          <a:ext cx="5267960" cy="182118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教师需求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需求描述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管理课程资料</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latin typeface="+mn-lt"/>
                          <a:ea typeface="+mn-ea"/>
                          <a:cs typeface="+mn-cs"/>
                        </a:rPr>
                        <a:t>登录</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注销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找回密码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RM-TE5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管理课程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RM-TE6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管理答疑</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RM-TE7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修改个人信息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RM-TE8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发布课程通知</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RM-TE9</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注册</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708101182"/>
              </p:ext>
            </p:extLst>
          </p:nvPr>
        </p:nvGraphicFramePr>
        <p:xfrm>
          <a:off x="709822" y="1092357"/>
          <a:ext cx="5267960" cy="1965960"/>
        </p:xfrm>
        <a:graphic>
          <a:graphicData uri="http://schemas.openxmlformats.org/drawingml/2006/table">
            <a:tbl>
              <a:tblPr firstRow="1" firstCol="1" bandRow="1">
                <a:tableStyleId>{5C22544A-7EE6-4342-B048-85BDC9FD1C3A}</a:tableStyleId>
              </a:tblPr>
              <a:tblGrid>
                <a:gridCol w="720080"/>
                <a:gridCol w="4547880"/>
              </a:tblGrid>
              <a:tr h="0">
                <a:tc gridSpan="2">
                  <a:txBody>
                    <a:bodyPr/>
                    <a:lstStyle/>
                    <a:p>
                      <a:pPr indent="406400" algn="ctr">
                        <a:spcAft>
                          <a:spcPts val="0"/>
                        </a:spcAft>
                      </a:pPr>
                      <a:r>
                        <a:rPr lang="zh-CN" sz="1600" kern="0" dirty="0">
                          <a:effectLst/>
                        </a:rPr>
                        <a:t>学生需求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查看通知</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latin typeface="+mn-lt"/>
                          <a:ea typeface="+mn-ea"/>
                          <a:cs typeface="+mn-cs"/>
                        </a:rPr>
                        <a:t>登录</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注册</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找回密码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关注课程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RM-ST6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修改个人信息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RM-ST7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参与课程论坛</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RM-ST8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参与网站论坛</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RM-ST9</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下载资料</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RM-ST10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注销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6494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926074"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4.2</a:t>
            </a:r>
            <a:r>
              <a:rPr lang="zh-CN" altLang="en-US" sz="1600" dirty="0" smtClean="0">
                <a:solidFill>
                  <a:srgbClr val="F2A849"/>
                </a:solidFill>
                <a:latin typeface="微软雅黑" pitchFamily="34" charset="-122"/>
                <a:ea typeface="微软雅黑" pitchFamily="34" charset="-122"/>
              </a:rPr>
              <a:t>后续</a:t>
            </a:r>
            <a:r>
              <a:rPr lang="zh-CN" altLang="en-US" sz="1600" dirty="0">
                <a:solidFill>
                  <a:srgbClr val="F2A849"/>
                </a:solidFill>
                <a:latin typeface="微软雅黑" pitchFamily="34" charset="-122"/>
                <a:ea typeface="微软雅黑" pitchFamily="34" charset="-122"/>
              </a:rPr>
              <a:t>版本的产品范围</a:t>
            </a:r>
          </a:p>
        </p:txBody>
      </p:sp>
      <p:graphicFrame>
        <p:nvGraphicFramePr>
          <p:cNvPr id="3" name="表格 2"/>
          <p:cNvGraphicFramePr>
            <a:graphicFrameLocks noGrp="1"/>
          </p:cNvGraphicFramePr>
          <p:nvPr>
            <p:extLst>
              <p:ext uri="{D42A27DB-BD31-4B8C-83A1-F6EECF244321}">
                <p14:modId xmlns:p14="http://schemas.microsoft.com/office/powerpoint/2010/main" val="2063731582"/>
              </p:ext>
            </p:extLst>
          </p:nvPr>
        </p:nvGraphicFramePr>
        <p:xfrm>
          <a:off x="709822" y="3219822"/>
          <a:ext cx="5267960" cy="7010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altLang="en-US" sz="1600" kern="0" dirty="0" smtClean="0">
                          <a:effectLst/>
                        </a:rPr>
                        <a:t>游客</a:t>
                      </a:r>
                      <a:r>
                        <a:rPr lang="zh-CN" sz="1600" kern="0" dirty="0" smtClean="0">
                          <a:effectLst/>
                        </a:rPr>
                        <a:t>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需求描述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t>
                      </a:r>
                      <a:r>
                        <a:rPr lang="en-US" altLang="zh-CN" sz="1000" kern="0" dirty="0" smtClean="0">
                          <a:effectLst/>
                        </a:rPr>
                        <a:t>VC</a:t>
                      </a:r>
                      <a:r>
                        <a:rPr lang="en-US" sz="1000" kern="0" dirty="0" smtClean="0">
                          <a:effectLst/>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用户注册</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t>
                      </a:r>
                      <a:r>
                        <a:rPr lang="en-US" altLang="zh-CN" sz="1000" kern="0" dirty="0" smtClean="0">
                          <a:effectLst/>
                        </a:rPr>
                        <a:t>VC</a:t>
                      </a:r>
                      <a:r>
                        <a:rPr lang="en-US" sz="1000" kern="0" dirty="0" smtClean="0">
                          <a:effectLst/>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latin typeface="+mn-lt"/>
                          <a:ea typeface="+mn-ea"/>
                          <a:cs typeface="+mn-cs"/>
                        </a:rPr>
                        <a:t>查看网站主页的信息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128536229"/>
              </p:ext>
            </p:extLst>
          </p:nvPr>
        </p:nvGraphicFramePr>
        <p:xfrm>
          <a:off x="709822" y="1092357"/>
          <a:ext cx="5267960" cy="1805940"/>
        </p:xfrm>
        <a:graphic>
          <a:graphicData uri="http://schemas.openxmlformats.org/drawingml/2006/table">
            <a:tbl>
              <a:tblPr firstRow="1" firstCol="1" bandRow="1">
                <a:tableStyleId>{5C22544A-7EE6-4342-B048-85BDC9FD1C3A}</a:tableStyleId>
              </a:tblPr>
              <a:tblGrid>
                <a:gridCol w="720080"/>
                <a:gridCol w="4547880"/>
              </a:tblGrid>
              <a:tr h="0">
                <a:tc gridSpan="2">
                  <a:txBody>
                    <a:bodyPr/>
                    <a:lstStyle/>
                    <a:p>
                      <a:pPr indent="406400" algn="ctr">
                        <a:spcAft>
                          <a:spcPts val="0"/>
                        </a:spcAft>
                      </a:pPr>
                      <a:r>
                        <a:rPr lang="zh-CN" altLang="en-US" sz="1600" kern="0" dirty="0" smtClean="0">
                          <a:effectLst/>
                        </a:rPr>
                        <a:t>管理员</a:t>
                      </a:r>
                      <a:r>
                        <a:rPr lang="zh-CN" sz="1600" kern="0" dirty="0" smtClean="0">
                          <a:effectLst/>
                        </a:rPr>
                        <a:t>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t>
                      </a:r>
                      <a:r>
                        <a:rPr lang="en-US" altLang="zh-CN" sz="1000" kern="0" dirty="0" smtClean="0">
                          <a:effectLst/>
                        </a:rPr>
                        <a:t>AD</a:t>
                      </a:r>
                      <a:r>
                        <a:rPr lang="en-US" sz="1000" kern="0" dirty="0" smtClean="0">
                          <a:effectLst/>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友情链接管理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RM-AD2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latin typeface="+mn-lt"/>
                          <a:ea typeface="+mn-ea"/>
                          <a:cs typeface="+mn-cs"/>
                        </a:rPr>
                        <a:t>用户管理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RM-AD3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课程管理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RM-AD4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论坛管理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dirty="0" smtClean="0">
                          <a:effectLst/>
                        </a:rPr>
                        <a:t>RM-AD5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00" kern="0" dirty="0" smtClean="0">
                          <a:effectLst/>
                        </a:rPr>
                        <a:t>答疑管理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RM-AD6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日志管理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RM-AD7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通知管理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RM-AD8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备份管理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RM-AD9</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登录</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60880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725" y="1348229"/>
            <a:ext cx="1152128" cy="1300919"/>
            <a:chOff x="1259632" y="1419622"/>
            <a:chExt cx="1152128" cy="1300919"/>
          </a:xfrm>
        </p:grpSpPr>
        <p:sp>
          <p:nvSpPr>
            <p:cNvPr id="2" name="椭圆 1"/>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2240938" y="1348229"/>
            <a:ext cx="1152128" cy="1300919"/>
            <a:chOff x="1259632" y="1419622"/>
            <a:chExt cx="1152128" cy="1300919"/>
          </a:xfrm>
        </p:grpSpPr>
        <p:sp>
          <p:nvSpPr>
            <p:cNvPr id="7" name="椭圆 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158456" y="1348229"/>
            <a:ext cx="1152128" cy="1300919"/>
            <a:chOff x="1259632" y="1419622"/>
            <a:chExt cx="1152128" cy="1300919"/>
          </a:xfrm>
        </p:grpSpPr>
        <p:sp>
          <p:nvSpPr>
            <p:cNvPr id="10" name="椭圆 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6081365" y="1348229"/>
            <a:ext cx="1152128" cy="1300919"/>
            <a:chOff x="1259632" y="1419622"/>
            <a:chExt cx="1152128" cy="1300919"/>
          </a:xfrm>
        </p:grpSpPr>
        <p:sp>
          <p:nvSpPr>
            <p:cNvPr id="13" name="椭圆 1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500744" y="1717286"/>
            <a:ext cx="792089" cy="369332"/>
          </a:xfrm>
          <a:prstGeom prst="rect">
            <a:avLst/>
          </a:prstGeom>
          <a:noFill/>
        </p:spPr>
        <p:txBody>
          <a:bodyPr wrap="square" rtlCol="0">
            <a:spAutoFit/>
          </a:bodyPr>
          <a:lstStyle/>
          <a:p>
            <a:pPr algn="ctr"/>
            <a:r>
              <a:rPr lang="en-US" altLang="zh-CN" dirty="0" smtClean="0">
                <a:solidFill>
                  <a:schemeClr val="bg1"/>
                </a:solidFill>
              </a:rPr>
              <a:t>part1</a:t>
            </a:r>
            <a:endParaRPr lang="zh-CN" altLang="en-US" dirty="0">
              <a:solidFill>
                <a:schemeClr val="bg1"/>
              </a:solidFill>
            </a:endParaRPr>
          </a:p>
        </p:txBody>
      </p:sp>
      <p:sp>
        <p:nvSpPr>
          <p:cNvPr id="20" name="TextBox 19"/>
          <p:cNvSpPr txBox="1"/>
          <p:nvPr/>
        </p:nvSpPr>
        <p:spPr>
          <a:xfrm>
            <a:off x="2420957" y="1717286"/>
            <a:ext cx="792089" cy="369332"/>
          </a:xfrm>
          <a:prstGeom prst="rect">
            <a:avLst/>
          </a:prstGeom>
          <a:noFill/>
        </p:spPr>
        <p:txBody>
          <a:bodyPr wrap="square" rtlCol="0">
            <a:spAutoFit/>
          </a:bodyPr>
          <a:lstStyle/>
          <a:p>
            <a:pPr algn="ctr"/>
            <a:r>
              <a:rPr lang="en-US" altLang="zh-CN" dirty="0" smtClean="0">
                <a:solidFill>
                  <a:schemeClr val="bg1"/>
                </a:solidFill>
              </a:rPr>
              <a:t>part2</a:t>
            </a:r>
            <a:endParaRPr lang="zh-CN" altLang="en-US" dirty="0">
              <a:solidFill>
                <a:schemeClr val="bg1"/>
              </a:solidFill>
            </a:endParaRPr>
          </a:p>
        </p:txBody>
      </p:sp>
      <p:sp>
        <p:nvSpPr>
          <p:cNvPr id="21" name="TextBox 20"/>
          <p:cNvSpPr txBox="1"/>
          <p:nvPr/>
        </p:nvSpPr>
        <p:spPr>
          <a:xfrm>
            <a:off x="4315583" y="1717286"/>
            <a:ext cx="792089" cy="369332"/>
          </a:xfrm>
          <a:prstGeom prst="rect">
            <a:avLst/>
          </a:prstGeom>
          <a:noFill/>
        </p:spPr>
        <p:txBody>
          <a:bodyPr wrap="square" rtlCol="0">
            <a:spAutoFit/>
          </a:bodyPr>
          <a:lstStyle/>
          <a:p>
            <a:pPr algn="ctr"/>
            <a:r>
              <a:rPr lang="en-US" altLang="zh-CN" dirty="0" smtClean="0">
                <a:solidFill>
                  <a:schemeClr val="bg1"/>
                </a:solidFill>
              </a:rPr>
              <a:t>part3</a:t>
            </a:r>
            <a:endParaRPr lang="zh-CN" altLang="en-US" dirty="0">
              <a:solidFill>
                <a:schemeClr val="bg1"/>
              </a:solidFill>
            </a:endParaRPr>
          </a:p>
        </p:txBody>
      </p:sp>
      <p:sp>
        <p:nvSpPr>
          <p:cNvPr id="22" name="TextBox 21"/>
          <p:cNvSpPr txBox="1"/>
          <p:nvPr/>
        </p:nvSpPr>
        <p:spPr>
          <a:xfrm>
            <a:off x="6261384" y="1717286"/>
            <a:ext cx="792089" cy="369332"/>
          </a:xfrm>
          <a:prstGeom prst="rect">
            <a:avLst/>
          </a:prstGeom>
          <a:noFill/>
        </p:spPr>
        <p:txBody>
          <a:bodyPr wrap="square" rtlCol="0">
            <a:spAutoFit/>
          </a:bodyPr>
          <a:lstStyle/>
          <a:p>
            <a:pPr algn="ctr"/>
            <a:r>
              <a:rPr lang="en-US" altLang="zh-CN" dirty="0" smtClean="0">
                <a:solidFill>
                  <a:schemeClr val="bg1"/>
                </a:solidFill>
              </a:rPr>
              <a:t>part4</a:t>
            </a:r>
            <a:endParaRPr lang="zh-CN" altLang="en-US" dirty="0">
              <a:solidFill>
                <a:schemeClr val="bg1"/>
              </a:solidFill>
            </a:endParaRPr>
          </a:p>
        </p:txBody>
      </p:sp>
      <p:sp>
        <p:nvSpPr>
          <p:cNvPr id="18" name="TextBox 17"/>
          <p:cNvSpPr txBox="1"/>
          <p:nvPr/>
        </p:nvSpPr>
        <p:spPr>
          <a:xfrm>
            <a:off x="3215847" y="128750"/>
            <a:ext cx="2221495" cy="707886"/>
          </a:xfrm>
          <a:prstGeom prst="rect">
            <a:avLst/>
          </a:prstGeom>
          <a:noFill/>
        </p:spPr>
        <p:txBody>
          <a:bodyPr wrap="square" rtlCol="0">
            <a:spAutoFit/>
          </a:bodyPr>
          <a:lstStyle/>
          <a:p>
            <a:r>
              <a:rPr lang="zh-CN" altLang="en-US" sz="4000" dirty="0" smtClean="0">
                <a:solidFill>
                  <a:schemeClr val="tx1">
                    <a:lumMod val="50000"/>
                    <a:lumOff val="50000"/>
                  </a:schemeClr>
                </a:solidFill>
              </a:rPr>
              <a:t>目录</a:t>
            </a:r>
            <a:endParaRPr lang="zh-CN" altLang="en-US" sz="4000" dirty="0">
              <a:solidFill>
                <a:schemeClr val="tx1">
                  <a:lumMod val="50000"/>
                  <a:lumOff val="50000"/>
                </a:schemeClr>
              </a:solidFill>
            </a:endParaRPr>
          </a:p>
        </p:txBody>
      </p:sp>
      <p:sp>
        <p:nvSpPr>
          <p:cNvPr id="24" name="TextBox 23"/>
          <p:cNvSpPr txBox="1"/>
          <p:nvPr/>
        </p:nvSpPr>
        <p:spPr>
          <a:xfrm>
            <a:off x="179512" y="2726624"/>
            <a:ext cx="1512168" cy="369332"/>
          </a:xfrm>
          <a:prstGeom prst="rect">
            <a:avLst/>
          </a:prstGeom>
          <a:noFill/>
        </p:spPr>
        <p:txBody>
          <a:bodyPr wrap="square" rtlCol="0">
            <a:spAutoFit/>
          </a:bodyPr>
          <a:lstStyle/>
          <a:p>
            <a:pPr algn="ctr"/>
            <a:r>
              <a:rPr lang="zh-CN" altLang="en-US" dirty="0">
                <a:solidFill>
                  <a:srgbClr val="F46970"/>
                </a:solidFill>
              </a:rPr>
              <a:t>引言</a:t>
            </a:r>
          </a:p>
        </p:txBody>
      </p:sp>
      <p:sp>
        <p:nvSpPr>
          <p:cNvPr id="25" name="TextBox 24"/>
          <p:cNvSpPr txBox="1"/>
          <p:nvPr/>
        </p:nvSpPr>
        <p:spPr>
          <a:xfrm>
            <a:off x="2066347" y="2752514"/>
            <a:ext cx="1512168" cy="369332"/>
          </a:xfrm>
          <a:prstGeom prst="rect">
            <a:avLst/>
          </a:prstGeom>
          <a:noFill/>
        </p:spPr>
        <p:txBody>
          <a:bodyPr wrap="square" rtlCol="0">
            <a:spAutoFit/>
          </a:bodyPr>
          <a:lstStyle/>
          <a:p>
            <a:pPr algn="ctr"/>
            <a:r>
              <a:rPr lang="zh-CN" altLang="en-US" dirty="0" smtClean="0">
                <a:solidFill>
                  <a:srgbClr val="67D993"/>
                </a:solidFill>
              </a:rPr>
              <a:t>项目概述</a:t>
            </a:r>
            <a:endParaRPr lang="zh-CN" altLang="en-US" dirty="0">
              <a:solidFill>
                <a:srgbClr val="67D993"/>
              </a:solidFill>
            </a:endParaRPr>
          </a:p>
        </p:txBody>
      </p:sp>
      <p:sp>
        <p:nvSpPr>
          <p:cNvPr id="26" name="TextBox 25"/>
          <p:cNvSpPr txBox="1"/>
          <p:nvPr/>
        </p:nvSpPr>
        <p:spPr>
          <a:xfrm>
            <a:off x="4017135" y="2752514"/>
            <a:ext cx="1512168" cy="369332"/>
          </a:xfrm>
          <a:prstGeom prst="rect">
            <a:avLst/>
          </a:prstGeom>
          <a:noFill/>
        </p:spPr>
        <p:txBody>
          <a:bodyPr wrap="square" rtlCol="0">
            <a:spAutoFit/>
          </a:bodyPr>
          <a:lstStyle/>
          <a:p>
            <a:pPr algn="ctr"/>
            <a:r>
              <a:rPr lang="zh-CN" altLang="en-US" dirty="0" smtClean="0">
                <a:solidFill>
                  <a:srgbClr val="00B0F0"/>
                </a:solidFill>
              </a:rPr>
              <a:t>进度管理</a:t>
            </a:r>
            <a:endParaRPr lang="zh-CN" altLang="en-US" dirty="0">
              <a:solidFill>
                <a:srgbClr val="00B0F0"/>
              </a:solidFill>
            </a:endParaRPr>
          </a:p>
        </p:txBody>
      </p:sp>
      <p:sp>
        <p:nvSpPr>
          <p:cNvPr id="27" name="TextBox 26"/>
          <p:cNvSpPr txBox="1"/>
          <p:nvPr/>
        </p:nvSpPr>
        <p:spPr>
          <a:xfrm>
            <a:off x="5965896" y="2727051"/>
            <a:ext cx="1512168" cy="369332"/>
          </a:xfrm>
          <a:prstGeom prst="rect">
            <a:avLst/>
          </a:prstGeom>
          <a:noFill/>
        </p:spPr>
        <p:txBody>
          <a:bodyPr wrap="square" rtlCol="0">
            <a:spAutoFit/>
          </a:bodyPr>
          <a:lstStyle/>
          <a:p>
            <a:pPr algn="ctr"/>
            <a:r>
              <a:rPr lang="zh-CN" altLang="en-US" dirty="0" smtClean="0">
                <a:solidFill>
                  <a:srgbClr val="F2A849"/>
                </a:solidFill>
              </a:rPr>
              <a:t>范围管理</a:t>
            </a:r>
            <a:endParaRPr lang="zh-CN" altLang="en-US" dirty="0">
              <a:solidFill>
                <a:srgbClr val="F2A849"/>
              </a:solidFill>
            </a:endParaRPr>
          </a:p>
        </p:txBody>
      </p:sp>
      <p:grpSp>
        <p:nvGrpSpPr>
          <p:cNvPr id="38" name="组合 37"/>
          <p:cNvGrpSpPr/>
          <p:nvPr/>
        </p:nvGrpSpPr>
        <p:grpSpPr>
          <a:xfrm>
            <a:off x="7713943" y="1348229"/>
            <a:ext cx="1152128" cy="1300919"/>
            <a:chOff x="1259632" y="1419622"/>
            <a:chExt cx="1152128" cy="1300919"/>
          </a:xfrm>
          <a:solidFill>
            <a:schemeClr val="accent4">
              <a:lumMod val="50000"/>
            </a:schemeClr>
          </a:solidFill>
        </p:grpSpPr>
        <p:sp>
          <p:nvSpPr>
            <p:cNvPr id="39" name="椭圆 38"/>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21"/>
          <p:cNvSpPr txBox="1"/>
          <p:nvPr/>
        </p:nvSpPr>
        <p:spPr>
          <a:xfrm>
            <a:off x="7893962" y="1717286"/>
            <a:ext cx="792089" cy="369332"/>
          </a:xfrm>
          <a:prstGeom prst="rect">
            <a:avLst/>
          </a:prstGeom>
          <a:noFill/>
        </p:spPr>
        <p:txBody>
          <a:bodyPr wrap="square" rtlCol="0">
            <a:spAutoFit/>
          </a:bodyPr>
          <a:lstStyle/>
          <a:p>
            <a:pPr algn="ctr"/>
            <a:r>
              <a:rPr lang="en-US" altLang="zh-CN" dirty="0" smtClean="0">
                <a:solidFill>
                  <a:schemeClr val="bg1"/>
                </a:solidFill>
              </a:rPr>
              <a:t>part5</a:t>
            </a:r>
            <a:endParaRPr lang="zh-CN" altLang="en-US" dirty="0">
              <a:solidFill>
                <a:schemeClr val="bg1"/>
              </a:solidFill>
            </a:endParaRPr>
          </a:p>
        </p:txBody>
      </p:sp>
      <p:sp>
        <p:nvSpPr>
          <p:cNvPr id="43" name="TextBox 26"/>
          <p:cNvSpPr txBox="1"/>
          <p:nvPr/>
        </p:nvSpPr>
        <p:spPr>
          <a:xfrm>
            <a:off x="7598474" y="2727051"/>
            <a:ext cx="1512168" cy="369332"/>
          </a:xfrm>
          <a:prstGeom prst="rect">
            <a:avLst/>
          </a:prstGeom>
          <a:noFill/>
        </p:spPr>
        <p:txBody>
          <a:bodyPr wrap="square" rtlCol="0">
            <a:spAutoFit/>
          </a:bodyPr>
          <a:lstStyle/>
          <a:p>
            <a:pPr algn="ctr"/>
            <a:r>
              <a:rPr lang="zh-CN" altLang="en-US" dirty="0" smtClean="0">
                <a:solidFill>
                  <a:srgbClr val="7030A0"/>
                </a:solidFill>
              </a:rPr>
              <a:t>成本管理</a:t>
            </a:r>
            <a:endParaRPr lang="zh-CN" altLang="en-US" dirty="0">
              <a:solidFill>
                <a:srgbClr val="7030A0"/>
              </a:solidFill>
            </a:endParaRPr>
          </a:p>
        </p:txBody>
      </p:sp>
      <p:grpSp>
        <p:nvGrpSpPr>
          <p:cNvPr id="73" name="组合 72"/>
          <p:cNvGrpSpPr/>
          <p:nvPr/>
        </p:nvGrpSpPr>
        <p:grpSpPr>
          <a:xfrm>
            <a:off x="243327" y="3244218"/>
            <a:ext cx="1152128" cy="1300919"/>
            <a:chOff x="1259632" y="1419622"/>
            <a:chExt cx="1152128" cy="1300919"/>
          </a:xfrm>
        </p:grpSpPr>
        <p:sp>
          <p:nvSpPr>
            <p:cNvPr id="74" name="椭圆 73"/>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163540" y="3244218"/>
            <a:ext cx="1152128" cy="1300919"/>
            <a:chOff x="1259632" y="1419622"/>
            <a:chExt cx="1152128" cy="1300919"/>
          </a:xfrm>
        </p:grpSpPr>
        <p:sp>
          <p:nvSpPr>
            <p:cNvPr id="77" name="椭圆 7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4135563" y="3234715"/>
            <a:ext cx="1152128" cy="1300919"/>
            <a:chOff x="1259632" y="1419622"/>
            <a:chExt cx="1152128" cy="1300919"/>
          </a:xfrm>
        </p:grpSpPr>
        <p:sp>
          <p:nvSpPr>
            <p:cNvPr id="80" name="椭圆 7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003967" y="3244218"/>
            <a:ext cx="1152128" cy="1300919"/>
            <a:chOff x="1259632" y="1419622"/>
            <a:chExt cx="1152128" cy="1300919"/>
          </a:xfrm>
        </p:grpSpPr>
        <p:sp>
          <p:nvSpPr>
            <p:cNvPr id="84" name="椭圆 83"/>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TextBox 18"/>
          <p:cNvSpPr txBox="1"/>
          <p:nvPr/>
        </p:nvSpPr>
        <p:spPr>
          <a:xfrm>
            <a:off x="423346" y="3613275"/>
            <a:ext cx="792089" cy="369332"/>
          </a:xfrm>
          <a:prstGeom prst="rect">
            <a:avLst/>
          </a:prstGeom>
          <a:noFill/>
        </p:spPr>
        <p:txBody>
          <a:bodyPr wrap="square" rtlCol="0">
            <a:spAutoFit/>
          </a:bodyPr>
          <a:lstStyle/>
          <a:p>
            <a:pPr algn="ctr"/>
            <a:r>
              <a:rPr lang="en-US" altLang="zh-CN" dirty="0" smtClean="0">
                <a:solidFill>
                  <a:schemeClr val="bg1"/>
                </a:solidFill>
              </a:rPr>
              <a:t>part6</a:t>
            </a:r>
            <a:endParaRPr lang="zh-CN" altLang="en-US" dirty="0">
              <a:solidFill>
                <a:schemeClr val="bg1"/>
              </a:solidFill>
            </a:endParaRPr>
          </a:p>
        </p:txBody>
      </p:sp>
      <p:sp>
        <p:nvSpPr>
          <p:cNvPr id="87" name="TextBox 19"/>
          <p:cNvSpPr txBox="1"/>
          <p:nvPr/>
        </p:nvSpPr>
        <p:spPr>
          <a:xfrm>
            <a:off x="2343559" y="3613275"/>
            <a:ext cx="792089" cy="369332"/>
          </a:xfrm>
          <a:prstGeom prst="rect">
            <a:avLst/>
          </a:prstGeom>
          <a:noFill/>
        </p:spPr>
        <p:txBody>
          <a:bodyPr wrap="square" rtlCol="0">
            <a:spAutoFit/>
          </a:bodyPr>
          <a:lstStyle/>
          <a:p>
            <a:pPr algn="ctr"/>
            <a:r>
              <a:rPr lang="en-US" altLang="zh-CN" dirty="0" smtClean="0">
                <a:solidFill>
                  <a:schemeClr val="bg1"/>
                </a:solidFill>
              </a:rPr>
              <a:t>part7</a:t>
            </a:r>
            <a:endParaRPr lang="zh-CN" altLang="en-US" dirty="0">
              <a:solidFill>
                <a:schemeClr val="bg1"/>
              </a:solidFill>
            </a:endParaRPr>
          </a:p>
        </p:txBody>
      </p:sp>
      <p:sp>
        <p:nvSpPr>
          <p:cNvPr id="88" name="TextBox 20"/>
          <p:cNvSpPr txBox="1"/>
          <p:nvPr/>
        </p:nvSpPr>
        <p:spPr>
          <a:xfrm>
            <a:off x="4246394" y="3613275"/>
            <a:ext cx="792089" cy="369332"/>
          </a:xfrm>
          <a:prstGeom prst="rect">
            <a:avLst/>
          </a:prstGeom>
          <a:noFill/>
        </p:spPr>
        <p:txBody>
          <a:bodyPr wrap="square" rtlCol="0">
            <a:spAutoFit/>
          </a:bodyPr>
          <a:lstStyle/>
          <a:p>
            <a:pPr algn="ctr"/>
            <a:r>
              <a:rPr lang="en-US" altLang="zh-CN" dirty="0" smtClean="0">
                <a:solidFill>
                  <a:schemeClr val="bg1"/>
                </a:solidFill>
              </a:rPr>
              <a:t>part8</a:t>
            </a:r>
            <a:endParaRPr lang="zh-CN" altLang="en-US" dirty="0">
              <a:solidFill>
                <a:schemeClr val="bg1"/>
              </a:solidFill>
            </a:endParaRPr>
          </a:p>
        </p:txBody>
      </p:sp>
      <p:sp>
        <p:nvSpPr>
          <p:cNvPr id="89" name="TextBox 21"/>
          <p:cNvSpPr txBox="1"/>
          <p:nvPr/>
        </p:nvSpPr>
        <p:spPr>
          <a:xfrm>
            <a:off x="6183986" y="3613275"/>
            <a:ext cx="792089" cy="369332"/>
          </a:xfrm>
          <a:prstGeom prst="rect">
            <a:avLst/>
          </a:prstGeom>
          <a:noFill/>
        </p:spPr>
        <p:txBody>
          <a:bodyPr wrap="square" rtlCol="0">
            <a:spAutoFit/>
          </a:bodyPr>
          <a:lstStyle/>
          <a:p>
            <a:pPr algn="ctr"/>
            <a:r>
              <a:rPr lang="en-US" altLang="zh-CN" dirty="0" smtClean="0">
                <a:solidFill>
                  <a:schemeClr val="bg1"/>
                </a:solidFill>
              </a:rPr>
              <a:t>part9</a:t>
            </a:r>
            <a:endParaRPr lang="zh-CN" altLang="en-US" dirty="0">
              <a:solidFill>
                <a:schemeClr val="bg1"/>
              </a:solidFill>
            </a:endParaRPr>
          </a:p>
        </p:txBody>
      </p:sp>
      <p:sp>
        <p:nvSpPr>
          <p:cNvPr id="90" name="TextBox 23"/>
          <p:cNvSpPr txBox="1"/>
          <p:nvPr/>
        </p:nvSpPr>
        <p:spPr>
          <a:xfrm>
            <a:off x="102114" y="4622613"/>
            <a:ext cx="1512168" cy="369332"/>
          </a:xfrm>
          <a:prstGeom prst="rect">
            <a:avLst/>
          </a:prstGeom>
          <a:noFill/>
        </p:spPr>
        <p:txBody>
          <a:bodyPr wrap="square" rtlCol="0">
            <a:spAutoFit/>
          </a:bodyPr>
          <a:lstStyle/>
          <a:p>
            <a:pPr algn="ctr"/>
            <a:r>
              <a:rPr lang="zh-CN" altLang="en-US" dirty="0" smtClean="0">
                <a:solidFill>
                  <a:srgbClr val="F46970"/>
                </a:solidFill>
              </a:rPr>
              <a:t>质量管理</a:t>
            </a:r>
            <a:endParaRPr lang="zh-CN" altLang="en-US" dirty="0">
              <a:solidFill>
                <a:srgbClr val="F46970"/>
              </a:solidFill>
            </a:endParaRPr>
          </a:p>
        </p:txBody>
      </p:sp>
      <p:sp>
        <p:nvSpPr>
          <p:cNvPr id="91" name="TextBox 24"/>
          <p:cNvSpPr txBox="1"/>
          <p:nvPr/>
        </p:nvSpPr>
        <p:spPr>
          <a:xfrm>
            <a:off x="1988949" y="4648503"/>
            <a:ext cx="1512168" cy="369332"/>
          </a:xfrm>
          <a:prstGeom prst="rect">
            <a:avLst/>
          </a:prstGeom>
          <a:noFill/>
        </p:spPr>
        <p:txBody>
          <a:bodyPr wrap="square" rtlCol="0">
            <a:spAutoFit/>
          </a:bodyPr>
          <a:lstStyle/>
          <a:p>
            <a:pPr algn="ctr"/>
            <a:r>
              <a:rPr lang="zh-CN" altLang="en-US" dirty="0" smtClean="0">
                <a:solidFill>
                  <a:srgbClr val="67D993"/>
                </a:solidFill>
              </a:rPr>
              <a:t>采购计划</a:t>
            </a:r>
            <a:endParaRPr lang="zh-CN" altLang="en-US" dirty="0">
              <a:solidFill>
                <a:srgbClr val="67D993"/>
              </a:solidFill>
            </a:endParaRPr>
          </a:p>
        </p:txBody>
      </p:sp>
      <p:sp>
        <p:nvSpPr>
          <p:cNvPr id="93" name="TextBox 25"/>
          <p:cNvSpPr txBox="1"/>
          <p:nvPr/>
        </p:nvSpPr>
        <p:spPr>
          <a:xfrm>
            <a:off x="3939737" y="4648503"/>
            <a:ext cx="1589566" cy="369332"/>
          </a:xfrm>
          <a:prstGeom prst="rect">
            <a:avLst/>
          </a:prstGeom>
          <a:noFill/>
        </p:spPr>
        <p:txBody>
          <a:bodyPr wrap="square" rtlCol="0">
            <a:spAutoFit/>
          </a:bodyPr>
          <a:lstStyle/>
          <a:p>
            <a:pPr algn="ctr"/>
            <a:r>
              <a:rPr lang="zh-CN" altLang="en-US" dirty="0" smtClean="0">
                <a:solidFill>
                  <a:srgbClr val="00B0F0"/>
                </a:solidFill>
              </a:rPr>
              <a:t>沟通管理计划</a:t>
            </a:r>
            <a:endParaRPr lang="zh-CN" altLang="en-US" dirty="0">
              <a:solidFill>
                <a:srgbClr val="00B0F0"/>
              </a:solidFill>
            </a:endParaRPr>
          </a:p>
        </p:txBody>
      </p:sp>
      <p:sp>
        <p:nvSpPr>
          <p:cNvPr id="94" name="TextBox 26"/>
          <p:cNvSpPr txBox="1"/>
          <p:nvPr/>
        </p:nvSpPr>
        <p:spPr>
          <a:xfrm>
            <a:off x="5819686" y="4623040"/>
            <a:ext cx="1580980" cy="369332"/>
          </a:xfrm>
          <a:prstGeom prst="rect">
            <a:avLst/>
          </a:prstGeom>
          <a:noFill/>
        </p:spPr>
        <p:txBody>
          <a:bodyPr wrap="square" rtlCol="0">
            <a:spAutoFit/>
          </a:bodyPr>
          <a:lstStyle/>
          <a:p>
            <a:pPr algn="ctr"/>
            <a:r>
              <a:rPr lang="zh-CN" altLang="en-US" dirty="0" smtClean="0">
                <a:solidFill>
                  <a:srgbClr val="F2A849"/>
                </a:solidFill>
              </a:rPr>
              <a:t>风险管理计划</a:t>
            </a:r>
            <a:endParaRPr lang="zh-CN" altLang="en-US" dirty="0">
              <a:solidFill>
                <a:srgbClr val="F2A849"/>
              </a:solidFill>
            </a:endParaRPr>
          </a:p>
        </p:txBody>
      </p:sp>
      <p:grpSp>
        <p:nvGrpSpPr>
          <p:cNvPr id="97" name="组合 96"/>
          <p:cNvGrpSpPr/>
          <p:nvPr/>
        </p:nvGrpSpPr>
        <p:grpSpPr>
          <a:xfrm>
            <a:off x="7708157" y="3244218"/>
            <a:ext cx="1152128" cy="1300919"/>
            <a:chOff x="1259632" y="1419622"/>
            <a:chExt cx="1152128" cy="1300919"/>
          </a:xfrm>
          <a:solidFill>
            <a:schemeClr val="accent4">
              <a:lumMod val="50000"/>
            </a:schemeClr>
          </a:solidFill>
        </p:grpSpPr>
        <p:sp>
          <p:nvSpPr>
            <p:cNvPr id="98" name="椭圆 97"/>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21"/>
          <p:cNvSpPr txBox="1"/>
          <p:nvPr/>
        </p:nvSpPr>
        <p:spPr>
          <a:xfrm>
            <a:off x="7737271" y="3619004"/>
            <a:ext cx="972109" cy="369332"/>
          </a:xfrm>
          <a:prstGeom prst="rect">
            <a:avLst/>
          </a:prstGeom>
          <a:noFill/>
        </p:spPr>
        <p:txBody>
          <a:bodyPr wrap="square" rtlCol="0">
            <a:spAutoFit/>
          </a:bodyPr>
          <a:lstStyle/>
          <a:p>
            <a:pPr algn="ctr"/>
            <a:r>
              <a:rPr lang="en-US" altLang="zh-CN" dirty="0" smtClean="0">
                <a:solidFill>
                  <a:schemeClr val="bg1"/>
                </a:solidFill>
              </a:rPr>
              <a:t>part10</a:t>
            </a:r>
            <a:endParaRPr lang="zh-CN" altLang="en-US" dirty="0">
              <a:solidFill>
                <a:schemeClr val="bg1"/>
              </a:solidFill>
            </a:endParaRPr>
          </a:p>
        </p:txBody>
      </p:sp>
      <p:sp>
        <p:nvSpPr>
          <p:cNvPr id="102" name="TextBox 26"/>
          <p:cNvSpPr txBox="1"/>
          <p:nvPr/>
        </p:nvSpPr>
        <p:spPr>
          <a:xfrm>
            <a:off x="7526915" y="4693928"/>
            <a:ext cx="1583727" cy="276999"/>
          </a:xfrm>
          <a:prstGeom prst="rect">
            <a:avLst/>
          </a:prstGeom>
          <a:noFill/>
        </p:spPr>
        <p:txBody>
          <a:bodyPr wrap="square" rtlCol="0">
            <a:spAutoFit/>
          </a:bodyPr>
          <a:lstStyle/>
          <a:p>
            <a:pPr algn="ctr"/>
            <a:r>
              <a:rPr lang="zh-CN" altLang="en-US" sz="1200" dirty="0" smtClean="0">
                <a:solidFill>
                  <a:srgbClr val="7030A0"/>
                </a:solidFill>
              </a:rPr>
              <a:t>配置系统管理指南</a:t>
            </a:r>
            <a:endParaRPr lang="zh-CN" altLang="en-US" sz="1200" dirty="0">
              <a:solidFill>
                <a:srgbClr val="7030A0"/>
              </a:solidFill>
            </a:endParaRPr>
          </a:p>
        </p:txBody>
      </p:sp>
      <p:sp>
        <p:nvSpPr>
          <p:cNvPr id="103" name="椭圆 2"/>
          <p:cNvSpPr/>
          <p:nvPr/>
        </p:nvSpPr>
        <p:spPr>
          <a:xfrm rot="1761192">
            <a:off x="8252232" y="340325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2"/>
          <p:cNvSpPr/>
          <p:nvPr/>
        </p:nvSpPr>
        <p:spPr>
          <a:xfrm rot="1761192">
            <a:off x="8289249" y="1520316"/>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8961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4.2</a:t>
            </a:r>
            <a:r>
              <a:rPr lang="zh-CN" altLang="en-US" sz="1600" dirty="0" smtClean="0">
                <a:solidFill>
                  <a:srgbClr val="F2A849"/>
                </a:solidFill>
                <a:latin typeface="微软雅黑" pitchFamily="34" charset="-122"/>
                <a:ea typeface="微软雅黑" pitchFamily="34" charset="-122"/>
              </a:rPr>
              <a:t>工作</a:t>
            </a:r>
            <a:r>
              <a:rPr lang="zh-CN" altLang="en-US" sz="1600" dirty="0">
                <a:solidFill>
                  <a:srgbClr val="F2A849"/>
                </a:solidFill>
                <a:latin typeface="微软雅黑" pitchFamily="34" charset="-122"/>
                <a:ea typeface="微软雅黑" pitchFamily="34" charset="-122"/>
              </a:rPr>
              <a:t>的范围</a:t>
            </a:r>
          </a:p>
        </p:txBody>
      </p:sp>
      <p:graphicFrame>
        <p:nvGraphicFramePr>
          <p:cNvPr id="5" name="表格 4"/>
          <p:cNvGraphicFramePr>
            <a:graphicFrameLocks noGrp="1"/>
          </p:cNvGraphicFramePr>
          <p:nvPr>
            <p:extLst/>
          </p:nvPr>
        </p:nvGraphicFramePr>
        <p:xfrm>
          <a:off x="709822" y="1123134"/>
          <a:ext cx="4006194" cy="3896887"/>
        </p:xfrm>
        <a:graphic>
          <a:graphicData uri="http://schemas.openxmlformats.org/drawingml/2006/table">
            <a:tbl>
              <a:tblPr firstRow="1" firstCol="1" bandRow="1">
                <a:tableStyleId>{5C22544A-7EE6-4342-B048-85BDC9FD1C3A}</a:tableStyleId>
              </a:tblPr>
              <a:tblGrid>
                <a:gridCol w="1015327"/>
                <a:gridCol w="2990867"/>
              </a:tblGrid>
              <a:tr h="169430">
                <a:tc>
                  <a:txBody>
                    <a:bodyPr/>
                    <a:lstStyle/>
                    <a:p>
                      <a:pPr algn="just">
                        <a:spcAft>
                          <a:spcPts val="0"/>
                        </a:spcAft>
                      </a:pPr>
                      <a:r>
                        <a:rPr lang="zh-CN" sz="1000" kern="0">
                          <a:effectLst/>
                        </a:rPr>
                        <a:t>开发阶段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具体内容</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677719">
                <a:tc>
                  <a:txBody>
                    <a:bodyPr/>
                    <a:lstStyle/>
                    <a:p>
                      <a:pPr algn="just">
                        <a:spcAft>
                          <a:spcPts val="0"/>
                        </a:spcAft>
                      </a:pPr>
                      <a:r>
                        <a:rPr lang="zh-CN" sz="1000" kern="0">
                          <a:effectLst/>
                        </a:rPr>
                        <a:t>知识技能培训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培训需求分析员</a:t>
                      </a:r>
                      <a:endParaRPr lang="zh-CN" sz="1000" kern="100">
                        <a:effectLst/>
                      </a:endParaRPr>
                    </a:p>
                    <a:p>
                      <a:pPr algn="just">
                        <a:spcAft>
                          <a:spcPts val="0"/>
                        </a:spcAft>
                      </a:pPr>
                      <a:r>
                        <a:rPr lang="zh-CN" sz="1000" kern="0">
                          <a:effectLst/>
                        </a:rPr>
                        <a:t>培训用户代表和管理者</a:t>
                      </a:r>
                      <a:endParaRPr lang="zh-CN" sz="1000" kern="100">
                        <a:effectLst/>
                      </a:endParaRPr>
                    </a:p>
                    <a:p>
                      <a:pPr algn="just">
                        <a:spcAft>
                          <a:spcPts val="0"/>
                        </a:spcAft>
                      </a:pPr>
                      <a:r>
                        <a:rPr lang="zh-CN" sz="1000" kern="0">
                          <a:effectLst/>
                        </a:rPr>
                        <a:t>培训开发人员</a:t>
                      </a:r>
                      <a:endParaRPr lang="zh-CN" sz="1000" kern="100">
                        <a:effectLst/>
                      </a:endParaRPr>
                    </a:p>
                    <a:p>
                      <a:pPr algn="just">
                        <a:spcAft>
                          <a:spcPts val="0"/>
                        </a:spcAft>
                      </a:pPr>
                      <a:r>
                        <a:rPr lang="zh-CN" sz="1000" kern="0">
                          <a:effectLst/>
                        </a:rPr>
                        <a:t>创建项目术语表</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694299">
                <a:tc>
                  <a:txBody>
                    <a:bodyPr/>
                    <a:lstStyle/>
                    <a:p>
                      <a:pPr algn="just">
                        <a:spcAft>
                          <a:spcPts val="0"/>
                        </a:spcAft>
                      </a:pPr>
                      <a:r>
                        <a:rPr lang="zh-CN" sz="1000" kern="0">
                          <a:effectLst/>
                        </a:rPr>
                        <a:t>需求获取</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定义需求开发过程</a:t>
                      </a:r>
                      <a:endParaRPr lang="zh-CN" sz="1000" kern="100">
                        <a:effectLst/>
                      </a:endParaRPr>
                    </a:p>
                    <a:p>
                      <a:pPr algn="just">
                        <a:spcAft>
                          <a:spcPts val="0"/>
                        </a:spcAft>
                      </a:pPr>
                      <a:r>
                        <a:rPr lang="zh-CN" sz="1000" kern="0">
                          <a:effectLst/>
                        </a:rPr>
                        <a:t>撰写前景和范围文档</a:t>
                      </a:r>
                      <a:endParaRPr lang="zh-CN" sz="1000" kern="100">
                        <a:effectLst/>
                      </a:endParaRPr>
                    </a:p>
                    <a:p>
                      <a:pPr algn="just">
                        <a:spcAft>
                          <a:spcPts val="0"/>
                        </a:spcAft>
                      </a:pPr>
                      <a:r>
                        <a:rPr lang="zh-CN" sz="1000" kern="0">
                          <a:effectLst/>
                        </a:rPr>
                        <a:t>确定用户群和他们的特点</a:t>
                      </a:r>
                      <a:endParaRPr lang="zh-CN" sz="1000" kern="100">
                        <a:effectLst/>
                      </a:endParaRPr>
                    </a:p>
                    <a:p>
                      <a:pPr algn="just">
                        <a:spcAft>
                          <a:spcPts val="0"/>
                        </a:spcAft>
                      </a:pPr>
                      <a:r>
                        <a:rPr lang="zh-CN" sz="1000" kern="0">
                          <a:effectLst/>
                        </a:rPr>
                        <a:t>为每类用户选择代言人</a:t>
                      </a:r>
                      <a:endParaRPr lang="zh-CN" sz="1000" kern="100">
                        <a:effectLst/>
                      </a:endParaRPr>
                    </a:p>
                    <a:p>
                      <a:pPr algn="just">
                        <a:spcAft>
                          <a:spcPts val="0"/>
                        </a:spcAft>
                      </a:pPr>
                      <a:r>
                        <a:rPr lang="zh-CN" sz="1000" kern="0">
                          <a:effectLst/>
                        </a:rPr>
                        <a:t>建立典型用户的中心小组</a:t>
                      </a:r>
                      <a:endParaRPr lang="zh-CN" sz="1000" kern="100">
                        <a:effectLst/>
                      </a:endParaRPr>
                    </a:p>
                    <a:p>
                      <a:pPr algn="just">
                        <a:spcAft>
                          <a:spcPts val="0"/>
                        </a:spcAft>
                      </a:pPr>
                      <a:r>
                        <a:rPr lang="zh-CN" sz="1000" kern="0">
                          <a:effectLst/>
                        </a:rPr>
                        <a:t>与用户代表沟通以确定用例</a:t>
                      </a:r>
                      <a:endParaRPr lang="zh-CN" sz="1000" kern="100">
                        <a:effectLst/>
                      </a:endParaRPr>
                    </a:p>
                    <a:p>
                      <a:pPr algn="just">
                        <a:spcAft>
                          <a:spcPts val="0"/>
                        </a:spcAft>
                      </a:pPr>
                      <a:r>
                        <a:rPr lang="zh-CN" sz="1000" kern="0">
                          <a:effectLst/>
                        </a:rPr>
                        <a:t>确定系统事件和响应</a:t>
                      </a:r>
                      <a:endParaRPr lang="zh-CN" sz="1000" kern="100">
                        <a:effectLst/>
                      </a:endParaRPr>
                    </a:p>
                    <a:p>
                      <a:pPr algn="just">
                        <a:spcAft>
                          <a:spcPts val="0"/>
                        </a:spcAft>
                      </a:pPr>
                      <a:r>
                        <a:rPr lang="zh-CN" sz="1000" kern="0">
                          <a:effectLst/>
                        </a:rPr>
                        <a:t>召开专门的需求获取讨论会</a:t>
                      </a:r>
                      <a:endParaRPr lang="zh-CN" sz="1000" kern="100">
                        <a:effectLst/>
                      </a:endParaRPr>
                    </a:p>
                    <a:p>
                      <a:pPr algn="just">
                        <a:spcAft>
                          <a:spcPts val="0"/>
                        </a:spcAft>
                      </a:pPr>
                      <a:r>
                        <a:rPr lang="zh-CN" sz="1000" kern="0">
                          <a:effectLst/>
                        </a:rPr>
                        <a:t>观察用户工作的过程</a:t>
                      </a:r>
                      <a:endParaRPr lang="zh-CN" sz="1000" kern="100">
                        <a:effectLst/>
                      </a:endParaRPr>
                    </a:p>
                    <a:p>
                      <a:pPr algn="just">
                        <a:spcAft>
                          <a:spcPts val="0"/>
                        </a:spcAft>
                      </a:pPr>
                      <a:r>
                        <a:rPr lang="zh-CN" sz="1000" kern="0">
                          <a:effectLst/>
                        </a:rPr>
                        <a:t>确定质量性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355439">
                <a:tc>
                  <a:txBody>
                    <a:bodyPr/>
                    <a:lstStyle/>
                    <a:p>
                      <a:pPr algn="just">
                        <a:spcAft>
                          <a:spcPts val="0"/>
                        </a:spcAft>
                      </a:pPr>
                      <a:r>
                        <a:rPr lang="zh-CN" sz="1000" kern="0">
                          <a:effectLst/>
                        </a:rPr>
                        <a:t>需求分析</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绘制关联图</a:t>
                      </a:r>
                      <a:endParaRPr lang="zh-CN" sz="1000" kern="100" dirty="0">
                        <a:effectLst/>
                      </a:endParaRPr>
                    </a:p>
                    <a:p>
                      <a:pPr algn="just">
                        <a:spcAft>
                          <a:spcPts val="0"/>
                        </a:spcAft>
                      </a:pPr>
                      <a:r>
                        <a:rPr lang="zh-CN" sz="1000" kern="0" dirty="0">
                          <a:effectLst/>
                        </a:rPr>
                        <a:t>创建用户界面和技术原型</a:t>
                      </a:r>
                      <a:endParaRPr lang="zh-CN" sz="1000" kern="100" dirty="0">
                        <a:effectLst/>
                      </a:endParaRPr>
                    </a:p>
                    <a:p>
                      <a:pPr algn="just">
                        <a:spcAft>
                          <a:spcPts val="0"/>
                        </a:spcAft>
                      </a:pPr>
                      <a:r>
                        <a:rPr lang="zh-CN" sz="1000" kern="0" dirty="0">
                          <a:effectLst/>
                        </a:rPr>
                        <a:t>分析需求的可行性</a:t>
                      </a:r>
                      <a:endParaRPr lang="zh-CN" sz="1000" kern="100" dirty="0">
                        <a:effectLst/>
                      </a:endParaRPr>
                    </a:p>
                    <a:p>
                      <a:pPr algn="just">
                        <a:spcAft>
                          <a:spcPts val="0"/>
                        </a:spcAft>
                      </a:pPr>
                      <a:r>
                        <a:rPr lang="zh-CN" sz="1000" kern="0" dirty="0">
                          <a:effectLst/>
                        </a:rPr>
                        <a:t>确定需求优先级</a:t>
                      </a:r>
                      <a:endParaRPr lang="zh-CN" sz="1000" kern="100" dirty="0">
                        <a:effectLst/>
                      </a:endParaRPr>
                    </a:p>
                    <a:p>
                      <a:pPr algn="just">
                        <a:spcAft>
                          <a:spcPts val="0"/>
                        </a:spcAft>
                      </a:pPr>
                      <a:r>
                        <a:rPr lang="zh-CN" sz="1000" kern="0" dirty="0">
                          <a:effectLst/>
                        </a:rPr>
                        <a:t>为需求建模</a:t>
                      </a:r>
                      <a:endParaRPr lang="zh-CN" sz="1000" kern="100" dirty="0">
                        <a:effectLst/>
                      </a:endParaRPr>
                    </a:p>
                    <a:p>
                      <a:pPr algn="just">
                        <a:spcAft>
                          <a:spcPts val="0"/>
                        </a:spcAft>
                      </a:pPr>
                      <a:r>
                        <a:rPr lang="zh-CN" sz="1000" kern="0" dirty="0">
                          <a:effectLst/>
                        </a:rPr>
                        <a:t>创建数据字典</a:t>
                      </a:r>
                      <a:endParaRPr lang="zh-CN" sz="1000" kern="100" dirty="0">
                        <a:effectLst/>
                      </a:endParaRPr>
                    </a:p>
                    <a:p>
                      <a:pPr algn="just">
                        <a:spcAft>
                          <a:spcPts val="0"/>
                        </a:spcAft>
                      </a:pPr>
                      <a:r>
                        <a:rPr lang="zh-CN" sz="1000" kern="0" dirty="0">
                          <a:effectLst/>
                        </a:rPr>
                        <a:t>将需求分解到子系统</a:t>
                      </a:r>
                      <a:endParaRPr lang="zh-CN" sz="1000" kern="100" dirty="0">
                        <a:effectLst/>
                      </a:endParaRPr>
                    </a:p>
                    <a:p>
                      <a:pPr algn="just">
                        <a:spcAft>
                          <a:spcPts val="0"/>
                        </a:spcAft>
                      </a:pPr>
                      <a:r>
                        <a:rPr lang="zh-CN" sz="1000" kern="0" dirty="0">
                          <a:effectLst/>
                        </a:rPr>
                        <a:t>应用质量功能调配</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graphicFrame>
        <p:nvGraphicFramePr>
          <p:cNvPr id="6" name="表格 5"/>
          <p:cNvGraphicFramePr>
            <a:graphicFrameLocks noGrp="1"/>
          </p:cNvGraphicFramePr>
          <p:nvPr>
            <p:extLst/>
          </p:nvPr>
        </p:nvGraphicFramePr>
        <p:xfrm>
          <a:off x="4788024" y="1347614"/>
          <a:ext cx="4248472" cy="3651104"/>
        </p:xfrm>
        <a:graphic>
          <a:graphicData uri="http://schemas.openxmlformats.org/drawingml/2006/table">
            <a:tbl>
              <a:tblPr firstRow="1" firstCol="1" bandRow="1">
                <a:tableStyleId>{5C22544A-7EE6-4342-B048-85BDC9FD1C3A}</a:tableStyleId>
              </a:tblPr>
              <a:tblGrid>
                <a:gridCol w="1076730"/>
                <a:gridCol w="3171742"/>
              </a:tblGrid>
              <a:tr h="793718">
                <a:tc>
                  <a:txBody>
                    <a:bodyPr/>
                    <a:lstStyle/>
                    <a:p>
                      <a:pPr algn="just">
                        <a:spcAft>
                          <a:spcPts val="0"/>
                        </a:spcAft>
                      </a:pPr>
                      <a:r>
                        <a:rPr lang="zh-CN" sz="1000" kern="0" dirty="0">
                          <a:effectLst/>
                        </a:rPr>
                        <a:t>规格说明</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b="0" kern="0" dirty="0">
                          <a:solidFill>
                            <a:schemeClr val="tx1"/>
                          </a:solidFill>
                          <a:effectLst/>
                        </a:rPr>
                        <a:t>采用</a:t>
                      </a:r>
                      <a:r>
                        <a:rPr lang="en-US" sz="1000" b="0" kern="0" dirty="0">
                          <a:solidFill>
                            <a:schemeClr val="tx1"/>
                          </a:solidFill>
                          <a:effectLst/>
                        </a:rPr>
                        <a:t>SRS</a:t>
                      </a:r>
                      <a:r>
                        <a:rPr lang="zh-CN" sz="1000" b="0" kern="0" dirty="0">
                          <a:solidFill>
                            <a:schemeClr val="tx1"/>
                          </a:solidFill>
                          <a:effectLst/>
                        </a:rPr>
                        <a:t>模板</a:t>
                      </a:r>
                      <a:endParaRPr lang="zh-CN" sz="1000" b="0" kern="100" dirty="0">
                        <a:solidFill>
                          <a:schemeClr val="tx1"/>
                        </a:solidFill>
                        <a:effectLst/>
                      </a:endParaRPr>
                    </a:p>
                    <a:p>
                      <a:pPr algn="just">
                        <a:spcAft>
                          <a:spcPts val="0"/>
                        </a:spcAft>
                      </a:pPr>
                      <a:r>
                        <a:rPr lang="zh-CN" sz="1000" b="0" kern="0" dirty="0">
                          <a:solidFill>
                            <a:schemeClr val="tx1"/>
                          </a:solidFill>
                          <a:effectLst/>
                        </a:rPr>
                        <a:t>确定需求来源</a:t>
                      </a:r>
                      <a:endParaRPr lang="zh-CN" sz="1000" b="0" kern="100" dirty="0">
                        <a:solidFill>
                          <a:schemeClr val="tx1"/>
                        </a:solidFill>
                        <a:effectLst/>
                      </a:endParaRPr>
                    </a:p>
                    <a:p>
                      <a:pPr algn="just">
                        <a:spcAft>
                          <a:spcPts val="0"/>
                        </a:spcAft>
                      </a:pPr>
                      <a:r>
                        <a:rPr lang="zh-CN" sz="1000" b="0" kern="0" dirty="0">
                          <a:solidFill>
                            <a:schemeClr val="tx1"/>
                          </a:solidFill>
                          <a:effectLst/>
                        </a:rPr>
                        <a:t>为需求分配唯一标号</a:t>
                      </a:r>
                      <a:endParaRPr lang="zh-CN" sz="1000" b="0" kern="100" dirty="0">
                        <a:solidFill>
                          <a:schemeClr val="tx1"/>
                        </a:solidFill>
                        <a:effectLst/>
                      </a:endParaRPr>
                    </a:p>
                    <a:p>
                      <a:pPr algn="just">
                        <a:spcAft>
                          <a:spcPts val="0"/>
                        </a:spcAft>
                      </a:pPr>
                      <a:r>
                        <a:rPr lang="zh-CN" sz="1000" b="0" kern="0" dirty="0">
                          <a:solidFill>
                            <a:schemeClr val="tx1"/>
                          </a:solidFill>
                          <a:effectLst/>
                        </a:rPr>
                        <a:t>记录业务规则</a:t>
                      </a:r>
                      <a:endParaRPr lang="zh-CN" sz="1000" b="0" kern="100" dirty="0">
                        <a:solidFill>
                          <a:schemeClr val="tx1"/>
                        </a:solidFill>
                        <a:effectLst/>
                      </a:endParaRPr>
                    </a:p>
                    <a:p>
                      <a:pPr algn="just">
                        <a:spcAft>
                          <a:spcPts val="0"/>
                        </a:spcAft>
                      </a:pPr>
                      <a:r>
                        <a:rPr lang="zh-CN" sz="1000" b="0" kern="0" dirty="0">
                          <a:solidFill>
                            <a:schemeClr val="tx1"/>
                          </a:solidFill>
                          <a:effectLst/>
                        </a:rPr>
                        <a:t>定义质量属性</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solidFill>
                      <a:schemeClr val="accent1">
                        <a:lumMod val="40000"/>
                        <a:lumOff val="60000"/>
                      </a:schemeClr>
                    </a:solidFill>
                  </a:tcPr>
                </a:tc>
              </a:tr>
              <a:tr h="476231">
                <a:tc>
                  <a:txBody>
                    <a:bodyPr/>
                    <a:lstStyle/>
                    <a:p>
                      <a:pPr algn="just">
                        <a:spcAft>
                          <a:spcPts val="0"/>
                        </a:spcAft>
                      </a:pPr>
                      <a:r>
                        <a:rPr lang="zh-CN" sz="1000" kern="0">
                          <a:effectLst/>
                        </a:rPr>
                        <a:t>需求验证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审查需求文档</a:t>
                      </a:r>
                      <a:endParaRPr lang="zh-CN" sz="1000" kern="100">
                        <a:effectLst/>
                      </a:endParaRPr>
                    </a:p>
                    <a:p>
                      <a:pPr algn="just">
                        <a:spcAft>
                          <a:spcPts val="0"/>
                        </a:spcAft>
                      </a:pPr>
                      <a:r>
                        <a:rPr lang="zh-CN" sz="1000" kern="0">
                          <a:effectLst/>
                        </a:rPr>
                        <a:t>测试需求</a:t>
                      </a:r>
                      <a:endParaRPr lang="zh-CN" sz="1000" kern="100">
                        <a:effectLst/>
                      </a:endParaRPr>
                    </a:p>
                    <a:p>
                      <a:pPr algn="just">
                        <a:spcAft>
                          <a:spcPts val="0"/>
                        </a:spcAft>
                      </a:pPr>
                      <a:r>
                        <a:rPr lang="zh-CN" sz="1000" kern="0">
                          <a:effectLst/>
                        </a:rPr>
                        <a:t>定义合格标准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428693">
                <a:tc>
                  <a:txBody>
                    <a:bodyPr/>
                    <a:lstStyle/>
                    <a:p>
                      <a:pPr algn="just">
                        <a:spcAft>
                          <a:spcPts val="0"/>
                        </a:spcAft>
                      </a:pPr>
                      <a:r>
                        <a:rPr lang="zh-CN" sz="1000" kern="0">
                          <a:effectLst/>
                        </a:rPr>
                        <a:t>需求管理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定义需求变更控制过程</a:t>
                      </a:r>
                      <a:endParaRPr lang="zh-CN" sz="1000" kern="100">
                        <a:effectLst/>
                      </a:endParaRPr>
                    </a:p>
                    <a:p>
                      <a:pPr algn="just">
                        <a:spcAft>
                          <a:spcPts val="0"/>
                        </a:spcAft>
                      </a:pPr>
                      <a:r>
                        <a:rPr lang="zh-CN" sz="1000" kern="0">
                          <a:effectLst/>
                        </a:rPr>
                        <a:t>成立变更控制委员会</a:t>
                      </a:r>
                      <a:endParaRPr lang="zh-CN" sz="1000" kern="100">
                        <a:effectLst/>
                      </a:endParaRPr>
                    </a:p>
                    <a:p>
                      <a:pPr algn="just">
                        <a:spcAft>
                          <a:spcPts val="0"/>
                        </a:spcAft>
                      </a:pPr>
                      <a:r>
                        <a:rPr lang="zh-CN" sz="1000" kern="0">
                          <a:effectLst/>
                        </a:rPr>
                        <a:t>分析需求变更的影响</a:t>
                      </a:r>
                      <a:endParaRPr lang="zh-CN" sz="1000" kern="100">
                        <a:effectLst/>
                      </a:endParaRPr>
                    </a:p>
                    <a:p>
                      <a:pPr algn="just">
                        <a:spcAft>
                          <a:spcPts val="0"/>
                        </a:spcAft>
                      </a:pPr>
                      <a:r>
                        <a:rPr lang="zh-CN" sz="1000" kern="0">
                          <a:effectLst/>
                        </a:rPr>
                        <a:t>建立基线和控制需求文档的版本</a:t>
                      </a:r>
                      <a:endParaRPr lang="zh-CN" sz="1000" kern="100">
                        <a:effectLst/>
                      </a:endParaRPr>
                    </a:p>
                    <a:p>
                      <a:pPr algn="just">
                        <a:spcAft>
                          <a:spcPts val="0"/>
                        </a:spcAft>
                      </a:pPr>
                      <a:r>
                        <a:rPr lang="zh-CN" sz="1000" kern="0">
                          <a:effectLst/>
                        </a:rPr>
                        <a:t>维护需求变更的历史记录</a:t>
                      </a:r>
                      <a:endParaRPr lang="zh-CN" sz="1000" kern="100">
                        <a:effectLst/>
                      </a:endParaRPr>
                    </a:p>
                    <a:p>
                      <a:pPr algn="just">
                        <a:spcAft>
                          <a:spcPts val="0"/>
                        </a:spcAft>
                      </a:pPr>
                      <a:r>
                        <a:rPr lang="zh-CN" sz="1000" kern="0">
                          <a:effectLst/>
                        </a:rPr>
                        <a:t>跟踪每项需求的状态</a:t>
                      </a:r>
                      <a:endParaRPr lang="zh-CN" sz="1000" kern="100">
                        <a:effectLst/>
                      </a:endParaRPr>
                    </a:p>
                    <a:p>
                      <a:pPr algn="just">
                        <a:spcAft>
                          <a:spcPts val="0"/>
                        </a:spcAft>
                      </a:pPr>
                      <a:r>
                        <a:rPr lang="zh-CN" sz="1000" kern="0">
                          <a:effectLst/>
                        </a:rPr>
                        <a:t>衡量需求的稳定性</a:t>
                      </a:r>
                      <a:endParaRPr lang="zh-CN" sz="1000" kern="100">
                        <a:effectLst/>
                      </a:endParaRPr>
                    </a:p>
                    <a:p>
                      <a:pPr algn="just">
                        <a:spcAft>
                          <a:spcPts val="0"/>
                        </a:spcAft>
                      </a:pPr>
                      <a:r>
                        <a:rPr lang="zh-CN" sz="1000" kern="0">
                          <a:effectLst/>
                        </a:rPr>
                        <a:t>使用需求管理工具</a:t>
                      </a:r>
                      <a:endParaRPr lang="zh-CN" sz="1000" kern="100">
                        <a:effectLst/>
                      </a:endParaRPr>
                    </a:p>
                    <a:p>
                      <a:pPr algn="just">
                        <a:spcAft>
                          <a:spcPts val="0"/>
                        </a:spcAft>
                      </a:pPr>
                      <a:r>
                        <a:rPr lang="zh-CN" sz="1000" kern="0">
                          <a:effectLst/>
                        </a:rPr>
                        <a:t>创建需求跟踪矩阵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952462">
                <a:tc>
                  <a:txBody>
                    <a:bodyPr/>
                    <a:lstStyle/>
                    <a:p>
                      <a:pPr algn="just">
                        <a:spcAft>
                          <a:spcPts val="0"/>
                        </a:spcAft>
                      </a:pPr>
                      <a:r>
                        <a:rPr lang="zh-CN" sz="1000" kern="0">
                          <a:effectLst/>
                        </a:rPr>
                        <a:t>项目管理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选择合适的软件开发生命周期</a:t>
                      </a:r>
                      <a:endParaRPr lang="zh-CN" sz="1000" kern="100" dirty="0">
                        <a:effectLst/>
                      </a:endParaRPr>
                    </a:p>
                    <a:p>
                      <a:pPr algn="just">
                        <a:spcAft>
                          <a:spcPts val="0"/>
                        </a:spcAft>
                      </a:pPr>
                      <a:r>
                        <a:rPr lang="zh-CN" sz="1000" kern="0" dirty="0">
                          <a:effectLst/>
                        </a:rPr>
                        <a:t>根据需求制订项目计划</a:t>
                      </a:r>
                      <a:endParaRPr lang="zh-CN" sz="1000" kern="100" dirty="0">
                        <a:effectLst/>
                      </a:endParaRPr>
                    </a:p>
                    <a:p>
                      <a:pPr algn="just">
                        <a:spcAft>
                          <a:spcPts val="0"/>
                        </a:spcAft>
                      </a:pPr>
                      <a:r>
                        <a:rPr lang="zh-CN" sz="1000" kern="0" dirty="0">
                          <a:effectLst/>
                        </a:rPr>
                        <a:t>需求变更时更新讨论项目承诺</a:t>
                      </a:r>
                      <a:endParaRPr lang="zh-CN" sz="1000" kern="100" dirty="0">
                        <a:effectLst/>
                      </a:endParaRPr>
                    </a:p>
                    <a:p>
                      <a:pPr algn="just">
                        <a:spcAft>
                          <a:spcPts val="0"/>
                        </a:spcAft>
                      </a:pPr>
                      <a:r>
                        <a:rPr lang="zh-CN" sz="1000" kern="0" dirty="0">
                          <a:effectLst/>
                        </a:rPr>
                        <a:t>管理与需求相关的风险以及编写风险文档</a:t>
                      </a:r>
                      <a:endParaRPr lang="zh-CN" sz="1000" kern="100" dirty="0">
                        <a:effectLst/>
                      </a:endParaRPr>
                    </a:p>
                    <a:p>
                      <a:pPr algn="just">
                        <a:spcAft>
                          <a:spcPts val="0"/>
                        </a:spcAft>
                      </a:pPr>
                      <a:r>
                        <a:rPr lang="zh-CN" sz="1000" kern="0" dirty="0">
                          <a:effectLst/>
                        </a:rPr>
                        <a:t>跟踪需求工程的投入</a:t>
                      </a:r>
                      <a:endParaRPr lang="zh-CN" sz="1000" kern="100" dirty="0">
                        <a:effectLst/>
                      </a:endParaRPr>
                    </a:p>
                    <a:p>
                      <a:pPr algn="just">
                        <a:spcAft>
                          <a:spcPts val="0"/>
                        </a:spcAft>
                      </a:pPr>
                      <a:r>
                        <a:rPr lang="zh-CN" sz="1000" kern="0" dirty="0">
                          <a:effectLst/>
                        </a:rPr>
                        <a:t>从其他项目的需求工程中积累经验</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spTree>
    <p:extLst>
      <p:ext uri="{BB962C8B-B14F-4D97-AF65-F5344CB8AC3E}">
        <p14:creationId xmlns:p14="http://schemas.microsoft.com/office/powerpoint/2010/main" val="1042667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4.3</a:t>
            </a:r>
            <a:r>
              <a:rPr lang="zh-CN" altLang="en-US" sz="1600" dirty="0">
                <a:solidFill>
                  <a:srgbClr val="F2A849"/>
                </a:solidFill>
                <a:latin typeface="微软雅黑" pitchFamily="34" charset="-122"/>
                <a:ea typeface="微软雅黑" pitchFamily="34" charset="-122"/>
              </a:rPr>
              <a:t>范围控制与变更</a:t>
            </a:r>
          </a:p>
        </p:txBody>
      </p:sp>
      <p:sp>
        <p:nvSpPr>
          <p:cNvPr id="6" name="TextBox 19"/>
          <p:cNvSpPr txBox="1"/>
          <p:nvPr/>
        </p:nvSpPr>
        <p:spPr>
          <a:xfrm>
            <a:off x="683568" y="1166366"/>
            <a:ext cx="7416824" cy="1815882"/>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成员应该严格按照项目的范围和</a:t>
            </a:r>
            <a:r>
              <a:rPr lang="en-US" altLang="zh-CN" sz="1600" dirty="0">
                <a:solidFill>
                  <a:srgbClr val="F2A849"/>
                </a:solidFill>
                <a:latin typeface="微软雅黑" pitchFamily="34" charset="-122"/>
                <a:ea typeface="微软雅黑" pitchFamily="34" charset="-122"/>
              </a:rPr>
              <a:t>WBS</a:t>
            </a:r>
            <a:r>
              <a:rPr lang="zh-CN" altLang="en-US" sz="1600" dirty="0">
                <a:solidFill>
                  <a:srgbClr val="F2A849"/>
                </a:solidFill>
                <a:latin typeface="微软雅黑" pitchFamily="34" charset="-122"/>
                <a:ea typeface="微软雅黑" pitchFamily="34" charset="-122"/>
              </a:rPr>
              <a:t>进行项目范围的控制</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成员在项目执行期间，应该跟踪检查，记录检查结果，并建立文档</a:t>
            </a:r>
          </a:p>
          <a:p>
            <a:r>
              <a:rPr lang="en-US" altLang="zh-CN" sz="1600" dirty="0">
                <a:solidFill>
                  <a:srgbClr val="F2A849"/>
                </a:solidFill>
                <a:latin typeface="微软雅黑" pitchFamily="34" charset="-122"/>
                <a:ea typeface="微软雅黑" pitchFamily="34" charset="-122"/>
              </a:rPr>
              <a:t>3</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变更必须通过严格的变更过程</a:t>
            </a:r>
          </a:p>
          <a:p>
            <a:r>
              <a:rPr lang="en-US" altLang="zh-CN" sz="1600" dirty="0">
                <a:solidFill>
                  <a:srgbClr val="F2A849"/>
                </a:solidFill>
                <a:latin typeface="微软雅黑" pitchFamily="34" charset="-122"/>
                <a:ea typeface="微软雅黑" pitchFamily="34" charset="-122"/>
              </a:rPr>
              <a:t>4</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变更时必须通过团队与客户的确认</a:t>
            </a:r>
          </a:p>
          <a:p>
            <a:r>
              <a:rPr lang="en-US" altLang="zh-CN" sz="1600" dirty="0">
                <a:solidFill>
                  <a:srgbClr val="F2A849"/>
                </a:solidFill>
                <a:latin typeface="微软雅黑" pitchFamily="34" charset="-122"/>
                <a:ea typeface="微软雅黑" pitchFamily="34" charset="-122"/>
              </a:rPr>
              <a:t>5</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变更后要调整相关的计划</a:t>
            </a:r>
          </a:p>
          <a:p>
            <a:r>
              <a:rPr lang="en-US" altLang="zh-CN" sz="1600" dirty="0">
                <a:solidFill>
                  <a:srgbClr val="F2A849"/>
                </a:solidFill>
                <a:latin typeface="微软雅黑" pitchFamily="34" charset="-122"/>
                <a:ea typeface="微软雅黑" pitchFamily="34" charset="-122"/>
              </a:rPr>
              <a:t>6</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变更应该分析出影响建立文档，并向客户说明</a:t>
            </a:r>
          </a:p>
          <a:p>
            <a:r>
              <a:rPr lang="en-US" altLang="zh-CN" sz="1600" dirty="0">
                <a:solidFill>
                  <a:srgbClr val="F2A849"/>
                </a:solidFill>
                <a:latin typeface="微软雅黑" pitchFamily="34" charset="-122"/>
                <a:ea typeface="微软雅黑" pitchFamily="34" charset="-122"/>
              </a:rPr>
              <a:t>7</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在</a:t>
            </a:r>
            <a:r>
              <a:rPr lang="zh-CN" altLang="en-US" sz="1600" dirty="0">
                <a:solidFill>
                  <a:srgbClr val="F2A849"/>
                </a:solidFill>
                <a:latin typeface="微软雅黑" pitchFamily="34" charset="-122"/>
                <a:ea typeface="微软雅黑" pitchFamily="34" charset="-122"/>
              </a:rPr>
              <a:t>项目结束阶段，应该验证项目范围，检查项目范围规定的功能是否完成齐全</a:t>
            </a:r>
          </a:p>
        </p:txBody>
      </p:sp>
      <p:sp>
        <p:nvSpPr>
          <p:cNvPr id="7" name="TextBox 19"/>
          <p:cNvSpPr txBox="1"/>
          <p:nvPr/>
        </p:nvSpPr>
        <p:spPr>
          <a:xfrm>
            <a:off x="683568" y="3069886"/>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4.4</a:t>
            </a:r>
            <a:r>
              <a:rPr lang="zh-CN" altLang="en-US" sz="1600" dirty="0" smtClean="0">
                <a:solidFill>
                  <a:srgbClr val="F2A849"/>
                </a:solidFill>
                <a:latin typeface="微软雅黑" pitchFamily="34" charset="-122"/>
                <a:ea typeface="微软雅黑" pitchFamily="34" charset="-122"/>
              </a:rPr>
              <a:t>约束条件</a:t>
            </a:r>
            <a:endParaRPr lang="zh-CN" altLang="en-US" sz="1600" dirty="0">
              <a:solidFill>
                <a:srgbClr val="F2A849"/>
              </a:solidFill>
              <a:latin typeface="微软雅黑" pitchFamily="34" charset="-122"/>
              <a:ea typeface="微软雅黑" pitchFamily="34" charset="-122"/>
            </a:endParaRPr>
          </a:p>
        </p:txBody>
      </p:sp>
      <p:sp>
        <p:nvSpPr>
          <p:cNvPr id="8" name="TextBox 19"/>
          <p:cNvSpPr txBox="1"/>
          <p:nvPr/>
        </p:nvSpPr>
        <p:spPr>
          <a:xfrm>
            <a:off x="709822" y="3408440"/>
            <a:ext cx="7606594" cy="830997"/>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成员都没真正开发过一个网站，很多功能能否实现存在不确定因素，对于功能范围只能根据客户的需求并结合团队成员的能力进行界定</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成员都属于学习阶段，经验不足，最后交付的文档可能会有很多缺陷</a:t>
            </a:r>
          </a:p>
        </p:txBody>
      </p:sp>
    </p:spTree>
    <p:extLst>
      <p:ext uri="{BB962C8B-B14F-4D97-AF65-F5344CB8AC3E}">
        <p14:creationId xmlns:p14="http://schemas.microsoft.com/office/powerpoint/2010/main" val="307198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7" y="2185838"/>
              <a:ext cx="792089" cy="330226"/>
            </a:xfrm>
            <a:prstGeom prst="rect">
              <a:avLst/>
            </a:prstGeom>
            <a:noFill/>
          </p:spPr>
          <p:txBody>
            <a:bodyPr wrap="square" rtlCol="0">
              <a:spAutoFit/>
            </a:bodyPr>
            <a:lstStyle/>
            <a:p>
              <a:r>
                <a:rPr lang="en-US" altLang="zh-CN" sz="3200" dirty="0" smtClean="0">
                  <a:solidFill>
                    <a:schemeClr val="bg1"/>
                  </a:solidFill>
                </a:rPr>
                <a:t>Part5</a:t>
              </a:r>
              <a:endParaRPr lang="zh-CN" altLang="en-US" dirty="0">
                <a:solidFill>
                  <a:schemeClr val="bg1"/>
                </a:solidFill>
              </a:endParaRPr>
            </a:p>
          </p:txBody>
        </p:sp>
      </p:grpSp>
      <p:sp>
        <p:nvSpPr>
          <p:cNvPr id="8" name="TextBox 7"/>
          <p:cNvSpPr txBox="1"/>
          <p:nvPr/>
        </p:nvSpPr>
        <p:spPr>
          <a:xfrm>
            <a:off x="4211960" y="2008460"/>
            <a:ext cx="4392488" cy="923330"/>
          </a:xfrm>
          <a:prstGeom prst="rect">
            <a:avLst/>
          </a:prstGeom>
          <a:noFill/>
        </p:spPr>
        <p:txBody>
          <a:bodyPr wrap="square" rtlCol="0">
            <a:spAutoFit/>
          </a:bodyPr>
          <a:lstStyle/>
          <a:p>
            <a:r>
              <a:rPr lang="zh-CN" altLang="en-US" sz="5400" dirty="0" smtClean="0">
                <a:solidFill>
                  <a:schemeClr val="accent4">
                    <a:lumMod val="50000"/>
                  </a:schemeClr>
                </a:solidFill>
                <a:latin typeface="Adobe Gothic Std B" pitchFamily="34" charset="-128"/>
                <a:ea typeface="Adobe Gothic Std B" pitchFamily="34" charset="-128"/>
              </a:rPr>
              <a:t>成本管理计划</a:t>
            </a:r>
            <a:endParaRPr lang="zh-CN" altLang="en-US" sz="5400" dirty="0">
              <a:solidFill>
                <a:schemeClr val="accent4">
                  <a:lumMod val="50000"/>
                </a:schemeClr>
              </a:solidFill>
              <a:latin typeface="Adobe Gothic Std B" pitchFamily="34" charset="-128"/>
            </a:endParaRPr>
          </a:p>
        </p:txBody>
      </p:sp>
    </p:spTree>
    <p:extLst>
      <p:ext uri="{BB962C8B-B14F-4D97-AF65-F5344CB8AC3E}">
        <p14:creationId xmlns:p14="http://schemas.microsoft.com/office/powerpoint/2010/main" val="288613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2267744" cy="611560"/>
            <a:chOff x="0" y="448022"/>
            <a:chExt cx="2267744" cy="611560"/>
          </a:xfrm>
        </p:grpSpPr>
        <p:sp>
          <p:nvSpPr>
            <p:cNvPr id="2" name="矩形 1"/>
            <p:cNvSpPr/>
            <p:nvPr/>
          </p:nvSpPr>
          <p:spPr>
            <a:xfrm>
              <a:off x="0" y="448022"/>
              <a:ext cx="611560" cy="61156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1584176" cy="369332"/>
            </a:xfrm>
            <a:prstGeom prst="rect">
              <a:avLst/>
            </a:prstGeom>
            <a:noFill/>
          </p:spPr>
          <p:txBody>
            <a:bodyPr wrap="square" rtlCol="0">
              <a:spAutoFit/>
            </a:bodyPr>
            <a:lstStyle/>
            <a:p>
              <a:r>
                <a:rPr lang="zh-CN" altLang="en-US" dirty="0" smtClean="0">
                  <a:solidFill>
                    <a:schemeClr val="accent4">
                      <a:lumMod val="50000"/>
                    </a:schemeClr>
                  </a:solidFill>
                  <a:latin typeface="微软雅黑" pitchFamily="34" charset="-122"/>
                  <a:ea typeface="微软雅黑" pitchFamily="34" charset="-122"/>
                </a:rPr>
                <a:t>成本管理计划</a:t>
              </a:r>
              <a:endParaRPr lang="zh-CN" altLang="en-US" dirty="0">
                <a:solidFill>
                  <a:schemeClr val="accent4">
                    <a:lumMod val="50000"/>
                  </a:schemeClr>
                </a:solidFill>
                <a:latin typeface="微软雅黑" pitchFamily="34" charset="-122"/>
                <a:ea typeface="微软雅黑" pitchFamily="34" charset="-122"/>
              </a:endParaRPr>
            </a:p>
          </p:txBody>
        </p:sp>
      </p:grpSp>
      <p:sp>
        <p:nvSpPr>
          <p:cNvPr id="7" name="TextBox 19"/>
          <p:cNvSpPr txBox="1"/>
          <p:nvPr/>
        </p:nvSpPr>
        <p:spPr>
          <a:xfrm>
            <a:off x="133759" y="1275606"/>
            <a:ext cx="2133985" cy="338554"/>
          </a:xfrm>
          <a:prstGeom prst="rect">
            <a:avLst/>
          </a:prstGeom>
          <a:noFill/>
        </p:spPr>
        <p:txBody>
          <a:bodyPr wrap="square" rtlCol="0">
            <a:spAutoFit/>
          </a:bodyPr>
          <a:lstStyle/>
          <a:p>
            <a:r>
              <a:rPr lang="zh-CN" altLang="en-US" sz="1600" dirty="0">
                <a:solidFill>
                  <a:schemeClr val="accent4">
                    <a:lumMod val="50000"/>
                  </a:schemeClr>
                </a:solidFill>
                <a:latin typeface="微软雅黑" pitchFamily="34" charset="-122"/>
                <a:ea typeface="微软雅黑" pitchFamily="34" charset="-122"/>
              </a:rPr>
              <a:t>需求工程经费预算：</a:t>
            </a:r>
          </a:p>
        </p:txBody>
      </p:sp>
      <p:graphicFrame>
        <p:nvGraphicFramePr>
          <p:cNvPr id="10" name="表格 9"/>
          <p:cNvGraphicFramePr>
            <a:graphicFrameLocks noGrp="1"/>
          </p:cNvGraphicFramePr>
          <p:nvPr>
            <p:extLst>
              <p:ext uri="{D42A27DB-BD31-4B8C-83A1-F6EECF244321}">
                <p14:modId xmlns:p14="http://schemas.microsoft.com/office/powerpoint/2010/main" val="919886880"/>
              </p:ext>
            </p:extLst>
          </p:nvPr>
        </p:nvGraphicFramePr>
        <p:xfrm>
          <a:off x="2483768" y="1203598"/>
          <a:ext cx="6480720" cy="3283252"/>
        </p:xfrm>
        <a:graphic>
          <a:graphicData uri="http://schemas.openxmlformats.org/drawingml/2006/table">
            <a:tbl>
              <a:tblPr firstRow="1" firstCol="1" bandRow="1">
                <a:tableStyleId>{5C22544A-7EE6-4342-B048-85BDC9FD1C3A}</a:tableStyleId>
              </a:tblPr>
              <a:tblGrid>
                <a:gridCol w="2154908"/>
                <a:gridCol w="2159707"/>
                <a:gridCol w="2166105"/>
              </a:tblGrid>
              <a:tr h="131330">
                <a:tc>
                  <a:txBody>
                    <a:bodyPr/>
                    <a:lstStyle/>
                    <a:p>
                      <a:pPr algn="just">
                        <a:spcAft>
                          <a:spcPts val="0"/>
                        </a:spcAft>
                      </a:pPr>
                      <a:r>
                        <a:rPr lang="zh-CN" sz="700" kern="0" dirty="0">
                          <a:effectLst/>
                        </a:rPr>
                        <a:t>用途</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经费（元）</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解释</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r>
              <a:tr h="919311">
                <a:tc>
                  <a:txBody>
                    <a:bodyPr/>
                    <a:lstStyle/>
                    <a:p>
                      <a:pPr algn="just">
                        <a:spcAft>
                          <a:spcPts val="0"/>
                        </a:spcAft>
                      </a:pPr>
                      <a:r>
                        <a:rPr lang="zh-CN" sz="700" kern="0">
                          <a:effectLst/>
                        </a:rPr>
                        <a:t>文档收集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用于对需求工程所需要的付费文档，</a:t>
                      </a:r>
                      <a:r>
                        <a:rPr lang="en-US" sz="700" kern="0">
                          <a:effectLst/>
                        </a:rPr>
                        <a:t>100</a:t>
                      </a:r>
                      <a:r>
                        <a:rPr lang="zh-CN" sz="700" kern="0">
                          <a:effectLst/>
                        </a:rPr>
                        <a:t>是个估计值，因为大部分资料是免费只有少部分类似周刊类文档是收费的，所以以</a:t>
                      </a:r>
                      <a:r>
                        <a:rPr lang="en-US" sz="700" kern="0">
                          <a:effectLst/>
                        </a:rPr>
                        <a:t>100</a:t>
                      </a:r>
                      <a:r>
                        <a:rPr lang="zh-CN" sz="700" kern="0">
                          <a:effectLst/>
                        </a:rPr>
                        <a:t>元为预算值。</a:t>
                      </a:r>
                      <a:endParaRPr lang="zh-CN" sz="800" kern="100">
                        <a:effectLst/>
                      </a:endParaRPr>
                    </a:p>
                    <a:p>
                      <a:pPr algn="just">
                        <a:spcAft>
                          <a:spcPts val="0"/>
                        </a:spcAft>
                      </a:pPr>
                      <a:r>
                        <a:rPr lang="en-US" sz="700" kern="0">
                          <a:effectLst/>
                        </a:rPr>
                        <a:t> </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1050641">
                <a:tc>
                  <a:txBody>
                    <a:bodyPr/>
                    <a:lstStyle/>
                    <a:p>
                      <a:pPr algn="just">
                        <a:spcAft>
                          <a:spcPts val="0"/>
                        </a:spcAft>
                      </a:pPr>
                      <a:r>
                        <a:rPr lang="zh-CN" sz="700" kern="0">
                          <a:effectLst/>
                        </a:rPr>
                        <a:t>知识技能培训</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因为这个项目是制作网页，而我们小组在这方面的知识薄弱，可能会需要在极客学院等付费的教学网站上进行学习，不过其实大部分的内容网上也有免费的教程所以也不会有太大花费，便以</a:t>
                      </a:r>
                      <a:r>
                        <a:rPr lang="en-US" sz="700" kern="0" dirty="0">
                          <a:effectLst/>
                        </a:rPr>
                        <a:t>100</a:t>
                      </a:r>
                      <a:r>
                        <a:rPr lang="zh-CN" sz="700" kern="0" dirty="0">
                          <a:effectLst/>
                        </a:rPr>
                        <a:t>元为预算值。</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656650">
                <a:tc>
                  <a:txBody>
                    <a:bodyPr/>
                    <a:lstStyle/>
                    <a:p>
                      <a:pPr algn="just">
                        <a:spcAft>
                          <a:spcPts val="0"/>
                        </a:spcAft>
                      </a:pPr>
                      <a:r>
                        <a:rPr lang="zh-CN" sz="700" kern="0">
                          <a:effectLst/>
                        </a:rPr>
                        <a:t>人工费</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因为都是学生，其实这个费用是</a:t>
                      </a:r>
                      <a:r>
                        <a:rPr lang="en-US" sz="700" kern="0" dirty="0">
                          <a:effectLst/>
                        </a:rPr>
                        <a:t>0</a:t>
                      </a:r>
                      <a:r>
                        <a:rPr lang="zh-CN" sz="700" kern="0" dirty="0">
                          <a:effectLst/>
                        </a:rPr>
                        <a:t>，如果按照杭州市平均工资</a:t>
                      </a:r>
                      <a:r>
                        <a:rPr lang="en-US" sz="700" kern="0" dirty="0">
                          <a:effectLst/>
                        </a:rPr>
                        <a:t>29</a:t>
                      </a:r>
                      <a:r>
                        <a:rPr lang="zh-CN" sz="700" kern="0" dirty="0">
                          <a:effectLst/>
                        </a:rPr>
                        <a:t>元</a:t>
                      </a:r>
                      <a:r>
                        <a:rPr lang="en-US" sz="700" kern="0" dirty="0">
                          <a:effectLst/>
                        </a:rPr>
                        <a:t>/H</a:t>
                      </a:r>
                      <a:r>
                        <a:rPr lang="zh-CN" sz="700" kern="0" dirty="0">
                          <a:effectLst/>
                        </a:rPr>
                        <a:t>，一天两小时总共三个月的开发计划来算是</a:t>
                      </a:r>
                      <a:r>
                        <a:rPr lang="en-US" sz="700" kern="0" dirty="0">
                          <a:effectLst/>
                        </a:rPr>
                        <a:t>26100</a:t>
                      </a:r>
                      <a:r>
                        <a:rPr lang="zh-CN" sz="700" kern="0" dirty="0">
                          <a:effectLst/>
                        </a:rPr>
                        <a:t>元</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525320">
                <a:tc>
                  <a:txBody>
                    <a:bodyPr/>
                    <a:lstStyle/>
                    <a:p>
                      <a:pPr algn="just">
                        <a:spcAft>
                          <a:spcPts val="0"/>
                        </a:spcAft>
                      </a:pPr>
                      <a:r>
                        <a:rPr lang="en-US" sz="700" kern="0">
                          <a:effectLst/>
                        </a:rPr>
                        <a:t>Team Building</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600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用于增强团队凝聚力，提高小组成员积极性，进行必要的多人线下活动比如聚餐之类的。</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bl>
          </a:graphicData>
        </a:graphic>
      </p:graphicFrame>
    </p:spTree>
    <p:extLst>
      <p:ext uri="{BB962C8B-B14F-4D97-AF65-F5344CB8AC3E}">
        <p14:creationId xmlns:p14="http://schemas.microsoft.com/office/powerpoint/2010/main" val="1755665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399296" y="2182153"/>
              <a:ext cx="728783" cy="337595"/>
            </a:xfrm>
            <a:prstGeom prst="rect">
              <a:avLst/>
            </a:prstGeom>
            <a:noFill/>
          </p:spPr>
          <p:txBody>
            <a:bodyPr wrap="square" rtlCol="0">
              <a:spAutoFit/>
            </a:bodyPr>
            <a:lstStyle/>
            <a:p>
              <a:r>
                <a:rPr lang="en-US" altLang="zh-CN" sz="2800" dirty="0" smtClean="0">
                  <a:solidFill>
                    <a:schemeClr val="bg1"/>
                  </a:solidFill>
                </a:rPr>
                <a:t>Part 6  </a:t>
              </a:r>
              <a:endParaRPr lang="zh-CN" altLang="en-US" sz="2800" dirty="0">
                <a:solidFill>
                  <a:schemeClr val="bg1"/>
                </a:solidFill>
              </a:endParaRPr>
            </a:p>
          </p:txBody>
        </p:sp>
      </p:grpSp>
      <p:sp>
        <p:nvSpPr>
          <p:cNvPr id="8" name="TextBox 7"/>
          <p:cNvSpPr txBox="1"/>
          <p:nvPr/>
        </p:nvSpPr>
        <p:spPr>
          <a:xfrm>
            <a:off x="413995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质量管理计划</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55348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grpSp>
        <p:nvGrpSpPr>
          <p:cNvPr id="7" name="组合 6"/>
          <p:cNvGrpSpPr/>
          <p:nvPr/>
        </p:nvGrpSpPr>
        <p:grpSpPr>
          <a:xfrm>
            <a:off x="1588582" y="1503364"/>
            <a:ext cx="1255225" cy="1255225"/>
            <a:chOff x="2123728" y="1707654"/>
            <a:chExt cx="1080120" cy="1080120"/>
          </a:xfrm>
        </p:grpSpPr>
        <p:sp>
          <p:nvSpPr>
            <p:cNvPr id="5" name="等腰三角形 4"/>
            <p:cNvSpPr/>
            <p:nvPr/>
          </p:nvSpPr>
          <p:spPr>
            <a:xfrm>
              <a:off x="2123728" y="1707654"/>
              <a:ext cx="1080120" cy="1080120"/>
            </a:xfrm>
            <a:prstGeom prst="triangle">
              <a:avLst/>
            </a:prstGeom>
            <a:solidFill>
              <a:srgbClr val="B6C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2303748" y="2067694"/>
              <a:ext cx="720080" cy="720080"/>
            </a:xfrm>
            <a:prstGeom prst="triangle">
              <a:avLst/>
            </a:prstGeom>
            <a:solidFill>
              <a:srgbClr val="416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523219" y="3238941"/>
            <a:ext cx="1008112" cy="1066033"/>
            <a:chOff x="3851920" y="2139701"/>
            <a:chExt cx="1008112" cy="1066033"/>
          </a:xfrm>
        </p:grpSpPr>
        <p:sp>
          <p:nvSpPr>
            <p:cNvPr id="9" name="圆角矩形 8"/>
            <p:cNvSpPr/>
            <p:nvPr/>
          </p:nvSpPr>
          <p:spPr>
            <a:xfrm>
              <a:off x="3851920" y="2737682"/>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851920" y="2139701"/>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3625792" y="2365829"/>
              <a:ext cx="1066033" cy="613777"/>
            </a:xfrm>
            <a:prstGeom prst="triangle">
              <a:avLst/>
            </a:prstGeom>
            <a:solidFill>
              <a:srgbClr val="578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804248" y="1503364"/>
            <a:ext cx="1229470" cy="1229470"/>
            <a:chOff x="6255881" y="2095391"/>
            <a:chExt cx="1180284" cy="1180284"/>
          </a:xfrm>
        </p:grpSpPr>
        <p:sp>
          <p:nvSpPr>
            <p:cNvPr id="17" name="饼形 16"/>
            <p:cNvSpPr/>
            <p:nvPr/>
          </p:nvSpPr>
          <p:spPr>
            <a:xfrm rot="2843270">
              <a:off x="6255881" y="2095391"/>
              <a:ext cx="1180284" cy="1180284"/>
            </a:xfrm>
            <a:prstGeom prst="pie">
              <a:avLst>
                <a:gd name="adj1" fmla="val 3644789"/>
                <a:gd name="adj2" fmla="val 16200000"/>
              </a:avLst>
            </a:prstGeom>
            <a:solidFill>
              <a:srgbClr val="EBA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6666003" y="2685259"/>
              <a:ext cx="360040" cy="554148"/>
            </a:xfrm>
            <a:prstGeom prst="triangle">
              <a:avLst/>
            </a:prstGeom>
            <a:solidFill>
              <a:srgbClr val="EC8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410543" y="2869609"/>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6.1</a:t>
            </a:r>
            <a:r>
              <a:rPr lang="zh-CN" altLang="en-US" b="1" dirty="0" smtClean="0">
                <a:solidFill>
                  <a:srgbClr val="F46970"/>
                </a:solidFill>
                <a:latin typeface="微软雅黑" pitchFamily="34" charset="-122"/>
                <a:ea typeface="微软雅黑" pitchFamily="34" charset="-122"/>
              </a:rPr>
              <a:t>质量管理</a:t>
            </a:r>
            <a:r>
              <a:rPr lang="zh-CN" altLang="en-US" b="1" dirty="0">
                <a:solidFill>
                  <a:srgbClr val="F46970"/>
                </a:solidFill>
                <a:latin typeface="微软雅黑" pitchFamily="34" charset="-122"/>
                <a:ea typeface="微软雅黑" pitchFamily="34" charset="-122"/>
              </a:rPr>
              <a:t>小组</a:t>
            </a:r>
          </a:p>
        </p:txBody>
      </p:sp>
      <p:sp>
        <p:nvSpPr>
          <p:cNvPr id="23" name="TextBox 22"/>
          <p:cNvSpPr txBox="1"/>
          <p:nvPr/>
        </p:nvSpPr>
        <p:spPr>
          <a:xfrm>
            <a:off x="3739013" y="2869609"/>
            <a:ext cx="2633187"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6.2</a:t>
            </a:r>
            <a:r>
              <a:rPr lang="zh-CN" altLang="en-US" b="1" dirty="0" smtClean="0">
                <a:solidFill>
                  <a:srgbClr val="F46970"/>
                </a:solidFill>
                <a:latin typeface="微软雅黑" pitchFamily="34" charset="-122"/>
                <a:ea typeface="微软雅黑" pitchFamily="34" charset="-122"/>
              </a:rPr>
              <a:t>质量目标及质量</a:t>
            </a:r>
            <a:r>
              <a:rPr lang="zh-CN" altLang="en-US" b="1" dirty="0">
                <a:solidFill>
                  <a:srgbClr val="F46970"/>
                </a:solidFill>
                <a:latin typeface="微软雅黑" pitchFamily="34" charset="-122"/>
                <a:ea typeface="微软雅黑" pitchFamily="34" charset="-122"/>
              </a:rPr>
              <a:t>策略</a:t>
            </a:r>
          </a:p>
        </p:txBody>
      </p:sp>
      <p:sp>
        <p:nvSpPr>
          <p:cNvPr id="25" name="TextBox 24"/>
          <p:cNvSpPr txBox="1"/>
          <p:nvPr/>
        </p:nvSpPr>
        <p:spPr>
          <a:xfrm>
            <a:off x="6555774" y="2875884"/>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6.3</a:t>
            </a:r>
            <a:r>
              <a:rPr lang="zh-CN" altLang="en-US" b="1" dirty="0" smtClean="0">
                <a:solidFill>
                  <a:srgbClr val="F46970"/>
                </a:solidFill>
                <a:latin typeface="微软雅黑" pitchFamily="34" charset="-122"/>
                <a:ea typeface="微软雅黑" pitchFamily="34" charset="-122"/>
              </a:rPr>
              <a:t>质量保证</a:t>
            </a:r>
            <a:r>
              <a:rPr lang="zh-CN" altLang="en-US" b="1" dirty="0">
                <a:solidFill>
                  <a:srgbClr val="F46970"/>
                </a:solidFill>
                <a:latin typeface="微软雅黑" pitchFamily="34" charset="-122"/>
                <a:ea typeface="微软雅黑" pitchFamily="34" charset="-122"/>
              </a:rPr>
              <a:t>程序</a:t>
            </a:r>
          </a:p>
        </p:txBody>
      </p:sp>
    </p:spTree>
    <p:extLst>
      <p:ext uri="{BB962C8B-B14F-4D97-AF65-F5344CB8AC3E}">
        <p14:creationId xmlns:p14="http://schemas.microsoft.com/office/powerpoint/2010/main" val="1162314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6.1</a:t>
            </a:r>
            <a:r>
              <a:rPr lang="zh-CN" altLang="en-US" sz="1600" b="1" dirty="0">
                <a:solidFill>
                  <a:srgbClr val="F46970"/>
                </a:solidFill>
                <a:latin typeface="微软雅黑" pitchFamily="34" charset="-122"/>
                <a:ea typeface="微软雅黑" pitchFamily="34" charset="-122"/>
              </a:rPr>
              <a:t>质量管理小组</a:t>
            </a:r>
          </a:p>
        </p:txBody>
      </p:sp>
      <p:pic>
        <p:nvPicPr>
          <p:cNvPr id="2051" name="Picture 3" descr="需求工程阶段OB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23080"/>
            <a:ext cx="4946650"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03848" y="1131590"/>
            <a:ext cx="1800200" cy="6152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5174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6.2</a:t>
            </a:r>
            <a:r>
              <a:rPr lang="zh-CN" altLang="en-US" sz="1600" b="1" dirty="0">
                <a:solidFill>
                  <a:srgbClr val="F46970"/>
                </a:solidFill>
                <a:latin typeface="微软雅黑" pitchFamily="34" charset="-122"/>
                <a:ea typeface="微软雅黑" pitchFamily="34" charset="-122"/>
              </a:rPr>
              <a:t>质量目标及质量策略</a:t>
            </a:r>
          </a:p>
        </p:txBody>
      </p:sp>
      <p:sp>
        <p:nvSpPr>
          <p:cNvPr id="6" name="TextBox 19"/>
          <p:cNvSpPr txBox="1"/>
          <p:nvPr/>
        </p:nvSpPr>
        <p:spPr>
          <a:xfrm>
            <a:off x="683568" y="1154038"/>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质量目标</a:t>
            </a:r>
            <a:endParaRPr lang="zh-CN" altLang="en-US" sz="1600" b="1" dirty="0">
              <a:solidFill>
                <a:srgbClr val="F46970"/>
              </a:solidFill>
              <a:latin typeface="微软雅黑" pitchFamily="34" charset="-122"/>
              <a:ea typeface="微软雅黑" pitchFamily="34" charset="-122"/>
            </a:endParaRPr>
          </a:p>
        </p:txBody>
      </p:sp>
      <p:sp>
        <p:nvSpPr>
          <p:cNvPr id="7" name="TextBox 19"/>
          <p:cNvSpPr txBox="1"/>
          <p:nvPr/>
        </p:nvSpPr>
        <p:spPr>
          <a:xfrm>
            <a:off x="683568" y="1507497"/>
            <a:ext cx="8064896" cy="1815882"/>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每个</a:t>
            </a:r>
            <a:r>
              <a:rPr lang="zh-CN" altLang="en-US" sz="1400" dirty="0">
                <a:solidFill>
                  <a:srgbClr val="F46970"/>
                </a:solidFill>
                <a:latin typeface="微软雅黑" pitchFamily="34" charset="-122"/>
                <a:ea typeface="微软雅黑" pitchFamily="34" charset="-122"/>
              </a:rPr>
              <a:t>阶段评审中发现的问题都得到解决或适当处理。</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基于</a:t>
            </a:r>
            <a:r>
              <a:rPr lang="zh-CN" altLang="en-US" sz="1400" dirty="0">
                <a:solidFill>
                  <a:srgbClr val="F46970"/>
                </a:solidFill>
                <a:latin typeface="微软雅黑" pitchFamily="34" charset="-122"/>
                <a:ea typeface="微软雅黑" pitchFamily="34" charset="-122"/>
              </a:rPr>
              <a:t>需求的测试覆盖率为</a:t>
            </a:r>
            <a:r>
              <a:rPr lang="en-US" altLang="zh-CN" sz="1400" dirty="0">
                <a:solidFill>
                  <a:srgbClr val="F46970"/>
                </a:solidFill>
                <a:latin typeface="微软雅黑" pitchFamily="34" charset="-122"/>
                <a:ea typeface="微软雅黑" pitchFamily="34" charset="-122"/>
              </a:rPr>
              <a:t>100%</a:t>
            </a:r>
            <a:r>
              <a:rPr lang="zh-CN" altLang="en-US" sz="1400" dirty="0">
                <a:solidFill>
                  <a:srgbClr val="F46970"/>
                </a:solidFill>
                <a:latin typeface="微软雅黑" pitchFamily="34" charset="-122"/>
                <a:ea typeface="微软雅黑" pitchFamily="34" charset="-122"/>
              </a:rPr>
              <a:t>。</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制定</a:t>
            </a:r>
            <a:r>
              <a:rPr lang="zh-CN" altLang="en-US" sz="1400" dirty="0">
                <a:solidFill>
                  <a:srgbClr val="F46970"/>
                </a:solidFill>
                <a:latin typeface="微软雅黑" pitchFamily="34" charset="-122"/>
                <a:ea typeface="微软雅黑" pitchFamily="34" charset="-122"/>
              </a:rPr>
              <a:t>的需求范围满足用户的基本需求即：</a:t>
            </a:r>
            <a:r>
              <a:rPr lang="en-US" altLang="zh-CN" sz="1400" dirty="0">
                <a:solidFill>
                  <a:srgbClr val="F46970"/>
                </a:solidFill>
                <a:latin typeface="微软雅黑" pitchFamily="34" charset="-122"/>
                <a:ea typeface="微软雅黑" pitchFamily="34" charset="-122"/>
              </a:rPr>
              <a:t>1.</a:t>
            </a:r>
            <a:r>
              <a:rPr lang="zh-CN" altLang="en-US" sz="1400" dirty="0">
                <a:solidFill>
                  <a:srgbClr val="F46970"/>
                </a:solidFill>
                <a:latin typeface="微软雅黑" pitchFamily="34" charset="-122"/>
                <a:ea typeface="微软雅黑" pitchFamily="34" charset="-122"/>
              </a:rPr>
              <a:t>信息发布</a:t>
            </a:r>
            <a:r>
              <a:rPr lang="en-US" altLang="zh-CN" sz="1400" dirty="0">
                <a:solidFill>
                  <a:srgbClr val="F46970"/>
                </a:solidFill>
                <a:latin typeface="微软雅黑" pitchFamily="34" charset="-122"/>
                <a:ea typeface="微软雅黑" pitchFamily="34" charset="-122"/>
              </a:rPr>
              <a:t>2.</a:t>
            </a:r>
            <a:r>
              <a:rPr lang="zh-CN" altLang="en-US" sz="1400" dirty="0">
                <a:solidFill>
                  <a:srgbClr val="F46970"/>
                </a:solidFill>
                <a:latin typeface="微软雅黑" pitchFamily="34" charset="-122"/>
                <a:ea typeface="微软雅黑" pitchFamily="34" charset="-122"/>
              </a:rPr>
              <a:t>资料下载</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交流互动。</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根据</a:t>
            </a:r>
            <a:r>
              <a:rPr lang="zh-CN" altLang="en-US" sz="1400" dirty="0">
                <a:solidFill>
                  <a:srgbClr val="F46970"/>
                </a:solidFill>
                <a:latin typeface="微软雅黑" pitchFamily="34" charset="-122"/>
                <a:ea typeface="微软雅黑" pitchFamily="34" charset="-122"/>
              </a:rPr>
              <a:t>每项需求的优先级来选择需求的优先程度。</a:t>
            </a:r>
          </a:p>
          <a:p>
            <a:r>
              <a:rPr lang="en-US" altLang="zh-CN" sz="1400" dirty="0">
                <a:solidFill>
                  <a:srgbClr val="F46970"/>
                </a:solidFill>
                <a:latin typeface="微软雅黑" pitchFamily="34" charset="-122"/>
                <a:ea typeface="微软雅黑" pitchFamily="34" charset="-122"/>
              </a:rPr>
              <a:t>5</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需求分析</a:t>
            </a:r>
            <a:r>
              <a:rPr lang="zh-CN" altLang="en-US" sz="1400" dirty="0">
                <a:solidFill>
                  <a:srgbClr val="F46970"/>
                </a:solidFill>
                <a:latin typeface="微软雅黑" pitchFamily="34" charset="-122"/>
                <a:ea typeface="微软雅黑" pitchFamily="34" charset="-122"/>
              </a:rPr>
              <a:t>阶段各份文档均遵从国家标准或者</a:t>
            </a:r>
            <a:r>
              <a:rPr lang="en-US" altLang="zh-CN" sz="1400" dirty="0">
                <a:solidFill>
                  <a:srgbClr val="F46970"/>
                </a:solidFill>
                <a:latin typeface="微软雅黑" pitchFamily="34" charset="-122"/>
                <a:ea typeface="微软雅黑" pitchFamily="34" charset="-122"/>
              </a:rPr>
              <a:t>ISO</a:t>
            </a:r>
            <a:r>
              <a:rPr lang="zh-CN" altLang="en-US" sz="1400" dirty="0">
                <a:solidFill>
                  <a:srgbClr val="F46970"/>
                </a:solidFill>
                <a:latin typeface="微软雅黑" pitchFamily="34" charset="-122"/>
                <a:ea typeface="微软雅黑" pitchFamily="34" charset="-122"/>
              </a:rPr>
              <a:t>标准。</a:t>
            </a:r>
          </a:p>
          <a:p>
            <a:r>
              <a:rPr lang="en-US" altLang="zh-CN" sz="1400" dirty="0">
                <a:solidFill>
                  <a:srgbClr val="F46970"/>
                </a:solidFill>
                <a:latin typeface="微软雅黑" pitchFamily="34" charset="-122"/>
                <a:ea typeface="微软雅黑" pitchFamily="34" charset="-122"/>
              </a:rPr>
              <a:t>6</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客户了解自己提出的需求含义</a:t>
            </a:r>
          </a:p>
          <a:p>
            <a:r>
              <a:rPr lang="en-US" altLang="zh-CN" sz="1400" dirty="0">
                <a:solidFill>
                  <a:srgbClr val="F46970"/>
                </a:solidFill>
                <a:latin typeface="微软雅黑" pitchFamily="34" charset="-122"/>
                <a:ea typeface="微软雅黑" pitchFamily="34" charset="-122"/>
              </a:rPr>
              <a:t>7</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开发人员和客户对于需求没有误解或者误会</a:t>
            </a:r>
          </a:p>
          <a:p>
            <a:r>
              <a:rPr lang="en-US" altLang="zh-CN" sz="1400" dirty="0">
                <a:solidFill>
                  <a:srgbClr val="F46970"/>
                </a:solidFill>
                <a:latin typeface="微软雅黑" pitchFamily="34" charset="-122"/>
                <a:ea typeface="微软雅黑" pitchFamily="34" charset="-122"/>
              </a:rPr>
              <a:t>8</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用户提出的要求是可行的</a:t>
            </a:r>
          </a:p>
        </p:txBody>
      </p:sp>
      <p:sp>
        <p:nvSpPr>
          <p:cNvPr id="9" name="TextBox 19"/>
          <p:cNvSpPr txBox="1"/>
          <p:nvPr/>
        </p:nvSpPr>
        <p:spPr>
          <a:xfrm>
            <a:off x="714983" y="3401235"/>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质量策略</a:t>
            </a:r>
            <a:endParaRPr lang="zh-CN" altLang="en-US" sz="1600" b="1" dirty="0">
              <a:solidFill>
                <a:srgbClr val="F46970"/>
              </a:solidFill>
              <a:latin typeface="微软雅黑" pitchFamily="34" charset="-122"/>
              <a:ea typeface="微软雅黑" pitchFamily="34" charset="-122"/>
            </a:endParaRPr>
          </a:p>
        </p:txBody>
      </p:sp>
      <p:sp>
        <p:nvSpPr>
          <p:cNvPr id="10" name="TextBox 19"/>
          <p:cNvSpPr txBox="1"/>
          <p:nvPr/>
        </p:nvSpPr>
        <p:spPr>
          <a:xfrm>
            <a:off x="611560" y="3716350"/>
            <a:ext cx="8064896" cy="954107"/>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将</a:t>
            </a:r>
            <a:r>
              <a:rPr lang="zh-CN" altLang="en-US" sz="1400" dirty="0">
                <a:solidFill>
                  <a:srgbClr val="F46970"/>
                </a:solidFill>
                <a:latin typeface="微软雅黑" pitchFamily="34" charset="-122"/>
                <a:ea typeface="微软雅黑" pitchFamily="34" charset="-122"/>
              </a:rPr>
              <a:t>质量贯彻到日常的项目进展上去</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应该</a:t>
            </a:r>
            <a:r>
              <a:rPr lang="zh-CN" altLang="en-US" sz="1400" dirty="0">
                <a:solidFill>
                  <a:srgbClr val="F46970"/>
                </a:solidFill>
                <a:latin typeface="微软雅黑" pitchFamily="34" charset="-122"/>
                <a:ea typeface="微软雅黑" pitchFamily="34" charset="-122"/>
              </a:rPr>
              <a:t>特别注意项目工作产品质量和早期评审工作。</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无论</a:t>
            </a:r>
            <a:r>
              <a:rPr lang="zh-CN" altLang="en-US" sz="1400" dirty="0">
                <a:solidFill>
                  <a:srgbClr val="F46970"/>
                </a:solidFill>
                <a:latin typeface="微软雅黑" pitchFamily="34" charset="-122"/>
                <a:ea typeface="微软雅黑" pitchFamily="34" charset="-122"/>
              </a:rPr>
              <a:t>是质量保证还是质量控制，采取的策略都是早期预防和早期排除缺陷。</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定期</a:t>
            </a:r>
            <a:r>
              <a:rPr lang="zh-CN" altLang="en-US" sz="1400" dirty="0">
                <a:solidFill>
                  <a:srgbClr val="F46970"/>
                </a:solidFill>
                <a:latin typeface="微软雅黑" pitchFamily="34" charset="-122"/>
                <a:ea typeface="微软雅黑" pitchFamily="34" charset="-122"/>
              </a:rPr>
              <a:t>召开小组会议（周期约为</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天），记录当天的任务和不足来制定改进计划。</a:t>
            </a:r>
          </a:p>
        </p:txBody>
      </p:sp>
    </p:spTree>
    <p:extLst>
      <p:ext uri="{BB962C8B-B14F-4D97-AF65-F5344CB8AC3E}">
        <p14:creationId xmlns:p14="http://schemas.microsoft.com/office/powerpoint/2010/main" val="869100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smtClean="0">
                <a:solidFill>
                  <a:srgbClr val="F46970"/>
                </a:solidFill>
                <a:latin typeface="微软雅黑" pitchFamily="34" charset="-122"/>
                <a:ea typeface="微软雅黑" pitchFamily="34" charset="-122"/>
              </a:rPr>
              <a:t>6.4</a:t>
            </a:r>
            <a:r>
              <a:rPr lang="zh-CN" altLang="en-US" sz="1600" b="1" dirty="0" smtClean="0">
                <a:solidFill>
                  <a:srgbClr val="F46970"/>
                </a:solidFill>
                <a:latin typeface="微软雅黑" pitchFamily="34" charset="-122"/>
                <a:ea typeface="微软雅黑" pitchFamily="34" charset="-122"/>
              </a:rPr>
              <a:t>质量保证</a:t>
            </a:r>
            <a:r>
              <a:rPr lang="zh-CN" altLang="en-US" sz="1600" b="1" dirty="0">
                <a:solidFill>
                  <a:srgbClr val="F46970"/>
                </a:solidFill>
                <a:latin typeface="微软雅黑" pitchFamily="34" charset="-122"/>
                <a:ea typeface="微软雅黑" pitchFamily="34" charset="-122"/>
              </a:rPr>
              <a:t>程序</a:t>
            </a:r>
          </a:p>
        </p:txBody>
      </p:sp>
      <p:sp>
        <p:nvSpPr>
          <p:cNvPr id="7" name="TextBox 19"/>
          <p:cNvSpPr txBox="1"/>
          <p:nvPr/>
        </p:nvSpPr>
        <p:spPr>
          <a:xfrm>
            <a:off x="679547" y="1113067"/>
            <a:ext cx="8064896" cy="1077218"/>
          </a:xfrm>
          <a:prstGeom prst="rect">
            <a:avLst/>
          </a:prstGeom>
          <a:noFill/>
        </p:spPr>
        <p:txBody>
          <a:bodyPr wrap="square" rtlCol="0">
            <a:spAutoFit/>
          </a:bodyPr>
          <a:lstStyle/>
          <a:p>
            <a:r>
              <a:rPr lang="zh-CN" altLang="en-US" sz="1600" dirty="0" smtClean="0">
                <a:solidFill>
                  <a:srgbClr val="F46970"/>
                </a:solidFill>
                <a:latin typeface="微软雅黑" pitchFamily="34" charset="-122"/>
                <a:ea typeface="微软雅黑" pitchFamily="34" charset="-122"/>
              </a:rPr>
              <a:t>    每</a:t>
            </a:r>
            <a:r>
              <a:rPr lang="zh-CN" altLang="en-US" sz="1600" dirty="0">
                <a:solidFill>
                  <a:srgbClr val="F46970"/>
                </a:solidFill>
                <a:latin typeface="微软雅黑" pitchFamily="34" charset="-122"/>
                <a:ea typeface="微软雅黑" pitchFamily="34" charset="-122"/>
              </a:rPr>
              <a:t>份文档撰写修改完成后均交给相应的质量保证小组负责人审核，若审核不通过则退回相应文档撰写小组如此迭代直到审核通过，审核通过后交予质量保证小组再次</a:t>
            </a:r>
            <a:r>
              <a:rPr lang="zh-CN" altLang="en-US" sz="1600" dirty="0" smtClean="0">
                <a:solidFill>
                  <a:srgbClr val="F46970"/>
                </a:solidFill>
                <a:latin typeface="微软雅黑" pitchFamily="34" charset="-122"/>
                <a:ea typeface="微软雅黑" pitchFamily="34" charset="-122"/>
              </a:rPr>
              <a:t>审核，</a:t>
            </a:r>
            <a:r>
              <a:rPr lang="zh-CN" altLang="en-US" sz="1600" dirty="0">
                <a:solidFill>
                  <a:srgbClr val="F46970"/>
                </a:solidFill>
                <a:latin typeface="微软雅黑" pitchFamily="34" charset="-122"/>
                <a:ea typeface="微软雅黑" pitchFamily="34" charset="-122"/>
              </a:rPr>
              <a:t>质量保证小组将缺陷例出并交予文档撰写小组，进行修改，反复迭代做到缺陷数最少，通过后交予配置管理员整理文档。</a:t>
            </a:r>
          </a:p>
        </p:txBody>
      </p:sp>
      <p:pic>
        <p:nvPicPr>
          <p:cNvPr id="7170" name="图片 5" descr="E:\rubbish\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7654"/>
            <a:ext cx="527526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817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7</a:t>
              </a:r>
              <a:endParaRPr lang="zh-CN" altLang="en-US" dirty="0">
                <a:solidFill>
                  <a:schemeClr val="bg1"/>
                </a:solidFill>
              </a:endParaRPr>
            </a:p>
          </p:txBody>
        </p:sp>
      </p:grpSp>
      <p:sp>
        <p:nvSpPr>
          <p:cNvPr id="8" name="TextBox 7"/>
          <p:cNvSpPr txBox="1"/>
          <p:nvPr/>
        </p:nvSpPr>
        <p:spPr>
          <a:xfrm>
            <a:off x="3720834"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采购计划</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163249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419931" y="2182153"/>
              <a:ext cx="728783" cy="337595"/>
            </a:xfrm>
            <a:prstGeom prst="rect">
              <a:avLst/>
            </a:prstGeom>
            <a:noFill/>
          </p:spPr>
          <p:txBody>
            <a:bodyPr wrap="square" rtlCol="0">
              <a:spAutoFit/>
            </a:bodyPr>
            <a:lstStyle/>
            <a:p>
              <a:r>
                <a:rPr lang="en-US" altLang="zh-CN" sz="2800" dirty="0" smtClean="0">
                  <a:solidFill>
                    <a:schemeClr val="bg1"/>
                  </a:solidFill>
                </a:rPr>
                <a:t>Part 1</a:t>
              </a:r>
              <a:endParaRPr lang="zh-CN" altLang="en-US" sz="2800" dirty="0">
                <a:solidFill>
                  <a:schemeClr val="bg1"/>
                </a:solidFill>
              </a:endParaRPr>
            </a:p>
          </p:txBody>
        </p:sp>
      </p:grpSp>
      <p:sp>
        <p:nvSpPr>
          <p:cNvPr id="8" name="TextBox 7"/>
          <p:cNvSpPr txBox="1"/>
          <p:nvPr/>
        </p:nvSpPr>
        <p:spPr>
          <a:xfrm>
            <a:off x="449999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引言</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2412880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8" name="组合 27"/>
          <p:cNvGrpSpPr/>
          <p:nvPr/>
        </p:nvGrpSpPr>
        <p:grpSpPr>
          <a:xfrm>
            <a:off x="968036" y="1579266"/>
            <a:ext cx="2892268" cy="1105143"/>
            <a:chOff x="4874728" y="2523709"/>
            <a:chExt cx="2892268" cy="1105143"/>
          </a:xfrm>
        </p:grpSpPr>
        <p:sp>
          <p:nvSpPr>
            <p:cNvPr id="21" name="TextBox 20"/>
            <p:cNvSpPr txBox="1"/>
            <p:nvPr/>
          </p:nvSpPr>
          <p:spPr>
            <a:xfrm>
              <a:off x="4874728" y="2797855"/>
              <a:ext cx="2892268" cy="830997"/>
            </a:xfrm>
            <a:prstGeom prst="rect">
              <a:avLst/>
            </a:prstGeom>
            <a:noFill/>
          </p:spPr>
          <p:txBody>
            <a:bodyPr wrap="square" rtlCol="0">
              <a:spAutoFit/>
            </a:bodyPr>
            <a:lstStyle/>
            <a:p>
              <a:r>
                <a:rPr lang="zh-CN" altLang="en-US" sz="1600" dirty="0">
                  <a:solidFill>
                    <a:srgbClr val="53C780"/>
                  </a:solidFill>
                </a:rPr>
                <a:t>为了应对实现阶段所产生的软件需求，我们需要对一些特定物品进行采购</a:t>
              </a:r>
              <a:r>
                <a:rPr lang="zh-CN" altLang="en-US" sz="1400" dirty="0">
                  <a:solidFill>
                    <a:srgbClr val="1173B0"/>
                  </a:solidFill>
                </a:rPr>
                <a:t>。</a:t>
              </a:r>
            </a:p>
          </p:txBody>
        </p:sp>
        <p:sp>
          <p:nvSpPr>
            <p:cNvPr id="22" name="TextBox 21"/>
            <p:cNvSpPr txBox="1"/>
            <p:nvPr/>
          </p:nvSpPr>
          <p:spPr>
            <a:xfrm>
              <a:off x="4900286" y="2523709"/>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7.1 </a:t>
              </a:r>
              <a:r>
                <a:rPr lang="zh-CN" altLang="en-US" b="1" dirty="0">
                  <a:solidFill>
                    <a:srgbClr val="53C780"/>
                  </a:solidFill>
                  <a:latin typeface="微软雅黑" pitchFamily="34" charset="-122"/>
                  <a:ea typeface="微软雅黑" pitchFamily="34" charset="-122"/>
                </a:rPr>
                <a:t>采购概要</a:t>
              </a:r>
            </a:p>
          </p:txBody>
        </p:sp>
      </p:gr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a:solidFill>
                  <a:srgbClr val="53C780"/>
                </a:solidFill>
                <a:latin typeface="微软雅黑" pitchFamily="34" charset="-122"/>
                <a:ea typeface="微软雅黑" pitchFamily="34" charset="-122"/>
              </a:rPr>
              <a:t>7.</a:t>
            </a:r>
            <a:r>
              <a:rPr lang="zh-CN" altLang="en-US" dirty="0">
                <a:solidFill>
                  <a:srgbClr val="53C780"/>
                </a:solidFill>
                <a:latin typeface="微软雅黑" pitchFamily="34" charset="-122"/>
                <a:ea typeface="微软雅黑" pitchFamily="34" charset="-122"/>
              </a:rPr>
              <a:t>采购计划</a:t>
            </a:r>
          </a:p>
        </p:txBody>
      </p:sp>
      <p:graphicFrame>
        <p:nvGraphicFramePr>
          <p:cNvPr id="2" name="表格 1"/>
          <p:cNvGraphicFramePr>
            <a:graphicFrameLocks noGrp="1"/>
          </p:cNvGraphicFramePr>
          <p:nvPr>
            <p:extLst>
              <p:ext uri="{D42A27DB-BD31-4B8C-83A1-F6EECF244321}">
                <p14:modId xmlns:p14="http://schemas.microsoft.com/office/powerpoint/2010/main" val="2434031928"/>
              </p:ext>
            </p:extLst>
          </p:nvPr>
        </p:nvGraphicFramePr>
        <p:xfrm>
          <a:off x="4427984" y="1979674"/>
          <a:ext cx="4585264" cy="1821313"/>
        </p:xfrm>
        <a:graphic>
          <a:graphicData uri="http://schemas.openxmlformats.org/drawingml/2006/table">
            <a:tbl>
              <a:tblPr firstRow="1" firstCol="1" bandRow="1">
                <a:tableStyleId>{5C22544A-7EE6-4342-B048-85BDC9FD1C3A}</a:tableStyleId>
              </a:tblPr>
              <a:tblGrid>
                <a:gridCol w="951864"/>
                <a:gridCol w="927931"/>
                <a:gridCol w="901823"/>
                <a:gridCol w="901823"/>
                <a:gridCol w="901823"/>
              </a:tblGrid>
              <a:tr h="188630">
                <a:tc>
                  <a:txBody>
                    <a:bodyPr/>
                    <a:lstStyle/>
                    <a:p>
                      <a:pPr algn="just">
                        <a:spcAft>
                          <a:spcPts val="0"/>
                        </a:spcAft>
                      </a:pPr>
                      <a:r>
                        <a:rPr lang="zh-CN" sz="900" kern="0" dirty="0">
                          <a:effectLst/>
                        </a:rPr>
                        <a:t>采购内容</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单价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数量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总价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备注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261083">
                <a:tc>
                  <a:txBody>
                    <a:bodyPr/>
                    <a:lstStyle/>
                    <a:p>
                      <a:pPr algn="just">
                        <a:spcAft>
                          <a:spcPts val="0"/>
                        </a:spcAft>
                      </a:pPr>
                      <a:r>
                        <a:rPr lang="en-US" sz="900" kern="0" dirty="0" err="1" smtClean="0">
                          <a:effectLst/>
                        </a:rPr>
                        <a:t>Telelogic</a:t>
                      </a:r>
                      <a:r>
                        <a:rPr lang="en-US" sz="900" kern="0" dirty="0" smtClean="0">
                          <a:effectLst/>
                        </a:rPr>
                        <a:t> </a:t>
                      </a:r>
                      <a:r>
                        <a:rPr lang="en-US" sz="900" kern="0" dirty="0">
                          <a:effectLst/>
                        </a:rPr>
                        <a:t>DOORS</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需求管理工具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Axure rp 8.0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Microsoft Office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zh-CN" sz="900" kern="0" dirty="0">
                          <a:effectLst/>
                        </a:rPr>
                        <a:t>相关参考书籍</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zh-CN" sz="900" kern="0">
                          <a:effectLst/>
                        </a:rPr>
                        <a:t>根据实际情况租借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dirty="0">
                          <a:effectLst/>
                        </a:rPr>
                        <a:t>图书馆可以借得</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bl>
          </a:graphicData>
        </a:graphic>
      </p:graphicFrame>
      <p:grpSp>
        <p:nvGrpSpPr>
          <p:cNvPr id="34" name="组合 33"/>
          <p:cNvGrpSpPr/>
          <p:nvPr/>
        </p:nvGrpSpPr>
        <p:grpSpPr>
          <a:xfrm>
            <a:off x="968036" y="2793113"/>
            <a:ext cx="2892268" cy="643323"/>
            <a:chOff x="4874728" y="2493086"/>
            <a:chExt cx="2892268" cy="643323"/>
          </a:xfrm>
        </p:grpSpPr>
        <p:sp>
          <p:nvSpPr>
            <p:cNvPr id="35" name="TextBox 20"/>
            <p:cNvSpPr txBox="1"/>
            <p:nvPr/>
          </p:nvSpPr>
          <p:spPr>
            <a:xfrm>
              <a:off x="4874728" y="2797855"/>
              <a:ext cx="2892268" cy="338554"/>
            </a:xfrm>
            <a:prstGeom prst="rect">
              <a:avLst/>
            </a:prstGeom>
            <a:noFill/>
          </p:spPr>
          <p:txBody>
            <a:bodyPr wrap="square" rtlCol="0">
              <a:spAutoFit/>
            </a:bodyPr>
            <a:lstStyle/>
            <a:p>
              <a:r>
                <a:rPr lang="zh-CN" altLang="en-US" sz="1600" dirty="0">
                  <a:solidFill>
                    <a:srgbClr val="53C780"/>
                  </a:solidFill>
                </a:rPr>
                <a:t>负责：丁磊</a:t>
              </a:r>
            </a:p>
          </p:txBody>
        </p:sp>
        <p:sp>
          <p:nvSpPr>
            <p:cNvPr id="36" name="TextBox 21"/>
            <p:cNvSpPr txBox="1"/>
            <p:nvPr/>
          </p:nvSpPr>
          <p:spPr>
            <a:xfrm>
              <a:off x="4886676" y="2493086"/>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7.2 </a:t>
              </a:r>
              <a:r>
                <a:rPr lang="zh-CN" altLang="en-US" b="1" dirty="0">
                  <a:solidFill>
                    <a:srgbClr val="53C780"/>
                  </a:solidFill>
                  <a:latin typeface="微软雅黑" pitchFamily="34" charset="-122"/>
                  <a:ea typeface="微软雅黑" pitchFamily="34" charset="-122"/>
                </a:rPr>
                <a:t>采购人员</a:t>
              </a:r>
            </a:p>
          </p:txBody>
        </p:sp>
      </p:grpSp>
      <p:sp>
        <p:nvSpPr>
          <p:cNvPr id="37" name="矩形 36"/>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8" name="TextBox 21"/>
          <p:cNvSpPr txBox="1"/>
          <p:nvPr/>
        </p:nvSpPr>
        <p:spPr>
          <a:xfrm>
            <a:off x="4283968" y="1579266"/>
            <a:ext cx="2088233" cy="369332"/>
          </a:xfrm>
          <a:prstGeom prst="rect">
            <a:avLst/>
          </a:prstGeom>
          <a:noFill/>
        </p:spPr>
        <p:txBody>
          <a:bodyPr wrap="square" rtlCol="0">
            <a:spAutoFit/>
          </a:bodyPr>
          <a:lstStyle/>
          <a:p>
            <a:r>
              <a:rPr lang="en-US" altLang="zh-CN" b="1" dirty="0" smtClean="0">
                <a:solidFill>
                  <a:srgbClr val="53C780"/>
                </a:solidFill>
                <a:latin typeface="微软雅黑" pitchFamily="34" charset="-122"/>
                <a:ea typeface="微软雅黑" pitchFamily="34" charset="-122"/>
              </a:rPr>
              <a:t>7.3 </a:t>
            </a:r>
            <a:r>
              <a:rPr lang="zh-CN" altLang="en-US" b="1" dirty="0" smtClean="0">
                <a:solidFill>
                  <a:srgbClr val="53C780"/>
                </a:solidFill>
                <a:latin typeface="微软雅黑" pitchFamily="34" charset="-122"/>
                <a:ea typeface="微软雅黑" pitchFamily="34" charset="-122"/>
              </a:rPr>
              <a:t>采购</a:t>
            </a:r>
            <a:r>
              <a:rPr lang="zh-CN" altLang="en-US" b="1" dirty="0">
                <a:solidFill>
                  <a:srgbClr val="53C780"/>
                </a:solidFill>
                <a:latin typeface="微软雅黑" pitchFamily="34" charset="-122"/>
                <a:ea typeface="微软雅黑" pitchFamily="34" charset="-122"/>
              </a:rPr>
              <a:t>计划</a:t>
            </a:r>
          </a:p>
        </p:txBody>
      </p:sp>
    </p:spTree>
    <p:extLst>
      <p:ext uri="{BB962C8B-B14F-4D97-AF65-F5344CB8AC3E}">
        <p14:creationId xmlns:p14="http://schemas.microsoft.com/office/powerpoint/2010/main" val="3752914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沟通管理</a:t>
            </a:r>
            <a:r>
              <a:rPr lang="zh-CN" altLang="en-US" sz="5400" dirty="0">
                <a:solidFill>
                  <a:srgbClr val="00B0F0"/>
                </a:solidFill>
                <a:latin typeface="Adobe Gothic Std B" pitchFamily="34" charset="-128"/>
                <a:ea typeface="Adobe Gothic Std B" pitchFamily="34" charset="-128"/>
              </a:rPr>
              <a:t>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8</a:t>
              </a:r>
              <a:endParaRPr lang="zh-CN" altLang="en-US" sz="3200" dirty="0">
                <a:solidFill>
                  <a:schemeClr val="bg1"/>
                </a:solidFill>
              </a:endParaRPr>
            </a:p>
          </p:txBody>
        </p:sp>
      </p:grpSp>
    </p:spTree>
    <p:extLst>
      <p:ext uri="{BB962C8B-B14F-4D97-AF65-F5344CB8AC3E}">
        <p14:creationId xmlns:p14="http://schemas.microsoft.com/office/powerpoint/2010/main" val="32177562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717554" y="1113854"/>
            <a:ext cx="8030910" cy="830997"/>
          </a:xfrm>
          <a:prstGeom prst="rect">
            <a:avLst/>
          </a:prstGeom>
          <a:noFill/>
        </p:spPr>
        <p:txBody>
          <a:bodyPr wrap="square" rtlCol="0">
            <a:spAutoFit/>
          </a:bodyPr>
          <a:lstStyle/>
          <a:p>
            <a:r>
              <a:rPr lang="zh-CN" altLang="en-US" sz="1600" dirty="0">
                <a:solidFill>
                  <a:srgbClr val="00B0F0"/>
                </a:solidFill>
                <a:latin typeface="微软雅黑" pitchFamily="34" charset="-122"/>
                <a:ea typeface="微软雅黑" pitchFamily="34" charset="-122"/>
              </a:rPr>
              <a:t>根据实际情况，本项目的干系人分为主要由项目发起者与主要的客户代表，教师用户代表，管理员用户代表，学生用户代表，游客用户代表，开发小组成员，，</a:t>
            </a:r>
            <a:r>
              <a:rPr lang="en-US" altLang="zh-CN" sz="1600" dirty="0">
                <a:solidFill>
                  <a:srgbClr val="00B0F0"/>
                </a:solidFill>
                <a:latin typeface="微软雅黑" pitchFamily="34" charset="-122"/>
                <a:ea typeface="微软雅黑" pitchFamily="34" charset="-122"/>
              </a:rPr>
              <a:t>CCB</a:t>
            </a:r>
            <a:r>
              <a:rPr lang="zh-CN" altLang="en-US" sz="1600" dirty="0">
                <a:solidFill>
                  <a:srgbClr val="00B0F0"/>
                </a:solidFill>
                <a:latin typeface="微软雅黑" pitchFamily="34" charset="-122"/>
                <a:ea typeface="微软雅黑" pitchFamily="34" charset="-122"/>
              </a:rPr>
              <a:t>成员，</a:t>
            </a:r>
            <a:r>
              <a:rPr lang="en-US" altLang="zh-CN" sz="1600" dirty="0">
                <a:solidFill>
                  <a:srgbClr val="00B0F0"/>
                </a:solidFill>
                <a:latin typeface="微软雅黑" pitchFamily="34" charset="-122"/>
                <a:ea typeface="微软雅黑" pitchFamily="34" charset="-122"/>
              </a:rPr>
              <a:t>PRD-2016-G16</a:t>
            </a:r>
            <a:r>
              <a:rPr lang="zh-CN" altLang="en-US" sz="1600" dirty="0">
                <a:solidFill>
                  <a:srgbClr val="00B0F0"/>
                </a:solidFill>
                <a:latin typeface="微软雅黑" pitchFamily="34" charset="-122"/>
                <a:ea typeface="微软雅黑" pitchFamily="34" charset="-122"/>
              </a:rPr>
              <a:t>所有成员组成。</a:t>
            </a:r>
          </a:p>
        </p:txBody>
      </p:sp>
      <p:graphicFrame>
        <p:nvGraphicFramePr>
          <p:cNvPr id="12" name="表格 11"/>
          <p:cNvGraphicFramePr>
            <a:graphicFrameLocks noGrp="1"/>
          </p:cNvGraphicFramePr>
          <p:nvPr>
            <p:extLst>
              <p:ext uri="{D42A27DB-BD31-4B8C-83A1-F6EECF244321}">
                <p14:modId xmlns:p14="http://schemas.microsoft.com/office/powerpoint/2010/main" val="1175222639"/>
              </p:ext>
            </p:extLst>
          </p:nvPr>
        </p:nvGraphicFramePr>
        <p:xfrm>
          <a:off x="899591" y="2283718"/>
          <a:ext cx="7848873" cy="1398124"/>
        </p:xfrm>
        <a:graphic>
          <a:graphicData uri="http://schemas.openxmlformats.org/drawingml/2006/table">
            <a:tbl>
              <a:tblPr firstRow="1" firstCol="1" bandRow="1">
                <a:tableStyleId>{5C22544A-7EE6-4342-B048-85BDC9FD1C3A}</a:tableStyleId>
              </a:tblPr>
              <a:tblGrid>
                <a:gridCol w="1027850"/>
                <a:gridCol w="1026929"/>
                <a:gridCol w="1278366"/>
                <a:gridCol w="2236220"/>
                <a:gridCol w="767340"/>
                <a:gridCol w="1512168"/>
              </a:tblGrid>
              <a:tr h="117615">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小组角色</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电子邮件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1000" kern="0" dirty="0" smtClean="0">
                          <a:effectLst/>
                          <a:latin typeface="+mn-lt"/>
                          <a:ea typeface="+mn-ea"/>
                          <a:cs typeface="+mn-cs"/>
                        </a:rPr>
                        <a:t>工作地点</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1000" kern="0" dirty="0" smtClean="0">
                          <a:effectLst/>
                          <a:latin typeface="+mn-lt"/>
                          <a:ea typeface="+mn-ea"/>
                          <a:cs typeface="+mn-cs"/>
                        </a:rPr>
                        <a:t>其他联系方式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余敬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G16</a:t>
                      </a:r>
                      <a:r>
                        <a:rPr lang="zh-CN" sz="1000" kern="0">
                          <a:effectLst/>
                          <a:latin typeface="Times New Roman"/>
                          <a:ea typeface="宋体"/>
                          <a:cs typeface="Times New Roman"/>
                        </a:rPr>
                        <a:t>组长，</a:t>
                      </a:r>
                      <a:r>
                        <a:rPr lang="en-US" sz="1000" kern="0">
                          <a:effectLst/>
                          <a:latin typeface="Times New Roman"/>
                          <a:ea typeface="宋体"/>
                          <a:cs typeface="Times New Roman"/>
                        </a:rPr>
                        <a:t>CCB</a:t>
                      </a:r>
                      <a:r>
                        <a:rPr lang="zh-CN" sz="1000" kern="0">
                          <a:effectLst/>
                          <a:latin typeface="Times New Roman"/>
                          <a:ea typeface="宋体"/>
                          <a:cs typeface="Times New Roman"/>
                        </a:rPr>
                        <a:t>成员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13588204717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31401314@stu.zucc.edu.cn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wojiaoyuritian</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张伟鹏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G16</a:t>
                      </a:r>
                      <a:r>
                        <a:rPr lang="zh-CN" sz="1000" kern="0">
                          <a:effectLst/>
                          <a:latin typeface="Times New Roman"/>
                          <a:ea typeface="宋体"/>
                          <a:cs typeface="Times New Roman"/>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13071870823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31402203@stu.zucc.edu.cn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zc20020159</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丁磊</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G16</a:t>
                      </a:r>
                      <a:r>
                        <a:rPr lang="zh-CN" sz="1000" kern="0">
                          <a:effectLst/>
                          <a:latin typeface="Times New Roman"/>
                          <a:ea typeface="宋体"/>
                          <a:cs typeface="Times New Roman"/>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17764525441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31401362@stu.zucc.edu.cn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dl1995629</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陈建伟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G16</a:t>
                      </a:r>
                      <a:r>
                        <a:rPr lang="zh-CN" sz="1000" kern="0">
                          <a:effectLst/>
                          <a:latin typeface="Times New Roman"/>
                          <a:ea typeface="宋体"/>
                          <a:cs typeface="Times New Roman"/>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18368887893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31401361@stu.zucc.edu.cn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Cjw1206158680</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唐子煜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G16</a:t>
                      </a:r>
                      <a:r>
                        <a:rPr lang="zh-CN" sz="1000" kern="0">
                          <a:effectLst/>
                          <a:latin typeface="Times New Roman"/>
                          <a:ea typeface="宋体"/>
                          <a:cs typeface="Times New Roman"/>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18268045623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31401376@stu.zucc.edu.cn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dirty="0">
                          <a:effectLst/>
                          <a:latin typeface="Times New Roman"/>
                          <a:ea typeface="宋体"/>
                          <a:cs typeface="Times New Roman"/>
                        </a:rPr>
                        <a:t> </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466262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2438372802"/>
              </p:ext>
            </p:extLst>
          </p:nvPr>
        </p:nvGraphicFramePr>
        <p:xfrm>
          <a:off x="1043608" y="1419622"/>
          <a:ext cx="7056784" cy="2764082"/>
        </p:xfrm>
        <a:graphic>
          <a:graphicData uri="http://schemas.openxmlformats.org/drawingml/2006/table">
            <a:tbl>
              <a:tblPr firstRow="1" firstCol="1" bandRow="1">
                <a:tableStyleId>{5C22544A-7EE6-4342-B048-85BDC9FD1C3A}</a:tableStyleId>
              </a:tblPr>
              <a:tblGrid>
                <a:gridCol w="648072"/>
                <a:gridCol w="2160240"/>
                <a:gridCol w="1008112"/>
                <a:gridCol w="1152128"/>
                <a:gridCol w="864096"/>
                <a:gridCol w="1224136"/>
              </a:tblGrid>
              <a:tr h="117615">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小组角色</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1000" kern="0" dirty="0" smtClean="0">
                          <a:effectLst/>
                          <a:latin typeface="+mn-lt"/>
                          <a:ea typeface="+mn-ea"/>
                          <a:cs typeface="+mn-cs"/>
                        </a:rPr>
                        <a:t>工作地点</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其他联系方式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杨枨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项目发起者，主要客户代表，教师用户代表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13357102333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yangc@zucc.edu.cn</a:t>
                      </a:r>
                      <a:r>
                        <a:rPr lang="en-US" sz="950" kern="0">
                          <a:solidFill>
                            <a:srgbClr val="111111"/>
                          </a:solidFill>
                          <a:effectLst/>
                          <a:latin typeface="Helvetica"/>
                          <a:ea typeface="宋体"/>
                          <a:cs typeface="Times New Roman"/>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理四</a:t>
                      </a:r>
                      <a:r>
                        <a:rPr lang="en-US" sz="1000" kern="0">
                          <a:effectLst/>
                          <a:latin typeface="Times New Roman"/>
                          <a:ea typeface="宋体"/>
                          <a:cs typeface="Times New Roman"/>
                        </a:rPr>
                        <a:t>-504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HolleyYang</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侯宏仑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项目发起者，客户</a:t>
                      </a:r>
                      <a:r>
                        <a:rPr lang="zh-CN" sz="1000" kern="0">
                          <a:effectLst/>
                          <a:latin typeface="Calibri"/>
                          <a:ea typeface="Times New Roman"/>
                          <a:cs typeface="Times New Roman"/>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13071858629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houhl@zucc.edu.cn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理四</a:t>
                      </a:r>
                      <a:r>
                        <a:rPr lang="en-US" sz="1000" kern="0">
                          <a:effectLst/>
                          <a:latin typeface="Times New Roman"/>
                          <a:ea typeface="宋体"/>
                          <a:cs typeface="Times New Roman"/>
                        </a:rPr>
                        <a:t>-511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tuuuuuuudou</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杨枨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项目发起者，主要客户代表，教师用户代表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13357102333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yangc@zucc.edu.cn</a:t>
                      </a:r>
                      <a:r>
                        <a:rPr lang="en-US" sz="950" kern="0">
                          <a:solidFill>
                            <a:srgbClr val="111111"/>
                          </a:solidFill>
                          <a:effectLst/>
                          <a:latin typeface="Helvetica"/>
                          <a:ea typeface="宋体"/>
                          <a:cs typeface="Times New Roman"/>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理四</a:t>
                      </a:r>
                      <a:r>
                        <a:rPr lang="en-US" sz="1000" kern="0">
                          <a:effectLst/>
                          <a:latin typeface="Times New Roman"/>
                          <a:ea typeface="宋体"/>
                          <a:cs typeface="Times New Roman"/>
                        </a:rPr>
                        <a:t>-504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HolleyYang</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侯宏仑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项目发起者，客户</a:t>
                      </a:r>
                      <a:r>
                        <a:rPr lang="zh-CN" sz="1000" kern="0">
                          <a:effectLst/>
                          <a:latin typeface="Calibri"/>
                          <a:ea typeface="Times New Roman"/>
                          <a:cs typeface="Times New Roman"/>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13071858629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dirty="0">
                          <a:effectLst/>
                          <a:latin typeface="Times New Roman"/>
                          <a:ea typeface="宋体"/>
                          <a:cs typeface="Times New Roman"/>
                        </a:rPr>
                        <a:t>houhl@zucc.edu.cn</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理四</a:t>
                      </a:r>
                      <a:r>
                        <a:rPr lang="en-US" sz="1000" kern="0">
                          <a:effectLst/>
                          <a:latin typeface="Times New Roman"/>
                          <a:ea typeface="宋体"/>
                          <a:cs typeface="Times New Roman"/>
                        </a:rPr>
                        <a:t>-511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tuuuuuuudou</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杨枨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项目发起者，主要客户代表，教师用户代表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13357102333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dirty="0">
                          <a:effectLst/>
                          <a:latin typeface="Times New Roman"/>
                          <a:ea typeface="宋体"/>
                          <a:cs typeface="Times New Roman"/>
                        </a:rPr>
                        <a:t>yangc@zucc.edu.cn</a:t>
                      </a:r>
                      <a:r>
                        <a:rPr lang="en-US" sz="950" kern="0" dirty="0">
                          <a:solidFill>
                            <a:srgbClr val="111111"/>
                          </a:solidFill>
                          <a:effectLst/>
                          <a:latin typeface="Helvetica"/>
                          <a:ea typeface="宋体"/>
                          <a:cs typeface="Times New Roman"/>
                        </a:rPr>
                        <a:t> </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理四</a:t>
                      </a:r>
                      <a:r>
                        <a:rPr lang="en-US" sz="1000" kern="0">
                          <a:effectLst/>
                          <a:latin typeface="Times New Roman"/>
                          <a:ea typeface="宋体"/>
                          <a:cs typeface="Times New Roman"/>
                        </a:rPr>
                        <a:t>-504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dirty="0">
                          <a:effectLst/>
                          <a:latin typeface="Times New Roman"/>
                          <a:ea typeface="宋体"/>
                          <a:cs typeface="Times New Roman"/>
                        </a:rPr>
                        <a:t>微信：</a:t>
                      </a:r>
                      <a:r>
                        <a:rPr lang="en-US" sz="1000" kern="0" dirty="0" err="1">
                          <a:effectLst/>
                          <a:latin typeface="Times New Roman"/>
                          <a:ea typeface="宋体"/>
                          <a:cs typeface="Times New Roman"/>
                        </a:rPr>
                        <a:t>HolleyYang</a:t>
                      </a:r>
                      <a:endParaRPr lang="zh-CN" sz="1050" kern="100" dirty="0">
                        <a:effectLst/>
                        <a:latin typeface="Calibri"/>
                        <a:ea typeface="宋体"/>
                        <a:cs typeface="Times New Roman"/>
                      </a:endParaRPr>
                    </a:p>
                  </a:txBody>
                  <a:tcPr marL="68580" marR="68580" marT="0" marB="0"/>
                </a:tc>
              </a:tr>
              <a:tr h="235231">
                <a:tc>
                  <a:txBody>
                    <a:bodyPr/>
                    <a:lstStyle/>
                    <a:p>
                      <a:pPr algn="just">
                        <a:spcAft>
                          <a:spcPts val="0"/>
                        </a:spcAft>
                      </a:pPr>
                      <a:r>
                        <a:rPr lang="zh-CN" sz="1000" kern="0" dirty="0">
                          <a:effectLst/>
                          <a:latin typeface="Times New Roman"/>
                          <a:ea typeface="宋体"/>
                          <a:cs typeface="Times New Roman"/>
                        </a:rPr>
                        <a:t>李泽龙</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管理员用户代表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18258871339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Kurisu_L@163.com</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理四</a:t>
                      </a:r>
                      <a:r>
                        <a:rPr lang="en-US" sz="1000" kern="0">
                          <a:effectLst/>
                          <a:latin typeface="Times New Roman"/>
                          <a:ea typeface="宋体"/>
                          <a:cs typeface="Times New Roman"/>
                        </a:rPr>
                        <a:t>-506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QQ</a:t>
                      </a:r>
                      <a:r>
                        <a:rPr lang="zh-CN" sz="1000" kern="0">
                          <a:effectLst/>
                          <a:latin typeface="Times New Roman"/>
                          <a:ea typeface="宋体"/>
                          <a:cs typeface="Times New Roman"/>
                        </a:rPr>
                        <a:t>：</a:t>
                      </a:r>
                      <a:r>
                        <a:rPr lang="en-US" sz="1000" kern="0">
                          <a:effectLst/>
                          <a:latin typeface="Times New Roman"/>
                          <a:ea typeface="宋体"/>
                          <a:cs typeface="Times New Roman"/>
                        </a:rPr>
                        <a:t>70677359</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陈家俊</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学生用户代表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13386516179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31401360@stu.zucc.edu.cn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Cjj8868</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武超尘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开发小组代表</a:t>
                      </a:r>
                      <a:r>
                        <a:rPr lang="en-US" sz="1000" kern="0">
                          <a:effectLst/>
                          <a:latin typeface="Times New Roman"/>
                          <a:ea typeface="宋体"/>
                          <a:cs typeface="Times New Roman"/>
                        </a:rPr>
                        <a:t>,CCB</a:t>
                      </a:r>
                      <a:r>
                        <a:rPr lang="zh-CN" sz="1000" kern="0">
                          <a:effectLst/>
                          <a:latin typeface="Times New Roman"/>
                          <a:ea typeface="宋体"/>
                          <a:cs typeface="Times New Roman"/>
                        </a:rPr>
                        <a:t>主席</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13588291369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31401418@stu.zucc.edu.cn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微信：</a:t>
                      </a:r>
                      <a:r>
                        <a:rPr lang="en-US" sz="1000" kern="0">
                          <a:effectLst/>
                          <a:latin typeface="Times New Roman"/>
                          <a:ea typeface="宋体"/>
                          <a:cs typeface="Times New Roman"/>
                        </a:rPr>
                        <a:t>LonginusL33T</a:t>
                      </a:r>
                      <a:endParaRPr lang="zh-CN" sz="1050" kern="100">
                        <a:effectLst/>
                        <a:latin typeface="Calibri"/>
                        <a:ea typeface="宋体"/>
                        <a:cs typeface="Times New Roman"/>
                      </a:endParaRPr>
                    </a:p>
                  </a:txBody>
                  <a:tcPr marL="68580" marR="68580" marT="0" marB="0"/>
                </a:tc>
              </a:tr>
              <a:tr h="235231">
                <a:tc>
                  <a:txBody>
                    <a:bodyPr/>
                    <a:lstStyle/>
                    <a:p>
                      <a:pPr algn="just">
                        <a:spcAft>
                          <a:spcPts val="0"/>
                        </a:spcAft>
                      </a:pPr>
                      <a:r>
                        <a:rPr lang="zh-CN" sz="1000" kern="0">
                          <a:effectLst/>
                          <a:latin typeface="Times New Roman"/>
                          <a:ea typeface="宋体"/>
                          <a:cs typeface="Times New Roman"/>
                        </a:rPr>
                        <a:t>秦涛</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CCB</a:t>
                      </a:r>
                      <a:r>
                        <a:rPr lang="zh-CN" sz="1000" kern="0">
                          <a:effectLst/>
                          <a:latin typeface="Times New Roman"/>
                          <a:ea typeface="宋体"/>
                          <a:cs typeface="Times New Roman"/>
                        </a:rPr>
                        <a:t>成员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17764526301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a:effectLst/>
                          <a:latin typeface="Times New Roman"/>
                          <a:ea typeface="宋体"/>
                          <a:cs typeface="Times New Roman"/>
                        </a:rPr>
                        <a:t>31401410@stu.zucc.edu.cn</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00" kern="0">
                          <a:effectLst/>
                          <a:latin typeface="Times New Roman"/>
                          <a:ea typeface="宋体"/>
                          <a:cs typeface="Times New Roman"/>
                        </a:rPr>
                        <a:t>精诚</a:t>
                      </a:r>
                      <a:r>
                        <a:rPr lang="en-US" sz="1000" kern="0">
                          <a:effectLst/>
                          <a:latin typeface="Times New Roman"/>
                          <a:ea typeface="宋体"/>
                          <a:cs typeface="Times New Roman"/>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00" kern="0" dirty="0">
                          <a:effectLst/>
                          <a:latin typeface="Times New Roman"/>
                          <a:ea typeface="宋体"/>
                          <a:cs typeface="Times New Roman"/>
                        </a:rPr>
                        <a:t> </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693519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8" name="椭圆 4"/>
          <p:cNvSpPr/>
          <p:nvPr/>
        </p:nvSpPr>
        <p:spPr>
          <a:xfrm>
            <a:off x="296557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9910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92518" y="3396937"/>
            <a:ext cx="1719242" cy="1077218"/>
          </a:xfrm>
          <a:prstGeom prst="rect">
            <a:avLst/>
          </a:prstGeom>
          <a:noFill/>
        </p:spPr>
        <p:txBody>
          <a:bodyPr wrap="square" rtlCol="0">
            <a:spAutoFit/>
          </a:bodyPr>
          <a:lstStyle/>
          <a:p>
            <a:pPr algn="ctr"/>
            <a:r>
              <a:rPr lang="zh-CN" altLang="en-US" sz="1600" dirty="0">
                <a:solidFill>
                  <a:srgbClr val="1173B0"/>
                </a:solidFill>
              </a:rPr>
              <a:t>获得客户最主要的需求，明确需求的正确性，保证软件的质量。</a:t>
            </a:r>
          </a:p>
        </p:txBody>
      </p:sp>
      <p:sp>
        <p:nvSpPr>
          <p:cNvPr id="19" name="TextBox 18"/>
          <p:cNvSpPr txBox="1"/>
          <p:nvPr/>
        </p:nvSpPr>
        <p:spPr>
          <a:xfrm>
            <a:off x="300356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主要沟通方式</a:t>
            </a:r>
            <a:endParaRPr lang="zh-CN" altLang="en-US" b="1" dirty="0">
              <a:solidFill>
                <a:srgbClr val="1173B0"/>
              </a:solidFill>
              <a:latin typeface="微软雅黑" pitchFamily="34" charset="-122"/>
              <a:ea typeface="微软雅黑" pitchFamily="34" charset="-122"/>
            </a:endParaRPr>
          </a:p>
        </p:txBody>
      </p:sp>
      <p:sp>
        <p:nvSpPr>
          <p:cNvPr id="20" name="TextBox 19"/>
          <p:cNvSpPr txBox="1"/>
          <p:nvPr/>
        </p:nvSpPr>
        <p:spPr>
          <a:xfrm>
            <a:off x="4716016" y="3396937"/>
            <a:ext cx="1719242" cy="1323439"/>
          </a:xfrm>
          <a:prstGeom prst="rect">
            <a:avLst/>
          </a:prstGeom>
          <a:noFill/>
        </p:spPr>
        <p:txBody>
          <a:bodyPr wrap="square" rtlCol="0">
            <a:spAutoFit/>
          </a:bodyPr>
          <a:lstStyle/>
          <a:p>
            <a:r>
              <a:rPr lang="zh-CN" altLang="en-US" sz="1600" dirty="0">
                <a:solidFill>
                  <a:srgbClr val="1173B0"/>
                </a:solidFill>
              </a:rPr>
              <a:t>负责人：余敬（项目经理）</a:t>
            </a:r>
          </a:p>
          <a:p>
            <a:r>
              <a:rPr lang="zh-CN" altLang="en-US" sz="1600" dirty="0">
                <a:solidFill>
                  <a:srgbClr val="1173B0"/>
                </a:solidFill>
              </a:rPr>
              <a:t>参与人：张伟鹏，丁磊，陈建伟，唐子煜</a:t>
            </a:r>
          </a:p>
        </p:txBody>
      </p:sp>
      <p:sp>
        <p:nvSpPr>
          <p:cNvPr id="22" name="TextBox 21"/>
          <p:cNvSpPr txBox="1"/>
          <p:nvPr/>
        </p:nvSpPr>
        <p:spPr>
          <a:xfrm>
            <a:off x="2636734" y="3396937"/>
            <a:ext cx="2079282" cy="1569660"/>
          </a:xfrm>
          <a:prstGeom prst="rect">
            <a:avLst/>
          </a:prstGeom>
          <a:noFill/>
        </p:spPr>
        <p:txBody>
          <a:bodyPr wrap="square" rtlCol="0">
            <a:spAutoFit/>
          </a:bodyPr>
          <a:lstStyle/>
          <a:p>
            <a:r>
              <a:rPr lang="en-US" altLang="zh-CN" sz="1600" dirty="0">
                <a:solidFill>
                  <a:srgbClr val="054487"/>
                </a:solidFill>
              </a:rPr>
              <a:t>1.</a:t>
            </a:r>
            <a:r>
              <a:rPr lang="zh-CN" altLang="en-US" sz="1600" dirty="0" smtClean="0">
                <a:solidFill>
                  <a:srgbClr val="054487"/>
                </a:solidFill>
              </a:rPr>
              <a:t>电子邮件</a:t>
            </a:r>
            <a:endParaRPr lang="en-US" altLang="zh-CN" sz="1600" dirty="0" smtClean="0">
              <a:solidFill>
                <a:srgbClr val="054487"/>
              </a:solidFill>
            </a:endParaRPr>
          </a:p>
          <a:p>
            <a:r>
              <a:rPr lang="en-US" altLang="zh-CN" sz="1600" dirty="0" smtClean="0">
                <a:solidFill>
                  <a:srgbClr val="054487"/>
                </a:solidFill>
              </a:rPr>
              <a:t>2</a:t>
            </a:r>
            <a:r>
              <a:rPr lang="en-US" altLang="zh-CN" sz="1600" dirty="0">
                <a:solidFill>
                  <a:srgbClr val="054487"/>
                </a:solidFill>
              </a:rPr>
              <a:t>.</a:t>
            </a:r>
            <a:r>
              <a:rPr lang="zh-CN" altLang="en-US" sz="1600" dirty="0">
                <a:solidFill>
                  <a:srgbClr val="054487"/>
                </a:solidFill>
              </a:rPr>
              <a:t>微信</a:t>
            </a:r>
          </a:p>
          <a:p>
            <a:r>
              <a:rPr lang="en-US" altLang="zh-CN" sz="1600" dirty="0">
                <a:solidFill>
                  <a:srgbClr val="054487"/>
                </a:solidFill>
              </a:rPr>
              <a:t>3.</a:t>
            </a:r>
            <a:r>
              <a:rPr lang="zh-CN" altLang="en-US" sz="1600" dirty="0">
                <a:solidFill>
                  <a:srgbClr val="054487"/>
                </a:solidFill>
              </a:rPr>
              <a:t>面对面交流（包括平时谈话讨论，访谈等）</a:t>
            </a:r>
          </a:p>
          <a:p>
            <a:r>
              <a:rPr lang="en-US" altLang="zh-CN" sz="1600" dirty="0">
                <a:solidFill>
                  <a:srgbClr val="054487"/>
                </a:solidFill>
              </a:rPr>
              <a:t>4.</a:t>
            </a:r>
            <a:r>
              <a:rPr lang="zh-CN" altLang="en-US" sz="1600" dirty="0">
                <a:solidFill>
                  <a:srgbClr val="054487"/>
                </a:solidFill>
              </a:rPr>
              <a:t>电话</a:t>
            </a:r>
          </a:p>
        </p:txBody>
      </p:sp>
      <p:sp>
        <p:nvSpPr>
          <p:cNvPr id="23" name="TextBox 22"/>
          <p:cNvSpPr txBox="1"/>
          <p:nvPr/>
        </p:nvSpPr>
        <p:spPr>
          <a:xfrm>
            <a:off x="104221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沟通目的</a:t>
            </a:r>
            <a:endParaRPr lang="zh-CN" altLang="en-US" b="1" dirty="0">
              <a:solidFill>
                <a:srgbClr val="054487"/>
              </a:solidFill>
              <a:latin typeface="微软雅黑" pitchFamily="34" charset="-122"/>
              <a:ea typeface="微软雅黑" pitchFamily="34" charset="-122"/>
            </a:endParaRPr>
          </a:p>
        </p:txBody>
      </p:sp>
      <p:sp>
        <p:nvSpPr>
          <p:cNvPr id="24" name="TextBox 23"/>
          <p:cNvSpPr txBox="1"/>
          <p:nvPr/>
        </p:nvSpPr>
        <p:spPr>
          <a:xfrm>
            <a:off x="6516216" y="3396937"/>
            <a:ext cx="2627784" cy="1384995"/>
          </a:xfrm>
          <a:prstGeom prst="rect">
            <a:avLst/>
          </a:prstGeom>
          <a:noFill/>
        </p:spPr>
        <p:txBody>
          <a:bodyPr wrap="square" rtlCol="0">
            <a:spAutoFit/>
          </a:bodyPr>
          <a:lstStyle/>
          <a:p>
            <a:r>
              <a:rPr lang="zh-CN" altLang="en-US" sz="1200" dirty="0">
                <a:solidFill>
                  <a:srgbClr val="054487"/>
                </a:solidFill>
              </a:rPr>
              <a:t>访谈前准备：拟定获取客户需求的问题以及网站的初步界面原型</a:t>
            </a:r>
          </a:p>
          <a:p>
            <a:r>
              <a:rPr lang="zh-CN" altLang="en-US" sz="1200" dirty="0">
                <a:solidFill>
                  <a:srgbClr val="054487"/>
                </a:solidFill>
              </a:rPr>
              <a:t>组织人：余敬（项目经理）</a:t>
            </a:r>
          </a:p>
          <a:p>
            <a:r>
              <a:rPr lang="zh-CN" altLang="en-US" sz="1200" dirty="0">
                <a:solidFill>
                  <a:srgbClr val="054487"/>
                </a:solidFill>
              </a:rPr>
              <a:t>地点：与客户确定后才真正确定</a:t>
            </a:r>
          </a:p>
          <a:p>
            <a:r>
              <a:rPr lang="zh-CN" altLang="en-US" sz="1200" dirty="0">
                <a:solidFill>
                  <a:srgbClr val="054487"/>
                </a:solidFill>
              </a:rPr>
              <a:t>时间：与客户确定后才真正确定</a:t>
            </a:r>
          </a:p>
          <a:p>
            <a:r>
              <a:rPr lang="zh-CN" altLang="en-US" sz="1200" dirty="0">
                <a:solidFill>
                  <a:srgbClr val="054487"/>
                </a:solidFill>
              </a:rPr>
              <a:t>记录人：丁磊，陈建伟</a:t>
            </a:r>
          </a:p>
          <a:p>
            <a:r>
              <a:rPr lang="zh-CN" altLang="en-US" sz="1200" dirty="0">
                <a:solidFill>
                  <a:srgbClr val="054487"/>
                </a:solidFill>
              </a:rPr>
              <a:t>录音人：张伟鹏，唐子煜</a:t>
            </a:r>
          </a:p>
        </p:txBody>
      </p:sp>
      <p:sp>
        <p:nvSpPr>
          <p:cNvPr id="26" name="TextBox 2"/>
          <p:cNvSpPr txBox="1"/>
          <p:nvPr/>
        </p:nvSpPr>
        <p:spPr>
          <a:xfrm>
            <a:off x="611560" y="448022"/>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27" name="TextBox 3"/>
          <p:cNvSpPr txBox="1"/>
          <p:nvPr/>
        </p:nvSpPr>
        <p:spPr>
          <a:xfrm>
            <a:off x="692518" y="802608"/>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8.2</a:t>
            </a:r>
            <a:r>
              <a:rPr lang="zh-CN" altLang="en-US" sz="1600" dirty="0" smtClean="0">
                <a:solidFill>
                  <a:srgbClr val="00B0F0"/>
                </a:solidFill>
                <a:latin typeface="微软雅黑" pitchFamily="34" charset="-122"/>
                <a:ea typeface="微软雅黑" pitchFamily="34" charset="-122"/>
              </a:rPr>
              <a:t>开发者与客户沟通计划</a:t>
            </a:r>
            <a:endParaRPr lang="zh-CN" altLang="en-US" sz="1600" dirty="0">
              <a:solidFill>
                <a:srgbClr val="00B0F0"/>
              </a:solidFill>
              <a:latin typeface="微软雅黑" pitchFamily="34" charset="-122"/>
              <a:ea typeface="微软雅黑" pitchFamily="34" charset="-122"/>
            </a:endParaRPr>
          </a:p>
        </p:txBody>
      </p:sp>
      <p:sp>
        <p:nvSpPr>
          <p:cNvPr id="28" name="椭圆 4"/>
          <p:cNvSpPr/>
          <p:nvPr/>
        </p:nvSpPr>
        <p:spPr>
          <a:xfrm>
            <a:off x="689851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4"/>
          <p:cNvSpPr/>
          <p:nvPr/>
        </p:nvSpPr>
        <p:spPr>
          <a:xfrm>
            <a:off x="493204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8"/>
          <p:cNvSpPr txBox="1"/>
          <p:nvPr/>
        </p:nvSpPr>
        <p:spPr>
          <a:xfrm>
            <a:off x="693650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访谈细节人员安排</a:t>
            </a:r>
            <a:endParaRPr lang="zh-CN" altLang="en-US" b="1" dirty="0">
              <a:solidFill>
                <a:srgbClr val="1173B0"/>
              </a:solidFill>
              <a:latin typeface="微软雅黑" pitchFamily="34" charset="-122"/>
              <a:ea typeface="微软雅黑" pitchFamily="34" charset="-122"/>
            </a:endParaRPr>
          </a:p>
        </p:txBody>
      </p:sp>
      <p:sp>
        <p:nvSpPr>
          <p:cNvPr id="31" name="TextBox 22"/>
          <p:cNvSpPr txBox="1"/>
          <p:nvPr/>
        </p:nvSpPr>
        <p:spPr>
          <a:xfrm>
            <a:off x="497515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人员安排</a:t>
            </a:r>
            <a:endParaRPr lang="zh-CN" altLang="en-US" b="1" dirty="0">
              <a:solidFill>
                <a:srgbClr val="054487"/>
              </a:solidFill>
              <a:latin typeface="微软雅黑" pitchFamily="34" charset="-122"/>
              <a:ea typeface="微软雅黑" pitchFamily="34" charset="-122"/>
            </a:endParaRPr>
          </a:p>
        </p:txBody>
      </p:sp>
      <p:sp>
        <p:nvSpPr>
          <p:cNvPr id="32" name="TextBox 3"/>
          <p:cNvSpPr txBox="1"/>
          <p:nvPr/>
        </p:nvSpPr>
        <p:spPr>
          <a:xfrm>
            <a:off x="712200" y="1189764"/>
            <a:ext cx="8108272" cy="830997"/>
          </a:xfrm>
          <a:prstGeom prst="rect">
            <a:avLst/>
          </a:prstGeom>
          <a:noFill/>
        </p:spPr>
        <p:txBody>
          <a:bodyPr wrap="square" rtlCol="0">
            <a:spAutoFit/>
          </a:bodyPr>
          <a:lstStyle/>
          <a:p>
            <a:r>
              <a:rPr lang="zh-CN" altLang="en-US" sz="1200" dirty="0" smtClean="0">
                <a:solidFill>
                  <a:srgbClr val="00B0F0"/>
                </a:solidFill>
                <a:latin typeface="微软雅黑" pitchFamily="34" charset="-122"/>
                <a:ea typeface="微软雅黑" pitchFamily="34" charset="-122"/>
              </a:rPr>
              <a:t>在此</a:t>
            </a:r>
            <a:r>
              <a:rPr lang="zh-CN" altLang="en-US" sz="1200" dirty="0">
                <a:solidFill>
                  <a:srgbClr val="00B0F0"/>
                </a:solidFill>
                <a:latin typeface="微软雅黑" pitchFamily="34" charset="-122"/>
                <a:ea typeface="微软雅黑" pitchFamily="34" charset="-122"/>
              </a:rPr>
              <a:t>项目中，杨枨老师说我们的主要的客户代表，所以我们决定与杨枨老师进行访谈。初步拟定在第五周</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需求工程计划</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初步</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老师评审通过后，我们与杨枨老师商定合适的访谈时间，得到时间后在此时间之前完成访谈准备，比如制作访谈用的问题文档、准备网页的初步界面之类的。在获取了杨枨老师较为具体的需求之后再进行后续的开发，当完成地初具规模了再进行需求确认，进行两次的访谈以确认需求完善，必要时也可以通过微信等通讯手段与老师联系。</a:t>
            </a:r>
          </a:p>
        </p:txBody>
      </p:sp>
    </p:spTree>
    <p:extLst>
      <p:ext uri="{BB962C8B-B14F-4D97-AF65-F5344CB8AC3E}">
        <p14:creationId xmlns:p14="http://schemas.microsoft.com/office/powerpoint/2010/main" val="4203677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2283718"/>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2334494"/>
            <a:ext cx="2892268" cy="2613093"/>
            <a:chOff x="1475656" y="1347614"/>
            <a:chExt cx="2892268" cy="2613093"/>
          </a:xfrm>
        </p:grpSpPr>
        <p:sp>
          <p:nvSpPr>
            <p:cNvPr id="30" name="TextBox 29"/>
            <p:cNvSpPr txBox="1"/>
            <p:nvPr/>
          </p:nvSpPr>
          <p:spPr>
            <a:xfrm>
              <a:off x="1475656" y="1652383"/>
              <a:ext cx="2892268" cy="2308324"/>
            </a:xfrm>
            <a:prstGeom prst="rect">
              <a:avLst/>
            </a:prstGeom>
            <a:noFill/>
          </p:spPr>
          <p:txBody>
            <a:bodyPr wrap="square" rtlCol="0">
              <a:spAutoFit/>
            </a:bodyPr>
            <a:lstStyle/>
            <a:p>
              <a:r>
                <a:rPr lang="zh-CN" altLang="en-US" sz="1600" dirty="0">
                  <a:solidFill>
                    <a:schemeClr val="tx1">
                      <a:lumMod val="85000"/>
                      <a:lumOff val="15000"/>
                    </a:schemeClr>
                  </a:solidFill>
                </a:rPr>
                <a:t>组织人：余敬（项目经理）</a:t>
              </a:r>
            </a:p>
            <a:p>
              <a:r>
                <a:rPr lang="zh-CN" altLang="en-US" sz="1600" dirty="0">
                  <a:solidFill>
                    <a:schemeClr val="tx1">
                      <a:lumMod val="85000"/>
                      <a:lumOff val="15000"/>
                    </a:schemeClr>
                  </a:solidFill>
                </a:rPr>
                <a:t>会议地点：理四</a:t>
              </a:r>
              <a:r>
                <a:rPr lang="en-US" altLang="zh-CN" sz="1600" dirty="0">
                  <a:solidFill>
                    <a:schemeClr val="tx1">
                      <a:lumMod val="85000"/>
                      <a:lumOff val="15000"/>
                    </a:schemeClr>
                  </a:solidFill>
                </a:rPr>
                <a:t>409</a:t>
              </a:r>
              <a:r>
                <a:rPr lang="zh-CN" altLang="en-US" sz="1600" dirty="0">
                  <a:solidFill>
                    <a:schemeClr val="tx1">
                      <a:lumMod val="85000"/>
                      <a:lumOff val="15000"/>
                    </a:schemeClr>
                  </a:solidFill>
                </a:rPr>
                <a:t>（根据实际情况会有变动）</a:t>
              </a:r>
            </a:p>
            <a:p>
              <a:r>
                <a:rPr lang="zh-CN" altLang="en-US" sz="1600" dirty="0">
                  <a:solidFill>
                    <a:schemeClr val="tx1">
                      <a:lumMod val="85000"/>
                      <a:lumOff val="15000"/>
                    </a:schemeClr>
                  </a:solidFill>
                </a:rPr>
                <a:t>会议时间：每周周三</a:t>
              </a:r>
              <a:r>
                <a:rPr lang="en-US" altLang="zh-CN" sz="1600" dirty="0">
                  <a:solidFill>
                    <a:schemeClr val="tx1">
                      <a:lumMod val="85000"/>
                      <a:lumOff val="15000"/>
                    </a:schemeClr>
                  </a:solidFill>
                </a:rPr>
                <a:t>17</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15</a:t>
              </a:r>
              <a:r>
                <a:rPr lang="zh-CN" altLang="en-US" sz="1600" dirty="0">
                  <a:solidFill>
                    <a:schemeClr val="tx1">
                      <a:lumMod val="85000"/>
                      <a:lumOff val="15000"/>
                    </a:schemeClr>
                  </a:solidFill>
                </a:rPr>
                <a:t>（根据实际情况会有变动）</a:t>
              </a:r>
            </a:p>
            <a:p>
              <a:r>
                <a:rPr lang="zh-CN" altLang="en-US" sz="1600" dirty="0">
                  <a:solidFill>
                    <a:schemeClr val="tx1">
                      <a:lumMod val="85000"/>
                      <a:lumOff val="15000"/>
                    </a:schemeClr>
                  </a:solidFill>
                </a:rPr>
                <a:t>会议参与人：余敬，张伟鹏，丁磊，陈建伟，唐子煜</a:t>
              </a:r>
            </a:p>
            <a:p>
              <a:r>
                <a:rPr lang="zh-CN" altLang="en-US" sz="1600" dirty="0">
                  <a:solidFill>
                    <a:schemeClr val="tx1">
                      <a:lumMod val="85000"/>
                      <a:lumOff val="15000"/>
                    </a:schemeClr>
                  </a:solidFill>
                </a:rPr>
                <a:t>会议记录人：陈建伟</a:t>
              </a:r>
            </a:p>
            <a:p>
              <a:r>
                <a:rPr lang="zh-CN" altLang="en-US" sz="1600" dirty="0">
                  <a:solidFill>
                    <a:schemeClr val="tx1">
                      <a:lumMod val="85000"/>
                      <a:lumOff val="15000"/>
                    </a:schemeClr>
                  </a:solidFill>
                </a:rPr>
                <a:t>会议录音人：张伟鹏</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8.3.3</a:t>
              </a:r>
              <a:r>
                <a:rPr lang="zh-CN" altLang="en-US" sz="1600" dirty="0" smtClean="0">
                  <a:solidFill>
                    <a:srgbClr val="00B0F0"/>
                  </a:solidFill>
                  <a:latin typeface="微软雅黑" pitchFamily="34" charset="-122"/>
                  <a:ea typeface="微软雅黑" pitchFamily="34" charset="-122"/>
                </a:rPr>
                <a:t>小组会议安排</a:t>
              </a:r>
              <a:endParaRPr lang="zh-CN" altLang="en-US" sz="1600" dirty="0">
                <a:solidFill>
                  <a:srgbClr val="00B0F0"/>
                </a:solidFill>
                <a:latin typeface="微软雅黑" pitchFamily="34" charset="-122"/>
                <a:ea typeface="微软雅黑" pitchFamily="34" charset="-122"/>
              </a:endParaRP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8.3G16</a:t>
            </a:r>
            <a:r>
              <a:rPr lang="zh-CN" altLang="en-US" sz="1600" dirty="0">
                <a:solidFill>
                  <a:srgbClr val="00B0F0"/>
                </a:solidFill>
                <a:latin typeface="微软雅黑" pitchFamily="34" charset="-122"/>
                <a:ea typeface="微软雅黑" pitchFamily="34" charset="-122"/>
              </a:rPr>
              <a:t>小组内部沟通计划</a:t>
            </a:r>
          </a:p>
        </p:txBody>
      </p:sp>
      <p:sp>
        <p:nvSpPr>
          <p:cNvPr id="51" name="TextBox 3"/>
          <p:cNvSpPr txBox="1"/>
          <p:nvPr/>
        </p:nvSpPr>
        <p:spPr>
          <a:xfrm>
            <a:off x="755576" y="1127856"/>
            <a:ext cx="7510784" cy="1077218"/>
          </a:xfrm>
          <a:prstGeom prst="rect">
            <a:avLst/>
          </a:prstGeom>
          <a:noFill/>
        </p:spPr>
        <p:txBody>
          <a:bodyPr wrap="square" rtlCol="0">
            <a:spAutoFit/>
          </a:bodyPr>
          <a:lstStyle/>
          <a:p>
            <a:r>
              <a:rPr lang="zh-CN" altLang="en-US" sz="1600" dirty="0">
                <a:solidFill>
                  <a:srgbClr val="00B0F0"/>
                </a:solidFill>
                <a:latin typeface="微软雅黑" pitchFamily="34" charset="-122"/>
                <a:ea typeface="微软雅黑" pitchFamily="34" charset="-122"/>
              </a:rPr>
              <a:t>每周开一次例会，用线下开会的方式并录音和进行记录，将开会记录上传至版本管理器上以供参考，会议内容主要为上一周的总结，以及下一周需要做什么，该如何做，与任务的分配。平时通过</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等通讯软件来互相确认进度，也可以用</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进行线上会议。</a:t>
            </a:r>
          </a:p>
        </p:txBody>
      </p:sp>
      <p:grpSp>
        <p:nvGrpSpPr>
          <p:cNvPr id="52" name="组合 51"/>
          <p:cNvGrpSpPr/>
          <p:nvPr/>
        </p:nvGrpSpPr>
        <p:grpSpPr>
          <a:xfrm>
            <a:off x="755576" y="3673683"/>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3572059"/>
            <a:ext cx="2892268" cy="889544"/>
            <a:chOff x="1475656" y="1347614"/>
            <a:chExt cx="2892268" cy="889544"/>
          </a:xfrm>
        </p:grpSpPr>
        <p:sp>
          <p:nvSpPr>
            <p:cNvPr id="56" name="TextBox 29"/>
            <p:cNvSpPr txBox="1"/>
            <p:nvPr/>
          </p:nvSpPr>
          <p:spPr>
            <a:xfrm>
              <a:off x="1475656" y="1652383"/>
              <a:ext cx="2892268" cy="584775"/>
            </a:xfrm>
            <a:prstGeom prst="rect">
              <a:avLst/>
            </a:prstGeom>
            <a:noFill/>
          </p:spPr>
          <p:txBody>
            <a:bodyPr wrap="square" rtlCol="0">
              <a:spAutoFit/>
            </a:bodyPr>
            <a:lstStyle/>
            <a:p>
              <a:r>
                <a:rPr lang="en-US" altLang="zh-CN" sz="1600" dirty="0">
                  <a:solidFill>
                    <a:schemeClr val="tx1">
                      <a:lumMod val="85000"/>
                      <a:lumOff val="15000"/>
                    </a:schemeClr>
                  </a:solidFill>
                </a:rPr>
                <a:t>1.</a:t>
              </a:r>
              <a:r>
                <a:rPr lang="zh-CN" altLang="en-US" sz="1600" dirty="0">
                  <a:solidFill>
                    <a:schemeClr val="tx1">
                      <a:lumMod val="85000"/>
                      <a:lumOff val="15000"/>
                    </a:schemeClr>
                  </a:solidFill>
                </a:rPr>
                <a:t>小组会议</a:t>
              </a:r>
            </a:p>
            <a:p>
              <a:r>
                <a:rPr lang="en-US" altLang="zh-CN" sz="1600" dirty="0">
                  <a:solidFill>
                    <a:schemeClr val="tx1">
                      <a:lumMod val="85000"/>
                      <a:lumOff val="15000"/>
                    </a:schemeClr>
                  </a:solidFill>
                </a:rPr>
                <a:t>2.qq</a:t>
              </a:r>
              <a:r>
                <a:rPr lang="zh-CN" altLang="en-US" sz="1600" dirty="0">
                  <a:solidFill>
                    <a:schemeClr val="tx1">
                      <a:lumMod val="85000"/>
                      <a:lumOff val="15000"/>
                    </a:schemeClr>
                  </a:solidFill>
                </a:rPr>
                <a:t>群讨论</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227849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6" y="2334494"/>
            <a:ext cx="2892268" cy="1135766"/>
            <a:chOff x="1475656" y="1347614"/>
            <a:chExt cx="2892268" cy="1135766"/>
          </a:xfrm>
        </p:grpSpPr>
        <p:sp>
          <p:nvSpPr>
            <p:cNvPr id="80" name="TextBox 29"/>
            <p:cNvSpPr txBox="1"/>
            <p:nvPr/>
          </p:nvSpPr>
          <p:spPr>
            <a:xfrm>
              <a:off x="1475656" y="1652383"/>
              <a:ext cx="2892268" cy="830997"/>
            </a:xfrm>
            <a:prstGeom prst="rect">
              <a:avLst/>
            </a:prstGeom>
            <a:noFill/>
          </p:spPr>
          <p:txBody>
            <a:bodyPr wrap="square" rtlCol="0">
              <a:spAutoFit/>
            </a:bodyPr>
            <a:lstStyle/>
            <a:p>
              <a:r>
                <a:rPr lang="en-US" altLang="zh-CN" sz="1600" dirty="0">
                  <a:solidFill>
                    <a:schemeClr val="tx1">
                      <a:lumMod val="85000"/>
                      <a:lumOff val="15000"/>
                    </a:schemeClr>
                  </a:solidFill>
                </a:rPr>
                <a:t>1</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明确</a:t>
              </a:r>
              <a:r>
                <a:rPr lang="zh-CN" altLang="en-US" sz="1600" dirty="0">
                  <a:solidFill>
                    <a:schemeClr val="tx1">
                      <a:lumMod val="85000"/>
                      <a:lumOff val="15000"/>
                    </a:schemeClr>
                  </a:solidFill>
                </a:rPr>
                <a:t>每周任务，总结每周出现的问题并提出修改意见。</a:t>
              </a: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制定</a:t>
              </a:r>
              <a:r>
                <a:rPr lang="zh-CN" altLang="en-US" sz="1600" dirty="0">
                  <a:solidFill>
                    <a:schemeClr val="tx1">
                      <a:lumMod val="85000"/>
                      <a:lumOff val="15000"/>
                    </a:schemeClr>
                  </a:solidFill>
                </a:rPr>
                <a:t>下周的工作计划。</a:t>
              </a: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10040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1450246"/>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1115584"/>
            <a:ext cx="3164786" cy="3844199"/>
            <a:chOff x="1475656" y="1347614"/>
            <a:chExt cx="2892268" cy="3844199"/>
          </a:xfrm>
        </p:grpSpPr>
        <p:sp>
          <p:nvSpPr>
            <p:cNvPr id="30" name="TextBox 29"/>
            <p:cNvSpPr txBox="1"/>
            <p:nvPr/>
          </p:nvSpPr>
          <p:spPr>
            <a:xfrm>
              <a:off x="1475656" y="1652383"/>
              <a:ext cx="2892268" cy="3539430"/>
            </a:xfrm>
            <a:prstGeom prst="rect">
              <a:avLst/>
            </a:prstGeom>
            <a:noFill/>
          </p:spPr>
          <p:txBody>
            <a:bodyPr wrap="square" rtlCol="0">
              <a:spAutoFit/>
            </a:bodyPr>
            <a:lstStyle/>
            <a:p>
              <a:r>
                <a:rPr lang="zh-CN" altLang="en-US" sz="1600" dirty="0">
                  <a:solidFill>
                    <a:schemeClr val="tx1">
                      <a:lumMod val="85000"/>
                      <a:lumOff val="15000"/>
                    </a:schemeClr>
                  </a:solidFill>
                </a:rPr>
                <a:t>访谈前准备：拟定获取教师需求的问题以及网站教师用户的界面原型</a:t>
              </a:r>
            </a:p>
            <a:p>
              <a:r>
                <a:rPr lang="zh-CN" altLang="en-US" sz="1600" dirty="0">
                  <a:solidFill>
                    <a:schemeClr val="tx1">
                      <a:lumMod val="85000"/>
                      <a:lumOff val="15000"/>
                    </a:schemeClr>
                  </a:solidFill>
                </a:rPr>
                <a:t>组织人：余敬</a:t>
              </a:r>
            </a:p>
            <a:p>
              <a:r>
                <a:rPr lang="zh-CN" altLang="en-US" sz="1600" dirty="0">
                  <a:solidFill>
                    <a:schemeClr val="tx1">
                      <a:lumMod val="85000"/>
                      <a:lumOff val="15000"/>
                    </a:schemeClr>
                  </a:solidFill>
                </a:rPr>
                <a:t>地点：通过访谈形式获取需求，则地点等与教师用户代表确认后才确定</a:t>
              </a:r>
            </a:p>
            <a:p>
              <a:r>
                <a:rPr lang="zh-CN" altLang="en-US" sz="1600" dirty="0">
                  <a:solidFill>
                    <a:schemeClr val="tx1">
                      <a:lumMod val="85000"/>
                      <a:lumOff val="15000"/>
                    </a:schemeClr>
                  </a:solidFill>
                </a:rPr>
                <a:t>时间：具体与教师用户代表确认后才确定</a:t>
              </a:r>
            </a:p>
            <a:p>
              <a:r>
                <a:rPr lang="zh-CN" altLang="en-US" sz="1600" dirty="0">
                  <a:solidFill>
                    <a:schemeClr val="tx1">
                      <a:lumMod val="85000"/>
                      <a:lumOff val="15000"/>
                    </a:schemeClr>
                  </a:solidFill>
                </a:rPr>
                <a:t>会议参与人：余敬，张伟鹏，丁磊，陈建伟，唐子煜，杨枨老师（教师用户代表）</a:t>
              </a:r>
            </a:p>
            <a:p>
              <a:r>
                <a:rPr lang="zh-CN" altLang="en-US" sz="1600" dirty="0">
                  <a:solidFill>
                    <a:schemeClr val="tx1">
                      <a:lumMod val="85000"/>
                      <a:lumOff val="15000"/>
                    </a:schemeClr>
                  </a:solidFill>
                </a:rPr>
                <a:t>会议记录人：张伟鹏，丁磊</a:t>
              </a:r>
            </a:p>
            <a:p>
              <a:r>
                <a:rPr lang="zh-CN" altLang="en-US" sz="1600" dirty="0">
                  <a:solidFill>
                    <a:schemeClr val="tx1">
                      <a:lumMod val="85000"/>
                      <a:lumOff val="15000"/>
                    </a:schemeClr>
                  </a:solidFill>
                </a:rPr>
                <a:t>会议录音人：陈建伟</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8.4.3</a:t>
              </a:r>
              <a:r>
                <a:rPr lang="zh-CN" altLang="en-US" sz="1600" dirty="0" smtClean="0">
                  <a:solidFill>
                    <a:srgbClr val="00B0F0"/>
                  </a:solidFill>
                  <a:latin typeface="微软雅黑" pitchFamily="34" charset="-122"/>
                  <a:ea typeface="微软雅黑" pitchFamily="34" charset="-122"/>
                </a:rPr>
                <a:t>获取</a:t>
              </a:r>
              <a:r>
                <a:rPr lang="zh-CN" altLang="en-US" sz="1600" dirty="0">
                  <a:solidFill>
                    <a:srgbClr val="00B0F0"/>
                  </a:solidFill>
                  <a:latin typeface="微软雅黑" pitchFamily="34" charset="-122"/>
                  <a:ea typeface="微软雅黑" pitchFamily="34" charset="-122"/>
                </a:rPr>
                <a:t>需求细节</a:t>
              </a: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8.4</a:t>
            </a:r>
            <a:r>
              <a:rPr lang="zh-CN" altLang="en-US" sz="1600" dirty="0">
                <a:solidFill>
                  <a:srgbClr val="00B0F0"/>
                </a:solidFill>
                <a:latin typeface="微软雅黑" pitchFamily="34" charset="-122"/>
                <a:ea typeface="微软雅黑" pitchFamily="34" charset="-122"/>
              </a:rPr>
              <a:t>教师用户代表沟通计划</a:t>
            </a:r>
          </a:p>
        </p:txBody>
      </p:sp>
      <p:grpSp>
        <p:nvGrpSpPr>
          <p:cNvPr id="52" name="组合 51"/>
          <p:cNvGrpSpPr/>
          <p:nvPr/>
        </p:nvGrpSpPr>
        <p:grpSpPr>
          <a:xfrm>
            <a:off x="755576" y="2840211"/>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2738587"/>
            <a:ext cx="2892268" cy="1135766"/>
            <a:chOff x="1475656" y="1347614"/>
            <a:chExt cx="2892268" cy="1135766"/>
          </a:xfrm>
        </p:grpSpPr>
        <p:sp>
          <p:nvSpPr>
            <p:cNvPr id="56" name="TextBox 29"/>
            <p:cNvSpPr txBox="1"/>
            <p:nvPr/>
          </p:nvSpPr>
          <p:spPr>
            <a:xfrm>
              <a:off x="1475656" y="1652383"/>
              <a:ext cx="2892268" cy="830997"/>
            </a:xfrm>
            <a:prstGeom prst="rect">
              <a:avLst/>
            </a:prstGeom>
            <a:noFill/>
          </p:spPr>
          <p:txBody>
            <a:bodyPr wrap="square" rtlCol="0">
              <a:spAutoFit/>
            </a:bodyPr>
            <a:lstStyle/>
            <a:p>
              <a:r>
                <a:rPr lang="en-US" altLang="zh-CN" sz="1600" dirty="0" smtClean="0">
                  <a:solidFill>
                    <a:schemeClr val="tx1">
                      <a:lumMod val="85000"/>
                      <a:lumOff val="15000"/>
                    </a:schemeClr>
                  </a:solidFill>
                </a:rPr>
                <a:t>1.</a:t>
              </a:r>
              <a:r>
                <a:rPr lang="zh-CN" altLang="en-US" sz="1600" dirty="0" smtClean="0">
                  <a:solidFill>
                    <a:schemeClr val="tx1">
                      <a:lumMod val="85000"/>
                      <a:lumOff val="15000"/>
                    </a:schemeClr>
                  </a:solidFill>
                </a:rPr>
                <a:t>邮件</a:t>
              </a:r>
              <a:endParaRPr lang="zh-CN" altLang="en-US" sz="1600" dirty="0">
                <a:solidFill>
                  <a:schemeClr val="tx1">
                    <a:lumMod val="85000"/>
                    <a:lumOff val="15000"/>
                  </a:schemeClr>
                </a:solidFill>
              </a:endParaRP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访谈</a:t>
              </a:r>
              <a:endParaRPr lang="zh-CN" altLang="en-US" sz="1600" dirty="0">
                <a:solidFill>
                  <a:schemeClr val="tx1">
                    <a:lumMod val="85000"/>
                    <a:lumOff val="15000"/>
                  </a:schemeClr>
                </a:solidFill>
              </a:endParaRPr>
            </a:p>
            <a:p>
              <a:r>
                <a:rPr lang="en-US" altLang="zh-CN" sz="1600" dirty="0">
                  <a:solidFill>
                    <a:schemeClr val="tx1">
                      <a:lumMod val="85000"/>
                      <a:lumOff val="15000"/>
                    </a:schemeClr>
                  </a:solidFill>
                </a:rPr>
                <a:t>3</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微</a:t>
              </a:r>
              <a:r>
                <a:rPr lang="zh-CN" altLang="en-US" sz="1600" dirty="0">
                  <a:solidFill>
                    <a:schemeClr val="tx1">
                      <a:lumMod val="85000"/>
                      <a:lumOff val="15000"/>
                    </a:schemeClr>
                  </a:solidFill>
                </a:rPr>
                <a:t>信或</a:t>
              </a:r>
              <a:r>
                <a:rPr lang="en-US" altLang="zh-CN" sz="1600" dirty="0" err="1">
                  <a:solidFill>
                    <a:schemeClr val="tx1">
                      <a:lumMod val="85000"/>
                      <a:lumOff val="15000"/>
                    </a:schemeClr>
                  </a:solidFill>
                </a:rPr>
                <a:t>skype</a:t>
              </a:r>
              <a:r>
                <a:rPr lang="zh-CN" altLang="en-US" sz="1600" dirty="0">
                  <a:solidFill>
                    <a:schemeClr val="tx1">
                      <a:lumMod val="85000"/>
                      <a:lumOff val="15000"/>
                    </a:schemeClr>
                  </a:solidFill>
                </a:rPr>
                <a:t>等形式</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8.4.2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105958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6" y="1501022"/>
            <a:ext cx="3087960" cy="1381987"/>
            <a:chOff x="1475656" y="1347614"/>
            <a:chExt cx="2892268" cy="1381987"/>
          </a:xfrm>
        </p:grpSpPr>
        <p:sp>
          <p:nvSpPr>
            <p:cNvPr id="80" name="TextBox 29"/>
            <p:cNvSpPr txBox="1"/>
            <p:nvPr/>
          </p:nvSpPr>
          <p:spPr>
            <a:xfrm>
              <a:off x="1475656" y="1652383"/>
              <a:ext cx="2892268" cy="1077218"/>
            </a:xfrm>
            <a:prstGeom prst="rect">
              <a:avLst/>
            </a:prstGeom>
            <a:noFill/>
          </p:spPr>
          <p:txBody>
            <a:bodyPr wrap="square" rtlCol="0">
              <a:spAutoFit/>
            </a:bodyPr>
            <a:lstStyle/>
            <a:p>
              <a:r>
                <a:rPr lang="en-US" altLang="zh-CN" sz="1600" dirty="0">
                  <a:solidFill>
                    <a:schemeClr val="tx1">
                      <a:lumMod val="85000"/>
                      <a:lumOff val="15000"/>
                    </a:schemeClr>
                  </a:solidFill>
                </a:rPr>
                <a:t>1</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向</a:t>
              </a:r>
              <a:r>
                <a:rPr lang="zh-CN" altLang="en-US" sz="1600" dirty="0">
                  <a:solidFill>
                    <a:schemeClr val="tx1">
                      <a:lumMod val="85000"/>
                      <a:lumOff val="15000"/>
                    </a:schemeClr>
                  </a:solidFill>
                </a:rPr>
                <a:t>教师用户代表获取教师实际需要的需求</a:t>
              </a: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让</a:t>
              </a:r>
              <a:r>
                <a:rPr lang="zh-CN" altLang="en-US" sz="1600" dirty="0">
                  <a:solidFill>
                    <a:schemeClr val="tx1">
                      <a:lumMod val="85000"/>
                      <a:lumOff val="15000"/>
                    </a:schemeClr>
                  </a:solidFill>
                </a:rPr>
                <a:t>教师用户代表确认教师用例</a:t>
              </a: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8.4.1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579498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1450246"/>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1115584"/>
            <a:ext cx="3164786" cy="3844199"/>
            <a:chOff x="1475656" y="1347614"/>
            <a:chExt cx="2892268" cy="3844199"/>
          </a:xfrm>
        </p:grpSpPr>
        <p:sp>
          <p:nvSpPr>
            <p:cNvPr id="30" name="TextBox 29"/>
            <p:cNvSpPr txBox="1"/>
            <p:nvPr/>
          </p:nvSpPr>
          <p:spPr>
            <a:xfrm>
              <a:off x="1475656" y="1652383"/>
              <a:ext cx="2892268" cy="3539430"/>
            </a:xfrm>
            <a:prstGeom prst="rect">
              <a:avLst/>
            </a:prstGeom>
            <a:noFill/>
          </p:spPr>
          <p:txBody>
            <a:bodyPr wrap="square" rtlCol="0">
              <a:spAutoFit/>
            </a:bodyPr>
            <a:lstStyle/>
            <a:p>
              <a:r>
                <a:rPr lang="zh-CN" altLang="en-US" sz="1600" dirty="0">
                  <a:solidFill>
                    <a:schemeClr val="tx1">
                      <a:lumMod val="85000"/>
                      <a:lumOff val="15000"/>
                    </a:schemeClr>
                  </a:solidFill>
                </a:rPr>
                <a:t>访谈前准备：拟定获取管理员需求的问题以及网站管理员用户的界面原型</a:t>
              </a:r>
            </a:p>
            <a:p>
              <a:r>
                <a:rPr lang="zh-CN" altLang="en-US" sz="1600" dirty="0">
                  <a:solidFill>
                    <a:schemeClr val="tx1">
                      <a:lumMod val="85000"/>
                      <a:lumOff val="15000"/>
                    </a:schemeClr>
                  </a:solidFill>
                </a:rPr>
                <a:t>组织人：余敬</a:t>
              </a:r>
            </a:p>
            <a:p>
              <a:r>
                <a:rPr lang="zh-CN" altLang="en-US" sz="1600" dirty="0">
                  <a:solidFill>
                    <a:schemeClr val="tx1">
                      <a:lumMod val="85000"/>
                      <a:lumOff val="15000"/>
                    </a:schemeClr>
                  </a:solidFill>
                </a:rPr>
                <a:t>地点：通过访谈形式获取需求，则地点等与管理员用户代表确认后才确定</a:t>
              </a:r>
            </a:p>
            <a:p>
              <a:r>
                <a:rPr lang="zh-CN" altLang="en-US" sz="1600" dirty="0">
                  <a:solidFill>
                    <a:schemeClr val="tx1">
                      <a:lumMod val="85000"/>
                      <a:lumOff val="15000"/>
                    </a:schemeClr>
                  </a:solidFill>
                </a:rPr>
                <a:t>时间：具体与管理员用户代表确认后才确定</a:t>
              </a:r>
            </a:p>
            <a:p>
              <a:r>
                <a:rPr lang="zh-CN" altLang="en-US" sz="1600" dirty="0">
                  <a:solidFill>
                    <a:schemeClr val="tx1">
                      <a:lumMod val="85000"/>
                      <a:lumOff val="15000"/>
                    </a:schemeClr>
                  </a:solidFill>
                </a:rPr>
                <a:t>会议参与人：余敬，张伟鹏，丁磊，陈建伟，唐子煜，李泽龙（管理员用户代表）</a:t>
              </a:r>
            </a:p>
            <a:p>
              <a:r>
                <a:rPr lang="zh-CN" altLang="en-US" sz="1600" dirty="0">
                  <a:solidFill>
                    <a:schemeClr val="tx1">
                      <a:lumMod val="85000"/>
                      <a:lumOff val="15000"/>
                    </a:schemeClr>
                  </a:solidFill>
                </a:rPr>
                <a:t>会议记录人：陈建伟</a:t>
              </a:r>
            </a:p>
            <a:p>
              <a:r>
                <a:rPr lang="zh-CN" altLang="en-US" sz="1600" dirty="0">
                  <a:solidFill>
                    <a:schemeClr val="tx1">
                      <a:lumMod val="85000"/>
                      <a:lumOff val="15000"/>
                    </a:schemeClr>
                  </a:solidFill>
                </a:rPr>
                <a:t>会议录音人：张伟鹏</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8.5.3</a:t>
              </a:r>
              <a:r>
                <a:rPr lang="zh-CN" altLang="en-US" sz="1600" dirty="0" smtClean="0">
                  <a:solidFill>
                    <a:srgbClr val="00B0F0"/>
                  </a:solidFill>
                  <a:latin typeface="微软雅黑" pitchFamily="34" charset="-122"/>
                  <a:ea typeface="微软雅黑" pitchFamily="34" charset="-122"/>
                </a:rPr>
                <a:t>获取</a:t>
              </a:r>
              <a:r>
                <a:rPr lang="zh-CN" altLang="en-US" sz="1600" dirty="0">
                  <a:solidFill>
                    <a:srgbClr val="00B0F0"/>
                  </a:solidFill>
                  <a:latin typeface="微软雅黑" pitchFamily="34" charset="-122"/>
                  <a:ea typeface="微软雅黑" pitchFamily="34" charset="-122"/>
                </a:rPr>
                <a:t>需求细节</a:t>
              </a: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95232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8.5</a:t>
            </a:r>
            <a:r>
              <a:rPr lang="zh-CN" altLang="en-US" sz="1600" dirty="0" smtClean="0">
                <a:solidFill>
                  <a:srgbClr val="00B0F0"/>
                </a:solidFill>
                <a:latin typeface="微软雅黑" pitchFamily="34" charset="-122"/>
                <a:ea typeface="微软雅黑" pitchFamily="34" charset="-122"/>
              </a:rPr>
              <a:t>与</a:t>
            </a:r>
            <a:r>
              <a:rPr lang="zh-CN" altLang="en-US" sz="1600" dirty="0">
                <a:solidFill>
                  <a:srgbClr val="00B0F0"/>
                </a:solidFill>
                <a:latin typeface="微软雅黑" pitchFamily="34" charset="-122"/>
                <a:ea typeface="微软雅黑" pitchFamily="34" charset="-122"/>
              </a:rPr>
              <a:t>管理员用户代表沟通计划</a:t>
            </a:r>
          </a:p>
        </p:txBody>
      </p:sp>
      <p:grpSp>
        <p:nvGrpSpPr>
          <p:cNvPr id="52" name="组合 51"/>
          <p:cNvGrpSpPr/>
          <p:nvPr/>
        </p:nvGrpSpPr>
        <p:grpSpPr>
          <a:xfrm>
            <a:off x="755576" y="2840211"/>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2738587"/>
            <a:ext cx="2892268" cy="1135766"/>
            <a:chOff x="1475656" y="1347614"/>
            <a:chExt cx="2892268" cy="1135766"/>
          </a:xfrm>
        </p:grpSpPr>
        <p:sp>
          <p:nvSpPr>
            <p:cNvPr id="56" name="TextBox 29"/>
            <p:cNvSpPr txBox="1"/>
            <p:nvPr/>
          </p:nvSpPr>
          <p:spPr>
            <a:xfrm>
              <a:off x="1475656" y="1652383"/>
              <a:ext cx="2892268" cy="830997"/>
            </a:xfrm>
            <a:prstGeom prst="rect">
              <a:avLst/>
            </a:prstGeom>
            <a:noFill/>
          </p:spPr>
          <p:txBody>
            <a:bodyPr wrap="square" rtlCol="0">
              <a:spAutoFit/>
            </a:bodyPr>
            <a:lstStyle/>
            <a:p>
              <a:r>
                <a:rPr lang="en-US" altLang="zh-CN" sz="1600" dirty="0" smtClean="0">
                  <a:solidFill>
                    <a:schemeClr val="tx1">
                      <a:lumMod val="85000"/>
                      <a:lumOff val="15000"/>
                    </a:schemeClr>
                  </a:solidFill>
                </a:rPr>
                <a:t>1.</a:t>
              </a:r>
              <a:r>
                <a:rPr lang="zh-CN" altLang="en-US" sz="1600" dirty="0" smtClean="0">
                  <a:solidFill>
                    <a:schemeClr val="tx1">
                      <a:lumMod val="85000"/>
                      <a:lumOff val="15000"/>
                    </a:schemeClr>
                  </a:solidFill>
                </a:rPr>
                <a:t>邮件</a:t>
              </a:r>
              <a:endParaRPr lang="zh-CN" altLang="en-US" sz="1600" dirty="0">
                <a:solidFill>
                  <a:schemeClr val="tx1">
                    <a:lumMod val="85000"/>
                    <a:lumOff val="15000"/>
                  </a:schemeClr>
                </a:solidFill>
              </a:endParaRP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访谈</a:t>
              </a:r>
              <a:endParaRPr lang="zh-CN" altLang="en-US" sz="1600" dirty="0">
                <a:solidFill>
                  <a:schemeClr val="tx1">
                    <a:lumMod val="85000"/>
                    <a:lumOff val="15000"/>
                  </a:schemeClr>
                </a:solidFill>
              </a:endParaRPr>
            </a:p>
            <a:p>
              <a:r>
                <a:rPr lang="en-US" altLang="zh-CN" sz="1600" dirty="0">
                  <a:solidFill>
                    <a:schemeClr val="tx1">
                      <a:lumMod val="85000"/>
                      <a:lumOff val="15000"/>
                    </a:schemeClr>
                  </a:solidFill>
                </a:rPr>
                <a:t>3</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微</a:t>
              </a:r>
              <a:r>
                <a:rPr lang="zh-CN" altLang="en-US" sz="1600" dirty="0">
                  <a:solidFill>
                    <a:schemeClr val="tx1">
                      <a:lumMod val="85000"/>
                      <a:lumOff val="15000"/>
                    </a:schemeClr>
                  </a:solidFill>
                </a:rPr>
                <a:t>信或</a:t>
              </a:r>
              <a:r>
                <a:rPr lang="en-US" altLang="zh-CN" sz="1600" dirty="0" err="1">
                  <a:solidFill>
                    <a:schemeClr val="tx1">
                      <a:lumMod val="85000"/>
                      <a:lumOff val="15000"/>
                    </a:schemeClr>
                  </a:solidFill>
                </a:rPr>
                <a:t>skype</a:t>
              </a:r>
              <a:r>
                <a:rPr lang="zh-CN" altLang="en-US" sz="1600" dirty="0">
                  <a:solidFill>
                    <a:schemeClr val="tx1">
                      <a:lumMod val="85000"/>
                      <a:lumOff val="15000"/>
                    </a:schemeClr>
                  </a:solidFill>
                </a:rPr>
                <a:t>等形式</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105958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5" y="1501022"/>
            <a:ext cx="3510006" cy="1135766"/>
            <a:chOff x="1475656" y="1347614"/>
            <a:chExt cx="3016016" cy="1135766"/>
          </a:xfrm>
        </p:grpSpPr>
        <p:sp>
          <p:nvSpPr>
            <p:cNvPr id="80" name="TextBox 29"/>
            <p:cNvSpPr txBox="1"/>
            <p:nvPr/>
          </p:nvSpPr>
          <p:spPr>
            <a:xfrm>
              <a:off x="1475656" y="1652383"/>
              <a:ext cx="3016016" cy="830997"/>
            </a:xfrm>
            <a:prstGeom prst="rect">
              <a:avLst/>
            </a:prstGeom>
            <a:noFill/>
          </p:spPr>
          <p:txBody>
            <a:bodyPr wrap="square" rtlCol="0">
              <a:spAutoFit/>
            </a:bodyPr>
            <a:lstStyle/>
            <a:p>
              <a:r>
                <a:rPr lang="en-US" altLang="zh-CN" sz="1600" dirty="0">
                  <a:solidFill>
                    <a:schemeClr val="tx1">
                      <a:lumMod val="85000"/>
                      <a:lumOff val="15000"/>
                    </a:schemeClr>
                  </a:solidFill>
                </a:rPr>
                <a:t>1</a:t>
              </a:r>
              <a:r>
                <a:rPr lang="en-US" altLang="zh-CN" sz="1600" dirty="0" smtClean="0">
                  <a:solidFill>
                    <a:schemeClr val="tx1">
                      <a:lumMod val="85000"/>
                      <a:lumOff val="15000"/>
                    </a:schemeClr>
                  </a:solidFill>
                </a:rPr>
                <a:t>. </a:t>
              </a:r>
              <a:r>
                <a:rPr lang="zh-CN" altLang="en-US" sz="1600" dirty="0" smtClean="0">
                  <a:solidFill>
                    <a:schemeClr val="tx1">
                      <a:lumMod val="85000"/>
                      <a:lumOff val="15000"/>
                    </a:schemeClr>
                  </a:solidFill>
                </a:rPr>
                <a:t>向</a:t>
              </a:r>
              <a:r>
                <a:rPr lang="zh-CN" altLang="en-US" sz="1600" dirty="0">
                  <a:solidFill>
                    <a:schemeClr val="tx1">
                      <a:lumMod val="85000"/>
                      <a:lumOff val="15000"/>
                    </a:schemeClr>
                  </a:solidFill>
                </a:rPr>
                <a:t>管理员用户代表获取管理员实际需要的需求</a:t>
              </a: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 </a:t>
              </a:r>
              <a:r>
                <a:rPr lang="zh-CN" altLang="en-US" sz="1600" dirty="0" smtClean="0">
                  <a:solidFill>
                    <a:schemeClr val="tx1">
                      <a:lumMod val="85000"/>
                      <a:lumOff val="15000"/>
                    </a:schemeClr>
                  </a:solidFill>
                </a:rPr>
                <a:t>让</a:t>
              </a:r>
              <a:r>
                <a:rPr lang="zh-CN" altLang="en-US" sz="1600" dirty="0">
                  <a:solidFill>
                    <a:schemeClr val="tx1">
                      <a:lumMod val="85000"/>
                      <a:lumOff val="15000"/>
                    </a:schemeClr>
                  </a:solidFill>
                </a:rPr>
                <a:t>管理员用户代表确认管理员用例</a:t>
              </a: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526801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1450246"/>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1115584"/>
            <a:ext cx="3164786" cy="3597978"/>
            <a:chOff x="1475656" y="1347614"/>
            <a:chExt cx="2892268" cy="3597978"/>
          </a:xfrm>
        </p:grpSpPr>
        <p:sp>
          <p:nvSpPr>
            <p:cNvPr id="30" name="TextBox 29"/>
            <p:cNvSpPr txBox="1"/>
            <p:nvPr/>
          </p:nvSpPr>
          <p:spPr>
            <a:xfrm>
              <a:off x="1475656" y="1652383"/>
              <a:ext cx="2892268" cy="3293209"/>
            </a:xfrm>
            <a:prstGeom prst="rect">
              <a:avLst/>
            </a:prstGeom>
            <a:noFill/>
          </p:spPr>
          <p:txBody>
            <a:bodyPr wrap="square" rtlCol="0">
              <a:spAutoFit/>
            </a:bodyPr>
            <a:lstStyle/>
            <a:p>
              <a:r>
                <a:rPr lang="zh-CN" altLang="en-US" sz="1600" dirty="0">
                  <a:solidFill>
                    <a:schemeClr val="tx1">
                      <a:lumMod val="85000"/>
                      <a:lumOff val="15000"/>
                    </a:schemeClr>
                  </a:solidFill>
                </a:rPr>
                <a:t>访谈前准备：拟定获取学生需求的问题以及网站学生用户的界面原型</a:t>
              </a:r>
            </a:p>
            <a:p>
              <a:r>
                <a:rPr lang="zh-CN" altLang="en-US" sz="1600" dirty="0">
                  <a:solidFill>
                    <a:schemeClr val="tx1">
                      <a:lumMod val="85000"/>
                      <a:lumOff val="15000"/>
                    </a:schemeClr>
                  </a:solidFill>
                </a:rPr>
                <a:t>组织人：丁磊</a:t>
              </a:r>
            </a:p>
            <a:p>
              <a:r>
                <a:rPr lang="zh-CN" altLang="en-US" sz="1600" dirty="0">
                  <a:solidFill>
                    <a:schemeClr val="tx1">
                      <a:lumMod val="85000"/>
                      <a:lumOff val="15000"/>
                    </a:schemeClr>
                  </a:solidFill>
                </a:rPr>
                <a:t>地点：通过访谈形式获取需求，则地点等与学生用户代表确认后才确定</a:t>
              </a:r>
            </a:p>
            <a:p>
              <a:r>
                <a:rPr lang="zh-CN" altLang="en-US" sz="1600" dirty="0">
                  <a:solidFill>
                    <a:schemeClr val="tx1">
                      <a:lumMod val="85000"/>
                      <a:lumOff val="15000"/>
                    </a:schemeClr>
                  </a:solidFill>
                </a:rPr>
                <a:t>时间：具体与学生用户代表确认后才确定</a:t>
              </a:r>
            </a:p>
            <a:p>
              <a:r>
                <a:rPr lang="zh-CN" altLang="en-US" sz="1600" dirty="0">
                  <a:solidFill>
                    <a:schemeClr val="tx1">
                      <a:lumMod val="85000"/>
                      <a:lumOff val="15000"/>
                    </a:schemeClr>
                  </a:solidFill>
                </a:rPr>
                <a:t>会议参与人：丁磊，陈建伟，陈家俊（学生用户代表）</a:t>
              </a:r>
            </a:p>
            <a:p>
              <a:r>
                <a:rPr lang="zh-CN" altLang="en-US" sz="1600" dirty="0">
                  <a:solidFill>
                    <a:schemeClr val="tx1">
                      <a:lumMod val="85000"/>
                      <a:lumOff val="15000"/>
                    </a:schemeClr>
                  </a:solidFill>
                </a:rPr>
                <a:t>会议记录人：陈建伟</a:t>
              </a:r>
            </a:p>
            <a:p>
              <a:r>
                <a:rPr lang="zh-CN" altLang="en-US" sz="1600" dirty="0">
                  <a:solidFill>
                    <a:schemeClr val="tx1">
                      <a:lumMod val="85000"/>
                      <a:lumOff val="15000"/>
                    </a:schemeClr>
                  </a:solidFill>
                </a:rPr>
                <a:t>会议录音人：丁磊</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8.6.3</a:t>
              </a:r>
              <a:r>
                <a:rPr lang="zh-CN" altLang="en-US" sz="1600" dirty="0" smtClean="0">
                  <a:solidFill>
                    <a:srgbClr val="00B0F0"/>
                  </a:solidFill>
                  <a:latin typeface="微软雅黑" pitchFamily="34" charset="-122"/>
                  <a:ea typeface="微软雅黑" pitchFamily="34" charset="-122"/>
                </a:rPr>
                <a:t>获取</a:t>
              </a:r>
              <a:r>
                <a:rPr lang="zh-CN" altLang="en-US" sz="1600" dirty="0">
                  <a:solidFill>
                    <a:srgbClr val="00B0F0"/>
                  </a:solidFill>
                  <a:latin typeface="微软雅黑" pitchFamily="34" charset="-122"/>
                  <a:ea typeface="微软雅黑" pitchFamily="34" charset="-122"/>
                </a:rPr>
                <a:t>需求细节</a:t>
              </a: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95232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8.6</a:t>
            </a:r>
            <a:r>
              <a:rPr lang="zh-CN" altLang="en-US" sz="1600" dirty="0" smtClean="0">
                <a:solidFill>
                  <a:srgbClr val="00B0F0"/>
                </a:solidFill>
                <a:latin typeface="微软雅黑" pitchFamily="34" charset="-122"/>
                <a:ea typeface="微软雅黑" pitchFamily="34" charset="-122"/>
              </a:rPr>
              <a:t>与学生</a:t>
            </a:r>
            <a:r>
              <a:rPr lang="zh-CN" altLang="en-US" sz="1600" dirty="0">
                <a:solidFill>
                  <a:srgbClr val="00B0F0"/>
                </a:solidFill>
                <a:latin typeface="微软雅黑" pitchFamily="34" charset="-122"/>
                <a:ea typeface="微软雅黑" pitchFamily="34" charset="-122"/>
              </a:rPr>
              <a:t>用户代表沟通计划</a:t>
            </a:r>
          </a:p>
        </p:txBody>
      </p:sp>
      <p:grpSp>
        <p:nvGrpSpPr>
          <p:cNvPr id="52" name="组合 51"/>
          <p:cNvGrpSpPr/>
          <p:nvPr/>
        </p:nvGrpSpPr>
        <p:grpSpPr>
          <a:xfrm>
            <a:off x="755576" y="2840211"/>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2738587"/>
            <a:ext cx="2892268" cy="1135766"/>
            <a:chOff x="1475656" y="1347614"/>
            <a:chExt cx="2892268" cy="1135766"/>
          </a:xfrm>
        </p:grpSpPr>
        <p:sp>
          <p:nvSpPr>
            <p:cNvPr id="56" name="TextBox 29"/>
            <p:cNvSpPr txBox="1"/>
            <p:nvPr/>
          </p:nvSpPr>
          <p:spPr>
            <a:xfrm>
              <a:off x="1475656" y="1652383"/>
              <a:ext cx="2892268" cy="830997"/>
            </a:xfrm>
            <a:prstGeom prst="rect">
              <a:avLst/>
            </a:prstGeom>
            <a:noFill/>
          </p:spPr>
          <p:txBody>
            <a:bodyPr wrap="square" rtlCol="0">
              <a:spAutoFit/>
            </a:bodyPr>
            <a:lstStyle/>
            <a:p>
              <a:r>
                <a:rPr lang="en-US" altLang="zh-CN" sz="1600" dirty="0" smtClean="0">
                  <a:solidFill>
                    <a:schemeClr val="tx1">
                      <a:lumMod val="85000"/>
                      <a:lumOff val="15000"/>
                    </a:schemeClr>
                  </a:solidFill>
                </a:rPr>
                <a:t>1.</a:t>
              </a:r>
              <a:r>
                <a:rPr lang="zh-CN" altLang="en-US" sz="1600" dirty="0" smtClean="0">
                  <a:solidFill>
                    <a:schemeClr val="tx1">
                      <a:lumMod val="85000"/>
                      <a:lumOff val="15000"/>
                    </a:schemeClr>
                  </a:solidFill>
                </a:rPr>
                <a:t>邮件</a:t>
              </a:r>
              <a:endParaRPr lang="zh-CN" altLang="en-US" sz="1600" dirty="0">
                <a:solidFill>
                  <a:schemeClr val="tx1">
                    <a:lumMod val="85000"/>
                    <a:lumOff val="15000"/>
                  </a:schemeClr>
                </a:solidFill>
              </a:endParaRP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访谈</a:t>
              </a:r>
              <a:endParaRPr lang="zh-CN" altLang="en-US" sz="1600" dirty="0">
                <a:solidFill>
                  <a:schemeClr val="tx1">
                    <a:lumMod val="85000"/>
                    <a:lumOff val="15000"/>
                  </a:schemeClr>
                </a:solidFill>
              </a:endParaRPr>
            </a:p>
            <a:p>
              <a:r>
                <a:rPr lang="en-US" altLang="zh-CN" sz="1600" dirty="0">
                  <a:solidFill>
                    <a:schemeClr val="tx1">
                      <a:lumMod val="85000"/>
                      <a:lumOff val="15000"/>
                    </a:schemeClr>
                  </a:solidFill>
                </a:rPr>
                <a:t>3</a:t>
              </a:r>
              <a:r>
                <a:rPr lang="en-US" altLang="zh-CN" sz="1600" dirty="0" smtClean="0">
                  <a:solidFill>
                    <a:schemeClr val="tx1">
                      <a:lumMod val="85000"/>
                      <a:lumOff val="15000"/>
                    </a:schemeClr>
                  </a:solidFill>
                </a:rPr>
                <a:t>.</a:t>
              </a:r>
              <a:r>
                <a:rPr lang="zh-CN" altLang="en-US" sz="1600" dirty="0" smtClean="0">
                  <a:solidFill>
                    <a:schemeClr val="tx1">
                      <a:lumMod val="85000"/>
                      <a:lumOff val="15000"/>
                    </a:schemeClr>
                  </a:solidFill>
                </a:rPr>
                <a:t>微</a:t>
              </a:r>
              <a:r>
                <a:rPr lang="zh-CN" altLang="en-US" sz="1600" dirty="0">
                  <a:solidFill>
                    <a:schemeClr val="tx1">
                      <a:lumMod val="85000"/>
                      <a:lumOff val="15000"/>
                    </a:schemeClr>
                  </a:solidFill>
                </a:rPr>
                <a:t>信或</a:t>
              </a:r>
              <a:r>
                <a:rPr lang="en-US" altLang="zh-CN" sz="1600" dirty="0" err="1">
                  <a:solidFill>
                    <a:schemeClr val="tx1">
                      <a:lumMod val="85000"/>
                      <a:lumOff val="15000"/>
                    </a:schemeClr>
                  </a:solidFill>
                </a:rPr>
                <a:t>skype</a:t>
              </a:r>
              <a:r>
                <a:rPr lang="zh-CN" altLang="en-US" sz="1600" dirty="0">
                  <a:solidFill>
                    <a:schemeClr val="tx1">
                      <a:lumMod val="85000"/>
                      <a:lumOff val="15000"/>
                    </a:schemeClr>
                  </a:solidFill>
                </a:rPr>
                <a:t>等形式</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8.6.2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105958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5" y="1501022"/>
            <a:ext cx="3510006" cy="1135766"/>
            <a:chOff x="1475656" y="1347614"/>
            <a:chExt cx="3016016" cy="1135766"/>
          </a:xfrm>
        </p:grpSpPr>
        <p:sp>
          <p:nvSpPr>
            <p:cNvPr id="80" name="TextBox 29"/>
            <p:cNvSpPr txBox="1"/>
            <p:nvPr/>
          </p:nvSpPr>
          <p:spPr>
            <a:xfrm>
              <a:off x="1475656" y="1652383"/>
              <a:ext cx="3016016" cy="830997"/>
            </a:xfrm>
            <a:prstGeom prst="rect">
              <a:avLst/>
            </a:prstGeom>
            <a:noFill/>
          </p:spPr>
          <p:txBody>
            <a:bodyPr wrap="square" rtlCol="0">
              <a:spAutoFit/>
            </a:bodyPr>
            <a:lstStyle/>
            <a:p>
              <a:r>
                <a:rPr lang="en-US" altLang="zh-CN" sz="1600" dirty="0">
                  <a:solidFill>
                    <a:schemeClr val="tx1">
                      <a:lumMod val="85000"/>
                      <a:lumOff val="15000"/>
                    </a:schemeClr>
                  </a:solidFill>
                </a:rPr>
                <a:t>1. </a:t>
              </a:r>
              <a:r>
                <a:rPr lang="zh-CN" altLang="en-US" sz="1600" dirty="0" smtClean="0">
                  <a:solidFill>
                    <a:schemeClr val="tx1">
                      <a:lumMod val="85000"/>
                      <a:lumOff val="15000"/>
                    </a:schemeClr>
                  </a:solidFill>
                </a:rPr>
                <a:t>向</a:t>
              </a:r>
              <a:r>
                <a:rPr lang="zh-CN" altLang="en-US" sz="1600" dirty="0">
                  <a:solidFill>
                    <a:schemeClr val="tx1">
                      <a:lumMod val="85000"/>
                      <a:lumOff val="15000"/>
                    </a:schemeClr>
                  </a:solidFill>
                </a:rPr>
                <a:t>学生用户代表获取学生实际需要的需求</a:t>
              </a:r>
            </a:p>
            <a:p>
              <a:r>
                <a:rPr lang="en-US" altLang="zh-CN" sz="1600" dirty="0">
                  <a:solidFill>
                    <a:schemeClr val="tx1">
                      <a:lumMod val="85000"/>
                      <a:lumOff val="15000"/>
                    </a:schemeClr>
                  </a:solidFill>
                </a:rPr>
                <a:t>2</a:t>
              </a:r>
              <a:r>
                <a:rPr lang="en-US" altLang="zh-CN" sz="1600" dirty="0" smtClean="0">
                  <a:solidFill>
                    <a:schemeClr val="tx1">
                      <a:lumMod val="85000"/>
                      <a:lumOff val="15000"/>
                    </a:schemeClr>
                  </a:solidFill>
                </a:rPr>
                <a:t>. </a:t>
              </a:r>
              <a:r>
                <a:rPr lang="zh-CN" altLang="en-US" sz="1600" dirty="0" smtClean="0">
                  <a:solidFill>
                    <a:schemeClr val="tx1">
                      <a:lumMod val="85000"/>
                      <a:lumOff val="15000"/>
                    </a:schemeClr>
                  </a:solidFill>
                </a:rPr>
                <a:t>让</a:t>
              </a:r>
              <a:r>
                <a:rPr lang="zh-CN" altLang="en-US" sz="1600" dirty="0">
                  <a:solidFill>
                    <a:schemeClr val="tx1">
                      <a:lumMod val="85000"/>
                      <a:lumOff val="15000"/>
                    </a:schemeClr>
                  </a:solidFill>
                </a:rPr>
                <a:t>学生用户代表确认学生用例</a:t>
              </a: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8.6.1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58590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1450246"/>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4871981" y="1121918"/>
            <a:ext cx="4092507" cy="5068972"/>
            <a:chOff x="1475656" y="1353948"/>
            <a:chExt cx="2892268" cy="5068972"/>
          </a:xfrm>
        </p:grpSpPr>
        <p:sp>
          <p:nvSpPr>
            <p:cNvPr id="30" name="TextBox 29"/>
            <p:cNvSpPr txBox="1"/>
            <p:nvPr/>
          </p:nvSpPr>
          <p:spPr>
            <a:xfrm>
              <a:off x="1475656" y="1652383"/>
              <a:ext cx="2892268" cy="4770537"/>
            </a:xfrm>
            <a:prstGeom prst="rect">
              <a:avLst/>
            </a:prstGeom>
            <a:noFill/>
          </p:spPr>
          <p:txBody>
            <a:bodyPr wrap="square" rtlCol="0">
              <a:spAutoFit/>
            </a:bodyPr>
            <a:lstStyle/>
            <a:p>
              <a:r>
                <a:rPr lang="zh-CN" altLang="en-US" sz="1600" dirty="0">
                  <a:solidFill>
                    <a:schemeClr val="tx1">
                      <a:lumMod val="85000"/>
                      <a:lumOff val="15000"/>
                    </a:schemeClr>
                  </a:solidFill>
                </a:rPr>
                <a:t>访谈前准备：拟定获取学生需求的问题以及网站学生用户的界面原型</a:t>
              </a:r>
            </a:p>
            <a:p>
              <a:r>
                <a:rPr lang="zh-CN" altLang="en-US" sz="1600" dirty="0">
                  <a:solidFill>
                    <a:schemeClr val="tx1">
                      <a:lumMod val="85000"/>
                      <a:lumOff val="15000"/>
                    </a:schemeClr>
                  </a:solidFill>
                </a:rPr>
                <a:t>组织人：余敬</a:t>
              </a:r>
            </a:p>
            <a:p>
              <a:r>
                <a:rPr lang="zh-CN" altLang="en-US" sz="1600" dirty="0">
                  <a:solidFill>
                    <a:schemeClr val="tx1">
                      <a:lumMod val="85000"/>
                      <a:lumOff val="15000"/>
                    </a:schemeClr>
                  </a:solidFill>
                </a:rPr>
                <a:t>地点：通过访谈形式获取需求，则地点等与客户，教师，学生，管理员用户代表，开发人员代表确认后才确定</a:t>
              </a:r>
            </a:p>
            <a:p>
              <a:r>
                <a:rPr lang="zh-CN" altLang="en-US" sz="1600" dirty="0">
                  <a:solidFill>
                    <a:schemeClr val="tx1">
                      <a:lumMod val="85000"/>
                      <a:lumOff val="15000"/>
                    </a:schemeClr>
                  </a:solidFill>
                </a:rPr>
                <a:t>时间：具体与客户，教师，学生，管理员用户代表，开发人员代表确认后才确定</a:t>
              </a:r>
            </a:p>
            <a:p>
              <a:r>
                <a:rPr lang="zh-CN" altLang="en-US" sz="1600" dirty="0">
                  <a:solidFill>
                    <a:schemeClr val="tx1">
                      <a:lumMod val="85000"/>
                      <a:lumOff val="15000"/>
                    </a:schemeClr>
                  </a:solidFill>
                </a:rPr>
                <a:t>会议参与人：余敬，张伟鹏，丁磊，陈建伟，唐子煜，李泽龙（管理员用户代表），杨枨老师（教师用户代表），陈家俊（学生用户代表），武超尘（开发人员代表）</a:t>
              </a:r>
            </a:p>
            <a:p>
              <a:r>
                <a:rPr lang="zh-CN" altLang="en-US" sz="1600" dirty="0">
                  <a:solidFill>
                    <a:schemeClr val="tx1">
                      <a:lumMod val="85000"/>
                      <a:lumOff val="15000"/>
                    </a:schemeClr>
                  </a:solidFill>
                </a:rPr>
                <a:t>会议记录人： 丁磊</a:t>
              </a:r>
            </a:p>
            <a:p>
              <a:r>
                <a:rPr lang="zh-CN" altLang="en-US" sz="1600" dirty="0">
                  <a:solidFill>
                    <a:schemeClr val="tx1">
                      <a:lumMod val="85000"/>
                      <a:lumOff val="15000"/>
                    </a:schemeClr>
                  </a:solidFill>
                </a:rPr>
                <a:t>会议录音人：陈建伟</a:t>
              </a:r>
            </a:p>
          </p:txBody>
        </p:sp>
        <p:sp>
          <p:nvSpPr>
            <p:cNvPr id="31" name="TextBox 30"/>
            <p:cNvSpPr txBox="1"/>
            <p:nvPr/>
          </p:nvSpPr>
          <p:spPr>
            <a:xfrm>
              <a:off x="1568991" y="1353948"/>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8.7.3JAD</a:t>
              </a:r>
              <a:r>
                <a:rPr lang="zh-CN" altLang="en-US" sz="1600" dirty="0">
                  <a:solidFill>
                    <a:srgbClr val="00B0F0"/>
                  </a:solidFill>
                  <a:latin typeface="微软雅黑" pitchFamily="34" charset="-122"/>
                  <a:ea typeface="微软雅黑" pitchFamily="34" charset="-122"/>
                </a:rPr>
                <a:t>会议细节</a:t>
              </a: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95232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8.7JAD</a:t>
            </a:r>
            <a:r>
              <a:rPr lang="zh-CN" altLang="en-US" sz="1600" dirty="0">
                <a:solidFill>
                  <a:srgbClr val="00B0F0"/>
                </a:solidFill>
                <a:latin typeface="微软雅黑" pitchFamily="34" charset="-122"/>
                <a:ea typeface="微软雅黑" pitchFamily="34" charset="-122"/>
              </a:rPr>
              <a:t>会议计划</a:t>
            </a:r>
          </a:p>
        </p:txBody>
      </p:sp>
      <p:grpSp>
        <p:nvGrpSpPr>
          <p:cNvPr id="52" name="组合 51"/>
          <p:cNvGrpSpPr/>
          <p:nvPr/>
        </p:nvGrpSpPr>
        <p:grpSpPr>
          <a:xfrm>
            <a:off x="755576" y="2840211"/>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2738587"/>
            <a:ext cx="2892268" cy="643323"/>
            <a:chOff x="1475656" y="1347614"/>
            <a:chExt cx="2892268" cy="643323"/>
          </a:xfrm>
        </p:grpSpPr>
        <p:sp>
          <p:nvSpPr>
            <p:cNvPr id="56" name="TextBox 29"/>
            <p:cNvSpPr txBox="1"/>
            <p:nvPr/>
          </p:nvSpPr>
          <p:spPr>
            <a:xfrm>
              <a:off x="1475656" y="1652383"/>
              <a:ext cx="2892268" cy="338554"/>
            </a:xfrm>
            <a:prstGeom prst="rect">
              <a:avLst/>
            </a:prstGeom>
            <a:noFill/>
          </p:spPr>
          <p:txBody>
            <a:bodyPr wrap="square" rtlCol="0">
              <a:spAutoFit/>
            </a:bodyPr>
            <a:lstStyle/>
            <a:p>
              <a:r>
                <a:rPr lang="zh-CN" altLang="en-US" sz="1600" dirty="0">
                  <a:solidFill>
                    <a:schemeClr val="tx1">
                      <a:lumMod val="85000"/>
                      <a:lumOff val="15000"/>
                    </a:schemeClr>
                  </a:solidFill>
                </a:rPr>
                <a:t>面对面交流</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8.7.2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094794" y="110087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5" y="1501022"/>
            <a:ext cx="3510006" cy="643323"/>
            <a:chOff x="1475656" y="1347614"/>
            <a:chExt cx="3016016" cy="643323"/>
          </a:xfrm>
        </p:grpSpPr>
        <p:sp>
          <p:nvSpPr>
            <p:cNvPr id="80" name="TextBox 29"/>
            <p:cNvSpPr txBox="1"/>
            <p:nvPr/>
          </p:nvSpPr>
          <p:spPr>
            <a:xfrm>
              <a:off x="1475656" y="1652383"/>
              <a:ext cx="3016016" cy="338554"/>
            </a:xfrm>
            <a:prstGeom prst="rect">
              <a:avLst/>
            </a:prstGeom>
            <a:noFill/>
          </p:spPr>
          <p:txBody>
            <a:bodyPr wrap="square" rtlCol="0">
              <a:spAutoFit/>
            </a:bodyPr>
            <a:lstStyle/>
            <a:p>
              <a:r>
                <a:rPr lang="zh-CN" altLang="en-US" sz="1600" dirty="0">
                  <a:solidFill>
                    <a:schemeClr val="tx1">
                      <a:lumMod val="85000"/>
                      <a:lumOff val="15000"/>
                    </a:schemeClr>
                  </a:solidFill>
                </a:rPr>
                <a:t>解决需求冲突</a:t>
              </a: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8.7.1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82345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1.</a:t>
            </a:r>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1.1</a:t>
            </a:r>
            <a:r>
              <a:rPr lang="zh-CN" altLang="en-US" sz="1600" dirty="0" smtClean="0">
                <a:solidFill>
                  <a:srgbClr val="F46970"/>
                </a:solidFill>
                <a:latin typeface="微软雅黑" pitchFamily="34" charset="-122"/>
                <a:ea typeface="微软雅黑" pitchFamily="34" charset="-122"/>
              </a:rPr>
              <a:t>编写的目的</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1183615" y="1159254"/>
            <a:ext cx="1584176" cy="629610"/>
            <a:chOff x="1187624" y="1868967"/>
            <a:chExt cx="1584176" cy="629610"/>
          </a:xfrm>
        </p:grpSpPr>
        <p:grpSp>
          <p:nvGrpSpPr>
            <p:cNvPr id="14" name="组合 13"/>
            <p:cNvGrpSpPr/>
            <p:nvPr/>
          </p:nvGrpSpPr>
          <p:grpSpPr>
            <a:xfrm>
              <a:off x="1187624" y="1923680"/>
              <a:ext cx="1451848" cy="574897"/>
              <a:chOff x="1259632" y="2067695"/>
              <a:chExt cx="1272943" cy="504055"/>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12495" y="2081918"/>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rot="18962044" flipV="1">
            <a:off x="5907469" y="3285830"/>
            <a:ext cx="1366408" cy="912355"/>
            <a:chOff x="1115111" y="1671183"/>
            <a:chExt cx="1366408" cy="896040"/>
          </a:xfrm>
        </p:grpSpPr>
        <p:grpSp>
          <p:nvGrpSpPr>
            <p:cNvPr id="36" name="组合 35"/>
            <p:cNvGrpSpPr/>
            <p:nvPr/>
          </p:nvGrpSpPr>
          <p:grpSpPr>
            <a:xfrm>
              <a:off x="1187624" y="1671183"/>
              <a:ext cx="1293895" cy="827394"/>
              <a:chOff x="1259632" y="1846312"/>
              <a:chExt cx="1134454" cy="725438"/>
            </a:xfrm>
          </p:grpSpPr>
          <p:cxnSp>
            <p:nvCxnSpPr>
              <p:cNvPr id="39" name="直接连接符 38"/>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8962044">
                <a:off x="1949218" y="1846312"/>
                <a:ext cx="444868" cy="49757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38" name="椭圆 37"/>
            <p:cNvSpPr/>
            <p:nvPr/>
          </p:nvSpPr>
          <p:spPr>
            <a:xfrm>
              <a:off x="1115111" y="2465834"/>
              <a:ext cx="101389" cy="101389"/>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532898" y="1539353"/>
            <a:ext cx="4631389" cy="1815882"/>
          </a:xfrm>
          <a:prstGeom prst="rect">
            <a:avLst/>
          </a:prstGeom>
          <a:noFill/>
        </p:spPr>
        <p:txBody>
          <a:bodyPr wrap="square" rtlCol="0">
            <a:spAutoFit/>
          </a:bodyPr>
          <a:lstStyle/>
          <a:p>
            <a:r>
              <a:rPr lang="zh-CN" altLang="zh-CN" sz="1600" dirty="0" smtClean="0">
                <a:solidFill>
                  <a:srgbClr val="F46970"/>
                </a:solidFill>
              </a:rPr>
              <a:t>为</a:t>
            </a:r>
            <a:r>
              <a:rPr lang="zh-CN" altLang="zh-CN" sz="1600" dirty="0">
                <a:solidFill>
                  <a:srgbClr val="F46970"/>
                </a:solidFill>
              </a:rPr>
              <a:t>保证软件工程系列课程教学辅助网站项目的需求阶段能够按时且保质保量的完成，使每个人在该项目的需求阶段中能够发挥自己的特长及作用，使该项目的需求阶段能够顺利平稳且有序的进行，对需求阶段所遇到的风险进行预测并提前准备控制方案，并为项目开发提供有效且有力的进度参考。</a:t>
            </a:r>
          </a:p>
        </p:txBody>
      </p:sp>
      <p:sp>
        <p:nvSpPr>
          <p:cNvPr id="42" name="TextBox 41"/>
          <p:cNvSpPr txBox="1"/>
          <p:nvPr/>
        </p:nvSpPr>
        <p:spPr>
          <a:xfrm>
            <a:off x="2771800" y="1054658"/>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编写的目的</a:t>
            </a:r>
            <a:endParaRPr lang="zh-CN" altLang="en-US" dirty="0">
              <a:solidFill>
                <a:srgbClr val="F46970"/>
              </a:solidFill>
              <a:latin typeface="微软雅黑" pitchFamily="34" charset="-122"/>
              <a:ea typeface="微软雅黑" pitchFamily="34" charset="-122"/>
            </a:endParaRPr>
          </a:p>
        </p:txBody>
      </p:sp>
      <p:sp>
        <p:nvSpPr>
          <p:cNvPr id="44" name="TextBox 43"/>
          <p:cNvSpPr txBox="1"/>
          <p:nvPr/>
        </p:nvSpPr>
        <p:spPr>
          <a:xfrm>
            <a:off x="2625921" y="4084262"/>
            <a:ext cx="4136312" cy="830997"/>
          </a:xfrm>
          <a:prstGeom prst="rect">
            <a:avLst/>
          </a:prstGeom>
          <a:noFill/>
        </p:spPr>
        <p:txBody>
          <a:bodyPr wrap="square" rtlCol="0">
            <a:spAutoFit/>
          </a:bodyPr>
          <a:lstStyle/>
          <a:p>
            <a:r>
              <a:rPr lang="zh-CN" altLang="en-US" sz="1600" dirty="0" smtClean="0">
                <a:solidFill>
                  <a:srgbClr val="F46970"/>
                </a:solidFill>
              </a:rPr>
              <a:t>为了更好的展示</a:t>
            </a:r>
            <a:r>
              <a:rPr lang="en-US" altLang="zh-CN" sz="1600" dirty="0" smtClean="0">
                <a:solidFill>
                  <a:srgbClr val="F46970"/>
                </a:solidFill>
              </a:rPr>
              <a:t>《</a:t>
            </a:r>
            <a:r>
              <a:rPr lang="zh-CN" altLang="en-US" sz="1600" dirty="0" smtClean="0">
                <a:solidFill>
                  <a:srgbClr val="F46970"/>
                </a:solidFill>
              </a:rPr>
              <a:t>需求工程计划</a:t>
            </a:r>
            <a:r>
              <a:rPr lang="en-US" altLang="zh-CN" sz="1600" dirty="0" smtClean="0">
                <a:solidFill>
                  <a:srgbClr val="F46970"/>
                </a:solidFill>
              </a:rPr>
              <a:t>》</a:t>
            </a:r>
            <a:r>
              <a:rPr lang="zh-CN" altLang="en-US" sz="1600" dirty="0" smtClean="0">
                <a:solidFill>
                  <a:srgbClr val="F46970"/>
                </a:solidFill>
              </a:rPr>
              <a:t>文档中的内容，生动而具体地展示需求工程计划，并在此基础上补充文档中所没有的内容。</a:t>
            </a:r>
            <a:endParaRPr lang="zh-CN" altLang="en-US" sz="1600" dirty="0">
              <a:solidFill>
                <a:srgbClr val="F46970"/>
              </a:solidFill>
            </a:endParaRPr>
          </a:p>
        </p:txBody>
      </p:sp>
      <p:sp>
        <p:nvSpPr>
          <p:cNvPr id="45" name="TextBox 44"/>
          <p:cNvSpPr txBox="1"/>
          <p:nvPr/>
        </p:nvSpPr>
        <p:spPr>
          <a:xfrm>
            <a:off x="3601587" y="3714930"/>
            <a:ext cx="2088233"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PPT</a:t>
            </a:r>
            <a:r>
              <a:rPr lang="zh-CN" altLang="en-US" dirty="0" smtClean="0">
                <a:solidFill>
                  <a:srgbClr val="F46970"/>
                </a:solidFill>
                <a:latin typeface="微软雅黑" pitchFamily="34" charset="-122"/>
                <a:ea typeface="微软雅黑" pitchFamily="34" charset="-122"/>
              </a:rPr>
              <a:t>制作的目的</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3880485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403160"/>
            <a:ext cx="1800200" cy="2032686"/>
            <a:chOff x="1259632" y="1419622"/>
            <a:chExt cx="1152128" cy="1300919"/>
          </a:xfrm>
        </p:grpSpPr>
        <p:sp>
          <p:nvSpPr>
            <p:cNvPr id="3" name="椭圆 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707904" y="1852249"/>
            <a:ext cx="5184576" cy="923330"/>
          </a:xfrm>
          <a:prstGeom prst="rect">
            <a:avLst/>
          </a:prstGeom>
          <a:noFill/>
        </p:spPr>
        <p:txBody>
          <a:bodyPr wrap="square" rtlCol="0">
            <a:spAutoFit/>
          </a:bodyPr>
          <a:lstStyle/>
          <a:p>
            <a:r>
              <a:rPr lang="zh-CN" altLang="en-US" sz="5400" dirty="0" smtClean="0">
                <a:solidFill>
                  <a:srgbClr val="F2A849"/>
                </a:solidFill>
                <a:latin typeface="Adobe Gothic Std B" pitchFamily="34" charset="-128"/>
              </a:rPr>
              <a:t>风险管理计划</a:t>
            </a:r>
            <a:endParaRPr lang="zh-CN" altLang="en-US" sz="5400" dirty="0">
              <a:solidFill>
                <a:srgbClr val="F2A849"/>
              </a:solidFill>
              <a:latin typeface="Adobe Gothic Std B" pitchFamily="34" charset="-128"/>
            </a:endParaRPr>
          </a:p>
        </p:txBody>
      </p:sp>
      <p:sp>
        <p:nvSpPr>
          <p:cNvPr id="8" name="TextBox 7"/>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9</a:t>
            </a:r>
            <a:endParaRPr lang="zh-CN" altLang="en-US" sz="3200" dirty="0">
              <a:solidFill>
                <a:schemeClr val="bg1"/>
              </a:solidFill>
            </a:endParaRPr>
          </a:p>
        </p:txBody>
      </p:sp>
    </p:spTree>
    <p:extLst>
      <p:ext uri="{BB962C8B-B14F-4D97-AF65-F5344CB8AC3E}">
        <p14:creationId xmlns:p14="http://schemas.microsoft.com/office/powerpoint/2010/main" val="664344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77589"/>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9.1</a:t>
            </a:r>
            <a:r>
              <a:rPr lang="zh-CN" altLang="en-US" dirty="0" smtClean="0">
                <a:solidFill>
                  <a:srgbClr val="F2A849"/>
                </a:solidFill>
                <a:latin typeface="微软雅黑" pitchFamily="34" charset="-122"/>
                <a:ea typeface="微软雅黑" pitchFamily="34" charset="-122"/>
              </a:rPr>
              <a:t>过程方面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1115616" y="1419621"/>
          <a:ext cx="7147714" cy="2468880"/>
        </p:xfrm>
        <a:graphic>
          <a:graphicData uri="http://schemas.openxmlformats.org/drawingml/2006/table">
            <a:tbl>
              <a:tblPr firstRow="1" bandRow="1">
                <a:tableStyleId>{5C22544A-7EE6-4342-B048-85BDC9FD1C3A}</a:tableStyleId>
              </a:tblPr>
              <a:tblGrid>
                <a:gridCol w="3573857"/>
                <a:gridCol w="3573857"/>
              </a:tblGrid>
              <a:tr h="298832">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indent="0" algn="ctr">
                        <a:buFont typeface="+mj-lt"/>
                        <a:buNone/>
                      </a:pPr>
                      <a:r>
                        <a:rPr lang="zh-CN" altLang="en-US" dirty="0" smtClean="0"/>
                        <a:t>承担分析任务角色的人并不清楚如何分析任务</a:t>
                      </a:r>
                      <a:endParaRPr lang="zh-CN" altLang="en-US" dirty="0"/>
                    </a:p>
                  </a:txBody>
                  <a:tcPr/>
                </a:tc>
                <a:tc>
                  <a:txBody>
                    <a:bodyPr/>
                    <a:lstStyle/>
                    <a:p>
                      <a:pPr algn="ctr"/>
                      <a:r>
                        <a:rPr lang="zh-CN" altLang="en-US" dirty="0" smtClean="0"/>
                        <a:t>对当前需求过程编写文档，对期望的过程创建一个提议的描述，对所有文档的编写统一模板与规范，收集并共享优秀的文档范例</a:t>
                      </a:r>
                      <a:endParaRPr lang="zh-CN" altLang="en-US" dirty="0"/>
                    </a:p>
                  </a:txBody>
                  <a:tcPr/>
                </a:tc>
              </a:tr>
              <a:tr h="370840">
                <a:tc>
                  <a:txBody>
                    <a:bodyPr/>
                    <a:lstStyle/>
                    <a:p>
                      <a:pPr marL="0" indent="0" algn="ctr">
                        <a:buFont typeface="+mj-lt"/>
                        <a:buNone/>
                      </a:pPr>
                      <a:r>
                        <a:rPr lang="zh-CN" altLang="en-US" dirty="0" smtClean="0"/>
                        <a:t>需求管理工具使用不充分</a:t>
                      </a:r>
                      <a:endParaRPr lang="zh-CN" altLang="en-US" dirty="0"/>
                    </a:p>
                  </a:txBody>
                  <a:tcPr/>
                </a:tc>
                <a:tc>
                  <a:txBody>
                    <a:bodyPr/>
                    <a:lstStyle/>
                    <a:p>
                      <a:pPr algn="ctr"/>
                      <a:r>
                        <a:rPr lang="zh-CN" altLang="en-US" dirty="0" smtClean="0"/>
                        <a:t>安排陈建伟来使用需求管理工具并指导其他用户正确使用需求管理工具</a:t>
                      </a:r>
                      <a:endParaRPr lang="zh-CN" altLang="en-US" dirty="0"/>
                    </a:p>
                  </a:txBody>
                  <a:tcPr/>
                </a:tc>
              </a:tr>
            </a:tbl>
          </a:graphicData>
        </a:graphic>
      </p:graphicFrame>
    </p:spTree>
    <p:extLst>
      <p:ext uri="{BB962C8B-B14F-4D97-AF65-F5344CB8AC3E}">
        <p14:creationId xmlns:p14="http://schemas.microsoft.com/office/powerpoint/2010/main" val="2700368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9.2</a:t>
            </a:r>
            <a:r>
              <a:rPr lang="zh-CN" altLang="en-US" dirty="0" smtClean="0">
                <a:solidFill>
                  <a:srgbClr val="F2A849"/>
                </a:solidFill>
                <a:latin typeface="微软雅黑" pitchFamily="34" charset="-122"/>
                <a:ea typeface="微软雅黑" pitchFamily="34" charset="-122"/>
              </a:rPr>
              <a:t>规划方面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595327" y="1275606"/>
          <a:ext cx="8424936" cy="274828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algn="ctr"/>
                      <a:r>
                        <a:rPr lang="zh-CN" altLang="zh-CN" sz="1800" kern="1200" dirty="0" smtClean="0">
                          <a:solidFill>
                            <a:schemeClr val="dk1"/>
                          </a:solidFill>
                          <a:effectLst/>
                          <a:latin typeface="+mn-lt"/>
                          <a:ea typeface="+mn-ea"/>
                          <a:cs typeface="+mn-cs"/>
                        </a:rPr>
                        <a:t>需求不完整，需求详细程度不够</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充分地理解需求，</a:t>
                      </a:r>
                      <a:r>
                        <a:rPr lang="en-US" altLang="zh-CN" sz="1800" kern="1200" dirty="0" smtClean="0">
                          <a:solidFill>
                            <a:schemeClr val="dk1"/>
                          </a:solidFill>
                          <a:effectLst/>
                          <a:latin typeface="+mn-lt"/>
                          <a:ea typeface="+mn-ea"/>
                          <a:cs typeface="+mn-cs"/>
                        </a:rPr>
                        <a:t>PM</a:t>
                      </a:r>
                      <a:r>
                        <a:rPr lang="zh-CN" altLang="zh-CN" sz="1800" kern="1200" dirty="0" smtClean="0">
                          <a:solidFill>
                            <a:schemeClr val="dk1"/>
                          </a:solidFill>
                          <a:effectLst/>
                          <a:latin typeface="+mn-lt"/>
                          <a:ea typeface="+mn-ea"/>
                          <a:cs typeface="+mn-cs"/>
                        </a:rPr>
                        <a:t>和当前阶段负责人认真研读</a:t>
                      </a:r>
                      <a:r>
                        <a:rPr lang="en-US" altLang="zh-CN" sz="1800" kern="1200" dirty="0" smtClean="0">
                          <a:solidFill>
                            <a:schemeClr val="dk1"/>
                          </a:solidFill>
                          <a:effectLst/>
                          <a:latin typeface="+mn-lt"/>
                          <a:ea typeface="+mn-ea"/>
                          <a:cs typeface="+mn-cs"/>
                        </a:rPr>
                        <a:t>PMBOK</a:t>
                      </a:r>
                      <a:r>
                        <a:rPr lang="zh-CN" altLang="zh-CN" sz="1800" kern="1200" dirty="0" smtClean="0">
                          <a:solidFill>
                            <a:schemeClr val="dk1"/>
                          </a:solidFill>
                          <a:effectLst/>
                          <a:latin typeface="+mn-lt"/>
                          <a:ea typeface="+mn-ea"/>
                          <a:cs typeface="+mn-cs"/>
                        </a:rPr>
                        <a:t>多次听找客户访谈时候的录音详细需求，增强团队的需求分析能力。</a:t>
                      </a:r>
                      <a:endParaRPr lang="zh-CN" altLang="zh-CN" sz="1800" kern="1200" dirty="0">
                        <a:solidFill>
                          <a:schemeClr val="dk1"/>
                        </a:solidFill>
                        <a:effectLst/>
                        <a:latin typeface="+mn-lt"/>
                        <a:ea typeface="+mn-ea"/>
                        <a:cs typeface="+mn-cs"/>
                      </a:endParaRPr>
                    </a:p>
                  </a:txBody>
                  <a:tcPr/>
                </a:tc>
              </a:tr>
              <a:tr h="370840">
                <a:tc>
                  <a:txBody>
                    <a:bodyPr/>
                    <a:lstStyle/>
                    <a:p>
                      <a:pPr algn="ctr"/>
                      <a:r>
                        <a:rPr lang="zh-CN" altLang="zh-CN" sz="1800" kern="1200" dirty="0" smtClean="0">
                          <a:solidFill>
                            <a:schemeClr val="dk1"/>
                          </a:solidFill>
                          <a:effectLst/>
                          <a:latin typeface="+mn-lt"/>
                          <a:ea typeface="+mn-ea"/>
                          <a:cs typeface="+mn-cs"/>
                        </a:rPr>
                        <a:t>没有编写项目范围文档或编写了范围文档但很糟糕</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编写前景和范围文档必须获得杨枨老师，侯宏伦老师，小组成员，关键客户代表的认同，如果范围定义不良，不要开始着手项目</a:t>
                      </a:r>
                    </a:p>
                  </a:txBody>
                  <a:tcPr/>
                </a:tc>
              </a:tr>
            </a:tbl>
          </a:graphicData>
        </a:graphic>
      </p:graphicFrame>
    </p:spTree>
    <p:extLst>
      <p:ext uri="{BB962C8B-B14F-4D97-AF65-F5344CB8AC3E}">
        <p14:creationId xmlns:p14="http://schemas.microsoft.com/office/powerpoint/2010/main" val="2606637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39552" y="1491630"/>
          <a:ext cx="8424936" cy="128524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访谈之前没有预计要问什么</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根据已有需求，预计还需要问什么（界面原型，需求详细化等）列一份详细化的提问大纲</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9.3</a:t>
            </a:r>
            <a:r>
              <a:rPr lang="zh-CN" altLang="en-US" dirty="0">
                <a:solidFill>
                  <a:srgbClr val="F2A849"/>
                </a:solidFill>
                <a:latin typeface="微软雅黑" pitchFamily="34" charset="-122"/>
                <a:ea typeface="微软雅黑" pitchFamily="34" charset="-122"/>
              </a:rPr>
              <a:t>交流</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7885974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47396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客户对产品需求意见不一致</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明确定义用户类别，确定哪些是主要的客户。采用选取用户代言人的方法，保证有足够的用户代表的积极参与。杨枨老师的需求是最高一级的</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遗漏了必要需求</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在跟客户做访谈的时候，采取录音，笔记等方式记录客户需求。不清楚的需求点一定要问透</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1602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9.4</a:t>
            </a:r>
            <a:r>
              <a:rPr lang="zh-CN" altLang="en-US" dirty="0" smtClean="0">
                <a:solidFill>
                  <a:srgbClr val="F2A849"/>
                </a:solidFill>
                <a:latin typeface="微软雅黑" pitchFamily="34" charset="-122"/>
                <a:ea typeface="微软雅黑" pitchFamily="34" charset="-122"/>
              </a:rPr>
              <a:t>需求获取方面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699809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56540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添加了不必要的功能</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记录下每个需求的来源和理由，明确需求需要什么功能</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开发人员发现需求含糊不清和不明确</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对开发人员提供培训，教他们如何编写优秀的需求，在编写需求规格说明书时要避免使用主观的，不明确的术语。</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zh-CN" sz="1800" kern="1200" dirty="0" smtClean="0">
                          <a:solidFill>
                            <a:schemeClr val="dk1"/>
                          </a:solidFill>
                          <a:effectLst/>
                          <a:latin typeface="+mn-lt"/>
                          <a:ea typeface="+mn-ea"/>
                          <a:cs typeface="+mn-cs"/>
                        </a:rPr>
                        <a:t>需求中包含有“待确定”之类的标记和需求中还有信息空缺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跟踪每一个待确定的问题，直到问题得到解决</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66429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9.5</a:t>
            </a:r>
            <a:r>
              <a:rPr lang="zh-CN" altLang="en-US" dirty="0" smtClean="0">
                <a:solidFill>
                  <a:srgbClr val="F2A849"/>
                </a:solidFill>
                <a:latin typeface="微软雅黑" pitchFamily="34" charset="-122"/>
                <a:ea typeface="微软雅黑" pitchFamily="34" charset="-122"/>
              </a:rPr>
              <a:t>需求分析方面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2549584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024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需求没有编写成文档，未准确记录客户提供需求信息</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每次获取到用户的需求的时候负责人第一时间安排人员记录客户提供需求信息</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需求文档没有精确描述系统</a:t>
                      </a:r>
                    </a:p>
                    <a:p>
                      <a:pPr marL="0" indent="0" algn="ctr">
                        <a:buFont typeface="+mj-lt"/>
                        <a:buNone/>
                      </a:pPr>
                      <a:endParaRPr lang="zh-CN" altLang="en-US" dirty="0"/>
                    </a:p>
                  </a:txBody>
                  <a:tcPr/>
                </a:tc>
                <a:tc>
                  <a:txBody>
                    <a:bodyPr/>
                    <a:lstStyle/>
                    <a:p>
                      <a:pPr lvl="0"/>
                      <a:r>
                        <a:rPr lang="zh-CN" altLang="zh-CN" sz="1800" kern="1200" dirty="0" smtClean="0">
                          <a:solidFill>
                            <a:schemeClr val="dk1"/>
                          </a:solidFill>
                          <a:effectLst/>
                          <a:latin typeface="+mn-lt"/>
                          <a:ea typeface="+mn-ea"/>
                          <a:cs typeface="+mn-cs"/>
                        </a:rPr>
                        <a:t>对现有系统进行全面分析，在编写需求规格说明时要包括新系统的所有预期功能</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9.6</a:t>
            </a:r>
            <a:r>
              <a:rPr lang="zh-CN" altLang="en-US" dirty="0" smtClean="0">
                <a:solidFill>
                  <a:srgbClr val="F2A849"/>
                </a:solidFill>
                <a:latin typeface="微软雅黑" pitchFamily="34" charset="-122"/>
                <a:ea typeface="微软雅黑" pitchFamily="34" charset="-122"/>
              </a:rPr>
              <a:t>编写需求规格说明书方面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18641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21945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产品没有达到业务目标或不满足用户期望，存在未陈述的，假定的或隐含的客户需求没有得到满足</a:t>
                      </a:r>
                    </a:p>
                  </a:txBody>
                  <a:tcPr/>
                </a:tc>
                <a:tc>
                  <a:txBody>
                    <a:bodyPr/>
                    <a:lstStyle/>
                    <a:p>
                      <a:r>
                        <a:rPr lang="zh-CN" altLang="zh-CN" sz="1800" kern="1200" dirty="0" smtClean="0">
                          <a:solidFill>
                            <a:schemeClr val="dk1"/>
                          </a:solidFill>
                          <a:effectLst/>
                          <a:latin typeface="+mn-lt"/>
                          <a:ea typeface="+mn-ea"/>
                          <a:cs typeface="+mn-cs"/>
                        </a:rPr>
                        <a:t>需求过程一开始，今早让客户参与需求文档审查，明确用户的验收标准</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没有指定的质量属性和性能目标产品没有达到性能目标，或不满足用户对质量的其他期望</a:t>
                      </a:r>
                    </a:p>
                  </a:txBody>
                  <a:tcPr/>
                </a:tc>
                <a:tc>
                  <a:txBody>
                    <a:bodyPr/>
                    <a:lstStyle/>
                    <a:p>
                      <a:pPr lvl="0"/>
                      <a:r>
                        <a:rPr lang="zh-CN" altLang="zh-CN" sz="1800" kern="1200" dirty="0" smtClean="0">
                          <a:solidFill>
                            <a:schemeClr val="dk1"/>
                          </a:solidFill>
                          <a:effectLst/>
                          <a:latin typeface="+mn-lt"/>
                          <a:ea typeface="+mn-ea"/>
                          <a:cs typeface="+mn-cs"/>
                        </a:rPr>
                        <a:t>在需求获取期间让分析人员讨论非功能性需求，明确指定性能目标与质量属性</a:t>
                      </a:r>
                      <a:endParaRPr lang="zh-CN" altLang="en-US" dirty="0"/>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9.7</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6278651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31089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频繁变更需求，在开发过程后期发生了许多需求变更</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改进需求获取实践，实施并遵循一个变更控制流程，在接受变更前需对可能带来的风险进行分析并与客户沟通，成立变更控制委员会对提议的变更进行决策</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需求变更没有传达给收影响的所有涉众</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为每个需求制定负责人，变更控制过程需要包括交流机制，需求交流要包括所有影响部门和涉众</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与预期相比，变更影响到了更多的系统组件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变更过程中要有不合适变更的影响分析</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9.8</a:t>
            </a:r>
            <a:r>
              <a:rPr lang="zh-CN" altLang="en-US" dirty="0">
                <a:solidFill>
                  <a:srgbClr val="F2A849"/>
                </a:solidFill>
                <a:latin typeface="微软雅黑" pitchFamily="34" charset="-122"/>
                <a:ea typeface="微软雅黑" pitchFamily="34" charset="-122"/>
              </a:rPr>
              <a:t>变更管理</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4178806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532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团队成员退出</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重新安排项目进度与任务分配</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团队成员临时有事或其他方面的原因请假</a:t>
                      </a:r>
                      <a:endParaRPr lang="zh-CN" altLang="zh-CN" sz="1800" kern="1200" dirty="0">
                        <a:solidFill>
                          <a:srgbClr val="FF0000"/>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通过</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角机制让其他人员顶替或将根据当时的情况对任务进行适当的分配</a:t>
                      </a:r>
                    </a:p>
                    <a:p>
                      <a:r>
                        <a:rPr lang="zh-CN" altLang="zh-CN" sz="1800" kern="1200" dirty="0" smtClean="0">
                          <a:solidFill>
                            <a:schemeClr val="dk1"/>
                          </a:solidFill>
                          <a:effectLst/>
                          <a:latin typeface="+mn-lt"/>
                          <a:ea typeface="+mn-ea"/>
                          <a:cs typeface="+mn-cs"/>
                        </a:rPr>
                        <a:t>余敬和张伟鹏互为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角，唐子煜，丁磊，陈建伟循环互为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9.9</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50220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1.2</a:t>
            </a:r>
            <a:r>
              <a:rPr lang="zh-CN" altLang="en-US" sz="1600" dirty="0" smtClean="0">
                <a:solidFill>
                  <a:srgbClr val="F46970"/>
                </a:solidFill>
                <a:latin typeface="微软雅黑" pitchFamily="34" charset="-122"/>
                <a:ea typeface="微软雅黑" pitchFamily="34" charset="-122"/>
              </a:rPr>
              <a:t>业务机遇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1979712" y="1610847"/>
            <a:ext cx="7164288" cy="3293209"/>
          </a:xfrm>
          <a:prstGeom prst="rect">
            <a:avLst/>
          </a:prstGeom>
          <a:noFill/>
        </p:spPr>
        <p:txBody>
          <a:bodyPr wrap="square" rtlCol="0">
            <a:spAutoFit/>
          </a:bodyPr>
          <a:lstStyle/>
          <a:p>
            <a:r>
              <a:rPr lang="en-US" altLang="zh-CN" sz="1600" dirty="0">
                <a:solidFill>
                  <a:srgbClr val="F46970"/>
                </a:solidFill>
              </a:rPr>
              <a:t>21</a:t>
            </a:r>
            <a:r>
              <a:rPr lang="zh-CN" altLang="en-US" sz="1600" dirty="0">
                <a:solidFill>
                  <a:srgbClr val="F46970"/>
                </a:solidFill>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600" dirty="0">
                <a:solidFill>
                  <a:srgbClr val="F46970"/>
                </a:solidFill>
              </a:rPr>
              <a:t>e-learning</a:t>
            </a:r>
            <a:r>
              <a:rPr lang="zh-CN" altLang="en-US" sz="1600" dirty="0">
                <a:solidFill>
                  <a:srgbClr val="F46970"/>
                </a:solidFill>
              </a:rPr>
              <a:t>），可以充分利用现代信息技术所提供的、具有全新沟通机制与丰富资源的学习环境，实现一种全新的学习交流方式；这种学习交流方式将改变传统教学中教师的作用和师生之间的关系，从而根本改变教学结构和教育</a:t>
            </a:r>
            <a:r>
              <a:rPr lang="zh-CN" altLang="en-US" sz="1600" dirty="0" smtClean="0">
                <a:solidFill>
                  <a:srgbClr val="F46970"/>
                </a:solidFill>
              </a:rPr>
              <a:t>本质。</a:t>
            </a:r>
            <a:r>
              <a:rPr lang="zh-CN" altLang="en-US" sz="1600" dirty="0">
                <a:solidFill>
                  <a:srgbClr val="F46970"/>
                </a:solidFill>
              </a:rPr>
              <a:t>美国教育部</a:t>
            </a:r>
            <a:r>
              <a:rPr lang="en-US" altLang="zh-CN" sz="1600" dirty="0">
                <a:solidFill>
                  <a:srgbClr val="F46970"/>
                </a:solidFill>
              </a:rPr>
              <a:t>2000</a:t>
            </a:r>
            <a:r>
              <a:rPr lang="zh-CN" altLang="en-US" sz="1600" dirty="0">
                <a:solidFill>
                  <a:srgbClr val="F46970"/>
                </a:solidFill>
              </a:rPr>
              <a:t>年</a:t>
            </a:r>
            <a:r>
              <a:rPr lang="en-US" altLang="zh-CN" sz="1600" dirty="0">
                <a:solidFill>
                  <a:srgbClr val="F46970"/>
                </a:solidFill>
              </a:rPr>
              <a:t>12</a:t>
            </a:r>
            <a:r>
              <a:rPr lang="zh-CN" altLang="en-US" sz="1600" dirty="0">
                <a:solidFill>
                  <a:srgbClr val="F46970"/>
                </a:solidFill>
              </a:rPr>
              <a:t>月向国会递交的</a:t>
            </a:r>
            <a:r>
              <a:rPr lang="en-US" altLang="zh-CN" sz="1600" dirty="0">
                <a:solidFill>
                  <a:srgbClr val="F46970"/>
                </a:solidFill>
              </a:rPr>
              <a:t>"</a:t>
            </a:r>
            <a:r>
              <a:rPr lang="zh-CN" altLang="en-US" sz="1600" dirty="0">
                <a:solidFill>
                  <a:srgbClr val="F46970"/>
                </a:solidFill>
              </a:rPr>
              <a:t>国家教育技术计划</a:t>
            </a:r>
            <a:r>
              <a:rPr lang="en-US" altLang="zh-CN" sz="1600" dirty="0">
                <a:solidFill>
                  <a:srgbClr val="F46970"/>
                </a:solidFill>
              </a:rPr>
              <a:t>"</a:t>
            </a:r>
            <a:r>
              <a:rPr lang="zh-CN" altLang="en-US" sz="1600" dirty="0">
                <a:solidFill>
                  <a:srgbClr val="F46970"/>
                </a:solidFill>
              </a:rPr>
              <a:t>中打算以网络化学习作为提高年青一代</a:t>
            </a:r>
            <a:r>
              <a:rPr lang="en-US" altLang="zh-CN" sz="1600" dirty="0">
                <a:solidFill>
                  <a:srgbClr val="F46970"/>
                </a:solidFill>
              </a:rPr>
              <a:t>"21</a:t>
            </a:r>
            <a:r>
              <a:rPr lang="zh-CN" altLang="en-US" sz="1600" dirty="0">
                <a:solidFill>
                  <a:srgbClr val="F46970"/>
                </a:solidFill>
              </a:rPr>
              <a:t>世纪能力素质</a:t>
            </a:r>
            <a:r>
              <a:rPr lang="en-US" altLang="zh-CN" sz="1600" dirty="0">
                <a:solidFill>
                  <a:srgbClr val="F46970"/>
                </a:solidFill>
              </a:rPr>
              <a:t>"</a:t>
            </a:r>
            <a:r>
              <a:rPr lang="zh-CN" altLang="en-US" sz="1600" dirty="0">
                <a:solidFill>
                  <a:srgbClr val="F46970"/>
                </a:solidFill>
              </a:rPr>
              <a:t>的根本措施。技术的教育应用成为教育改革和人才培养的重要途径之一。</a:t>
            </a:r>
          </a:p>
          <a:p>
            <a:r>
              <a:rPr lang="zh-CN" altLang="en-US" sz="1600" dirty="0">
                <a:solidFill>
                  <a:srgbClr val="F46970"/>
                </a:solidFill>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业务机遇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945063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47809" y="1857218"/>
            <a:ext cx="572412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rPr>
              <a:t>配置系统管理计划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988177" cy="2133882"/>
            <a:chOff x="1259632" y="1373972"/>
            <a:chExt cx="1988177"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10</a:t>
              </a:r>
              <a:endParaRPr lang="zh-CN" altLang="en-US" sz="3200" dirty="0">
                <a:solidFill>
                  <a:schemeClr val="bg1"/>
                </a:solidFill>
              </a:endParaRPr>
            </a:p>
          </p:txBody>
        </p:sp>
      </p:grpSp>
    </p:spTree>
    <p:extLst>
      <p:ext uri="{BB962C8B-B14F-4D97-AF65-F5344CB8AC3E}">
        <p14:creationId xmlns:p14="http://schemas.microsoft.com/office/powerpoint/2010/main" val="42422310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10.1</a:t>
              </a:r>
              <a:r>
                <a:rPr lang="zh-CN" altLang="en-US" sz="1600" dirty="0" smtClean="0">
                  <a:solidFill>
                    <a:srgbClr val="00B0F0"/>
                  </a:solidFill>
                  <a:latin typeface="微软雅黑" pitchFamily="34" charset="-122"/>
                  <a:ea typeface="微软雅黑" pitchFamily="34" charset="-122"/>
                </a:rPr>
                <a:t>配置管理负责人与标志</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3131840" y="1729140"/>
            <a:ext cx="1719242" cy="338554"/>
          </a:xfrm>
          <a:prstGeom prst="rect">
            <a:avLst/>
          </a:prstGeom>
          <a:noFill/>
        </p:spPr>
        <p:txBody>
          <a:bodyPr wrap="square" rtlCol="0">
            <a:spAutoFit/>
          </a:bodyPr>
          <a:lstStyle/>
          <a:p>
            <a:pPr algn="ctr"/>
            <a:r>
              <a:rPr lang="zh-CN" altLang="en-US" sz="1600" dirty="0">
                <a:solidFill>
                  <a:srgbClr val="1173B0"/>
                </a:solidFill>
              </a:rPr>
              <a:t>唐子煜</a:t>
            </a:r>
          </a:p>
        </p:txBody>
      </p:sp>
      <p:sp>
        <p:nvSpPr>
          <p:cNvPr id="19" name="TextBox 18"/>
          <p:cNvSpPr txBox="1"/>
          <p:nvPr/>
        </p:nvSpPr>
        <p:spPr>
          <a:xfrm>
            <a:off x="1116794" y="1698362"/>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配置管理负责人：</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3140790" y="2635047"/>
            <a:ext cx="4887594" cy="584775"/>
          </a:xfrm>
          <a:prstGeom prst="rect">
            <a:avLst/>
          </a:prstGeom>
          <a:noFill/>
        </p:spPr>
        <p:txBody>
          <a:bodyPr wrap="square" rtlCol="0">
            <a:spAutoFit/>
          </a:bodyPr>
          <a:lstStyle/>
          <a:p>
            <a:pPr algn="ctr"/>
            <a:r>
              <a:rPr lang="zh-CN" altLang="en-US" sz="1600" dirty="0">
                <a:solidFill>
                  <a:srgbClr val="1173B0"/>
                </a:solidFill>
              </a:rPr>
              <a:t>软件项的标识基本按照</a:t>
            </a:r>
            <a:r>
              <a:rPr lang="en-US" altLang="zh-CN" sz="1600" dirty="0">
                <a:solidFill>
                  <a:srgbClr val="1173B0"/>
                </a:solidFill>
              </a:rPr>
              <a:t>《</a:t>
            </a:r>
            <a:r>
              <a:rPr lang="zh-CN" altLang="en-US" sz="1600" dirty="0">
                <a:solidFill>
                  <a:srgbClr val="1173B0"/>
                </a:solidFill>
              </a:rPr>
              <a:t>软件配置标识命名规则</a:t>
            </a:r>
            <a:r>
              <a:rPr lang="en-US" altLang="zh-CN" sz="1600" dirty="0">
                <a:solidFill>
                  <a:srgbClr val="1173B0"/>
                </a:solidFill>
              </a:rPr>
              <a:t>》</a:t>
            </a:r>
            <a:r>
              <a:rPr lang="zh-CN" altLang="en-US" sz="1600" dirty="0">
                <a:solidFill>
                  <a:srgbClr val="1173B0"/>
                </a:solidFill>
              </a:rPr>
              <a:t>进行。要通过标识能够确定软件项之间的相互联系。</a:t>
            </a:r>
          </a:p>
        </p:txBody>
      </p:sp>
      <p:sp>
        <p:nvSpPr>
          <p:cNvPr id="27" name="TextBox 26"/>
          <p:cNvSpPr txBox="1"/>
          <p:nvPr/>
        </p:nvSpPr>
        <p:spPr>
          <a:xfrm>
            <a:off x="1125744" y="2604269"/>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配置标志：</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3667569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10.2</a:t>
              </a:r>
              <a:r>
                <a:rPr lang="zh-CN" altLang="en-US" sz="1600" dirty="0" smtClean="0">
                  <a:solidFill>
                    <a:srgbClr val="00B0F0"/>
                  </a:solidFill>
                  <a:latin typeface="微软雅黑" pitchFamily="34" charset="-122"/>
                  <a:ea typeface="微软雅黑" pitchFamily="34" charset="-122"/>
                </a:rPr>
                <a:t>版本管理</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483768" y="1347614"/>
            <a:ext cx="5616624" cy="2800767"/>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服务器</a:t>
            </a:r>
            <a:r>
              <a:rPr lang="en-US" altLang="zh-CN" sz="1600" dirty="0">
                <a:solidFill>
                  <a:srgbClr val="1173B0"/>
                </a:solidFill>
              </a:rPr>
              <a:t>(GITHUB)</a:t>
            </a:r>
            <a:r>
              <a:rPr lang="zh-CN" altLang="en-US" sz="1600" dirty="0">
                <a:solidFill>
                  <a:srgbClr val="1173B0"/>
                </a:solidFill>
              </a:rPr>
              <a:t>上建立一个新的仓库 ，作为项目配置数据库</a:t>
            </a:r>
            <a:r>
              <a:rPr lang="zh-CN" altLang="en-US" sz="1600" dirty="0" smtClean="0">
                <a:solidFill>
                  <a:srgbClr val="1173B0"/>
                </a:solidFill>
              </a:rPr>
              <a:t>。在此目录下按照各个项目组的名称建立分目录。</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文档</a:t>
            </a:r>
            <a:r>
              <a:rPr lang="en-US" altLang="zh-CN" sz="1600" dirty="0" err="1">
                <a:solidFill>
                  <a:srgbClr val="1173B0"/>
                </a:solidFill>
              </a:rPr>
              <a:t>dev</a:t>
            </a:r>
            <a:r>
              <a:rPr lang="zh-CN" altLang="en-US" sz="1600" dirty="0">
                <a:solidFill>
                  <a:srgbClr val="1173B0"/>
                </a:solidFill>
              </a:rPr>
              <a:t>分支一般只有项目经理和属于该项目的开发人员和配置管理员能够访问</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项目开发的某一阶段结束时，通过了该阶段评审的这些开发文档申请添加到仓库</a:t>
            </a:r>
            <a:r>
              <a:rPr lang="en-US" altLang="zh-CN" sz="1600" dirty="0">
                <a:solidFill>
                  <a:srgbClr val="1173B0"/>
                </a:solidFill>
              </a:rPr>
              <a:t>master</a:t>
            </a:r>
            <a:r>
              <a:rPr lang="zh-CN" altLang="en-US" sz="1600" dirty="0">
                <a:solidFill>
                  <a:srgbClr val="1173B0"/>
                </a:solidFill>
              </a:rPr>
              <a:t>分支，做为正式版本的第一版</a:t>
            </a:r>
            <a:r>
              <a:rPr lang="en-US" altLang="zh-CN" sz="1600" dirty="0">
                <a:solidFill>
                  <a:srgbClr val="1173B0"/>
                </a:solidFill>
              </a:rPr>
              <a:t>——1.0</a:t>
            </a:r>
            <a:r>
              <a:rPr lang="zh-CN" altLang="en-US" sz="1600" dirty="0">
                <a:solidFill>
                  <a:srgbClr val="1173B0"/>
                </a:solidFill>
              </a:rPr>
              <a:t>版本。</a:t>
            </a: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以后的开发中，如果软件需要修改，可以把</a:t>
            </a:r>
            <a:r>
              <a:rPr lang="en-US" altLang="zh-CN" sz="1600" dirty="0">
                <a:solidFill>
                  <a:srgbClr val="1173B0"/>
                </a:solidFill>
              </a:rPr>
              <a:t>DEV</a:t>
            </a:r>
            <a:r>
              <a:rPr lang="zh-CN" altLang="en-US" sz="1600" dirty="0">
                <a:solidFill>
                  <a:srgbClr val="1173B0"/>
                </a:solidFill>
              </a:rPr>
              <a:t>的内容保存到各个开发人员的自己的开发分支，经过组长同意后通过配置管理员更新到</a:t>
            </a:r>
            <a:r>
              <a:rPr lang="en-US" altLang="zh-CN" sz="1600" dirty="0" err="1">
                <a:solidFill>
                  <a:srgbClr val="1173B0"/>
                </a:solidFill>
              </a:rPr>
              <a:t>dev</a:t>
            </a:r>
            <a:r>
              <a:rPr lang="zh-CN" altLang="en-US" sz="1600" dirty="0" smtClean="0">
                <a:solidFill>
                  <a:srgbClr val="1173B0"/>
                </a:solidFill>
              </a:rPr>
              <a:t>分支。</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各个阶段的文档，都可以进行追述</a:t>
            </a:r>
            <a:r>
              <a:rPr lang="zh-CN" altLang="en-US" sz="1600" dirty="0" smtClean="0">
                <a:solidFill>
                  <a:srgbClr val="1173B0"/>
                </a:solidFill>
              </a:rPr>
              <a:t>。</a:t>
            </a:r>
            <a:endParaRPr lang="zh-CN" altLang="en-US" sz="1600" dirty="0">
              <a:solidFill>
                <a:srgbClr val="1173B0"/>
              </a:solidFill>
            </a:endParaRPr>
          </a:p>
        </p:txBody>
      </p:sp>
      <p:sp>
        <p:nvSpPr>
          <p:cNvPr id="19" name="TextBox 18"/>
          <p:cNvSpPr txBox="1"/>
          <p:nvPr/>
        </p:nvSpPr>
        <p:spPr>
          <a:xfrm>
            <a:off x="755576" y="1347614"/>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版本管理：</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7999451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10.3</a:t>
              </a:r>
              <a:r>
                <a:rPr lang="zh-CN" altLang="en-US" sz="1600" dirty="0" smtClean="0">
                  <a:solidFill>
                    <a:srgbClr val="00B0F0"/>
                  </a:solidFill>
                  <a:latin typeface="微软雅黑" pitchFamily="34" charset="-122"/>
                  <a:ea typeface="微软雅黑" pitchFamily="34" charset="-122"/>
                </a:rPr>
                <a:t>版本提交与合并</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519264" y="1434138"/>
            <a:ext cx="6624736"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版本控制器保证修改文件是最新的文件</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、或者命令行提交修改的的</a:t>
            </a:r>
            <a:r>
              <a:rPr lang="en-US" altLang="zh-CN" sz="1600" dirty="0" smtClean="0">
                <a:solidFill>
                  <a:srgbClr val="1173B0"/>
                </a:solidFill>
              </a:rPr>
              <a:t>commit</a:t>
            </a:r>
            <a:r>
              <a:rPr lang="zh-CN" altLang="en-US" sz="1600" dirty="0" smtClean="0">
                <a:solidFill>
                  <a:srgbClr val="1173B0"/>
                </a:solidFill>
              </a:rPr>
              <a:t>。</a:t>
            </a:r>
            <a:r>
              <a:rPr lang="en-US" altLang="zh-CN" sz="1600" dirty="0" smtClean="0">
                <a:solidFill>
                  <a:srgbClr val="1173B0"/>
                </a:solidFill>
              </a:rPr>
              <a:t>commit</a:t>
            </a:r>
            <a:r>
              <a:rPr lang="zh-CN" altLang="en-US" sz="1600" dirty="0">
                <a:solidFill>
                  <a:srgbClr val="1173B0"/>
                </a:solidFill>
              </a:rPr>
              <a:t>里的</a:t>
            </a:r>
            <a:r>
              <a:rPr lang="en-US" altLang="zh-CN" sz="1600" dirty="0" err="1">
                <a:solidFill>
                  <a:srgbClr val="1173B0"/>
                </a:solidFill>
              </a:rPr>
              <a:t>summay</a:t>
            </a:r>
            <a:r>
              <a:rPr lang="zh-CN" altLang="en-US" sz="1600" dirty="0">
                <a:solidFill>
                  <a:srgbClr val="1173B0"/>
                </a:solidFill>
              </a:rPr>
              <a:t>要备注有修改</a:t>
            </a:r>
            <a:r>
              <a:rPr lang="zh-CN" altLang="en-US" sz="1600" dirty="0" smtClean="0">
                <a:solidFill>
                  <a:srgbClr val="1173B0"/>
                </a:solidFill>
              </a:rPr>
              <a:t>日期。</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将</a:t>
            </a:r>
            <a:r>
              <a:rPr lang="en-US" altLang="zh-CN" sz="1600" dirty="0">
                <a:solidFill>
                  <a:srgbClr val="1173B0"/>
                </a:solidFill>
              </a:rPr>
              <a:t>commit</a:t>
            </a:r>
            <a:r>
              <a:rPr lang="zh-CN" altLang="en-US" sz="1600" dirty="0">
                <a:solidFill>
                  <a:srgbClr val="1173B0"/>
                </a:solidFill>
              </a:rPr>
              <a:t>上传致版本控制</a:t>
            </a:r>
            <a:r>
              <a:rPr lang="zh-CN" altLang="en-US" sz="1600" dirty="0" smtClean="0">
                <a:solidFill>
                  <a:srgbClr val="1173B0"/>
                </a:solidFill>
              </a:rPr>
              <a:t>器。</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a:t>
            </a:r>
            <a:r>
              <a:rPr lang="en-US" altLang="zh-CN" sz="1600" dirty="0">
                <a:solidFill>
                  <a:srgbClr val="1173B0"/>
                </a:solidFill>
              </a:rPr>
              <a:t>new pull request”</a:t>
            </a:r>
            <a:r>
              <a:rPr lang="zh-CN" altLang="en-US" sz="1600" dirty="0">
                <a:solidFill>
                  <a:srgbClr val="1173B0"/>
                </a:solidFill>
              </a:rPr>
              <a:t>申请至</a:t>
            </a:r>
            <a:r>
              <a:rPr lang="en-US" altLang="zh-CN" sz="1600" dirty="0">
                <a:solidFill>
                  <a:srgbClr val="1173B0"/>
                </a:solidFill>
              </a:rPr>
              <a:t>DEV</a:t>
            </a:r>
            <a:r>
              <a:rPr lang="zh-CN" altLang="en-US" sz="1600" dirty="0">
                <a:solidFill>
                  <a:srgbClr val="1173B0"/>
                </a:solidFill>
              </a:rPr>
              <a:t>分支。</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版本提交：</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人</a:t>
            </a:r>
            <a:r>
              <a:rPr lang="zh-CN" altLang="en-US" sz="1600" dirty="0" smtClean="0">
                <a:solidFill>
                  <a:srgbClr val="1173B0"/>
                </a:solidFill>
              </a:rPr>
              <a:t>是阶段负责人</a:t>
            </a:r>
            <a:r>
              <a:rPr lang="zh-CN" altLang="en-US" sz="1600" dirty="0">
                <a:solidFill>
                  <a:srgbClr val="1173B0"/>
                </a:solidFill>
              </a:rPr>
              <a:t>，以便于追溯</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en-US" altLang="zh-CN" sz="1600" dirty="0">
                <a:solidFill>
                  <a:srgbClr val="1173B0"/>
                </a:solidFill>
              </a:rPr>
              <a:t>summary</a:t>
            </a:r>
            <a:r>
              <a:rPr lang="zh-CN" altLang="en-US" sz="1600" dirty="0">
                <a:solidFill>
                  <a:srgbClr val="1173B0"/>
                </a:solidFill>
              </a:rPr>
              <a:t>中要标注提交时间，方便对照文档是不是最新</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后要报告项目经理，经理同意后报告配置管理员进行合并。</a:t>
            </a:r>
          </a:p>
        </p:txBody>
      </p:sp>
      <p:sp>
        <p:nvSpPr>
          <p:cNvPr id="27" name="TextBox 26"/>
          <p:cNvSpPr txBox="1"/>
          <p:nvPr/>
        </p:nvSpPr>
        <p:spPr>
          <a:xfrm>
            <a:off x="1259632"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合并：</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1485770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10.4</a:t>
              </a:r>
              <a:r>
                <a:rPr lang="zh-CN" altLang="en-US" sz="1600" dirty="0">
                  <a:solidFill>
                    <a:srgbClr val="00B0F0"/>
                  </a:solidFill>
                  <a:latin typeface="微软雅黑" pitchFamily="34" charset="-122"/>
                  <a:ea typeface="微软雅黑" pitchFamily="34" charset="-122"/>
                </a:rPr>
                <a:t>变更控制</a:t>
              </a:r>
            </a:p>
          </p:txBody>
        </p:sp>
      </p:grpSp>
      <p:sp>
        <p:nvSpPr>
          <p:cNvPr id="18" name="TextBox 17"/>
          <p:cNvSpPr txBox="1"/>
          <p:nvPr/>
        </p:nvSpPr>
        <p:spPr>
          <a:xfrm>
            <a:off x="2519264" y="1434138"/>
            <a:ext cx="6624736" cy="584775"/>
          </a:xfrm>
          <a:prstGeom prst="rect">
            <a:avLst/>
          </a:prstGeom>
          <a:noFill/>
        </p:spPr>
        <p:txBody>
          <a:bodyPr wrap="square" rtlCol="0">
            <a:spAutoFit/>
          </a:bodyPr>
          <a:lstStyle/>
          <a:p>
            <a:r>
              <a:rPr lang="zh-CN" altLang="en-US" sz="1600" dirty="0" smtClean="0">
                <a:solidFill>
                  <a:srgbClr val="1173B0"/>
                </a:solidFill>
              </a:rPr>
              <a:t>         每次</a:t>
            </a:r>
            <a:r>
              <a:rPr lang="zh-CN" altLang="en-US" sz="1600" dirty="0">
                <a:solidFill>
                  <a:srgbClr val="1173B0"/>
                </a:solidFill>
              </a:rPr>
              <a:t>工作前，通过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、或者命令行保证现在所使用的文档是版本最新。</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文档更新：</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评审或测试后发现的问题由项目组长或项目经理从版本管理器中将要修改的</a:t>
            </a:r>
            <a:r>
              <a:rPr lang="zh-CN" altLang="en-US" sz="1600" dirty="0" smtClean="0">
                <a:solidFill>
                  <a:srgbClr val="1173B0"/>
                </a:solidFill>
              </a:rPr>
              <a:t>文件取出。</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组长修改过后根据</a:t>
            </a:r>
            <a:r>
              <a:rPr lang="en-US" altLang="zh-CN" sz="1600" dirty="0">
                <a:solidFill>
                  <a:srgbClr val="1173B0"/>
                </a:solidFill>
              </a:rPr>
              <a:t>10.4</a:t>
            </a:r>
            <a:r>
              <a:rPr lang="zh-CN" altLang="en-US" sz="1600" dirty="0">
                <a:solidFill>
                  <a:srgbClr val="1173B0"/>
                </a:solidFill>
              </a:rPr>
              <a:t>将文件更新提交</a:t>
            </a: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经理确定无误后同意“</a:t>
            </a:r>
            <a:r>
              <a:rPr lang="en-US" altLang="zh-CN" sz="1600" dirty="0">
                <a:solidFill>
                  <a:srgbClr val="1173B0"/>
                </a:solidFill>
              </a:rPr>
              <a:t>pull request”</a:t>
            </a:r>
            <a:r>
              <a:rPr lang="zh-CN" altLang="en-US" sz="1600" dirty="0">
                <a:solidFill>
                  <a:srgbClr val="1173B0"/>
                </a:solidFill>
              </a:rPr>
              <a:t>，将更新合并。</a:t>
            </a:r>
          </a:p>
        </p:txBody>
      </p:sp>
      <p:sp>
        <p:nvSpPr>
          <p:cNvPr id="27" name="TextBox 26"/>
          <p:cNvSpPr txBox="1"/>
          <p:nvPr/>
        </p:nvSpPr>
        <p:spPr>
          <a:xfrm>
            <a:off x="971600"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内容变更：</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20423344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sp useBgFill="1">
        <p:nvSpPr>
          <p:cNvPr id="7" name="椭圆 6"/>
          <p:cNvSpPr/>
          <p:nvPr/>
        </p:nvSpPr>
        <p:spPr>
          <a:xfrm>
            <a:off x="4588023" y="4072520"/>
            <a:ext cx="1800200" cy="1800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a:off x="4082864" y="43719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187624" y="1981592"/>
            <a:ext cx="2541612" cy="144016"/>
            <a:chOff x="2246412" y="2175706"/>
            <a:chExt cx="2541612" cy="144016"/>
          </a:xfrm>
        </p:grpSpPr>
        <p:sp>
          <p:nvSpPr>
            <p:cNvPr id="11" name="椭圆 10"/>
            <p:cNvSpPr/>
            <p:nvPr/>
          </p:nvSpPr>
          <p:spPr>
            <a:xfrm>
              <a:off x="2246412"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44008"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2293999" y="2247714"/>
              <a:ext cx="2422017" cy="0"/>
            </a:xfrm>
            <a:prstGeom prst="line">
              <a:avLst/>
            </a:prstGeom>
            <a:ln w="28575">
              <a:solidFill>
                <a:srgbClr val="53C780"/>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115616" y="2279362"/>
            <a:ext cx="7488832" cy="1015663"/>
          </a:xfrm>
          <a:prstGeom prst="rect">
            <a:avLst/>
          </a:prstGeom>
          <a:noFill/>
        </p:spPr>
        <p:txBody>
          <a:bodyPr wrap="square" rtlCol="0">
            <a:spAutoFit/>
          </a:bodyPr>
          <a:lstStyle/>
          <a:p>
            <a:r>
              <a:rPr lang="zh-CN" altLang="en-US" sz="2000" dirty="0">
                <a:solidFill>
                  <a:schemeClr val="tx1">
                    <a:lumMod val="85000"/>
                    <a:lumOff val="15000"/>
                  </a:schemeClr>
                </a:solidFill>
              </a:rPr>
              <a:t>软件需求分析与设计课程</a:t>
            </a:r>
            <a:r>
              <a:rPr lang="en-US" altLang="zh-CN" sz="2000" dirty="0">
                <a:solidFill>
                  <a:schemeClr val="tx1">
                    <a:lumMod val="85000"/>
                    <a:lumOff val="15000"/>
                  </a:schemeClr>
                </a:solidFill>
              </a:rPr>
              <a:t>PPT</a:t>
            </a:r>
          </a:p>
          <a:p>
            <a:r>
              <a:rPr lang="zh-CN" altLang="en-US" sz="2000" dirty="0">
                <a:solidFill>
                  <a:schemeClr val="tx1">
                    <a:lumMod val="85000"/>
                    <a:lumOff val="15000"/>
                  </a:schemeClr>
                </a:solidFill>
              </a:rPr>
              <a:t>降低软件需求分析风险之探索（蒋海昌  计算机时代 </a:t>
            </a:r>
            <a:r>
              <a:rPr lang="en-US" altLang="zh-CN" sz="2000" dirty="0">
                <a:solidFill>
                  <a:schemeClr val="tx1">
                    <a:lumMod val="85000"/>
                    <a:lumOff val="15000"/>
                  </a:schemeClr>
                </a:solidFill>
              </a:rPr>
              <a:t>2010</a:t>
            </a:r>
            <a:r>
              <a:rPr lang="zh-CN" altLang="en-US" sz="2000" dirty="0">
                <a:solidFill>
                  <a:schemeClr val="tx1">
                    <a:lumMod val="85000"/>
                    <a:lumOff val="15000"/>
                  </a:schemeClr>
                </a:solidFill>
              </a:rPr>
              <a:t>年第</a:t>
            </a:r>
            <a:r>
              <a:rPr lang="en-US" altLang="zh-CN" sz="2000" dirty="0">
                <a:solidFill>
                  <a:schemeClr val="tx1">
                    <a:lumMod val="85000"/>
                    <a:lumOff val="15000"/>
                  </a:schemeClr>
                </a:solidFill>
              </a:rPr>
              <a:t>10</a:t>
            </a:r>
            <a:r>
              <a:rPr lang="zh-CN" altLang="en-US" sz="2000" dirty="0">
                <a:solidFill>
                  <a:schemeClr val="tx1">
                    <a:lumMod val="85000"/>
                    <a:lumOff val="15000"/>
                  </a:schemeClr>
                </a:solidFill>
              </a:rPr>
              <a:t>期）</a:t>
            </a:r>
          </a:p>
          <a:p>
            <a:r>
              <a:rPr lang="en-US" altLang="zh-CN" sz="2000" dirty="0">
                <a:solidFill>
                  <a:schemeClr val="tx1">
                    <a:lumMod val="85000"/>
                    <a:lumOff val="15000"/>
                  </a:schemeClr>
                </a:solidFill>
              </a:rPr>
              <a:t>《</a:t>
            </a:r>
            <a:r>
              <a:rPr lang="zh-CN" altLang="en-US" sz="2000" dirty="0">
                <a:solidFill>
                  <a:schemeClr val="tx1">
                    <a:lumMod val="85000"/>
                    <a:lumOff val="15000"/>
                  </a:schemeClr>
                </a:solidFill>
              </a:rPr>
              <a:t>软件</a:t>
            </a:r>
            <a:r>
              <a:rPr lang="zh-CN" altLang="en-US" sz="2000" dirty="0" smtClean="0">
                <a:solidFill>
                  <a:schemeClr val="tx1">
                    <a:lumMod val="85000"/>
                    <a:lumOff val="15000"/>
                  </a:schemeClr>
                </a:solidFill>
              </a:rPr>
              <a:t>需求</a:t>
            </a:r>
            <a:r>
              <a:rPr lang="en-US" altLang="zh-CN" sz="2000" dirty="0" smtClean="0">
                <a:solidFill>
                  <a:schemeClr val="tx1">
                    <a:lumMod val="85000"/>
                    <a:lumOff val="15000"/>
                  </a:schemeClr>
                </a:solidFill>
              </a:rPr>
              <a:t>》</a:t>
            </a:r>
            <a:r>
              <a:rPr lang="zh-CN" altLang="en-US" sz="2000" dirty="0" smtClean="0">
                <a:solidFill>
                  <a:schemeClr val="tx1">
                    <a:lumMod val="85000"/>
                    <a:lumOff val="15000"/>
                  </a:schemeClr>
                </a:solidFill>
              </a:rPr>
              <a:t>（第二版）（</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美</a:t>
            </a:r>
            <a:r>
              <a:rPr lang="en-US" altLang="zh-CN" sz="2000" dirty="0">
                <a:solidFill>
                  <a:schemeClr val="tx1">
                    <a:lumMod val="85000"/>
                    <a:lumOff val="15000"/>
                  </a:schemeClr>
                </a:solidFill>
              </a:rPr>
              <a:t>) Karl </a:t>
            </a:r>
            <a:r>
              <a:rPr lang="en-US" altLang="zh-CN" sz="2000" dirty="0" err="1">
                <a:solidFill>
                  <a:schemeClr val="tx1">
                    <a:lumMod val="85000"/>
                    <a:lumOff val="15000"/>
                  </a:schemeClr>
                </a:solidFill>
              </a:rPr>
              <a:t>E.Wiegers</a:t>
            </a:r>
            <a:r>
              <a:rPr lang="zh-CN" altLang="en-US" sz="2000" dirty="0">
                <a:solidFill>
                  <a:schemeClr val="tx1">
                    <a:lumMod val="85000"/>
                    <a:lumOff val="15000"/>
                  </a:schemeClr>
                </a:solidFill>
              </a:rPr>
              <a:t>）</a:t>
            </a:r>
          </a:p>
        </p:txBody>
      </p:sp>
      <p:sp useBgFill="1">
        <p:nvSpPr>
          <p:cNvPr id="17" name="椭圆 16"/>
          <p:cNvSpPr/>
          <p:nvPr/>
        </p:nvSpPr>
        <p:spPr>
          <a:xfrm rot="5400000">
            <a:off x="3563888" y="-10286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3"/>
          <p:cNvSpPr txBox="1"/>
          <p:nvPr/>
        </p:nvSpPr>
        <p:spPr>
          <a:xfrm>
            <a:off x="637140" y="448022"/>
            <a:ext cx="2278676" cy="369332"/>
          </a:xfrm>
          <a:prstGeom prst="rect">
            <a:avLst/>
          </a:prstGeom>
          <a:noFill/>
        </p:spPr>
        <p:txBody>
          <a:bodyPr wrap="square" rtlCol="0">
            <a:spAutoFit/>
          </a:bodyPr>
          <a:lstStyle/>
          <a:p>
            <a:r>
              <a:rPr lang="zh-CN" altLang="en-US" dirty="0" smtClean="0">
                <a:solidFill>
                  <a:srgbClr val="53C780"/>
                </a:solidFill>
                <a:latin typeface="微软雅黑" pitchFamily="34" charset="-122"/>
                <a:ea typeface="微软雅黑" pitchFamily="34" charset="-122"/>
              </a:rPr>
              <a:t>引用的资料和文献</a:t>
            </a:r>
            <a:endParaRPr lang="zh-CN" altLang="en-US"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952632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六边形 4"/>
          <p:cNvSpPr/>
          <p:nvPr/>
        </p:nvSpPr>
        <p:spPr>
          <a:xfrm rot="5400000">
            <a:off x="3517349" y="1228269"/>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362543" y="1418774"/>
            <a:ext cx="2892268" cy="523220"/>
          </a:xfrm>
          <a:prstGeom prst="rect">
            <a:avLst/>
          </a:prstGeom>
          <a:noFill/>
        </p:spPr>
        <p:txBody>
          <a:bodyPr wrap="square" rtlCol="0">
            <a:spAutoFit/>
          </a:bodyPr>
          <a:lstStyle/>
          <a:p>
            <a:r>
              <a:rPr lang="zh-CN" altLang="en-US" sz="1400" dirty="0">
                <a:solidFill>
                  <a:srgbClr val="1173B0"/>
                </a:solidFill>
              </a:rPr>
              <a:t>有责任心，且能按时完成任务安排，完成质量也不错。</a:t>
            </a:r>
          </a:p>
        </p:txBody>
      </p:sp>
      <p:sp>
        <p:nvSpPr>
          <p:cNvPr id="14" name="TextBox 13"/>
          <p:cNvSpPr txBox="1"/>
          <p:nvPr/>
        </p:nvSpPr>
        <p:spPr>
          <a:xfrm>
            <a:off x="5333061" y="1100667"/>
            <a:ext cx="2088233" cy="338554"/>
          </a:xfrm>
          <a:prstGeom prst="rect">
            <a:avLst/>
          </a:prstGeom>
          <a:noFill/>
        </p:spPr>
        <p:txBody>
          <a:bodyPr wrap="square" rtlCol="0">
            <a:spAutoFit/>
          </a:bodyPr>
          <a:lstStyle/>
          <a:p>
            <a:r>
              <a:rPr lang="zh-CN" altLang="en-US" sz="1600" b="1" dirty="0" smtClean="0">
                <a:solidFill>
                  <a:srgbClr val="1173B0"/>
                </a:solidFill>
                <a:latin typeface="微软雅黑" pitchFamily="34" charset="-122"/>
                <a:ea typeface="微软雅黑" pitchFamily="34" charset="-122"/>
              </a:rPr>
              <a:t>评价</a:t>
            </a:r>
            <a:endParaRPr lang="zh-CN" altLang="en-US" sz="1600" b="1" dirty="0">
              <a:solidFill>
                <a:srgbClr val="1173B0"/>
              </a:solidFill>
              <a:latin typeface="微软雅黑" pitchFamily="34" charset="-122"/>
              <a:ea typeface="微软雅黑" pitchFamily="34" charset="-122"/>
            </a:endParaRPr>
          </a:p>
        </p:txBody>
      </p:sp>
      <p:sp>
        <p:nvSpPr>
          <p:cNvPr id="20" name="TextBox 19"/>
          <p:cNvSpPr txBox="1"/>
          <p:nvPr/>
        </p:nvSpPr>
        <p:spPr>
          <a:xfrm>
            <a:off x="596341" y="1531340"/>
            <a:ext cx="2705290" cy="523220"/>
          </a:xfrm>
          <a:prstGeom prst="rect">
            <a:avLst/>
          </a:prstGeom>
          <a:noFill/>
        </p:spPr>
        <p:txBody>
          <a:bodyPr wrap="square" rtlCol="0">
            <a:spAutoFit/>
          </a:bodyPr>
          <a:lstStyle/>
          <a:p>
            <a:r>
              <a:rPr lang="zh-CN" altLang="en-US" sz="1400" dirty="0" smtClean="0">
                <a:solidFill>
                  <a:srgbClr val="054487"/>
                </a:solidFill>
              </a:rPr>
              <a:t>质量管理计划、沟通管理计划的编写，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21" name="TextBox 20"/>
          <p:cNvSpPr txBox="1"/>
          <p:nvPr/>
        </p:nvSpPr>
        <p:spPr>
          <a:xfrm>
            <a:off x="581527" y="1094272"/>
            <a:ext cx="2088233" cy="338554"/>
          </a:xfrm>
          <a:prstGeom prst="rect">
            <a:avLst/>
          </a:prstGeom>
          <a:noFill/>
        </p:spPr>
        <p:txBody>
          <a:bodyPr wrap="square" rtlCol="0">
            <a:spAutoFit/>
          </a:bodyPr>
          <a:lstStyle/>
          <a:p>
            <a:r>
              <a:rPr lang="zh-CN" altLang="en-US" sz="1600" b="1" dirty="0" smtClean="0">
                <a:solidFill>
                  <a:srgbClr val="054487"/>
                </a:solidFill>
                <a:latin typeface="微软雅黑" pitchFamily="34" charset="-122"/>
                <a:ea typeface="微软雅黑" pitchFamily="34" charset="-122"/>
              </a:rPr>
              <a:t>分工</a:t>
            </a:r>
            <a:endParaRPr lang="zh-CN" altLang="en-US" sz="1600" b="1" dirty="0">
              <a:solidFill>
                <a:srgbClr val="054487"/>
              </a:solidFill>
              <a:latin typeface="微软雅黑" pitchFamily="34" charset="-122"/>
              <a:ea typeface="微软雅黑" pitchFamily="34" charset="-122"/>
            </a:endParaRPr>
          </a:p>
        </p:txBody>
      </p:sp>
      <p:sp>
        <p:nvSpPr>
          <p:cNvPr id="22" name="TextBox 21"/>
          <p:cNvSpPr txBox="1"/>
          <p:nvPr/>
        </p:nvSpPr>
        <p:spPr>
          <a:xfrm>
            <a:off x="611560" y="2110322"/>
            <a:ext cx="2756947" cy="523220"/>
          </a:xfrm>
          <a:prstGeom prst="rect">
            <a:avLst/>
          </a:prstGeom>
          <a:noFill/>
        </p:spPr>
        <p:txBody>
          <a:bodyPr wrap="square" rtlCol="0">
            <a:spAutoFit/>
          </a:bodyPr>
          <a:lstStyle/>
          <a:p>
            <a:r>
              <a:rPr lang="zh-CN" altLang="en-US" sz="1400" dirty="0" smtClean="0">
                <a:solidFill>
                  <a:srgbClr val="054487"/>
                </a:solidFill>
              </a:rPr>
              <a:t>采购计划和项目概述的编写</a:t>
            </a:r>
            <a:r>
              <a:rPr lang="en-US" altLang="zh-CN" sz="1400" dirty="0" smtClean="0">
                <a:solidFill>
                  <a:srgbClr val="054487"/>
                </a:solidFill>
              </a:rPr>
              <a:t>,</a:t>
            </a:r>
            <a:r>
              <a:rPr lang="zh-CN" altLang="en-US" sz="1400" dirty="0" smtClean="0">
                <a:solidFill>
                  <a:srgbClr val="054487"/>
                </a:solidFill>
              </a:rPr>
              <a:t>范围管理计划编写，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32" name="TextBox 2"/>
          <p:cNvSpPr txBox="1"/>
          <p:nvPr/>
        </p:nvSpPr>
        <p:spPr>
          <a:xfrm>
            <a:off x="699450" y="430636"/>
            <a:ext cx="2381469" cy="369332"/>
          </a:xfrm>
          <a:prstGeom prst="rect">
            <a:avLst/>
          </a:prstGeom>
          <a:noFill/>
        </p:spPr>
        <p:txBody>
          <a:bodyPr wrap="square" rtlCol="0">
            <a:spAutoFit/>
          </a:bodyPr>
          <a:lstStyle/>
          <a:p>
            <a:r>
              <a:rPr lang="zh-CN" altLang="en-US" dirty="0" smtClean="0">
                <a:solidFill>
                  <a:srgbClr val="00B0F0"/>
                </a:solidFill>
                <a:latin typeface="微软雅黑" pitchFamily="34" charset="-122"/>
                <a:ea typeface="微软雅黑" pitchFamily="34" charset="-122"/>
              </a:rPr>
              <a:t>人员分工以及评价</a:t>
            </a:r>
            <a:endParaRPr lang="zh-CN" altLang="en-US" dirty="0">
              <a:solidFill>
                <a:srgbClr val="00B0F0"/>
              </a:solidFill>
              <a:latin typeface="微软雅黑" pitchFamily="34" charset="-122"/>
              <a:ea typeface="微软雅黑" pitchFamily="34" charset="-122"/>
            </a:endParaRPr>
          </a:p>
        </p:txBody>
      </p:sp>
      <p:sp>
        <p:nvSpPr>
          <p:cNvPr id="33" name="TextBox 3"/>
          <p:cNvSpPr txBox="1"/>
          <p:nvPr/>
        </p:nvSpPr>
        <p:spPr>
          <a:xfrm>
            <a:off x="3113232" y="1522630"/>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丁磊</a:t>
            </a:r>
            <a:endParaRPr lang="zh-CN" altLang="en-US" sz="1600" dirty="0">
              <a:solidFill>
                <a:srgbClr val="00B0F0"/>
              </a:solidFill>
              <a:latin typeface="微软雅黑" pitchFamily="34" charset="-122"/>
              <a:ea typeface="微软雅黑" pitchFamily="34" charset="-122"/>
            </a:endParaRPr>
          </a:p>
        </p:txBody>
      </p:sp>
      <p:sp>
        <p:nvSpPr>
          <p:cNvPr id="36" name="六边形 35"/>
          <p:cNvSpPr/>
          <p:nvPr/>
        </p:nvSpPr>
        <p:spPr>
          <a:xfrm rot="5400000">
            <a:off x="3968350" y="1847198"/>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
          <p:cNvSpPr txBox="1"/>
          <p:nvPr/>
        </p:nvSpPr>
        <p:spPr>
          <a:xfrm>
            <a:off x="3564233" y="2141559"/>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陈建伟</a:t>
            </a:r>
            <a:endParaRPr lang="zh-CN" altLang="en-US" sz="1600" dirty="0">
              <a:solidFill>
                <a:srgbClr val="00B0F0"/>
              </a:solidFill>
              <a:latin typeface="微软雅黑" pitchFamily="34" charset="-122"/>
              <a:ea typeface="微软雅黑" pitchFamily="34" charset="-122"/>
            </a:endParaRPr>
          </a:p>
        </p:txBody>
      </p:sp>
      <p:sp>
        <p:nvSpPr>
          <p:cNvPr id="38" name="TextBox 12"/>
          <p:cNvSpPr txBox="1"/>
          <p:nvPr/>
        </p:nvSpPr>
        <p:spPr>
          <a:xfrm>
            <a:off x="5362543" y="2004468"/>
            <a:ext cx="2892268" cy="523220"/>
          </a:xfrm>
          <a:prstGeom prst="rect">
            <a:avLst/>
          </a:prstGeom>
          <a:noFill/>
        </p:spPr>
        <p:txBody>
          <a:bodyPr wrap="square" rtlCol="0">
            <a:spAutoFit/>
          </a:bodyPr>
          <a:lstStyle/>
          <a:p>
            <a:r>
              <a:rPr lang="zh-CN" altLang="en-US" sz="1400" dirty="0">
                <a:solidFill>
                  <a:srgbClr val="1173B0"/>
                </a:solidFill>
              </a:rPr>
              <a:t>工作效率高，但能在任务截止前完成，且完成度很高。</a:t>
            </a:r>
          </a:p>
        </p:txBody>
      </p:sp>
      <p:sp>
        <p:nvSpPr>
          <p:cNvPr id="39" name="六边形 38"/>
          <p:cNvSpPr/>
          <p:nvPr/>
        </p:nvSpPr>
        <p:spPr>
          <a:xfrm rot="5400000">
            <a:off x="3510164" y="2465332"/>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
          <p:cNvSpPr txBox="1"/>
          <p:nvPr/>
        </p:nvSpPr>
        <p:spPr>
          <a:xfrm>
            <a:off x="3106047" y="2759693"/>
            <a:ext cx="1629929" cy="338554"/>
          </a:xfrm>
          <a:prstGeom prst="rect">
            <a:avLst/>
          </a:prstGeom>
          <a:noFill/>
        </p:spPr>
        <p:txBody>
          <a:bodyPr wrap="square" rtlCol="0">
            <a:spAutoFit/>
          </a:bodyPr>
          <a:lstStyle/>
          <a:p>
            <a:pPr algn="ctr"/>
            <a:r>
              <a:rPr lang="zh-CN" altLang="en-US" sz="1600" dirty="0">
                <a:solidFill>
                  <a:srgbClr val="00B0F0"/>
                </a:solidFill>
                <a:latin typeface="微软雅黑" pitchFamily="34" charset="-122"/>
                <a:ea typeface="微软雅黑" pitchFamily="34" charset="-122"/>
              </a:rPr>
              <a:t>唐子煜</a:t>
            </a:r>
          </a:p>
        </p:txBody>
      </p:sp>
      <p:sp>
        <p:nvSpPr>
          <p:cNvPr id="41" name="TextBox 21"/>
          <p:cNvSpPr txBox="1"/>
          <p:nvPr/>
        </p:nvSpPr>
        <p:spPr>
          <a:xfrm>
            <a:off x="611559" y="2686458"/>
            <a:ext cx="2501672" cy="523220"/>
          </a:xfrm>
          <a:prstGeom prst="rect">
            <a:avLst/>
          </a:prstGeom>
          <a:noFill/>
        </p:spPr>
        <p:txBody>
          <a:bodyPr wrap="square" rtlCol="0">
            <a:spAutoFit/>
          </a:bodyPr>
          <a:lstStyle/>
          <a:p>
            <a:r>
              <a:rPr lang="zh-CN" altLang="en-US" sz="1400" dirty="0" smtClean="0">
                <a:solidFill>
                  <a:srgbClr val="054487"/>
                </a:solidFill>
              </a:rPr>
              <a:t>风险管理计划、配置管理的编写，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42" name="TextBox 12"/>
          <p:cNvSpPr txBox="1"/>
          <p:nvPr/>
        </p:nvSpPr>
        <p:spPr>
          <a:xfrm>
            <a:off x="5382704" y="2554185"/>
            <a:ext cx="2892268" cy="738664"/>
          </a:xfrm>
          <a:prstGeom prst="rect">
            <a:avLst/>
          </a:prstGeom>
          <a:noFill/>
        </p:spPr>
        <p:txBody>
          <a:bodyPr wrap="square" rtlCol="0">
            <a:spAutoFit/>
          </a:bodyPr>
          <a:lstStyle/>
          <a:p>
            <a:r>
              <a:rPr lang="zh-CN" altLang="en-US" sz="1400" dirty="0">
                <a:solidFill>
                  <a:srgbClr val="1173B0"/>
                </a:solidFill>
              </a:rPr>
              <a:t>任务完成地很快，但一般完成度不高，在后续审核过程中要</a:t>
            </a:r>
            <a:r>
              <a:rPr lang="zh-CN" altLang="en-US" sz="1400" dirty="0" smtClean="0">
                <a:solidFill>
                  <a:srgbClr val="1173B0"/>
                </a:solidFill>
              </a:rPr>
              <a:t>进行多次修改</a:t>
            </a:r>
            <a:r>
              <a:rPr lang="zh-CN" altLang="en-US" sz="1400" dirty="0">
                <a:solidFill>
                  <a:srgbClr val="1173B0"/>
                </a:solidFill>
              </a:rPr>
              <a:t>。</a:t>
            </a:r>
          </a:p>
        </p:txBody>
      </p:sp>
      <p:sp>
        <p:nvSpPr>
          <p:cNvPr id="43" name="六边形 42"/>
          <p:cNvSpPr/>
          <p:nvPr/>
        </p:nvSpPr>
        <p:spPr>
          <a:xfrm rot="5400000">
            <a:off x="3968349" y="3089996"/>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3"/>
          <p:cNvSpPr txBox="1"/>
          <p:nvPr/>
        </p:nvSpPr>
        <p:spPr>
          <a:xfrm>
            <a:off x="3564232" y="3384357"/>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余敬</a:t>
            </a:r>
            <a:endParaRPr lang="zh-CN" altLang="en-US" sz="1600" dirty="0">
              <a:solidFill>
                <a:srgbClr val="00B0F0"/>
              </a:solidFill>
              <a:latin typeface="微软雅黑" pitchFamily="34" charset="-122"/>
              <a:ea typeface="微软雅黑" pitchFamily="34" charset="-122"/>
            </a:endParaRPr>
          </a:p>
        </p:txBody>
      </p:sp>
      <p:sp>
        <p:nvSpPr>
          <p:cNvPr id="45" name="TextBox 12"/>
          <p:cNvSpPr txBox="1"/>
          <p:nvPr/>
        </p:nvSpPr>
        <p:spPr>
          <a:xfrm>
            <a:off x="5382704" y="3394292"/>
            <a:ext cx="2892268" cy="307777"/>
          </a:xfrm>
          <a:prstGeom prst="rect">
            <a:avLst/>
          </a:prstGeom>
          <a:noFill/>
        </p:spPr>
        <p:txBody>
          <a:bodyPr wrap="square" rtlCol="0">
            <a:spAutoFit/>
          </a:bodyPr>
          <a:lstStyle/>
          <a:p>
            <a:r>
              <a:rPr lang="zh-CN" altLang="en-US" sz="1400" dirty="0">
                <a:solidFill>
                  <a:srgbClr val="1173B0"/>
                </a:solidFill>
              </a:rPr>
              <a:t>工作效率高，但总拖到最后才完成。</a:t>
            </a:r>
          </a:p>
        </p:txBody>
      </p:sp>
      <p:sp>
        <p:nvSpPr>
          <p:cNvPr id="46" name="TextBox 21"/>
          <p:cNvSpPr txBox="1"/>
          <p:nvPr/>
        </p:nvSpPr>
        <p:spPr>
          <a:xfrm>
            <a:off x="598490" y="3242429"/>
            <a:ext cx="2514741" cy="738664"/>
          </a:xfrm>
          <a:prstGeom prst="rect">
            <a:avLst/>
          </a:prstGeom>
          <a:noFill/>
        </p:spPr>
        <p:txBody>
          <a:bodyPr wrap="square" rtlCol="0">
            <a:spAutoFit/>
          </a:bodyPr>
          <a:lstStyle/>
          <a:p>
            <a:r>
              <a:rPr lang="zh-CN" altLang="en-US" sz="1400" dirty="0" smtClean="0">
                <a:solidFill>
                  <a:srgbClr val="054487"/>
                </a:solidFill>
              </a:rPr>
              <a:t>风险管理和项目概述的补充，引言的编写，</a:t>
            </a:r>
            <a:r>
              <a:rPr lang="en-US" altLang="zh-CN" sz="1400" dirty="0" smtClean="0">
                <a:solidFill>
                  <a:srgbClr val="054487"/>
                </a:solidFill>
              </a:rPr>
              <a:t>PPT</a:t>
            </a:r>
            <a:r>
              <a:rPr lang="zh-CN" altLang="en-US" sz="1400" dirty="0" smtClean="0">
                <a:solidFill>
                  <a:srgbClr val="054487"/>
                </a:solidFill>
              </a:rPr>
              <a:t>制作，文档和</a:t>
            </a:r>
            <a:r>
              <a:rPr lang="en-US" altLang="zh-CN" sz="1400" dirty="0" smtClean="0">
                <a:solidFill>
                  <a:srgbClr val="054487"/>
                </a:solidFill>
              </a:rPr>
              <a:t>PPT</a:t>
            </a:r>
            <a:r>
              <a:rPr lang="zh-CN" altLang="en-US" sz="1400" dirty="0" smtClean="0">
                <a:solidFill>
                  <a:srgbClr val="054487"/>
                </a:solidFill>
              </a:rPr>
              <a:t>审核</a:t>
            </a:r>
            <a:endParaRPr lang="zh-CN" altLang="en-US" sz="1400" dirty="0">
              <a:solidFill>
                <a:srgbClr val="054487"/>
              </a:solidFill>
            </a:endParaRPr>
          </a:p>
        </p:txBody>
      </p:sp>
      <p:sp>
        <p:nvSpPr>
          <p:cNvPr id="47" name="六边形 46"/>
          <p:cNvSpPr/>
          <p:nvPr/>
        </p:nvSpPr>
        <p:spPr>
          <a:xfrm rot="5400000">
            <a:off x="3517349" y="3702395"/>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3"/>
          <p:cNvSpPr txBox="1"/>
          <p:nvPr/>
        </p:nvSpPr>
        <p:spPr>
          <a:xfrm>
            <a:off x="3113232" y="3996756"/>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张伟鹏</a:t>
            </a:r>
            <a:endParaRPr lang="zh-CN" altLang="en-US" sz="1600" dirty="0">
              <a:solidFill>
                <a:srgbClr val="00B0F0"/>
              </a:solidFill>
              <a:latin typeface="微软雅黑" pitchFamily="34" charset="-122"/>
              <a:ea typeface="微软雅黑" pitchFamily="34" charset="-122"/>
            </a:endParaRPr>
          </a:p>
        </p:txBody>
      </p:sp>
      <p:sp>
        <p:nvSpPr>
          <p:cNvPr id="49" name="TextBox 12"/>
          <p:cNvSpPr txBox="1"/>
          <p:nvPr/>
        </p:nvSpPr>
        <p:spPr>
          <a:xfrm>
            <a:off x="5383926" y="3905040"/>
            <a:ext cx="2892268" cy="523220"/>
          </a:xfrm>
          <a:prstGeom prst="rect">
            <a:avLst/>
          </a:prstGeom>
          <a:noFill/>
        </p:spPr>
        <p:txBody>
          <a:bodyPr wrap="square" rtlCol="0">
            <a:spAutoFit/>
          </a:bodyPr>
          <a:lstStyle/>
          <a:p>
            <a:r>
              <a:rPr lang="zh-CN" altLang="en-US" sz="1400" dirty="0">
                <a:solidFill>
                  <a:srgbClr val="1173B0"/>
                </a:solidFill>
              </a:rPr>
              <a:t>对分配的任务很认真，但效率比较低，经常花大量时间还做得很一般</a:t>
            </a:r>
          </a:p>
        </p:txBody>
      </p:sp>
      <p:sp>
        <p:nvSpPr>
          <p:cNvPr id="50" name="TextBox 21"/>
          <p:cNvSpPr txBox="1"/>
          <p:nvPr/>
        </p:nvSpPr>
        <p:spPr>
          <a:xfrm>
            <a:off x="594436" y="3898970"/>
            <a:ext cx="2518795" cy="738664"/>
          </a:xfrm>
          <a:prstGeom prst="rect">
            <a:avLst/>
          </a:prstGeom>
          <a:noFill/>
        </p:spPr>
        <p:txBody>
          <a:bodyPr wrap="square" rtlCol="0">
            <a:spAutoFit/>
          </a:bodyPr>
          <a:lstStyle/>
          <a:p>
            <a:r>
              <a:rPr lang="zh-CN" altLang="en-US" sz="1400" dirty="0" smtClean="0">
                <a:solidFill>
                  <a:srgbClr val="054487"/>
                </a:solidFill>
              </a:rPr>
              <a:t>进度管理计划、成本管理计划的编写和完善，</a:t>
            </a:r>
            <a:r>
              <a:rPr lang="en-US" altLang="zh-CN" sz="1400" dirty="0" smtClean="0">
                <a:solidFill>
                  <a:srgbClr val="054487"/>
                </a:solidFill>
              </a:rPr>
              <a:t>PPT</a:t>
            </a:r>
            <a:r>
              <a:rPr lang="zh-CN" altLang="en-US" sz="1400" dirty="0" smtClean="0">
                <a:solidFill>
                  <a:srgbClr val="054487"/>
                </a:solidFill>
              </a:rPr>
              <a:t>制作和整理</a:t>
            </a:r>
            <a:endParaRPr lang="zh-CN" altLang="en-US" sz="1400" dirty="0">
              <a:solidFill>
                <a:srgbClr val="054487"/>
              </a:solidFill>
            </a:endParaRPr>
          </a:p>
        </p:txBody>
      </p:sp>
    </p:spTree>
    <p:extLst>
      <p:ext uri="{BB962C8B-B14F-4D97-AF65-F5344CB8AC3E}">
        <p14:creationId xmlns:p14="http://schemas.microsoft.com/office/powerpoint/2010/main" val="13970607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1330524"/>
            <a:ext cx="6192688" cy="1754326"/>
          </a:xfrm>
          <a:prstGeom prst="rect">
            <a:avLst/>
          </a:prstGeom>
          <a:noFill/>
        </p:spPr>
        <p:txBody>
          <a:bodyPr wrap="square" rtlCol="0">
            <a:spAutoFit/>
          </a:bodyPr>
          <a:lstStyle/>
          <a:p>
            <a:r>
              <a:rPr lang="en-US" altLang="zh-CN" sz="10800" b="1" dirty="0" smtClean="0">
                <a:solidFill>
                  <a:srgbClr val="F46970"/>
                </a:solidFill>
                <a:latin typeface="Adobe Gothic Std B" pitchFamily="34" charset="-128"/>
                <a:ea typeface="Adobe Gothic Std B" pitchFamily="34" charset="-128"/>
              </a:rPr>
              <a:t>THANKS</a:t>
            </a:r>
            <a:endParaRPr lang="zh-CN" altLang="en-US" sz="10800" b="1" dirty="0">
              <a:solidFill>
                <a:srgbClr val="F46970"/>
              </a:solidFill>
              <a:latin typeface="Adobe Gothic Std B" pitchFamily="34" charset="-128"/>
            </a:endParaRPr>
          </a:p>
        </p:txBody>
      </p:sp>
      <p:grpSp>
        <p:nvGrpSpPr>
          <p:cNvPr id="7" name="组合 6"/>
          <p:cNvGrpSpPr/>
          <p:nvPr/>
        </p:nvGrpSpPr>
        <p:grpSpPr>
          <a:xfrm>
            <a:off x="2699792" y="2921341"/>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707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1.3</a:t>
            </a:r>
            <a:r>
              <a:rPr lang="zh-CN" altLang="en-US" sz="1600" dirty="0" smtClean="0">
                <a:solidFill>
                  <a:srgbClr val="F46970"/>
                </a:solidFill>
                <a:latin typeface="微软雅黑" pitchFamily="34" charset="-122"/>
                <a:ea typeface="微软雅黑" pitchFamily="34" charset="-122"/>
              </a:rPr>
              <a:t>业务目标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053866" y="1610847"/>
            <a:ext cx="6240178" cy="2800767"/>
          </a:xfrm>
          <a:prstGeom prst="rect">
            <a:avLst/>
          </a:prstGeom>
          <a:noFill/>
        </p:spPr>
        <p:txBody>
          <a:bodyPr wrap="square" rtlCol="0">
            <a:spAutoFit/>
          </a:bodyPr>
          <a:lstStyle/>
          <a:p>
            <a:r>
              <a:rPr lang="zh-CN" altLang="en-US" sz="1600" dirty="0">
                <a:solidFill>
                  <a:srgbClr val="F46970"/>
                </a:solidFill>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r>
              <a:rPr lang="zh-CN" altLang="en-US" sz="1600" dirty="0">
                <a:solidFill>
                  <a:srgbClr val="F46970"/>
                </a:solidFill>
              </a:rPr>
              <a:t>“软件工程教学、学习、交流系统”是一个专门为一个教师，一门课程而建的网站，并可以有效的提供多课程交叉的资源共享与控制。它的主要用户是项目管理</a:t>
            </a:r>
            <a:r>
              <a:rPr lang="en-US" altLang="zh-CN" sz="1600" dirty="0">
                <a:solidFill>
                  <a:srgbClr val="F46970"/>
                </a:solidFill>
              </a:rPr>
              <a:t>,</a:t>
            </a:r>
            <a:r>
              <a:rPr lang="zh-CN" altLang="en-US" sz="1600" dirty="0">
                <a:solidFill>
                  <a:srgbClr val="F46970"/>
                </a:solidFill>
              </a:rPr>
              <a:t>需求工程</a:t>
            </a:r>
            <a:r>
              <a:rPr lang="zh-CN" altLang="en-US" sz="1600" dirty="0" smtClean="0">
                <a:solidFill>
                  <a:srgbClr val="F46970"/>
                </a:solidFill>
              </a:rPr>
              <a:t>和相关课程的教师和选了这门课的所有学生以及一些感兴趣的网友，所以用户单一管理方便。它的功能就是服务教师和学生，使他们在教育和学习过程中</a:t>
            </a:r>
            <a:r>
              <a:rPr lang="zh-CN" altLang="en-US" sz="1600" dirty="0">
                <a:solidFill>
                  <a:srgbClr val="F46970"/>
                </a:solidFill>
              </a:rPr>
              <a:t>得到便捷。它还将不断的记录这门课从诞生</a:t>
            </a:r>
            <a:r>
              <a:rPr lang="zh-CN" altLang="en-US" sz="1600" dirty="0" smtClean="0">
                <a:solidFill>
                  <a:srgbClr val="F46970"/>
                </a:solidFill>
              </a:rPr>
              <a:t>到成熟</a:t>
            </a:r>
            <a:r>
              <a:rPr lang="zh-CN" altLang="en-US" sz="1600" dirty="0">
                <a:solidFill>
                  <a:srgbClr val="F46970"/>
                </a:solidFill>
              </a:rPr>
              <a:t>的过程（这个可能是所有网站不具备的）。</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业务目标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137879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2</a:t>
              </a:r>
              <a:endParaRPr lang="zh-CN" altLang="en-US" dirty="0">
                <a:solidFill>
                  <a:schemeClr val="bg1"/>
                </a:solidFill>
              </a:endParaRPr>
            </a:p>
          </p:txBody>
        </p:sp>
      </p:grpSp>
      <p:sp>
        <p:nvSpPr>
          <p:cNvPr id="8" name="TextBox 7"/>
          <p:cNvSpPr txBox="1"/>
          <p:nvPr/>
        </p:nvSpPr>
        <p:spPr>
          <a:xfrm>
            <a:off x="4283968"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项目概述</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2044871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2.1</a:t>
              </a:r>
              <a:r>
                <a:rPr lang="zh-CN" altLang="en-US" sz="1600" dirty="0" smtClean="0">
                  <a:solidFill>
                    <a:srgbClr val="53C780"/>
                  </a:solidFill>
                  <a:latin typeface="微软雅黑" pitchFamily="34" charset="-122"/>
                  <a:ea typeface="微软雅黑" pitchFamily="34" charset="-122"/>
                </a:rPr>
                <a:t>工作内容</a:t>
              </a:r>
              <a:endParaRPr lang="zh-CN" altLang="en-US" sz="1600" dirty="0">
                <a:solidFill>
                  <a:srgbClr val="53C780"/>
                </a:solidFill>
                <a:latin typeface="微软雅黑" pitchFamily="34" charset="-122"/>
                <a:ea typeface="微软雅黑" pitchFamily="34" charset="-122"/>
              </a:endParaRPr>
            </a:p>
          </p:txBody>
        </p:sp>
      </p:grpSp>
      <p:sp>
        <p:nvSpPr>
          <p:cNvPr id="6" name="TextBox 5"/>
          <p:cNvSpPr txBox="1"/>
          <p:nvPr/>
        </p:nvSpPr>
        <p:spPr>
          <a:xfrm>
            <a:off x="467544" y="1246344"/>
            <a:ext cx="1557921" cy="954107"/>
          </a:xfrm>
          <a:prstGeom prst="rect">
            <a:avLst/>
          </a:prstGeom>
          <a:noFill/>
        </p:spPr>
        <p:txBody>
          <a:bodyPr wrap="square" rtlCol="0">
            <a:spAutoFit/>
          </a:bodyPr>
          <a:lstStyle/>
          <a:p>
            <a:r>
              <a:rPr lang="zh-CN" altLang="en-US" sz="2800" dirty="0" smtClean="0">
                <a:solidFill>
                  <a:srgbClr val="53C780"/>
                </a:solidFill>
              </a:rPr>
              <a:t>需求获取阶段</a:t>
            </a:r>
            <a:endParaRPr lang="zh-CN" altLang="en-US" sz="2800" dirty="0">
              <a:solidFill>
                <a:srgbClr val="53C780"/>
              </a:solidFill>
            </a:endParaRPr>
          </a:p>
        </p:txBody>
      </p:sp>
      <p:sp>
        <p:nvSpPr>
          <p:cNvPr id="7" name="TextBox 6"/>
          <p:cNvSpPr txBox="1"/>
          <p:nvPr/>
        </p:nvSpPr>
        <p:spPr>
          <a:xfrm>
            <a:off x="2850629" y="1216234"/>
            <a:ext cx="1557921" cy="954107"/>
          </a:xfrm>
          <a:prstGeom prst="rect">
            <a:avLst/>
          </a:prstGeom>
          <a:noFill/>
        </p:spPr>
        <p:txBody>
          <a:bodyPr wrap="square" rtlCol="0">
            <a:spAutoFit/>
          </a:bodyPr>
          <a:lstStyle/>
          <a:p>
            <a:r>
              <a:rPr lang="zh-CN" altLang="en-US" sz="2800" dirty="0" smtClean="0">
                <a:solidFill>
                  <a:srgbClr val="53C780"/>
                </a:solidFill>
              </a:rPr>
              <a:t>需求分析阶段</a:t>
            </a:r>
            <a:endParaRPr lang="zh-CN" altLang="en-US" sz="2800" dirty="0">
              <a:solidFill>
                <a:srgbClr val="53C780"/>
              </a:solidFill>
            </a:endParaRPr>
          </a:p>
        </p:txBody>
      </p:sp>
      <p:sp>
        <p:nvSpPr>
          <p:cNvPr id="8" name="TextBox 7"/>
          <p:cNvSpPr txBox="1"/>
          <p:nvPr/>
        </p:nvSpPr>
        <p:spPr>
          <a:xfrm>
            <a:off x="5338234" y="1231406"/>
            <a:ext cx="1557921" cy="954107"/>
          </a:xfrm>
          <a:prstGeom prst="rect">
            <a:avLst/>
          </a:prstGeom>
          <a:noFill/>
        </p:spPr>
        <p:txBody>
          <a:bodyPr wrap="square" rtlCol="0">
            <a:spAutoFit/>
          </a:bodyPr>
          <a:lstStyle/>
          <a:p>
            <a:r>
              <a:rPr lang="zh-CN" altLang="en-US" sz="2800" dirty="0" smtClean="0">
                <a:solidFill>
                  <a:srgbClr val="53C780"/>
                </a:solidFill>
              </a:rPr>
              <a:t>需求规格说明</a:t>
            </a:r>
            <a:endParaRPr lang="zh-CN" altLang="en-US" sz="2800" dirty="0">
              <a:solidFill>
                <a:srgbClr val="53C780"/>
              </a:solidFill>
            </a:endParaRPr>
          </a:p>
        </p:txBody>
      </p:sp>
      <p:sp>
        <p:nvSpPr>
          <p:cNvPr id="9" name="TextBox 8"/>
          <p:cNvSpPr txBox="1"/>
          <p:nvPr/>
        </p:nvSpPr>
        <p:spPr>
          <a:xfrm>
            <a:off x="7798018" y="1231405"/>
            <a:ext cx="1557921" cy="954107"/>
          </a:xfrm>
          <a:prstGeom prst="rect">
            <a:avLst/>
          </a:prstGeom>
          <a:noFill/>
        </p:spPr>
        <p:txBody>
          <a:bodyPr wrap="square" rtlCol="0">
            <a:spAutoFit/>
          </a:bodyPr>
          <a:lstStyle/>
          <a:p>
            <a:r>
              <a:rPr lang="zh-CN" altLang="en-US" sz="2800" dirty="0" smtClean="0">
                <a:solidFill>
                  <a:srgbClr val="53C780"/>
                </a:solidFill>
              </a:rPr>
              <a:t>需求管理</a:t>
            </a:r>
            <a:endParaRPr lang="zh-CN" altLang="en-US" sz="2800" dirty="0">
              <a:solidFill>
                <a:srgbClr val="53C780"/>
              </a:solidFill>
            </a:endParaRPr>
          </a:p>
        </p:txBody>
      </p:sp>
      <p:grpSp>
        <p:nvGrpSpPr>
          <p:cNvPr id="14" name="组合 13"/>
          <p:cNvGrpSpPr/>
          <p:nvPr/>
        </p:nvGrpSpPr>
        <p:grpSpPr>
          <a:xfrm>
            <a:off x="1681489" y="1651390"/>
            <a:ext cx="1152128" cy="72008"/>
            <a:chOff x="1835696" y="2067694"/>
            <a:chExt cx="1152128" cy="72008"/>
          </a:xfrm>
        </p:grpSpPr>
        <p:cxnSp>
          <p:nvCxnSpPr>
            <p:cNvPr id="11" name="直接箭头连接符 10"/>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5" name="组合 14"/>
          <p:cNvGrpSpPr/>
          <p:nvPr/>
        </p:nvGrpSpPr>
        <p:grpSpPr>
          <a:xfrm>
            <a:off x="4152376" y="1677812"/>
            <a:ext cx="1152128" cy="72008"/>
            <a:chOff x="1835696" y="2067694"/>
            <a:chExt cx="1152128" cy="72008"/>
          </a:xfrm>
        </p:grpSpPr>
        <p:cxnSp>
          <p:nvCxnSpPr>
            <p:cNvPr id="16" name="直接箭头连接符 15"/>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8" name="组合 17"/>
          <p:cNvGrpSpPr/>
          <p:nvPr/>
        </p:nvGrpSpPr>
        <p:grpSpPr>
          <a:xfrm>
            <a:off x="6572521" y="1672456"/>
            <a:ext cx="1152128" cy="72008"/>
            <a:chOff x="1835696" y="2067694"/>
            <a:chExt cx="1152128" cy="72008"/>
          </a:xfrm>
        </p:grpSpPr>
        <p:cxnSp>
          <p:nvCxnSpPr>
            <p:cNvPr id="19" name="直接箭头连接符 18"/>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sp>
        <p:nvSpPr>
          <p:cNvPr id="21" name="TextBox 20"/>
          <p:cNvSpPr txBox="1"/>
          <p:nvPr/>
        </p:nvSpPr>
        <p:spPr>
          <a:xfrm>
            <a:off x="2610037" y="2161438"/>
            <a:ext cx="2249996" cy="1569660"/>
          </a:xfrm>
          <a:prstGeom prst="rect">
            <a:avLst/>
          </a:prstGeom>
          <a:noFill/>
        </p:spPr>
        <p:txBody>
          <a:bodyPr wrap="square" rtlCol="0">
            <a:spAutoFit/>
          </a:bodyPr>
          <a:lstStyle/>
          <a:p>
            <a:r>
              <a:rPr lang="zh-CN" altLang="en-US" sz="1600" dirty="0">
                <a:solidFill>
                  <a:srgbClr val="53C780"/>
                </a:solidFill>
              </a:rPr>
              <a:t>需求分析阶段主要是绘制关联图，创建开发原型，分析可行性，确定需求优先级，为需求建立模型，编写数据字典，应用质量功能调配。</a:t>
            </a:r>
          </a:p>
        </p:txBody>
      </p:sp>
      <p:sp>
        <p:nvSpPr>
          <p:cNvPr id="23" name="TextBox 22"/>
          <p:cNvSpPr txBox="1"/>
          <p:nvPr/>
        </p:nvSpPr>
        <p:spPr>
          <a:xfrm>
            <a:off x="4857187" y="2182957"/>
            <a:ext cx="2038968" cy="1569660"/>
          </a:xfrm>
          <a:prstGeom prst="rect">
            <a:avLst/>
          </a:prstGeom>
          <a:noFill/>
        </p:spPr>
        <p:txBody>
          <a:bodyPr wrap="square" rtlCol="0">
            <a:spAutoFit/>
          </a:bodyPr>
          <a:lstStyle/>
          <a:p>
            <a:r>
              <a:rPr lang="zh-CN" altLang="en-US" sz="1600" dirty="0">
                <a:solidFill>
                  <a:srgbClr val="53C780"/>
                </a:solidFill>
              </a:rPr>
              <a:t>需求规格说明的撰写，主要是采用软件需求规模说明额模板，指明需求来源，记录业务规范，创建需求跟踪能力矩阵。</a:t>
            </a:r>
          </a:p>
        </p:txBody>
      </p:sp>
      <p:sp>
        <p:nvSpPr>
          <p:cNvPr id="26" name="TextBox 25"/>
          <p:cNvSpPr txBox="1"/>
          <p:nvPr/>
        </p:nvSpPr>
        <p:spPr>
          <a:xfrm>
            <a:off x="305780" y="2099202"/>
            <a:ext cx="2304256" cy="3046988"/>
          </a:xfrm>
          <a:prstGeom prst="rect">
            <a:avLst/>
          </a:prstGeom>
          <a:noFill/>
        </p:spPr>
        <p:txBody>
          <a:bodyPr wrap="square" rtlCol="0">
            <a:spAutoFit/>
          </a:bodyPr>
          <a:lstStyle/>
          <a:p>
            <a:r>
              <a:rPr lang="zh-CN" altLang="en-US" sz="1600" dirty="0">
                <a:solidFill>
                  <a:srgbClr val="53C780"/>
                </a:solidFill>
              </a:rPr>
              <a:t>需求获取阶段主要是定义需求开发过程，编写前景和范围文档，确定用户群体及其特点，在用户群体中选择一个用户代表，建立典型用户的中心，与用户代表沟通以确定用例，确定系统事件和响应，召开专门的需求获取讨论会，分析用户工作的过程，确定质量属性等等。</a:t>
            </a:r>
          </a:p>
        </p:txBody>
      </p:sp>
      <p:sp>
        <p:nvSpPr>
          <p:cNvPr id="29" name="TextBox 22"/>
          <p:cNvSpPr txBox="1"/>
          <p:nvPr/>
        </p:nvSpPr>
        <p:spPr>
          <a:xfrm>
            <a:off x="7092280" y="2099202"/>
            <a:ext cx="2074022" cy="584775"/>
          </a:xfrm>
          <a:prstGeom prst="rect">
            <a:avLst/>
          </a:prstGeom>
          <a:noFill/>
        </p:spPr>
        <p:txBody>
          <a:bodyPr wrap="square" rtlCol="0">
            <a:spAutoFit/>
          </a:bodyPr>
          <a:lstStyle/>
          <a:p>
            <a:r>
              <a:rPr lang="zh-CN" altLang="en-US" sz="1600" dirty="0" smtClean="0">
                <a:solidFill>
                  <a:srgbClr val="53C780"/>
                </a:solidFill>
              </a:rPr>
              <a:t>成立质量保证小组</a:t>
            </a:r>
            <a:endParaRPr lang="en-US" altLang="zh-CN" sz="1600" dirty="0" smtClean="0">
              <a:solidFill>
                <a:srgbClr val="53C780"/>
              </a:solidFill>
            </a:endParaRPr>
          </a:p>
          <a:p>
            <a:r>
              <a:rPr lang="zh-CN" altLang="en-US" sz="1600" dirty="0" smtClean="0">
                <a:solidFill>
                  <a:srgbClr val="53C780"/>
                </a:solidFill>
              </a:rPr>
              <a:t>建立需求变更委员会</a:t>
            </a:r>
            <a:endParaRPr lang="zh-CN" altLang="en-US" sz="1600" dirty="0">
              <a:solidFill>
                <a:srgbClr val="53C780"/>
              </a:solidFill>
            </a:endParaRPr>
          </a:p>
        </p:txBody>
      </p:sp>
    </p:spTree>
    <p:extLst>
      <p:ext uri="{BB962C8B-B14F-4D97-AF65-F5344CB8AC3E}">
        <p14:creationId xmlns:p14="http://schemas.microsoft.com/office/powerpoint/2010/main" val="38042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2.2</a:t>
              </a:r>
              <a:r>
                <a:rPr lang="zh-CN" altLang="en-US" sz="1600" dirty="0" smtClean="0">
                  <a:solidFill>
                    <a:srgbClr val="53C780"/>
                  </a:solidFill>
                  <a:latin typeface="微软雅黑" pitchFamily="34" charset="-122"/>
                  <a:ea typeface="微软雅黑" pitchFamily="34" charset="-122"/>
                </a:rPr>
                <a:t>小组成员</a:t>
              </a:r>
              <a:endParaRPr lang="zh-CN" altLang="en-US" sz="1600" dirty="0">
                <a:solidFill>
                  <a:srgbClr val="53C780"/>
                </a:solidFill>
                <a:latin typeface="微软雅黑" pitchFamily="34" charset="-122"/>
                <a:ea typeface="微软雅黑" pitchFamily="34" charset="-122"/>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91706811"/>
              </p:ext>
            </p:extLst>
          </p:nvPr>
        </p:nvGraphicFramePr>
        <p:xfrm>
          <a:off x="885251" y="1419622"/>
          <a:ext cx="6912767" cy="3096342"/>
        </p:xfrm>
        <a:graphic>
          <a:graphicData uri="http://schemas.openxmlformats.org/drawingml/2006/table">
            <a:tbl>
              <a:tblPr firstRow="1" firstCol="1" bandRow="1">
                <a:tableStyleId>{5C22544A-7EE6-4342-B048-85BDC9FD1C3A}</a:tableStyleId>
              </a:tblPr>
              <a:tblGrid>
                <a:gridCol w="1083869"/>
                <a:gridCol w="1109467"/>
                <a:gridCol w="1108667"/>
                <a:gridCol w="1126264"/>
                <a:gridCol w="2484500"/>
              </a:tblGrid>
              <a:tr h="516057">
                <a:tc>
                  <a:txBody>
                    <a:bodyPr/>
                    <a:lstStyle/>
                    <a:p>
                      <a:pPr algn="ctr">
                        <a:spcAft>
                          <a:spcPts val="0"/>
                        </a:spcAft>
                      </a:pPr>
                      <a:r>
                        <a:rPr lang="zh-CN" sz="1000" kern="0" dirty="0">
                          <a:effectLst/>
                        </a:rPr>
                        <a:t>小组成员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专业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组内地位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技术水平</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联系方式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余敬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13071870823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手机：</a:t>
                      </a:r>
                      <a:r>
                        <a:rPr lang="en-US" sz="1000" kern="0" dirty="0">
                          <a:effectLst/>
                        </a:rPr>
                        <a:t>18368887893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37445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5104</Words>
  <Application>Microsoft Office PowerPoint</Application>
  <PresentationFormat>全屏显示(16:9)</PresentationFormat>
  <Paragraphs>731</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heqing</dc:creator>
  <cp:lastModifiedBy>admin</cp:lastModifiedBy>
  <cp:revision>71</cp:revision>
  <dcterms:created xsi:type="dcterms:W3CDTF">2014-07-22T07:42:39Z</dcterms:created>
  <dcterms:modified xsi:type="dcterms:W3CDTF">2016-12-31T07:54:15Z</dcterms:modified>
</cp:coreProperties>
</file>