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质量保证计划</a:t>
            </a:r>
            <a:endParaRPr lang="zh-CN" altLang="en-US" dirty="0"/>
          </a:p>
        </p:txBody>
      </p:sp>
      <p:sp>
        <p:nvSpPr>
          <p:cNvPr id="3" name="副标题 2"/>
          <p:cNvSpPr>
            <a:spLocks noGrp="1"/>
          </p:cNvSpPr>
          <p:nvPr>
            <p:ph type="subTitle" idx="1"/>
          </p:nvPr>
        </p:nvSpPr>
        <p:spPr/>
        <p:txBody>
          <a:bodyPr/>
          <a:lstStyle/>
          <a:p>
            <a:r>
              <a:rPr lang="en-US" altLang="zh-CN" dirty="0" smtClean="0"/>
              <a:t>G16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软件配置管理</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版本管理</a:t>
            </a:r>
            <a:endParaRPr lang="en-US" altLang="zh-CN" dirty="0" smtClean="0"/>
          </a:p>
          <a:p>
            <a:pPr marL="514350" indent="-514350">
              <a:buFont typeface="+mj-lt"/>
              <a:buAutoNum type="arabicPeriod"/>
            </a:pPr>
            <a:r>
              <a:rPr lang="zh-CN" altLang="en-US" dirty="0" smtClean="0"/>
              <a:t>微小</a:t>
            </a:r>
            <a:r>
              <a:rPr lang="zh-CN" altLang="en-US" dirty="0" smtClean="0"/>
              <a:t>改正时的变更</a:t>
            </a:r>
            <a:r>
              <a:rPr lang="zh-CN" altLang="en-US" dirty="0" smtClean="0"/>
              <a:t>控制</a:t>
            </a:r>
            <a:endParaRPr lang="en-US" altLang="zh-CN" dirty="0" smtClean="0"/>
          </a:p>
          <a:p>
            <a:pPr marL="514350" indent="-514350">
              <a:buFont typeface="+mj-lt"/>
              <a:buAutoNum type="arabicPeriod"/>
            </a:pPr>
            <a:r>
              <a:rPr lang="zh-CN" altLang="en-US" dirty="0" smtClean="0"/>
              <a:t>较大</a:t>
            </a:r>
            <a:r>
              <a:rPr lang="zh-CN" altLang="en-US" dirty="0" smtClean="0"/>
              <a:t>变动时的变更</a:t>
            </a:r>
            <a:r>
              <a:rPr lang="zh-CN" altLang="en-US" dirty="0" smtClean="0"/>
              <a:t>控制</a:t>
            </a:r>
            <a:endParaRPr lang="en-US" altLang="zh-CN" dirty="0" smtClean="0"/>
          </a:p>
          <a:p>
            <a:pPr marL="514350" indent="-514350">
              <a:buFont typeface="+mj-lt"/>
              <a:buAutoNum type="arabicPeriod"/>
            </a:pPr>
            <a:r>
              <a:rPr lang="zh-CN" altLang="en-US" dirty="0" smtClean="0"/>
              <a:t>配置状态报告</a:t>
            </a:r>
            <a:endParaRPr lang="en-US" altLang="zh-CN" dirty="0" smtClean="0"/>
          </a:p>
          <a:p>
            <a:pPr marL="514350" indent="-514350">
              <a:buFont typeface="+mj-lt"/>
              <a:buAutoNum type="arabicPeriod"/>
            </a:pPr>
            <a:r>
              <a:rPr lang="zh-CN" altLang="en-US" dirty="0" smtClean="0"/>
              <a:t>配置审核</a:t>
            </a:r>
            <a:endParaRPr lang="en-US" altLang="zh-CN"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媒体控制</a:t>
            </a:r>
          </a:p>
        </p:txBody>
      </p:sp>
      <p:sp>
        <p:nvSpPr>
          <p:cNvPr id="3" name="内容占位符 2"/>
          <p:cNvSpPr>
            <a:spLocks noGrp="1"/>
          </p:cNvSpPr>
          <p:nvPr>
            <p:ph idx="1"/>
          </p:nvPr>
        </p:nvSpPr>
        <p:spPr/>
        <p:txBody>
          <a:bodyPr/>
          <a:lstStyle/>
          <a:p>
            <a:pPr>
              <a:buNone/>
            </a:pPr>
            <a:r>
              <a:rPr lang="en-US" altLang="zh-CN" dirty="0" smtClean="0"/>
              <a:t>	</a:t>
            </a:r>
            <a:r>
              <a:rPr lang="en-US" altLang="zh-CN" dirty="0" smtClean="0"/>
              <a:t>	 </a:t>
            </a:r>
            <a:r>
              <a:rPr lang="zh-CN" altLang="zh-CN" dirty="0" smtClean="0"/>
              <a:t>为了</a:t>
            </a:r>
            <a:r>
              <a:rPr lang="zh-CN" altLang="zh-CN" dirty="0" smtClean="0"/>
              <a:t>保护计算机程序的物理媒体，以免非法存取，意外损坏或自然老化，相关软件数据以及文档都应设计软件配置管理人员妥善管理和存放各个阶段的文档及其专用支持软件的数据</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记录收集、维护和保存</a:t>
            </a:r>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在</a:t>
            </a:r>
            <a:r>
              <a:rPr lang="zh-CN" altLang="en-US" dirty="0" smtClean="0"/>
              <a:t>研制与开发期间，要进行各种软件质量保证活动，准确记录、及时分析并妥善保存有关这些活动的记录，是确保软件质量的重要条件。在软件质量保证小组中，应有专人负责收集、汇总与保存有关软件质量保证活动的记录。</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风险管理计划</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风险评估</a:t>
            </a:r>
            <a:endParaRPr lang="en-US" altLang="zh-CN" dirty="0" smtClean="0"/>
          </a:p>
          <a:p>
            <a:pPr marL="514350" indent="-514350">
              <a:buFont typeface="+mj-lt"/>
              <a:buAutoNum type="arabicPeriod"/>
            </a:pPr>
            <a:r>
              <a:rPr lang="zh-CN" altLang="en-US" dirty="0" smtClean="0"/>
              <a:t>风险控制</a:t>
            </a:r>
            <a:endParaRPr lang="en-US" altLang="zh-CN"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dirty="0" smtClean="0"/>
              <a:t>引言</a:t>
            </a:r>
            <a:endParaRPr lang="en-US" altLang="zh-CN" dirty="0" smtClean="0"/>
          </a:p>
          <a:p>
            <a:pPr marL="514350" indent="-514350">
              <a:buFont typeface="+mj-lt"/>
              <a:buAutoNum type="arabicPeriod"/>
            </a:pPr>
            <a:r>
              <a:rPr lang="zh-CN" altLang="en-US" dirty="0" smtClean="0"/>
              <a:t>管理</a:t>
            </a:r>
            <a:endParaRPr lang="en-US" altLang="zh-CN" dirty="0" smtClean="0"/>
          </a:p>
          <a:p>
            <a:pPr marL="514350" indent="-514350">
              <a:buFont typeface="+mj-lt"/>
              <a:buAutoNum type="arabicPeriod"/>
            </a:pPr>
            <a:r>
              <a:rPr lang="zh-CN" altLang="en-US" dirty="0" smtClean="0"/>
              <a:t>文档</a:t>
            </a:r>
            <a:endParaRPr lang="en-US" altLang="zh-CN" dirty="0" smtClean="0"/>
          </a:p>
          <a:p>
            <a:pPr marL="514350" indent="-514350">
              <a:buFont typeface="+mj-lt"/>
              <a:buAutoNum type="arabicPeriod"/>
            </a:pPr>
            <a:r>
              <a:rPr lang="zh-CN" altLang="en-US" dirty="0" smtClean="0"/>
              <a:t>评审和</a:t>
            </a:r>
            <a:r>
              <a:rPr lang="zh-CN" altLang="en-US" dirty="0" smtClean="0"/>
              <a:t>检查</a:t>
            </a:r>
            <a:endParaRPr lang="en-US" altLang="zh-CN" dirty="0" smtClean="0"/>
          </a:p>
          <a:p>
            <a:pPr marL="514350" indent="-514350">
              <a:buFont typeface="+mj-lt"/>
              <a:buAutoNum type="arabicPeriod"/>
            </a:pPr>
            <a:r>
              <a:rPr lang="zh-CN" altLang="en-US" dirty="0" smtClean="0"/>
              <a:t>软件</a:t>
            </a:r>
            <a:r>
              <a:rPr lang="zh-CN" altLang="en-US" dirty="0" smtClean="0"/>
              <a:t>配置管理</a:t>
            </a:r>
            <a:endParaRPr lang="en-US" altLang="zh-CN" dirty="0" smtClean="0"/>
          </a:p>
          <a:p>
            <a:pPr marL="514350" indent="-514350">
              <a:buFont typeface="+mj-lt"/>
              <a:buAutoNum type="arabicPeriod"/>
            </a:pPr>
            <a:r>
              <a:rPr lang="zh-CN" altLang="en-US" dirty="0" smtClean="0"/>
              <a:t>媒体</a:t>
            </a:r>
            <a:r>
              <a:rPr lang="zh-CN" altLang="en-US" dirty="0" smtClean="0"/>
              <a:t>控制</a:t>
            </a:r>
            <a:endParaRPr lang="en-US" altLang="zh-CN" dirty="0" smtClean="0"/>
          </a:p>
          <a:p>
            <a:pPr marL="514350" indent="-514350">
              <a:buFont typeface="+mj-lt"/>
              <a:buAutoNum type="arabicPeriod"/>
            </a:pPr>
            <a:r>
              <a:rPr lang="zh-CN" altLang="en-US" dirty="0" smtClean="0"/>
              <a:t>记录</a:t>
            </a:r>
            <a:r>
              <a:rPr lang="zh-CN" altLang="en-US" dirty="0" smtClean="0"/>
              <a:t>收集、维护和</a:t>
            </a:r>
            <a:r>
              <a:rPr lang="zh-CN" altLang="en-US" dirty="0" smtClean="0"/>
              <a:t>保存</a:t>
            </a:r>
            <a:endParaRPr lang="en-US" altLang="zh-CN" dirty="0" smtClean="0"/>
          </a:p>
          <a:p>
            <a:pPr marL="514350" indent="-514350">
              <a:buFont typeface="+mj-lt"/>
              <a:buAutoNum type="arabicPeriod"/>
            </a:pPr>
            <a:r>
              <a:rPr lang="zh-CN" altLang="en-US" dirty="0" smtClean="0"/>
              <a:t>风险</a:t>
            </a:r>
            <a:r>
              <a:rPr lang="zh-CN" altLang="en-US" dirty="0" smtClean="0"/>
              <a:t>管理</a:t>
            </a:r>
            <a:r>
              <a:rPr lang="zh-CN" altLang="en-US" dirty="0" smtClean="0"/>
              <a:t>计划</a:t>
            </a:r>
            <a:endParaRPr lang="en-US" altLang="zh-CN" dirty="0" smtClean="0"/>
          </a:p>
          <a:p>
            <a:pPr marL="514350" indent="-514350">
              <a:buFont typeface="+mj-lt"/>
              <a:buAutoNum type="arabicPeriod"/>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lnSpcReduction="10000"/>
          </a:bodyPr>
          <a:lstStyle/>
          <a:p>
            <a:pPr marL="971550" lvl="1" indent="-514350">
              <a:buFont typeface="+mj-lt"/>
              <a:buAutoNum type="arabicPeriod"/>
            </a:pPr>
            <a:r>
              <a:rPr lang="zh-CN" altLang="zh-CN" b="1" dirty="0" smtClean="0"/>
              <a:t>目的</a:t>
            </a:r>
          </a:p>
          <a:p>
            <a:pPr>
              <a:buNone/>
            </a:pPr>
            <a:r>
              <a:rPr lang="en-US" altLang="zh-CN" dirty="0" smtClean="0"/>
              <a:t>		</a:t>
            </a:r>
            <a:r>
              <a:rPr lang="zh-CN" altLang="zh-CN" dirty="0" smtClean="0"/>
              <a:t>本</a:t>
            </a:r>
            <a:r>
              <a:rPr lang="zh-CN" altLang="zh-CN" dirty="0" smtClean="0"/>
              <a:t>计划的目的在于对所开发系统软件规定各种必要的质量保证措施，以保证交付文档能够满足项目委托书或合同中规定的各项需求。</a:t>
            </a:r>
          </a:p>
          <a:p>
            <a:pPr marL="971550" lvl="1" indent="-514350">
              <a:buFont typeface="+mj-lt"/>
              <a:buAutoNum type="arabicPeriod" startAt="2"/>
            </a:pPr>
            <a:r>
              <a:rPr lang="zh-CN" altLang="zh-CN" b="1" dirty="0" smtClean="0"/>
              <a:t>参考资料</a:t>
            </a:r>
          </a:p>
          <a:p>
            <a:pPr>
              <a:buNone/>
            </a:pPr>
            <a:r>
              <a:rPr lang="en-US" altLang="zh-CN" dirty="0" smtClean="0"/>
              <a:t>	</a:t>
            </a:r>
            <a:r>
              <a:rPr lang="en-US" altLang="zh-CN" dirty="0" smtClean="0"/>
              <a:t>	</a:t>
            </a:r>
            <a:r>
              <a:rPr lang="zh-CN" altLang="zh-CN" dirty="0" smtClean="0"/>
              <a:t>《软件质量保证》</a:t>
            </a:r>
            <a:endParaRPr lang="zh-CN" altLang="zh-CN" dirty="0" smtClean="0"/>
          </a:p>
          <a:p>
            <a:pPr>
              <a:buNone/>
            </a:pPr>
            <a:r>
              <a:rPr lang="en-US" altLang="zh-CN" dirty="0" smtClean="0"/>
              <a:t>	</a:t>
            </a:r>
            <a:r>
              <a:rPr lang="en-US" altLang="zh-CN" dirty="0" smtClean="0"/>
              <a:t>	</a:t>
            </a:r>
            <a:r>
              <a:rPr lang="zh-CN" altLang="zh-CN" dirty="0" smtClean="0"/>
              <a:t>《软件工程导论》</a:t>
            </a:r>
            <a:endParaRPr lang="zh-CN" altLang="zh-CN" dirty="0" smtClean="0"/>
          </a:p>
          <a:p>
            <a:pPr>
              <a:buNone/>
            </a:pPr>
            <a:r>
              <a:rPr lang="en-US" altLang="zh-CN" dirty="0" smtClean="0"/>
              <a:t>	</a:t>
            </a:r>
            <a:r>
              <a:rPr lang="en-US" altLang="zh-CN" dirty="0" smtClean="0"/>
              <a:t>	</a:t>
            </a:r>
            <a:r>
              <a:rPr lang="zh-CN" altLang="zh-CN" dirty="0" smtClean="0"/>
              <a:t>《软件需求》</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管理</a:t>
            </a:r>
            <a:endParaRPr lang="zh-CN" altLang="en-US" b="1"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zh-CN" altLang="en-US" b="1" dirty="0" smtClean="0"/>
              <a:t>机构</a:t>
            </a:r>
            <a:endParaRPr lang="zh-CN" altLang="en-US" b="1" dirty="0" smtClean="0"/>
          </a:p>
          <a:p>
            <a:pPr>
              <a:buNone/>
            </a:pPr>
            <a:r>
              <a:rPr lang="zh-CN" altLang="en-US" dirty="0" smtClean="0"/>
              <a:t>	在项目整个开发期间，必须成立软件质量保证小组负责质量保证工作。由项目的质量保证组代表任组长。 </a:t>
            </a:r>
          </a:p>
          <a:p>
            <a:pPr>
              <a:buNone/>
            </a:pPr>
            <a:r>
              <a:rPr lang="zh-CN" altLang="en-US" dirty="0" smtClean="0"/>
              <a:t>	软件质量保证组和软件质量保证人员必须检查和督促本计划的实施，软件质量保证人员有权直接向软件质量保证组报告软件质量状况。</a:t>
            </a:r>
          </a:p>
          <a:p>
            <a:pPr>
              <a:buNone/>
            </a:pPr>
            <a:endParaRPr lang="zh-CN" altLang="en-US" dirty="0" smtClean="0"/>
          </a:p>
          <a:p>
            <a:pPr marL="514350" indent="-514350">
              <a:buFont typeface="+mj-lt"/>
              <a:buAutoNum type="arabicPeriod" startAt="2"/>
            </a:pPr>
            <a:r>
              <a:rPr lang="zh-CN" altLang="en-US" sz="3100" b="1" dirty="0" smtClean="0"/>
              <a:t>任务</a:t>
            </a:r>
          </a:p>
          <a:p>
            <a:pPr>
              <a:buNone/>
            </a:pPr>
            <a:r>
              <a:rPr lang="zh-CN" altLang="en-US" dirty="0" smtClean="0"/>
              <a:t>	软件质量保证人员的主要任务包括：</a:t>
            </a:r>
          </a:p>
          <a:p>
            <a:pPr marL="914400" lvl="1" indent="-514350">
              <a:buFont typeface="+mj-lt"/>
              <a:buAutoNum type="arabicPeriod"/>
            </a:pPr>
            <a:r>
              <a:rPr lang="zh-CN" altLang="en-US" dirty="0" smtClean="0"/>
              <a:t>制定</a:t>
            </a:r>
            <a:r>
              <a:rPr lang="en-US" altLang="zh-CN" dirty="0" smtClean="0"/>
              <a:t>《</a:t>
            </a:r>
            <a:r>
              <a:rPr lang="zh-CN" altLang="en-US" dirty="0" smtClean="0"/>
              <a:t>质量保证计划</a:t>
            </a:r>
            <a:r>
              <a:rPr lang="en-US" altLang="zh-CN" dirty="0" smtClean="0"/>
              <a:t>》</a:t>
            </a:r>
          </a:p>
          <a:p>
            <a:pPr marL="914400" lvl="1" indent="-514350">
              <a:buFont typeface="+mj-lt"/>
              <a:buAutoNum type="arabicPeriod"/>
            </a:pPr>
            <a:r>
              <a:rPr lang="zh-CN" altLang="en-US" dirty="0" smtClean="0"/>
              <a:t>产品</a:t>
            </a:r>
            <a:r>
              <a:rPr lang="zh-CN" altLang="en-US" dirty="0" smtClean="0"/>
              <a:t>审计</a:t>
            </a:r>
          </a:p>
          <a:p>
            <a:pPr marL="914400" lvl="1" indent="-514350">
              <a:buFont typeface="+mj-lt"/>
              <a:buAutoNum type="arabicPeriod"/>
            </a:pPr>
            <a:r>
              <a:rPr lang="zh-CN" altLang="en-US" dirty="0" smtClean="0"/>
              <a:t>过程</a:t>
            </a:r>
            <a:r>
              <a:rPr lang="zh-CN" altLang="en-US" dirty="0" smtClean="0"/>
              <a:t>审计</a:t>
            </a:r>
          </a:p>
          <a:p>
            <a:pPr marL="914400" lvl="1" indent="-514350">
              <a:buFont typeface="+mj-lt"/>
              <a:buAutoNum type="arabicPeriod"/>
            </a:pPr>
            <a:r>
              <a:rPr lang="zh-CN" altLang="en-US" dirty="0" smtClean="0"/>
              <a:t>跟踪</a:t>
            </a:r>
            <a:r>
              <a:rPr lang="zh-CN" altLang="en-US" dirty="0" smtClean="0"/>
              <a:t>问题管理</a:t>
            </a:r>
          </a:p>
          <a:p>
            <a:pPr marL="914400" lvl="1" indent="-514350">
              <a:buFont typeface="+mj-lt"/>
              <a:buAutoNum type="arabicPeriod"/>
            </a:pPr>
            <a:r>
              <a:rPr lang="zh-CN" altLang="en-US" dirty="0" smtClean="0"/>
              <a:t>度量</a:t>
            </a:r>
            <a:r>
              <a:rPr lang="zh-CN" altLang="en-US" dirty="0" smtClean="0"/>
              <a:t>和报告</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管理</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zh-CN" altLang="en-US" b="1" dirty="0" smtClean="0"/>
              <a:t>职责</a:t>
            </a:r>
            <a:endParaRPr lang="zh-CN" altLang="en-US" b="1" dirty="0" smtClean="0"/>
          </a:p>
          <a:p>
            <a:pPr>
              <a:buNone/>
            </a:pPr>
            <a:r>
              <a:rPr lang="en-US" altLang="zh-CN" dirty="0" smtClean="0"/>
              <a:t>		</a:t>
            </a:r>
            <a:r>
              <a:rPr lang="zh-CN" altLang="en-US" dirty="0" smtClean="0"/>
              <a:t>组长</a:t>
            </a:r>
            <a:r>
              <a:rPr lang="zh-CN" altLang="en-US" dirty="0" smtClean="0"/>
              <a:t>全面负责有关软件质量保证的各项工作； </a:t>
            </a:r>
          </a:p>
          <a:p>
            <a:pPr>
              <a:buNone/>
            </a:pPr>
            <a:r>
              <a:rPr lang="en-US" altLang="zh-CN" dirty="0" smtClean="0"/>
              <a:t>		</a:t>
            </a:r>
            <a:r>
              <a:rPr lang="zh-CN" altLang="en-US" dirty="0" smtClean="0"/>
              <a:t>配置管理</a:t>
            </a:r>
            <a:r>
              <a:rPr lang="zh-CN" altLang="en-US" dirty="0" smtClean="0"/>
              <a:t>人员负责有关软件配置变动、数据文档的备份保存</a:t>
            </a:r>
          </a:p>
          <a:p>
            <a:pPr>
              <a:buNone/>
            </a:pPr>
            <a:r>
              <a:rPr lang="en-US" altLang="zh-CN" dirty="0" smtClean="0"/>
              <a:t>		</a:t>
            </a:r>
            <a:r>
              <a:rPr lang="zh-CN" altLang="en-US" dirty="0" smtClean="0"/>
              <a:t>子系统</a:t>
            </a:r>
            <a:r>
              <a:rPr lang="zh-CN" altLang="en-US" dirty="0" smtClean="0"/>
              <a:t>的软件质量保证人员负责测试复查和文档的规范化检查工作</a:t>
            </a:r>
          </a:p>
          <a:p>
            <a:pPr marL="514350" indent="-514350">
              <a:buFont typeface="+mj-lt"/>
              <a:buAutoNum type="arabicPeriod" startAt="2"/>
            </a:pPr>
            <a:r>
              <a:rPr lang="zh-CN" altLang="en-US" b="1" dirty="0" smtClean="0"/>
              <a:t>人员分工</a:t>
            </a:r>
          </a:p>
          <a:p>
            <a:pPr>
              <a:buNone/>
            </a:pPr>
            <a:r>
              <a:rPr lang="zh-CN" altLang="en-US" dirty="0" smtClean="0"/>
              <a:t>	组长：唐子煜 </a:t>
            </a:r>
          </a:p>
          <a:p>
            <a:pPr>
              <a:buNone/>
            </a:pPr>
            <a:r>
              <a:rPr lang="zh-CN" altLang="en-US" dirty="0" smtClean="0"/>
              <a:t>	配置管理人员：唐子煜</a:t>
            </a:r>
          </a:p>
          <a:p>
            <a:pPr>
              <a:buNone/>
            </a:pPr>
            <a:r>
              <a:rPr lang="zh-CN" altLang="en-US" dirty="0" smtClean="0"/>
              <a:t>	子系统的软件质量保证人员：余敬，张伟鹏，丁磊</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b="1" dirty="0" smtClean="0"/>
              <a:t>文档</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Font typeface="+mj-lt"/>
              <a:buAutoNum type="arabicPeriod"/>
            </a:pPr>
            <a:r>
              <a:rPr lang="zh-CN" altLang="en-US" b="1" dirty="0" smtClean="0"/>
              <a:t>基本</a:t>
            </a:r>
            <a:r>
              <a:rPr lang="zh-CN" altLang="en-US" b="1" dirty="0" smtClean="0"/>
              <a:t>文档</a:t>
            </a:r>
          </a:p>
          <a:p>
            <a:pPr>
              <a:buNone/>
            </a:pPr>
            <a:r>
              <a:rPr lang="zh-CN" altLang="en-US" dirty="0" smtClean="0"/>
              <a:t>	</a:t>
            </a:r>
            <a:r>
              <a:rPr lang="en-US" altLang="zh-CN" dirty="0" smtClean="0"/>
              <a:t>《</a:t>
            </a:r>
            <a:r>
              <a:rPr lang="zh-CN" altLang="en-US" dirty="0" smtClean="0"/>
              <a:t>软件需求规格说明书</a:t>
            </a:r>
            <a:r>
              <a:rPr lang="en-US" altLang="zh-CN" dirty="0" smtClean="0"/>
              <a:t>》</a:t>
            </a:r>
          </a:p>
          <a:p>
            <a:pPr>
              <a:buNone/>
            </a:pPr>
            <a:r>
              <a:rPr lang="en-US" altLang="zh-CN" dirty="0" smtClean="0"/>
              <a:t>	《</a:t>
            </a:r>
            <a:r>
              <a:rPr lang="zh-CN" altLang="en-US" dirty="0" smtClean="0"/>
              <a:t>可行性分析报告</a:t>
            </a:r>
            <a:r>
              <a:rPr lang="en-US" altLang="zh-CN" dirty="0" smtClean="0"/>
              <a:t>》</a:t>
            </a:r>
          </a:p>
          <a:p>
            <a:pPr>
              <a:buNone/>
            </a:pPr>
            <a:r>
              <a:rPr lang="en-US" altLang="zh-CN" dirty="0" smtClean="0"/>
              <a:t>	《</a:t>
            </a:r>
            <a:r>
              <a:rPr lang="zh-CN" altLang="en-US" dirty="0" smtClean="0"/>
              <a:t>软件总体设计</a:t>
            </a:r>
            <a:r>
              <a:rPr lang="en-US" altLang="zh-CN" dirty="0" smtClean="0"/>
              <a:t>》</a:t>
            </a:r>
          </a:p>
          <a:p>
            <a:pPr>
              <a:buNone/>
            </a:pPr>
            <a:r>
              <a:rPr lang="en-US" altLang="zh-CN" dirty="0" smtClean="0"/>
              <a:t>	《</a:t>
            </a:r>
            <a:r>
              <a:rPr lang="zh-CN" altLang="en-US" dirty="0" smtClean="0"/>
              <a:t>软件详细设计</a:t>
            </a:r>
            <a:r>
              <a:rPr lang="en-US" altLang="zh-CN" dirty="0" smtClean="0"/>
              <a:t>》</a:t>
            </a:r>
          </a:p>
          <a:p>
            <a:pPr>
              <a:buNone/>
            </a:pPr>
            <a:r>
              <a:rPr lang="en-US" altLang="zh-CN" dirty="0" smtClean="0"/>
              <a:t>	《</a:t>
            </a:r>
            <a:r>
              <a:rPr lang="zh-CN" altLang="en-US" dirty="0" smtClean="0"/>
              <a:t>软件数据库设计</a:t>
            </a:r>
            <a:r>
              <a:rPr lang="en-US" altLang="zh-CN" dirty="0" smtClean="0"/>
              <a:t>》</a:t>
            </a:r>
          </a:p>
          <a:p>
            <a:pPr>
              <a:buNone/>
            </a:pPr>
            <a:r>
              <a:rPr lang="en-US" altLang="zh-CN" dirty="0" smtClean="0"/>
              <a:t>	《</a:t>
            </a:r>
            <a:r>
              <a:rPr lang="zh-CN" altLang="en-US" dirty="0" smtClean="0"/>
              <a:t>项目章程</a:t>
            </a:r>
            <a:r>
              <a:rPr lang="en-US" altLang="zh-CN" dirty="0" smtClean="0"/>
              <a:t>》</a:t>
            </a:r>
          </a:p>
          <a:p>
            <a:pPr>
              <a:buNone/>
            </a:pPr>
            <a:r>
              <a:rPr lang="en-US" altLang="zh-CN" dirty="0" smtClean="0"/>
              <a:t>	《</a:t>
            </a:r>
            <a:r>
              <a:rPr lang="zh-CN" altLang="en-US" dirty="0" smtClean="0"/>
              <a:t>项目计划</a:t>
            </a:r>
            <a:r>
              <a:rPr lang="en-US" altLang="zh-CN" dirty="0" smtClean="0"/>
              <a:t>》</a:t>
            </a:r>
          </a:p>
          <a:p>
            <a:pPr>
              <a:buNone/>
            </a:pPr>
            <a:r>
              <a:rPr lang="en-US" altLang="zh-CN" dirty="0" smtClean="0"/>
              <a:t>	《</a:t>
            </a:r>
            <a:r>
              <a:rPr lang="zh-CN" altLang="en-US" dirty="0" smtClean="0"/>
              <a:t>代码清单</a:t>
            </a:r>
            <a:r>
              <a:rPr lang="en-US" altLang="zh-CN" dirty="0" smtClean="0"/>
              <a:t>》</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文档</a:t>
            </a:r>
            <a:endParaRPr lang="zh-CN" altLang="en-US" dirty="0"/>
          </a:p>
        </p:txBody>
      </p:sp>
      <p:sp>
        <p:nvSpPr>
          <p:cNvPr id="3" name="内容占位符 2"/>
          <p:cNvSpPr>
            <a:spLocks noGrp="1"/>
          </p:cNvSpPr>
          <p:nvPr>
            <p:ph idx="1"/>
          </p:nvPr>
        </p:nvSpPr>
        <p:spPr/>
        <p:txBody>
          <a:bodyPr/>
          <a:lstStyle/>
          <a:p>
            <a:pPr marL="514350" indent="-514350">
              <a:lnSpc>
                <a:spcPct val="80000"/>
              </a:lnSpc>
              <a:buFont typeface="+mj-lt"/>
              <a:buAutoNum type="arabicPeriod" startAt="2"/>
            </a:pPr>
            <a:r>
              <a:rPr lang="zh-CN" altLang="en-US" sz="3600" b="1" dirty="0" smtClean="0"/>
              <a:t>其他文档</a:t>
            </a:r>
          </a:p>
          <a:p>
            <a:pPr>
              <a:buNone/>
            </a:pPr>
            <a:r>
              <a:rPr lang="zh-CN" altLang="en-US" dirty="0" smtClean="0"/>
              <a:t>	</a:t>
            </a:r>
            <a:r>
              <a:rPr lang="en-US" altLang="zh-CN" dirty="0" smtClean="0"/>
              <a:t>《</a:t>
            </a:r>
            <a:r>
              <a:rPr lang="zh-CN" altLang="en-US" dirty="0" smtClean="0"/>
              <a:t>会议记录</a:t>
            </a:r>
            <a:r>
              <a:rPr lang="en-US" altLang="zh-CN" dirty="0" smtClean="0"/>
              <a:t>》</a:t>
            </a:r>
          </a:p>
          <a:p>
            <a:pPr>
              <a:buNone/>
            </a:pPr>
            <a:r>
              <a:rPr lang="en-US" altLang="zh-CN" dirty="0" smtClean="0"/>
              <a:t>	《</a:t>
            </a:r>
            <a:r>
              <a:rPr lang="zh-CN" altLang="en-US" dirty="0" smtClean="0"/>
              <a:t>软件质量保证</a:t>
            </a:r>
            <a:r>
              <a:rPr lang="en-US" altLang="zh-CN" dirty="0" smtClean="0"/>
              <a:t>》</a:t>
            </a:r>
          </a:p>
          <a:p>
            <a:pPr>
              <a:buNone/>
            </a:pPr>
            <a:r>
              <a:rPr lang="en-US" altLang="zh-CN" dirty="0" smtClean="0"/>
              <a:t>	《</a:t>
            </a:r>
            <a:r>
              <a:rPr lang="zh-CN" altLang="en-US" dirty="0" smtClean="0"/>
              <a:t>工作分解结构</a:t>
            </a:r>
            <a:r>
              <a:rPr lang="en-US" altLang="zh-CN" dirty="0" smtClean="0"/>
              <a:t>》</a:t>
            </a:r>
          </a:p>
          <a:p>
            <a:pPr>
              <a:buNone/>
            </a:pPr>
            <a:r>
              <a:rPr lang="en-US" altLang="zh-CN" dirty="0" smtClean="0"/>
              <a:t>	《</a:t>
            </a:r>
            <a:r>
              <a:rPr lang="zh-CN" altLang="en-US" dirty="0" smtClean="0"/>
              <a:t>甘特图</a:t>
            </a:r>
            <a:r>
              <a:rPr lang="en-US" altLang="zh-CN" dirty="0" smtClean="0"/>
              <a:t>》</a:t>
            </a:r>
          </a:p>
          <a:p>
            <a:pPr>
              <a:buNone/>
            </a:pPr>
            <a:r>
              <a:rPr lang="en-US" altLang="zh-CN" dirty="0" smtClean="0"/>
              <a:t>	《</a:t>
            </a:r>
            <a:r>
              <a:rPr lang="zh-CN" altLang="en-US" dirty="0" smtClean="0"/>
              <a:t>代码规范</a:t>
            </a:r>
            <a:r>
              <a:rPr lang="en-US" altLang="zh-CN" dirty="0" smtClean="0"/>
              <a:t>》</a:t>
            </a:r>
          </a:p>
          <a:p>
            <a:pPr>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文档</a:t>
            </a:r>
            <a:endParaRPr lang="zh-CN" altLang="en-US" dirty="0"/>
          </a:p>
        </p:txBody>
      </p:sp>
      <p:sp>
        <p:nvSpPr>
          <p:cNvPr id="3" name="内容占位符 2"/>
          <p:cNvSpPr>
            <a:spLocks noGrp="1"/>
          </p:cNvSpPr>
          <p:nvPr>
            <p:ph idx="1"/>
          </p:nvPr>
        </p:nvSpPr>
        <p:spPr>
          <a:xfrm>
            <a:off x="457200" y="1600200"/>
            <a:ext cx="8229600" cy="4997152"/>
          </a:xfrm>
        </p:spPr>
        <p:txBody>
          <a:bodyPr>
            <a:normAutofit fontScale="62500" lnSpcReduction="20000"/>
          </a:bodyPr>
          <a:lstStyle/>
          <a:p>
            <a:pPr marL="514350" indent="-514350">
              <a:lnSpc>
                <a:spcPct val="80000"/>
              </a:lnSpc>
              <a:buFont typeface="+mj-lt"/>
              <a:buAutoNum type="arabicPeriod" startAt="3"/>
            </a:pPr>
            <a:r>
              <a:rPr lang="zh-CN" altLang="en-US" sz="5800" b="1" dirty="0" smtClean="0"/>
              <a:t>文档</a:t>
            </a:r>
            <a:r>
              <a:rPr lang="zh-CN" altLang="en-US" sz="5800" b="1" dirty="0" smtClean="0"/>
              <a:t>质量的度量</a:t>
            </a:r>
            <a:r>
              <a:rPr lang="zh-CN" altLang="en-US" sz="5800" b="1" dirty="0" smtClean="0"/>
              <a:t>准则</a:t>
            </a:r>
            <a:endParaRPr lang="en-US" altLang="zh-CN" sz="5800" b="1" dirty="0" smtClean="0"/>
          </a:p>
          <a:p>
            <a:pPr>
              <a:buNone/>
            </a:pPr>
            <a:r>
              <a:rPr lang="zh-CN" altLang="en-US" dirty="0" smtClean="0"/>
              <a:t>文档是软件的重要组成部分，是软项目各个不同阶段的产品描述。评审文档质量的度量准则是有以下几条：</a:t>
            </a:r>
          </a:p>
          <a:p>
            <a:pPr>
              <a:buNone/>
            </a:pPr>
            <a:r>
              <a:rPr lang="en-US" altLang="zh-CN" dirty="0" smtClean="0"/>
              <a:t>1)	</a:t>
            </a:r>
            <a:r>
              <a:rPr lang="zh-CN" altLang="en-US" dirty="0" smtClean="0"/>
              <a:t>完备性：应按照以保证在开发阶段结束时其文档是齐全的。 </a:t>
            </a:r>
          </a:p>
          <a:p>
            <a:pPr>
              <a:buNone/>
            </a:pPr>
            <a:r>
              <a:rPr lang="en-US" altLang="zh-CN" dirty="0" smtClean="0"/>
              <a:t>2)	</a:t>
            </a:r>
            <a:r>
              <a:rPr lang="zh-CN" altLang="en-US" dirty="0" smtClean="0"/>
              <a:t>正确性：在软件开发各个阶段所编写的文档的内容，必须真实的反映阶段的工      作且与该阶段的需求相一致。 </a:t>
            </a:r>
          </a:p>
          <a:p>
            <a:pPr>
              <a:buNone/>
            </a:pPr>
            <a:r>
              <a:rPr lang="en-US" altLang="zh-CN" dirty="0" smtClean="0"/>
              <a:t>3)	</a:t>
            </a:r>
            <a:r>
              <a:rPr lang="zh-CN" altLang="en-US" dirty="0" smtClean="0"/>
              <a:t>简明性：在项目所编写的各种文档的语言表达应该清晰、准确简炼，适合各种  文档的特定读者。 </a:t>
            </a:r>
          </a:p>
          <a:p>
            <a:pPr>
              <a:buNone/>
            </a:pPr>
            <a:r>
              <a:rPr lang="en-US" altLang="zh-CN" dirty="0" smtClean="0"/>
              <a:t>4)	</a:t>
            </a:r>
            <a:r>
              <a:rPr lang="zh-CN" altLang="en-US" dirty="0" smtClean="0"/>
              <a:t>可追踪性：在软件开发各个阶段所编写的各种文档应该具有良好的可追踪性。</a:t>
            </a:r>
          </a:p>
          <a:p>
            <a:pPr>
              <a:buNone/>
            </a:pPr>
            <a:r>
              <a:rPr lang="zh-CN" altLang="en-US" dirty="0" smtClean="0"/>
              <a:t>可追踪性包括：</a:t>
            </a:r>
            <a:r>
              <a:rPr lang="en-US" altLang="zh-CN" dirty="0" smtClean="0"/>
              <a:t>1</a:t>
            </a:r>
            <a:r>
              <a:rPr lang="zh-CN" altLang="en-US" dirty="0" smtClean="0"/>
              <a:t>）文档变更可追踪。</a:t>
            </a:r>
            <a:r>
              <a:rPr lang="en-US" altLang="zh-CN" dirty="0" smtClean="0"/>
              <a:t>2</a:t>
            </a:r>
            <a:r>
              <a:rPr lang="zh-CN" altLang="en-US" dirty="0" smtClean="0"/>
              <a:t>）文档内容可追踪</a:t>
            </a:r>
          </a:p>
          <a:p>
            <a:pPr>
              <a:buNone/>
            </a:pPr>
            <a:r>
              <a:rPr lang="en-US" altLang="zh-CN" dirty="0" smtClean="0"/>
              <a:t>5)	</a:t>
            </a:r>
            <a:r>
              <a:rPr lang="zh-CN" altLang="en-US" dirty="0" smtClean="0"/>
              <a:t>自说明性：在软件开发各个阶段所编写的各种文档应该具有较好的自说明性。 文档的自说明性是指在软件开发各个阶段中的不同文档能独立表达该软件其相应阶段的阶段产品的能力。 </a:t>
            </a:r>
          </a:p>
          <a:p>
            <a:pPr>
              <a:buNone/>
            </a:pPr>
            <a:r>
              <a:rPr lang="en-US" altLang="zh-CN" dirty="0" smtClean="0"/>
              <a:t>6)	</a:t>
            </a:r>
            <a:r>
              <a:rPr lang="zh-CN" altLang="en-US" dirty="0" smtClean="0"/>
              <a:t>规范性：在软件开发各个阶段所编写的各种文档应该具有良好的规范性。文档的规范性包括文档的封面、大纲、术语的含义以及图示符号等符合有关规范的规定。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评审和检查</a:t>
            </a:r>
          </a:p>
        </p:txBody>
      </p:sp>
      <p:sp>
        <p:nvSpPr>
          <p:cNvPr id="3" name="内容占位符 2"/>
          <p:cNvSpPr>
            <a:spLocks noGrp="1"/>
          </p:cNvSpPr>
          <p:nvPr>
            <p:ph idx="1"/>
          </p:nvPr>
        </p:nvSpPr>
        <p:spPr/>
        <p:txBody>
          <a:bodyPr>
            <a:normAutofit fontScale="77500" lnSpcReduction="20000"/>
          </a:bodyPr>
          <a:lstStyle/>
          <a:p>
            <a:pPr marL="514350" indent="-514350">
              <a:buFont typeface="+mj-lt"/>
              <a:buAutoNum type="arabicPeriod"/>
            </a:pPr>
            <a:r>
              <a:rPr lang="zh-CN" altLang="en-US" dirty="0" smtClean="0"/>
              <a:t>软件</a:t>
            </a:r>
            <a:r>
              <a:rPr lang="zh-CN" altLang="en-US" dirty="0" smtClean="0"/>
              <a:t>需求规格说明书评审</a:t>
            </a:r>
          </a:p>
          <a:p>
            <a:pPr>
              <a:buNone/>
            </a:pPr>
            <a:r>
              <a:rPr lang="zh-CN" altLang="en-US" dirty="0" smtClean="0"/>
              <a:t>	可行性研究报告应做到内容齐全、是否符合用户需求，有没有多次找用户询问需求，如果需求有修改文档是否修改，是否可以追溯。</a:t>
            </a:r>
          </a:p>
          <a:p>
            <a:pPr>
              <a:buNone/>
            </a:pPr>
            <a:endParaRPr lang="zh-CN" altLang="en-US" dirty="0" smtClean="0"/>
          </a:p>
          <a:p>
            <a:pPr marL="514350" indent="-514350">
              <a:buFont typeface="+mj-lt"/>
              <a:buAutoNum type="arabicPeriod" startAt="2"/>
            </a:pPr>
            <a:r>
              <a:rPr lang="zh-CN" altLang="en-US" dirty="0" smtClean="0"/>
              <a:t>可行性分析</a:t>
            </a:r>
            <a:r>
              <a:rPr lang="zh-CN" altLang="en-US" dirty="0" smtClean="0"/>
              <a:t>报告评审</a:t>
            </a:r>
          </a:p>
          <a:p>
            <a:pPr>
              <a:buNone/>
            </a:pPr>
            <a:r>
              <a:rPr lang="zh-CN" altLang="en-US" dirty="0" smtClean="0"/>
              <a:t>可行性研究报告应做到内容齐全，结论明确，数据准确，论据充分，以满足决策者定方案定项目的需要。三个可行性论证是否论据充分，是否合适，是否可以追溯。</a:t>
            </a:r>
          </a:p>
          <a:p>
            <a:pPr marL="514350" indent="-514350">
              <a:buFont typeface="+mj-lt"/>
              <a:buAutoNum type="arabicPeriod" startAt="3"/>
            </a:pPr>
            <a:r>
              <a:rPr lang="zh-CN" altLang="en-US" dirty="0" smtClean="0"/>
              <a:t>软件</a:t>
            </a:r>
            <a:r>
              <a:rPr lang="zh-CN" altLang="en-US" dirty="0" smtClean="0"/>
              <a:t>总体设计评审</a:t>
            </a:r>
          </a:p>
          <a:p>
            <a:pPr>
              <a:buNone/>
            </a:pPr>
            <a:r>
              <a:rPr lang="zh-CN" altLang="en-US" dirty="0" smtClean="0"/>
              <a:t>软件是否按照用户需求进行设计，软件设计是否合理，经济性是否合理，界面原型是否完善，是否有分成各个子模块，内容是否完整，是否可以追溯。</a:t>
            </a:r>
          </a:p>
          <a:p>
            <a:pPr>
              <a:buNone/>
            </a:pP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19</TotalTime>
  <Words>114</Words>
  <Application>Microsoft Office PowerPoint</Application>
  <PresentationFormat>全屏显示(4:3)</PresentationFormat>
  <Paragraphs>87</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暗香扑面</vt:lpstr>
      <vt:lpstr>质量保证计划</vt:lpstr>
      <vt:lpstr>目录</vt:lpstr>
      <vt:lpstr>引言</vt:lpstr>
      <vt:lpstr>管理</vt:lpstr>
      <vt:lpstr>管理</vt:lpstr>
      <vt:lpstr>文档</vt:lpstr>
      <vt:lpstr>文档</vt:lpstr>
      <vt:lpstr>文档</vt:lpstr>
      <vt:lpstr>评审和检查</vt:lpstr>
      <vt:lpstr>软件配置管理</vt:lpstr>
      <vt:lpstr>媒体控制</vt:lpstr>
      <vt:lpstr>记录收集、维护和保存</vt:lpstr>
      <vt:lpstr>风险管理计划</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质量保证计划</dc:title>
  <dc:creator>lenovo</dc:creator>
  <cp:lastModifiedBy>lenovo</cp:lastModifiedBy>
  <cp:revision>10</cp:revision>
  <dcterms:created xsi:type="dcterms:W3CDTF">2017-01-02T04:18:04Z</dcterms:created>
  <dcterms:modified xsi:type="dcterms:W3CDTF">2017-01-02T04:52:03Z</dcterms:modified>
</cp:coreProperties>
</file>