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78" r:id="rId3"/>
    <p:sldId id="267" r:id="rId4"/>
    <p:sldId id="262" r:id="rId5"/>
    <p:sldId id="263" r:id="rId6"/>
    <p:sldId id="264" r:id="rId7"/>
    <p:sldId id="299" r:id="rId8"/>
    <p:sldId id="265" r:id="rId9"/>
    <p:sldId id="294" r:id="rId10"/>
    <p:sldId id="298" r:id="rId11"/>
    <p:sldId id="295" r:id="rId12"/>
    <p:sldId id="296" r:id="rId13"/>
    <p:sldId id="297" r:id="rId14"/>
    <p:sldId id="29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CE3E405-F2ED-4FDB-B790-FA75AFE92E19}">
          <p14:sldIdLst>
            <p14:sldId id="289"/>
            <p14:sldId id="278"/>
            <p14:sldId id="267"/>
            <p14:sldId id="262"/>
            <p14:sldId id="263"/>
            <p14:sldId id="264"/>
            <p14:sldId id="299"/>
            <p14:sldId id="265"/>
            <p14:sldId id="294"/>
            <p14:sldId id="298"/>
            <p14:sldId id="295"/>
            <p14:sldId id="296"/>
            <p14:sldId id="297"/>
            <p14:sldId id="292"/>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8" pos="74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A4A3A4"/>
    <a:srgbClr val="00B499"/>
    <a:srgbClr val="FD3E60"/>
    <a:srgbClr val="018D9D"/>
    <a:srgbClr val="FDB733"/>
    <a:srgbClr val="4F4F4F"/>
    <a:srgbClr val="00B49B"/>
    <a:srgbClr val="FFB534"/>
    <a:srgbClr val="BAF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2" autoAdjust="0"/>
    <p:restoredTop sz="92326" autoAdjust="0"/>
  </p:normalViewPr>
  <p:slideViewPr>
    <p:cSldViewPr snapToGrid="0" showGuides="1">
      <p:cViewPr>
        <p:scale>
          <a:sx n="75" d="100"/>
          <a:sy n="75" d="100"/>
        </p:scale>
        <p:origin x="-946" y="-187"/>
      </p:cViewPr>
      <p:guideLst>
        <p:guide orient="horz" pos="2160"/>
        <p:guide pos="3840"/>
        <p:guide pos="7469"/>
      </p:guideLst>
    </p:cSldViewPr>
  </p:slideViewPr>
  <p:notesTextViewPr>
    <p:cViewPr>
      <p:scale>
        <a:sx n="1" d="1"/>
        <a:sy n="1" d="1"/>
      </p:scale>
      <p:origin x="0" y="0"/>
    </p:cViewPr>
  </p:notesTextViewPr>
  <p:sorterViewPr>
    <p:cViewPr>
      <p:scale>
        <a:sx n="150" d="100"/>
        <a:sy n="150" d="100"/>
      </p:scale>
      <p:origin x="0" y="-71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3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534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212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447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062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782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726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9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219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934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115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321EC-F975-449F-B7A2-28B0664A4FE4}" type="datetimeFigureOut">
              <a:rPr lang="zh-CN" altLang="en-US" smtClean="0">
                <a:solidFill>
                  <a:prstClr val="black">
                    <a:tint val="75000"/>
                  </a:prstClr>
                </a:solidFill>
              </a:rPr>
              <a:pPr/>
              <a:t>2017-01-03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7496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56" t="7273" r="156" b="7833"/>
          <a:stretch/>
        </p:blipFill>
        <p:spPr>
          <a:xfrm>
            <a:off x="0" y="-35480"/>
            <a:ext cx="12192000" cy="6893480"/>
          </a:xfrm>
          <a:prstGeom prst="rect">
            <a:avLst/>
          </a:prstGeom>
        </p:spPr>
      </p:pic>
      <p:grpSp>
        <p:nvGrpSpPr>
          <p:cNvPr id="4" name="组合 3"/>
          <p:cNvGrpSpPr/>
          <p:nvPr/>
        </p:nvGrpSpPr>
        <p:grpSpPr>
          <a:xfrm>
            <a:off x="4138312" y="2066442"/>
            <a:ext cx="10163702" cy="1840975"/>
            <a:chOff x="1814212" y="1990242"/>
            <a:chExt cx="10163702" cy="1840975"/>
          </a:xfrm>
        </p:grpSpPr>
        <p:sp>
          <p:nvSpPr>
            <p:cNvPr id="13" name="矩形 12"/>
            <p:cNvSpPr/>
            <p:nvPr/>
          </p:nvSpPr>
          <p:spPr>
            <a:xfrm>
              <a:off x="1814212" y="1990242"/>
              <a:ext cx="10163702" cy="184097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8" name="标题 1"/>
            <p:cNvSpPr txBox="1">
              <a:spLocks/>
            </p:cNvSpPr>
            <p:nvPr/>
          </p:nvSpPr>
          <p:spPr>
            <a:xfrm>
              <a:off x="2408101" y="2339693"/>
              <a:ext cx="7404259" cy="149152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4800" b="1" dirty="0"/>
            </a:p>
          </p:txBody>
        </p:sp>
        <p:sp>
          <p:nvSpPr>
            <p:cNvPr id="3" name="矩形 2"/>
            <p:cNvSpPr/>
            <p:nvPr/>
          </p:nvSpPr>
          <p:spPr>
            <a:xfrm>
              <a:off x="2211329" y="2358405"/>
              <a:ext cx="7648840" cy="1015663"/>
            </a:xfrm>
            <a:prstGeom prst="rect">
              <a:avLst/>
            </a:prstGeom>
          </p:spPr>
          <p:txBody>
            <a:bodyPr wrap="square">
              <a:spAutoFit/>
            </a:bodyPr>
            <a:lstStyle/>
            <a:p>
              <a:pPr lvl="0"/>
              <a:r>
                <a:rPr lang="zh-CN" altLang="en-US" sz="6000" b="1" dirty="0" smtClean="0">
                  <a:solidFill>
                    <a:srgbClr val="767171"/>
                  </a:solidFill>
                </a:rPr>
                <a:t>需求变更</a:t>
              </a:r>
              <a:endParaRPr lang="zh-CN" altLang="en-US" sz="6000" b="1" dirty="0">
                <a:solidFill>
                  <a:srgbClr val="767171"/>
                </a:solidFill>
              </a:endParaRPr>
            </a:p>
          </p:txBody>
        </p:sp>
        <p:grpSp>
          <p:nvGrpSpPr>
            <p:cNvPr id="22" name="组合 21"/>
            <p:cNvGrpSpPr/>
            <p:nvPr/>
          </p:nvGrpSpPr>
          <p:grpSpPr>
            <a:xfrm>
              <a:off x="2309588" y="3541334"/>
              <a:ext cx="7550581" cy="4158"/>
              <a:chOff x="2328750" y="3264656"/>
              <a:chExt cx="7550581" cy="4158"/>
            </a:xfrm>
          </p:grpSpPr>
          <p:cxnSp>
            <p:nvCxnSpPr>
              <p:cNvPr id="6" name="直接连接符 5"/>
              <p:cNvCxnSpPr/>
              <p:nvPr/>
            </p:nvCxnSpPr>
            <p:spPr>
              <a:xfrm>
                <a:off x="2328750" y="3264656"/>
                <a:ext cx="2475009" cy="0"/>
              </a:xfrm>
              <a:prstGeom prst="line">
                <a:avLst/>
              </a:prstGeom>
              <a:ln w="28575">
                <a:solidFill>
                  <a:srgbClr val="018D9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834239" y="3264656"/>
                <a:ext cx="2366661" cy="4158"/>
              </a:xfrm>
              <a:prstGeom prst="line">
                <a:avLst/>
              </a:prstGeom>
              <a:ln w="28575">
                <a:solidFill>
                  <a:srgbClr val="FDB73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00900" y="3268814"/>
                <a:ext cx="2678431" cy="0"/>
              </a:xfrm>
              <a:prstGeom prst="line">
                <a:avLst/>
              </a:prstGeom>
              <a:ln w="28575">
                <a:solidFill>
                  <a:srgbClr val="00B499"/>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309588" y="2191527"/>
              <a:ext cx="7569743" cy="5827"/>
              <a:chOff x="2309588" y="2339657"/>
              <a:chExt cx="7569743" cy="5827"/>
            </a:xfrm>
          </p:grpSpPr>
          <p:cxnSp>
            <p:nvCxnSpPr>
              <p:cNvPr id="15" name="直接连接符 14"/>
              <p:cNvCxnSpPr/>
              <p:nvPr/>
            </p:nvCxnSpPr>
            <p:spPr>
              <a:xfrm>
                <a:off x="4522469" y="2345484"/>
                <a:ext cx="2843531" cy="0"/>
              </a:xfrm>
              <a:prstGeom prst="line">
                <a:avLst/>
              </a:prstGeom>
              <a:ln w="28575">
                <a:solidFill>
                  <a:srgbClr val="00B4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309588" y="2339657"/>
                <a:ext cx="2475009" cy="0"/>
              </a:xfrm>
              <a:prstGeom prst="line">
                <a:avLst/>
              </a:prstGeom>
              <a:ln w="28575">
                <a:solidFill>
                  <a:srgbClr val="FD3E6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277100" y="2345484"/>
                <a:ext cx="2602231" cy="0"/>
              </a:xfrm>
              <a:prstGeom prst="line">
                <a:avLst/>
              </a:prstGeom>
              <a:ln w="28575">
                <a:solidFill>
                  <a:srgbClr val="018D9D"/>
                </a:solidFill>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9205649" y="7531810"/>
            <a:ext cx="4781662" cy="801481"/>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19" name="副标题 2"/>
          <p:cNvSpPr txBox="1">
            <a:spLocks/>
          </p:cNvSpPr>
          <p:nvPr/>
        </p:nvSpPr>
        <p:spPr>
          <a:xfrm>
            <a:off x="8787661" y="3907417"/>
            <a:ext cx="3186170" cy="5021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600" b="1" dirty="0" smtClean="0">
                <a:solidFill>
                  <a:srgbClr val="767171"/>
                </a:solidFill>
                <a:latin typeface="微软雅黑" panose="020B0503020204020204" pitchFamily="34" charset="-122"/>
                <a:ea typeface="微软雅黑" panose="020B0503020204020204" pitchFamily="34" charset="-122"/>
              </a:rPr>
              <a:t>G16</a:t>
            </a:r>
            <a:endParaRPr lang="zh-CN" altLang="en-US" sz="2600" b="1" dirty="0">
              <a:solidFill>
                <a:srgbClr val="76717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8869898" y="4467573"/>
            <a:ext cx="3562783" cy="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0828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63436" y="498244"/>
            <a:ext cx="4881580" cy="646331"/>
          </a:xfrm>
          <a:prstGeom prst="rect">
            <a:avLst/>
          </a:prstGeom>
          <a:noFill/>
        </p:spPr>
        <p:txBody>
          <a:bodyPr wrap="square" rtlCol="0">
            <a:spAutoFit/>
          </a:bodyPr>
          <a:lstStyle/>
          <a:p>
            <a:r>
              <a:rPr lang="zh-CN" altLang="en-US" sz="3600" dirty="0" smtClean="0">
                <a:solidFill>
                  <a:prstClr val="black">
                    <a:lumMod val="50000"/>
                    <a:lumOff val="50000"/>
                  </a:prstClr>
                </a:solidFill>
                <a:latin typeface="微软雅黑" panose="020B0503020204020204" pitchFamily="34" charset="-122"/>
                <a:ea typeface="微软雅黑" panose="020B0503020204020204" pitchFamily="34" charset="-122"/>
              </a:rPr>
              <a:t>变更实际花费</a:t>
            </a:r>
            <a:r>
              <a:rPr lang="zh-CN" altLang="en-US" sz="3600" dirty="0" smtClean="0">
                <a:solidFill>
                  <a:prstClr val="black">
                    <a:lumMod val="50000"/>
                    <a:lumOff val="50000"/>
                  </a:prstClr>
                </a:solidFill>
                <a:latin typeface="微软雅黑" panose="020B0503020204020204" pitchFamily="34" charset="-122"/>
                <a:ea typeface="微软雅黑" panose="020B0503020204020204" pitchFamily="34" charset="-122"/>
              </a:rPr>
              <a:t>的时间</a:t>
            </a:r>
            <a:endParaRPr lang="zh-CN" altLang="en-US" sz="36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87848449"/>
              </p:ext>
            </p:extLst>
          </p:nvPr>
        </p:nvGraphicFramePr>
        <p:xfrm>
          <a:off x="1442720" y="1432558"/>
          <a:ext cx="8483600" cy="3911600"/>
        </p:xfrm>
        <a:graphic>
          <a:graphicData uri="http://schemas.openxmlformats.org/drawingml/2006/table">
            <a:tbl>
              <a:tblPr firstRow="1" firstCol="1" bandRow="1">
                <a:tableStyleId>{5C22544A-7EE6-4342-B048-85BDC9FD1C3A}</a:tableStyleId>
              </a:tblPr>
              <a:tblGrid>
                <a:gridCol w="4241800"/>
                <a:gridCol w="4241800"/>
              </a:tblGrid>
              <a:tr h="488950">
                <a:tc>
                  <a:txBody>
                    <a:bodyPr/>
                    <a:lstStyle/>
                    <a:p>
                      <a:pPr algn="just">
                        <a:spcAft>
                          <a:spcPts val="0"/>
                        </a:spcAft>
                      </a:pPr>
                      <a:r>
                        <a:rPr lang="zh-CN" sz="1800" kern="100" dirty="0">
                          <a:effectLst/>
                        </a:rPr>
                        <a:t>任务名称</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zh-CN" altLang="en-US" sz="1800" kern="100" dirty="0" smtClean="0">
                          <a:effectLst/>
                        </a:rPr>
                        <a:t>估计</a:t>
                      </a:r>
                      <a:r>
                        <a:rPr lang="zh-CN" sz="1800" kern="100" dirty="0" smtClean="0">
                          <a:effectLst/>
                        </a:rPr>
                        <a:t>工时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dirty="0">
                          <a:effectLst/>
                        </a:rPr>
                        <a:t>界面原型的修改</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1</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软件需求规格说明书修正</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altLang="zh-CN" sz="1800" kern="100" dirty="0" smtClean="0">
                          <a:effectLst/>
                        </a:rPr>
                        <a:t>0.5</a:t>
                      </a:r>
                      <a:r>
                        <a:rPr lang="zh-CN" sz="1800" kern="100" dirty="0" smtClean="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用例场景描述修正</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altLang="zh-CN" sz="1800" kern="100" dirty="0" smtClean="0">
                          <a:effectLst/>
                        </a:rPr>
                        <a:t>2</a:t>
                      </a:r>
                      <a:r>
                        <a:rPr lang="zh-CN" sz="1800" kern="100" dirty="0" smtClean="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测试用例设计</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0.5</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范围与前景文档修正</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1</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数据字典修正</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0.5</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dirty="0">
                          <a:effectLst/>
                        </a:rPr>
                        <a:t>用户手册修正</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0.5</a:t>
                      </a:r>
                      <a:r>
                        <a:rPr lang="zh-CN" sz="1800" kern="100" dirty="0">
                          <a:effectLst/>
                        </a:rPr>
                        <a:t>个小时</a:t>
                      </a:r>
                      <a:endParaRPr lang="zh-CN" sz="1800" kern="100" dirty="0">
                        <a:effectLst/>
                        <a:latin typeface="Calibri"/>
                        <a:ea typeface="宋体"/>
                        <a:cs typeface="Times New Roman"/>
                      </a:endParaRPr>
                    </a:p>
                  </a:txBody>
                  <a:tcPr marL="68580" marR="68580" marT="0" marB="0"/>
                </a:tc>
              </a:tr>
            </a:tbl>
          </a:graphicData>
        </a:graphic>
      </p:graphicFrame>
      <p:sp>
        <p:nvSpPr>
          <p:cNvPr id="3" name="Rectangle 1"/>
          <p:cNvSpPr>
            <a:spLocks noChangeArrowheads="1"/>
          </p:cNvSpPr>
          <p:nvPr/>
        </p:nvSpPr>
        <p:spPr bwMode="auto">
          <a:xfrm>
            <a:off x="1481138" y="5586989"/>
            <a:ext cx="3648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完成需求变更应花费</a:t>
            </a:r>
            <a:r>
              <a:rPr kumimoji="0" 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6</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个</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小时</a:t>
            </a:r>
            <a:endParaRPr kumimoji="0" lang="zh-CN" altLang="en-US" sz="4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65823565"/>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63436" y="498244"/>
            <a:ext cx="4881580" cy="646331"/>
          </a:xfrm>
          <a:prstGeom prst="rect">
            <a:avLst/>
          </a:prstGeom>
          <a:noFill/>
        </p:spPr>
        <p:txBody>
          <a:bodyPr wrap="square" rtlCol="0">
            <a:spAutoFit/>
          </a:bodyPr>
          <a:lstStyle/>
          <a:p>
            <a:r>
              <a:rPr lang="zh-CN" altLang="en-US" sz="3600" dirty="0" smtClean="0">
                <a:solidFill>
                  <a:prstClr val="black">
                    <a:lumMod val="50000"/>
                    <a:lumOff val="50000"/>
                  </a:prstClr>
                </a:solidFill>
                <a:latin typeface="微软雅黑" panose="020B0503020204020204" pitchFamily="34" charset="-122"/>
                <a:ea typeface="微软雅黑" panose="020B0503020204020204" pitchFamily="34" charset="-122"/>
              </a:rPr>
              <a:t>变更所受影响的干系人</a:t>
            </a:r>
            <a:endParaRPr lang="zh-CN" altLang="en-US" sz="36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949309964"/>
              </p:ext>
            </p:extLst>
          </p:nvPr>
        </p:nvGraphicFramePr>
        <p:xfrm>
          <a:off x="1432560" y="1483364"/>
          <a:ext cx="6969760" cy="4389120"/>
        </p:xfrm>
        <a:graphic>
          <a:graphicData uri="http://schemas.openxmlformats.org/drawingml/2006/table">
            <a:tbl>
              <a:tblPr firstRow="1" firstCol="1" bandRow="1">
                <a:tableStyleId>{5C22544A-7EE6-4342-B048-85BDC9FD1C3A}</a:tableStyleId>
              </a:tblPr>
              <a:tblGrid>
                <a:gridCol w="1827906"/>
                <a:gridCol w="5141854"/>
              </a:tblGrid>
              <a:tr h="438912">
                <a:tc>
                  <a:txBody>
                    <a:bodyPr/>
                    <a:lstStyle/>
                    <a:p>
                      <a:pPr algn="just">
                        <a:spcAft>
                          <a:spcPts val="0"/>
                        </a:spcAft>
                      </a:pPr>
                      <a:r>
                        <a:rPr lang="zh-CN" sz="2000" kern="100" dirty="0">
                          <a:effectLst/>
                        </a:rPr>
                        <a:t>姓名</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sz="2000" kern="100">
                          <a:effectLst/>
                        </a:rPr>
                        <a:t>角色</a:t>
                      </a:r>
                      <a:endParaRPr lang="zh-CN" sz="2000" kern="100">
                        <a:effectLst/>
                        <a:latin typeface="Calibri"/>
                        <a:ea typeface="宋体"/>
                        <a:cs typeface="Times New Roman"/>
                      </a:endParaRPr>
                    </a:p>
                  </a:txBody>
                  <a:tcPr marL="68580" marR="68580" marT="0" marB="0"/>
                </a:tc>
              </a:tr>
              <a:tr h="438912">
                <a:tc>
                  <a:txBody>
                    <a:bodyPr/>
                    <a:lstStyle/>
                    <a:p>
                      <a:pPr algn="just">
                        <a:spcAft>
                          <a:spcPts val="0"/>
                        </a:spcAft>
                      </a:pPr>
                      <a:r>
                        <a:rPr lang="zh-CN" sz="2000" kern="100" dirty="0">
                          <a:effectLst/>
                        </a:rPr>
                        <a:t>杨枨</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sz="2000" kern="100">
                          <a:effectLst/>
                        </a:rPr>
                        <a:t>客户代表，教师用户代表</a:t>
                      </a:r>
                      <a:endParaRPr lang="zh-CN" sz="2000" kern="100">
                        <a:effectLst/>
                        <a:latin typeface="Calibri"/>
                        <a:ea typeface="宋体"/>
                        <a:cs typeface="Times New Roman"/>
                      </a:endParaRPr>
                    </a:p>
                  </a:txBody>
                  <a:tcPr marL="68580" marR="68580" marT="0" marB="0"/>
                </a:tc>
              </a:tr>
              <a:tr h="438912">
                <a:tc>
                  <a:txBody>
                    <a:bodyPr/>
                    <a:lstStyle/>
                    <a:p>
                      <a:pPr algn="just">
                        <a:spcAft>
                          <a:spcPts val="0"/>
                        </a:spcAft>
                      </a:pPr>
                      <a:r>
                        <a:rPr lang="zh-CN" sz="2000" kern="100" dirty="0">
                          <a:effectLst/>
                        </a:rPr>
                        <a:t>余敬</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PRD-2016-G16</a:t>
                      </a:r>
                      <a:r>
                        <a:rPr lang="zh-CN" sz="2000" kern="100" dirty="0">
                          <a:effectLst/>
                        </a:rPr>
                        <a:t>小组成员</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张伟鹏</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PRD-2016-G16</a:t>
                      </a:r>
                      <a:r>
                        <a:rPr lang="zh-CN" sz="2000" kern="100" dirty="0">
                          <a:effectLst/>
                        </a:rPr>
                        <a:t>小组成员</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唐子煜</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PRD-2016-G16</a:t>
                      </a:r>
                      <a:r>
                        <a:rPr lang="zh-CN" sz="2000" kern="100" dirty="0">
                          <a:effectLst/>
                        </a:rPr>
                        <a:t>小组成员</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丁磊</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PRD-2016-G16</a:t>
                      </a:r>
                      <a:r>
                        <a:rPr lang="zh-CN" sz="2000" kern="100" dirty="0">
                          <a:effectLst/>
                        </a:rPr>
                        <a:t>小组成员</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陈建伟</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PRD-2016-G16</a:t>
                      </a:r>
                      <a:r>
                        <a:rPr lang="zh-CN" sz="2000" kern="100" dirty="0">
                          <a:effectLst/>
                        </a:rPr>
                        <a:t>小组成员</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伍超尘</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开发人员代表</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李泽龙</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管理员用户代表</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陈家俊</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学生用户代表</a:t>
                      </a:r>
                      <a:endParaRPr lang="zh-CN" sz="20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4192342761"/>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63436" y="498244"/>
            <a:ext cx="4881580" cy="646331"/>
          </a:xfrm>
          <a:prstGeom prst="rect">
            <a:avLst/>
          </a:prstGeom>
          <a:noFill/>
        </p:spPr>
        <p:txBody>
          <a:bodyPr wrap="square" rtlCol="0">
            <a:spAutoFit/>
          </a:bodyPr>
          <a:lstStyle/>
          <a:p>
            <a:r>
              <a:rPr lang="zh-CN" altLang="en-US" sz="3600" dirty="0" smtClean="0">
                <a:solidFill>
                  <a:prstClr val="black">
                    <a:lumMod val="50000"/>
                    <a:lumOff val="50000"/>
                  </a:prstClr>
                </a:solidFill>
                <a:latin typeface="微软雅黑" panose="020B0503020204020204" pitchFamily="34" charset="-122"/>
                <a:ea typeface="微软雅黑" panose="020B0503020204020204" pitchFamily="34" charset="-122"/>
              </a:rPr>
              <a:t>参考文献</a:t>
            </a:r>
            <a:endParaRPr lang="zh-CN" altLang="en-US" sz="36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3" name="矩形 2"/>
          <p:cNvSpPr/>
          <p:nvPr/>
        </p:nvSpPr>
        <p:spPr>
          <a:xfrm>
            <a:off x="1412240" y="1610529"/>
            <a:ext cx="9022080" cy="954107"/>
          </a:xfrm>
          <a:prstGeom prst="rect">
            <a:avLst/>
          </a:prstGeom>
        </p:spPr>
        <p:txBody>
          <a:bodyPr wrap="square">
            <a:spAutoFit/>
          </a:bodyPr>
          <a:lstStyle/>
          <a:p>
            <a:r>
              <a:rPr lang="en-US" altLang="zh-CN" sz="2800" dirty="0" smtClean="0"/>
              <a:t>[1]</a:t>
            </a:r>
            <a:r>
              <a:rPr lang="zh-CN" altLang="zh-CN" sz="2800" dirty="0" smtClean="0"/>
              <a:t>（</a:t>
            </a:r>
            <a:r>
              <a:rPr lang="zh-CN" altLang="zh-CN" sz="2800" dirty="0"/>
              <a:t>美）</a:t>
            </a:r>
            <a:r>
              <a:rPr lang="en-US" altLang="zh-CN" sz="2800" dirty="0"/>
              <a:t>Karl E. </a:t>
            </a:r>
            <a:r>
              <a:rPr lang="en-US" altLang="zh-CN" sz="2800" dirty="0" err="1"/>
              <a:t>Wiegers</a:t>
            </a:r>
            <a:r>
              <a:rPr lang="zh-CN" altLang="zh-CN" sz="2800" dirty="0"/>
              <a:t>著，刘伟琴，刘洪涛 译， 软件需求（第</a:t>
            </a:r>
            <a:r>
              <a:rPr lang="en-US" altLang="zh-CN" sz="2800" dirty="0"/>
              <a:t>2</a:t>
            </a:r>
            <a:r>
              <a:rPr lang="zh-CN" altLang="zh-CN" sz="2800" dirty="0"/>
              <a:t>版），清华大学出版社</a:t>
            </a:r>
          </a:p>
        </p:txBody>
      </p:sp>
    </p:spTree>
    <p:extLst>
      <p:ext uri="{BB962C8B-B14F-4D97-AF65-F5344CB8AC3E}">
        <p14:creationId xmlns:p14="http://schemas.microsoft.com/office/powerpoint/2010/main" val="2323526216"/>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63436" y="498244"/>
            <a:ext cx="4881580" cy="646331"/>
          </a:xfrm>
          <a:prstGeom prst="rect">
            <a:avLst/>
          </a:prstGeom>
          <a:noFill/>
        </p:spPr>
        <p:txBody>
          <a:bodyPr wrap="square" rtlCol="0">
            <a:spAutoFit/>
          </a:bodyPr>
          <a:lstStyle/>
          <a:p>
            <a:r>
              <a:rPr lang="zh-CN" altLang="en-US" sz="3600" dirty="0">
                <a:solidFill>
                  <a:prstClr val="black">
                    <a:lumMod val="50000"/>
                    <a:lumOff val="50000"/>
                  </a:prstClr>
                </a:solidFill>
                <a:latin typeface="微软雅黑" panose="020B0503020204020204" pitchFamily="34" charset="-122"/>
                <a:ea typeface="微软雅黑" panose="020B0503020204020204" pitchFamily="34" charset="-122"/>
              </a:rPr>
              <a:t>小组分工</a:t>
            </a:r>
          </a:p>
        </p:txBody>
      </p:sp>
      <p:sp>
        <p:nvSpPr>
          <p:cNvPr id="3" name="矩形 2"/>
          <p:cNvSpPr/>
          <p:nvPr/>
        </p:nvSpPr>
        <p:spPr>
          <a:xfrm>
            <a:off x="1717040" y="1864529"/>
            <a:ext cx="9022080" cy="1569660"/>
          </a:xfrm>
          <a:prstGeom prst="rect">
            <a:avLst/>
          </a:prstGeom>
        </p:spPr>
        <p:txBody>
          <a:bodyPr wrap="square">
            <a:spAutoFit/>
          </a:bodyPr>
          <a:lstStyle/>
          <a:p>
            <a:r>
              <a:rPr lang="zh-CN" altLang="en-US" sz="3200" dirty="0" smtClean="0"/>
              <a:t>制作</a:t>
            </a:r>
            <a:r>
              <a:rPr lang="en-US" altLang="zh-CN" sz="3200" dirty="0" smtClean="0"/>
              <a:t>PPT</a:t>
            </a:r>
            <a:r>
              <a:rPr lang="zh-CN" altLang="en-US" sz="3200" dirty="0" smtClean="0"/>
              <a:t>：陈</a:t>
            </a:r>
            <a:r>
              <a:rPr lang="zh-CN" altLang="en-US" sz="3200" dirty="0"/>
              <a:t>建</a:t>
            </a:r>
            <a:r>
              <a:rPr lang="zh-CN" altLang="en-US" sz="3200" dirty="0" smtClean="0"/>
              <a:t>伟，丁磊</a:t>
            </a:r>
            <a:endParaRPr lang="en-US" altLang="zh-CN" sz="3200" dirty="0" smtClean="0"/>
          </a:p>
          <a:p>
            <a:r>
              <a:rPr lang="zh-CN" altLang="en-US" sz="3200" dirty="0" smtClean="0"/>
              <a:t>收集资料：张</a:t>
            </a:r>
            <a:r>
              <a:rPr lang="zh-CN" altLang="en-US" sz="3200" dirty="0"/>
              <a:t>伟</a:t>
            </a:r>
            <a:r>
              <a:rPr lang="zh-CN" altLang="en-US" sz="3200" dirty="0" smtClean="0"/>
              <a:t>鹏，唐子煜</a:t>
            </a:r>
            <a:endParaRPr lang="en-US" altLang="zh-CN" sz="3200" dirty="0" smtClean="0"/>
          </a:p>
          <a:p>
            <a:r>
              <a:rPr lang="zh-CN" altLang="en-US" sz="3200" dirty="0" smtClean="0"/>
              <a:t>审核：余敬</a:t>
            </a:r>
            <a:endParaRPr lang="zh-CN" altLang="zh-CN" sz="3200" dirty="0"/>
          </a:p>
        </p:txBody>
      </p:sp>
    </p:spTree>
    <p:extLst>
      <p:ext uri="{BB962C8B-B14F-4D97-AF65-F5344CB8AC3E}">
        <p14:creationId xmlns:p14="http://schemas.microsoft.com/office/powerpoint/2010/main" val="3146055218"/>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56" t="7273" r="156" b="7833"/>
          <a:stretch/>
        </p:blipFill>
        <p:spPr>
          <a:xfrm>
            <a:off x="0" y="-35480"/>
            <a:ext cx="12192000" cy="6893480"/>
          </a:xfrm>
          <a:prstGeom prst="rect">
            <a:avLst/>
          </a:prstGeom>
        </p:spPr>
      </p:pic>
      <p:sp>
        <p:nvSpPr>
          <p:cNvPr id="19" name="副标题 2"/>
          <p:cNvSpPr txBox="1">
            <a:spLocks/>
          </p:cNvSpPr>
          <p:nvPr/>
        </p:nvSpPr>
        <p:spPr>
          <a:xfrm>
            <a:off x="8787660" y="3907417"/>
            <a:ext cx="3607539" cy="5021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600" b="1" dirty="0">
              <a:solidFill>
                <a:srgbClr val="76717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8869898" y="4467573"/>
            <a:ext cx="3322102" cy="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8253584" y="2077147"/>
            <a:ext cx="7779444" cy="1840975"/>
            <a:chOff x="2099887" y="1990242"/>
            <a:chExt cx="7779444" cy="1840975"/>
          </a:xfrm>
        </p:grpSpPr>
        <p:sp>
          <p:nvSpPr>
            <p:cNvPr id="35" name="矩形 34"/>
            <p:cNvSpPr/>
            <p:nvPr/>
          </p:nvSpPr>
          <p:spPr>
            <a:xfrm>
              <a:off x="2099887" y="1990242"/>
              <a:ext cx="3968896" cy="184097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36" name="标题 1"/>
            <p:cNvSpPr txBox="1">
              <a:spLocks/>
            </p:cNvSpPr>
            <p:nvPr/>
          </p:nvSpPr>
          <p:spPr>
            <a:xfrm>
              <a:off x="2408101" y="2339693"/>
              <a:ext cx="7404259" cy="149152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4800" b="1" dirty="0"/>
            </a:p>
          </p:txBody>
        </p:sp>
        <p:sp>
          <p:nvSpPr>
            <p:cNvPr id="37" name="矩形 36"/>
            <p:cNvSpPr/>
            <p:nvPr/>
          </p:nvSpPr>
          <p:spPr>
            <a:xfrm>
              <a:off x="2333228" y="2377506"/>
              <a:ext cx="3611006" cy="1015663"/>
            </a:xfrm>
            <a:prstGeom prst="rect">
              <a:avLst/>
            </a:prstGeom>
          </p:spPr>
          <p:txBody>
            <a:bodyPr wrap="square">
              <a:spAutoFit/>
            </a:bodyPr>
            <a:lstStyle/>
            <a:p>
              <a:pPr lvl="0"/>
              <a:r>
                <a:rPr lang="zh-CN" altLang="en-US" sz="6000" b="1" dirty="0" smtClean="0">
                  <a:solidFill>
                    <a:srgbClr val="767171"/>
                  </a:solidFill>
                  <a:latin typeface="微软雅黑" panose="020B0503020204020204" pitchFamily="34" charset="-122"/>
                  <a:ea typeface="微软雅黑" panose="020B0503020204020204" pitchFamily="34" charset="-122"/>
                </a:rPr>
                <a:t>感谢聆听</a:t>
              </a:r>
              <a:r>
                <a:rPr lang="en-US" altLang="zh-CN" sz="6000" b="1" dirty="0" smtClean="0">
                  <a:solidFill>
                    <a:srgbClr val="767171"/>
                  </a:solidFill>
                  <a:latin typeface="微软雅黑" panose="020B0503020204020204" pitchFamily="34" charset="-122"/>
                  <a:ea typeface="微软雅黑" panose="020B0503020204020204" pitchFamily="34" charset="-122"/>
                </a:rPr>
                <a:t>!</a:t>
              </a:r>
              <a:endParaRPr lang="en-US" altLang="zh-CN" sz="6000" b="1" dirty="0">
                <a:solidFill>
                  <a:srgbClr val="76717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2309588" y="3541334"/>
              <a:ext cx="7550581" cy="4158"/>
              <a:chOff x="2328750" y="3264656"/>
              <a:chExt cx="7550581" cy="4158"/>
            </a:xfrm>
          </p:grpSpPr>
          <p:cxnSp>
            <p:nvCxnSpPr>
              <p:cNvPr id="43" name="直接连接符 42"/>
              <p:cNvCxnSpPr/>
              <p:nvPr/>
            </p:nvCxnSpPr>
            <p:spPr>
              <a:xfrm>
                <a:off x="2328750" y="3264656"/>
                <a:ext cx="2475009" cy="0"/>
              </a:xfrm>
              <a:prstGeom prst="line">
                <a:avLst/>
              </a:prstGeom>
              <a:ln w="28575">
                <a:solidFill>
                  <a:srgbClr val="018D9D"/>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834239" y="3264656"/>
                <a:ext cx="2366661" cy="4158"/>
              </a:xfrm>
              <a:prstGeom prst="line">
                <a:avLst/>
              </a:prstGeom>
              <a:ln w="28575">
                <a:solidFill>
                  <a:srgbClr val="FDB733"/>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200900" y="3268814"/>
                <a:ext cx="2678431" cy="0"/>
              </a:xfrm>
              <a:prstGeom prst="line">
                <a:avLst/>
              </a:prstGeom>
              <a:ln w="28575">
                <a:solidFill>
                  <a:srgbClr val="00B499"/>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309588" y="2191527"/>
              <a:ext cx="7569743" cy="5827"/>
              <a:chOff x="2309588" y="2339657"/>
              <a:chExt cx="7569743" cy="5827"/>
            </a:xfrm>
          </p:grpSpPr>
          <p:cxnSp>
            <p:nvCxnSpPr>
              <p:cNvPr id="40" name="直接连接符 39"/>
              <p:cNvCxnSpPr/>
              <p:nvPr/>
            </p:nvCxnSpPr>
            <p:spPr>
              <a:xfrm>
                <a:off x="4522469" y="2345484"/>
                <a:ext cx="2843531" cy="0"/>
              </a:xfrm>
              <a:prstGeom prst="line">
                <a:avLst/>
              </a:prstGeom>
              <a:ln w="28575">
                <a:solidFill>
                  <a:srgbClr val="00B4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309588" y="2339657"/>
                <a:ext cx="2475009" cy="0"/>
              </a:xfrm>
              <a:prstGeom prst="line">
                <a:avLst/>
              </a:prstGeom>
              <a:ln w="28575">
                <a:solidFill>
                  <a:srgbClr val="FD3E6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277100" y="2345484"/>
                <a:ext cx="2602231" cy="0"/>
              </a:xfrm>
              <a:prstGeom prst="line">
                <a:avLst/>
              </a:prstGeom>
              <a:ln w="28575">
                <a:solidFill>
                  <a:srgbClr val="018D9D"/>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860180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t="8869"/>
          <a:stretch/>
        </p:blipFill>
        <p:spPr>
          <a:xfrm>
            <a:off x="0" y="-38100"/>
            <a:ext cx="12196035" cy="7065920"/>
          </a:xfrm>
          <a:prstGeom prst="rect">
            <a:avLst/>
          </a:prstGeom>
        </p:spPr>
      </p:pic>
      <p:sp>
        <p:nvSpPr>
          <p:cNvPr id="31" name="矩形 30"/>
          <p:cNvSpPr/>
          <p:nvPr/>
        </p:nvSpPr>
        <p:spPr>
          <a:xfrm>
            <a:off x="-1" y="-38099"/>
            <a:ext cx="12196035" cy="7065920"/>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767171"/>
              </a:solidFill>
            </a:endParaRPr>
          </a:p>
        </p:txBody>
      </p:sp>
      <p:sp>
        <p:nvSpPr>
          <p:cNvPr id="14" name="文本框 13"/>
          <p:cNvSpPr txBox="1"/>
          <p:nvPr/>
        </p:nvSpPr>
        <p:spPr>
          <a:xfrm>
            <a:off x="763436" y="498244"/>
            <a:ext cx="4881580" cy="923330"/>
          </a:xfrm>
          <a:prstGeom prst="rect">
            <a:avLst/>
          </a:prstGeom>
          <a:noFill/>
        </p:spPr>
        <p:txBody>
          <a:bodyPr wrap="square" rtlCol="0">
            <a:spAutoFit/>
          </a:bodyPr>
          <a:lstStyle/>
          <a:p>
            <a:r>
              <a:rPr lang="zh-CN" altLang="en-US" sz="5400" b="1" dirty="0">
                <a:solidFill>
                  <a:srgbClr val="767171"/>
                </a:solidFill>
                <a:latin typeface="微软雅黑" panose="020B0503020204020204" pitchFamily="34" charset="-122"/>
                <a:ea typeface="微软雅黑" panose="020B0503020204020204" pitchFamily="34" charset="-122"/>
              </a:rPr>
              <a:t>目录</a:t>
            </a:r>
          </a:p>
        </p:txBody>
      </p:sp>
      <p:sp>
        <p:nvSpPr>
          <p:cNvPr id="29" name="矩形 28"/>
          <p:cNvSpPr/>
          <p:nvPr/>
        </p:nvSpPr>
        <p:spPr>
          <a:xfrm>
            <a:off x="8809420" y="4624312"/>
            <a:ext cx="2288474" cy="584775"/>
          </a:xfrm>
          <a:prstGeom prst="rect">
            <a:avLst/>
          </a:prstGeom>
        </p:spPr>
        <p:txBody>
          <a:bodyPr wrap="square">
            <a:spAutoFit/>
          </a:bodyPr>
          <a:lstStyle/>
          <a:p>
            <a:r>
              <a:rPr lang="zh-CN" altLang="en-US" sz="3200" b="1" spc="300" dirty="0" smtClean="0">
                <a:solidFill>
                  <a:srgbClr val="767171"/>
                </a:solidFill>
                <a:latin typeface="微软雅黑" panose="020B0503020204020204" pitchFamily="34" charset="-122"/>
                <a:ea typeface="微软雅黑" panose="020B0503020204020204" pitchFamily="34" charset="-122"/>
              </a:rPr>
              <a:t>小组分工</a:t>
            </a:r>
            <a:endParaRPr lang="zh-CN" altLang="en-US" sz="3200" b="1" spc="300" dirty="0">
              <a:solidFill>
                <a:srgbClr val="76717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536691" y="1916607"/>
            <a:ext cx="4132702" cy="1548906"/>
            <a:chOff x="1536691" y="1916607"/>
            <a:chExt cx="4132702" cy="1548906"/>
          </a:xfrm>
        </p:grpSpPr>
        <p:sp>
          <p:nvSpPr>
            <p:cNvPr id="12" name="矩形 11"/>
            <p:cNvSpPr/>
            <p:nvPr/>
          </p:nvSpPr>
          <p:spPr>
            <a:xfrm>
              <a:off x="3296107" y="2398672"/>
              <a:ext cx="2373286" cy="584775"/>
            </a:xfrm>
            <a:prstGeom prst="rect">
              <a:avLst/>
            </a:prstGeom>
          </p:spPr>
          <p:txBody>
            <a:bodyPr wrap="square">
              <a:spAutoFit/>
            </a:bodyPr>
            <a:lstStyle/>
            <a:p>
              <a:r>
                <a:rPr lang="en-US" altLang="zh-CN" sz="3200" b="1" spc="300" dirty="0" smtClean="0">
                  <a:solidFill>
                    <a:srgbClr val="767171"/>
                  </a:solidFill>
                  <a:latin typeface="微软雅黑" panose="020B0503020204020204" pitchFamily="34" charset="-122"/>
                  <a:ea typeface="微软雅黑" panose="020B0503020204020204" pitchFamily="34" charset="-122"/>
                </a:rPr>
                <a:t>BBC</a:t>
              </a:r>
              <a:r>
                <a:rPr lang="zh-CN" altLang="en-US" sz="3200" b="1" spc="300" dirty="0" smtClean="0">
                  <a:solidFill>
                    <a:srgbClr val="767171"/>
                  </a:solidFill>
                  <a:latin typeface="微软雅黑" panose="020B0503020204020204" pitchFamily="34" charset="-122"/>
                  <a:ea typeface="微软雅黑" panose="020B0503020204020204" pitchFamily="34" charset="-122"/>
                </a:rPr>
                <a:t>组成</a:t>
              </a:r>
              <a:endParaRPr lang="zh-CN" altLang="en-US" sz="3200" b="1" spc="300" dirty="0">
                <a:solidFill>
                  <a:srgbClr val="76717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536691" y="1916607"/>
              <a:ext cx="1548909" cy="1548906"/>
              <a:chOff x="1536691" y="1916607"/>
              <a:chExt cx="1548909" cy="1548906"/>
            </a:xfrm>
          </p:grpSpPr>
          <p:sp>
            <p:nvSpPr>
              <p:cNvPr id="21" name="五角星 20"/>
              <p:cNvSpPr/>
              <p:nvPr/>
            </p:nvSpPr>
            <p:spPr>
              <a:xfrm>
                <a:off x="1536691" y="1916607"/>
                <a:ext cx="1548909" cy="1548906"/>
              </a:xfrm>
              <a:prstGeom prst="star5">
                <a:avLst>
                  <a:gd name="adj" fmla="val 36401"/>
                  <a:gd name="hf" fmla="val 105146"/>
                  <a:gd name="vf" fmla="val 110557"/>
                </a:avLst>
              </a:prstGeom>
              <a:solidFill>
                <a:srgbClr val="FD3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7171"/>
                  </a:solidFill>
                </a:endParaRPr>
              </a:p>
            </p:txBody>
          </p:sp>
          <p:sp>
            <p:nvSpPr>
              <p:cNvPr id="32" name="文本框 31"/>
              <p:cNvSpPr txBox="1"/>
              <p:nvPr/>
            </p:nvSpPr>
            <p:spPr>
              <a:xfrm>
                <a:off x="2048980" y="2366433"/>
                <a:ext cx="524330"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grpSp>
        <p:nvGrpSpPr>
          <p:cNvPr id="6" name="组合 5"/>
          <p:cNvGrpSpPr/>
          <p:nvPr/>
        </p:nvGrpSpPr>
        <p:grpSpPr>
          <a:xfrm>
            <a:off x="6970195" y="1796599"/>
            <a:ext cx="4127699" cy="1548906"/>
            <a:chOff x="6970195" y="1796599"/>
            <a:chExt cx="4127699" cy="1548906"/>
          </a:xfrm>
        </p:grpSpPr>
        <p:sp>
          <p:nvSpPr>
            <p:cNvPr id="28" name="矩形 27"/>
            <p:cNvSpPr/>
            <p:nvPr/>
          </p:nvSpPr>
          <p:spPr>
            <a:xfrm>
              <a:off x="8803328" y="2398671"/>
              <a:ext cx="2294566" cy="584775"/>
            </a:xfrm>
            <a:prstGeom prst="rect">
              <a:avLst/>
            </a:prstGeom>
          </p:spPr>
          <p:txBody>
            <a:bodyPr wrap="square">
              <a:spAutoFit/>
            </a:bodyPr>
            <a:lstStyle/>
            <a:p>
              <a:r>
                <a:rPr lang="zh-CN" altLang="en-US" sz="3200" b="1" spc="300" dirty="0" smtClean="0">
                  <a:solidFill>
                    <a:srgbClr val="767171"/>
                  </a:solidFill>
                  <a:latin typeface="微软雅黑" panose="020B0503020204020204" pitchFamily="34" charset="-122"/>
                  <a:ea typeface="微软雅黑" panose="020B0503020204020204" pitchFamily="34" charset="-122"/>
                </a:rPr>
                <a:t>变更影响</a:t>
              </a:r>
              <a:endParaRPr lang="zh-CN" altLang="en-US" sz="3200" b="1" spc="300" dirty="0">
                <a:solidFill>
                  <a:srgbClr val="76717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970195" y="1796599"/>
              <a:ext cx="1548909" cy="1548906"/>
              <a:chOff x="6810541" y="1796599"/>
              <a:chExt cx="1548909" cy="1548906"/>
            </a:xfrm>
          </p:grpSpPr>
          <p:sp>
            <p:nvSpPr>
              <p:cNvPr id="26" name="五角星 25"/>
              <p:cNvSpPr/>
              <p:nvPr/>
            </p:nvSpPr>
            <p:spPr>
              <a:xfrm>
                <a:off x="6810541" y="1796599"/>
                <a:ext cx="1548909" cy="1548906"/>
              </a:xfrm>
              <a:prstGeom prst="star5">
                <a:avLst>
                  <a:gd name="adj" fmla="val 36401"/>
                  <a:gd name="hf" fmla="val 105146"/>
                  <a:gd name="vf" fmla="val 110557"/>
                </a:avLst>
              </a:prstGeom>
              <a:solidFill>
                <a:srgbClr val="01B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7171"/>
                  </a:solidFill>
                </a:endParaRPr>
              </a:p>
            </p:txBody>
          </p:sp>
          <p:sp>
            <p:nvSpPr>
              <p:cNvPr id="33" name="文本框 32"/>
              <p:cNvSpPr txBox="1"/>
              <p:nvPr/>
            </p:nvSpPr>
            <p:spPr>
              <a:xfrm>
                <a:off x="7322829" y="2204225"/>
                <a:ext cx="524330"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grpSp>
        <p:nvGrpSpPr>
          <p:cNvPr id="9" name="组合 8"/>
          <p:cNvGrpSpPr/>
          <p:nvPr/>
        </p:nvGrpSpPr>
        <p:grpSpPr>
          <a:xfrm>
            <a:off x="1536690" y="4052879"/>
            <a:ext cx="4132703" cy="1548906"/>
            <a:chOff x="1536690" y="4052879"/>
            <a:chExt cx="4132703" cy="1548906"/>
          </a:xfrm>
        </p:grpSpPr>
        <p:sp>
          <p:nvSpPr>
            <p:cNvPr id="15" name="矩形 14"/>
            <p:cNvSpPr/>
            <p:nvPr/>
          </p:nvSpPr>
          <p:spPr>
            <a:xfrm>
              <a:off x="3240061" y="4624313"/>
              <a:ext cx="2429332" cy="584775"/>
            </a:xfrm>
            <a:prstGeom prst="rect">
              <a:avLst/>
            </a:prstGeom>
          </p:spPr>
          <p:txBody>
            <a:bodyPr wrap="square">
              <a:spAutoFit/>
            </a:bodyPr>
            <a:lstStyle/>
            <a:p>
              <a:r>
                <a:rPr lang="zh-CN" altLang="en-US" sz="3200" b="1" spc="300" dirty="0" smtClean="0">
                  <a:solidFill>
                    <a:srgbClr val="767171"/>
                  </a:solidFill>
                  <a:latin typeface="微软雅黑" panose="020B0503020204020204" pitchFamily="34" charset="-122"/>
                  <a:ea typeface="微软雅黑" panose="020B0503020204020204" pitchFamily="34" charset="-122"/>
                </a:rPr>
                <a:t>参考文献</a:t>
              </a:r>
              <a:endParaRPr lang="zh-CN" altLang="en-US" sz="3200" b="1" spc="300" dirty="0">
                <a:solidFill>
                  <a:srgbClr val="76717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536690" y="4052879"/>
              <a:ext cx="1548909" cy="1548906"/>
              <a:chOff x="1536690" y="4052879"/>
              <a:chExt cx="1548909" cy="1548906"/>
            </a:xfrm>
          </p:grpSpPr>
          <p:sp>
            <p:nvSpPr>
              <p:cNvPr id="25" name="五角星 24"/>
              <p:cNvSpPr/>
              <p:nvPr/>
            </p:nvSpPr>
            <p:spPr>
              <a:xfrm>
                <a:off x="1536690" y="4052879"/>
                <a:ext cx="1548909" cy="1548906"/>
              </a:xfrm>
              <a:prstGeom prst="star5">
                <a:avLst>
                  <a:gd name="adj" fmla="val 36401"/>
                  <a:gd name="hf" fmla="val 105146"/>
                  <a:gd name="vf" fmla="val 110557"/>
                </a:avLst>
              </a:prstGeom>
              <a:solidFill>
                <a:srgbClr val="FDB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7171"/>
                  </a:solidFill>
                </a:endParaRPr>
              </a:p>
            </p:txBody>
          </p:sp>
          <p:sp>
            <p:nvSpPr>
              <p:cNvPr id="34" name="文本框 33"/>
              <p:cNvSpPr txBox="1"/>
              <p:nvPr/>
            </p:nvSpPr>
            <p:spPr>
              <a:xfrm>
                <a:off x="2048979" y="4515789"/>
                <a:ext cx="524330"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3</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grpSp>
        <p:nvGrpSpPr>
          <p:cNvPr id="5" name="组合 4"/>
          <p:cNvGrpSpPr/>
          <p:nvPr/>
        </p:nvGrpSpPr>
        <p:grpSpPr>
          <a:xfrm>
            <a:off x="6994087" y="4052879"/>
            <a:ext cx="1548909" cy="1548906"/>
            <a:chOff x="6924261" y="4052878"/>
            <a:chExt cx="1548909" cy="1548906"/>
          </a:xfrm>
        </p:grpSpPr>
        <p:sp>
          <p:nvSpPr>
            <p:cNvPr id="27" name="五角星 26"/>
            <p:cNvSpPr/>
            <p:nvPr/>
          </p:nvSpPr>
          <p:spPr>
            <a:xfrm>
              <a:off x="6924261" y="4052878"/>
              <a:ext cx="1548909" cy="1548906"/>
            </a:xfrm>
            <a:prstGeom prst="star5">
              <a:avLst>
                <a:gd name="adj" fmla="val 36401"/>
                <a:gd name="hf" fmla="val 105146"/>
                <a:gd name="vf" fmla="val 110557"/>
              </a:avLst>
            </a:prstGeom>
            <a:solidFill>
              <a:srgbClr val="0384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7171"/>
                </a:solidFill>
              </a:endParaRPr>
            </a:p>
          </p:txBody>
        </p:sp>
        <p:sp>
          <p:nvSpPr>
            <p:cNvPr id="35" name="文本框 34"/>
            <p:cNvSpPr txBox="1"/>
            <p:nvPr/>
          </p:nvSpPr>
          <p:spPr>
            <a:xfrm>
              <a:off x="7436550" y="4501202"/>
              <a:ext cx="524330" cy="830997"/>
            </a:xfrm>
            <a:prstGeom prst="rect">
              <a:avLst/>
            </a:prstGeom>
            <a:noFill/>
          </p:spPr>
          <p:txBody>
            <a:bodyPr wrap="square" rtlCol="0">
              <a:spAutoFit/>
            </a:bodyPr>
            <a:lstStyle/>
            <a:p>
              <a:r>
                <a:rPr lang="en-US" altLang="zh-CN" sz="4800" b="1" dirty="0">
                  <a:solidFill>
                    <a:srgbClr val="767171"/>
                  </a:solidFill>
                  <a:latin typeface="微软雅黑" panose="020B0503020204020204" pitchFamily="34" charset="-122"/>
                  <a:ea typeface="微软雅黑" panose="020B0503020204020204" pitchFamily="34" charset="-122"/>
                </a:rPr>
                <a:t>4</a:t>
              </a:r>
              <a:endParaRPr lang="zh-CN" altLang="en-US" sz="4800" b="1" dirty="0">
                <a:solidFill>
                  <a:srgbClr val="76717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6994087" y="4052880"/>
            <a:ext cx="4103807" cy="1548906"/>
            <a:chOff x="6994087" y="4052880"/>
            <a:chExt cx="4103807" cy="1548906"/>
          </a:xfrm>
        </p:grpSpPr>
        <p:sp>
          <p:nvSpPr>
            <p:cNvPr id="37" name="矩形 36"/>
            <p:cNvSpPr/>
            <p:nvPr/>
          </p:nvSpPr>
          <p:spPr>
            <a:xfrm>
              <a:off x="8809420" y="4624313"/>
              <a:ext cx="2288474" cy="584775"/>
            </a:xfrm>
            <a:prstGeom prst="rect">
              <a:avLst/>
            </a:prstGeom>
          </p:spPr>
          <p:txBody>
            <a:bodyPr wrap="square">
              <a:spAutoFit/>
            </a:bodyPr>
            <a:lstStyle/>
            <a:p>
              <a:endParaRPr lang="zh-CN" altLang="en-US" sz="3200" b="1" spc="300" dirty="0">
                <a:solidFill>
                  <a:srgbClr val="76717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6994087" y="4052880"/>
              <a:ext cx="1548909" cy="1548906"/>
              <a:chOff x="6924261" y="4052878"/>
              <a:chExt cx="1548909" cy="1548906"/>
            </a:xfrm>
          </p:grpSpPr>
          <p:sp>
            <p:nvSpPr>
              <p:cNvPr id="39" name="五角星 38"/>
              <p:cNvSpPr/>
              <p:nvPr/>
            </p:nvSpPr>
            <p:spPr>
              <a:xfrm>
                <a:off x="6924261" y="4052878"/>
                <a:ext cx="1548909" cy="1548906"/>
              </a:xfrm>
              <a:prstGeom prst="star5">
                <a:avLst>
                  <a:gd name="adj" fmla="val 36401"/>
                  <a:gd name="hf" fmla="val 105146"/>
                  <a:gd name="vf" fmla="val 110557"/>
                </a:avLst>
              </a:prstGeom>
              <a:solidFill>
                <a:srgbClr val="0384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7171"/>
                  </a:solidFill>
                </a:endParaRPr>
              </a:p>
            </p:txBody>
          </p:sp>
          <p:sp>
            <p:nvSpPr>
              <p:cNvPr id="40" name="文本框 39"/>
              <p:cNvSpPr txBox="1"/>
              <p:nvPr/>
            </p:nvSpPr>
            <p:spPr>
              <a:xfrm>
                <a:off x="7436550" y="4501202"/>
                <a:ext cx="524330"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4</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2297485903"/>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78728" y="492966"/>
            <a:ext cx="4881580" cy="646331"/>
          </a:xfrm>
          <a:prstGeom prst="rect">
            <a:avLst/>
          </a:prstGeom>
          <a:noFill/>
        </p:spPr>
        <p:txBody>
          <a:bodyPr wrap="square" rtlCol="0">
            <a:spAutoFit/>
          </a:bodyPr>
          <a:lstStyle/>
          <a:p>
            <a:r>
              <a:rPr lang="en-US" altLang="zh-CN" sz="3600" dirty="0" smtClean="0">
                <a:solidFill>
                  <a:srgbClr val="E7E6E6">
                    <a:lumMod val="50000"/>
                  </a:srgbClr>
                </a:solidFill>
                <a:latin typeface="微软雅黑" panose="020B0503020204020204" pitchFamily="34" charset="-122"/>
                <a:ea typeface="微软雅黑" panose="020B0503020204020204" pitchFamily="34" charset="-122"/>
              </a:rPr>
              <a:t>CCB</a:t>
            </a:r>
            <a:r>
              <a:rPr lang="zh-CN" altLang="en-US" sz="3600" dirty="0" smtClean="0">
                <a:solidFill>
                  <a:srgbClr val="E7E6E6">
                    <a:lumMod val="50000"/>
                  </a:srgbClr>
                </a:solidFill>
                <a:latin typeface="微软雅黑" panose="020B0503020204020204" pitchFamily="34" charset="-122"/>
                <a:ea typeface="微软雅黑" panose="020B0503020204020204" pitchFamily="34" charset="-122"/>
              </a:rPr>
              <a:t>组成</a:t>
            </a:r>
            <a:endParaRPr lang="zh-CN" altLang="en-US" sz="36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7" name="矩形 6"/>
          <p:cNvSpPr/>
          <p:nvPr/>
        </p:nvSpPr>
        <p:spPr>
          <a:xfrm>
            <a:off x="6188379" y="857920"/>
            <a:ext cx="697627" cy="400110"/>
          </a:xfrm>
          <a:prstGeom prst="rect">
            <a:avLst/>
          </a:prstGeom>
        </p:spPr>
        <p:txBody>
          <a:bodyPr wrap="none">
            <a:spAutoFit/>
          </a:bodyPr>
          <a:lstStyle/>
          <a:p>
            <a:r>
              <a:rPr lang="zh-CN" altLang="en-US" sz="2000" b="1" dirty="0" smtClean="0">
                <a:solidFill>
                  <a:srgbClr val="7E7E7E"/>
                </a:solidFill>
                <a:latin typeface="微软雅黑" panose="020B0503020204020204" pitchFamily="34" charset="-122"/>
                <a:ea typeface="微软雅黑" panose="020B0503020204020204" pitchFamily="34" charset="-122"/>
              </a:rPr>
              <a:t>目标</a:t>
            </a:r>
            <a:endParaRPr lang="zh-CN" altLang="en-US" sz="2000" b="1" dirty="0">
              <a:solidFill>
                <a:srgbClr val="7E7E7E"/>
              </a:solidFill>
              <a:latin typeface="微软雅黑" panose="020B0503020204020204" pitchFamily="34" charset="-122"/>
              <a:ea typeface="微软雅黑" panose="020B0503020204020204" pitchFamily="34" charset="-122"/>
            </a:endParaRPr>
          </a:p>
        </p:txBody>
      </p:sp>
      <p:sp>
        <p:nvSpPr>
          <p:cNvPr id="8" name="矩形 7"/>
          <p:cNvSpPr/>
          <p:nvPr/>
        </p:nvSpPr>
        <p:spPr>
          <a:xfrm>
            <a:off x="6188379" y="1280014"/>
            <a:ext cx="4681538" cy="1815882"/>
          </a:xfrm>
          <a:prstGeom prst="rect">
            <a:avLst/>
          </a:prstGeom>
        </p:spPr>
        <p:txBody>
          <a:bodyPr wrap="square">
            <a:spAutoFit/>
          </a:bodyPr>
          <a:lstStyle/>
          <a:p>
            <a:r>
              <a:rPr lang="zh-CN" altLang="en-US" sz="1600" dirty="0">
                <a:solidFill>
                  <a:srgbClr val="E7E6E6">
                    <a:lumMod val="50000"/>
                  </a:srgbClr>
                </a:solidFill>
                <a:latin typeface="微软雅黑" panose="020B0503020204020204" pitchFamily="34" charset="-122"/>
                <a:ea typeface="微软雅黑" panose="020B0503020204020204" pitchFamily="34" charset="-122"/>
              </a:rPr>
              <a:t>规范</a:t>
            </a:r>
            <a:r>
              <a:rPr lang="en-US" altLang="zh-CN" sz="1600" dirty="0">
                <a:solidFill>
                  <a:srgbClr val="E7E6E6">
                    <a:lumMod val="50000"/>
                  </a:srgbClr>
                </a:solidFill>
                <a:latin typeface="微软雅黑" panose="020B0503020204020204" pitchFamily="34" charset="-122"/>
                <a:ea typeface="微软雅黑" panose="020B0503020204020204" pitchFamily="34" charset="-122"/>
              </a:rPr>
              <a:t>G16</a:t>
            </a:r>
            <a:r>
              <a:rPr lang="zh-CN" altLang="en-US" sz="1600" dirty="0">
                <a:solidFill>
                  <a:srgbClr val="E7E6E6">
                    <a:lumMod val="50000"/>
                  </a:srgbClr>
                </a:solidFill>
                <a:latin typeface="微软雅黑" panose="020B0503020204020204" pitchFamily="34" charset="-122"/>
                <a:ea typeface="微软雅黑" panose="020B0503020204020204" pitchFamily="34" charset="-122"/>
              </a:rPr>
              <a:t>小组软件开发部门的项目计划、需求变更、设计和开发变更的控制流程。</a:t>
            </a:r>
          </a:p>
          <a:p>
            <a:r>
              <a:rPr lang="zh-CN" altLang="en-US" sz="1600" dirty="0">
                <a:solidFill>
                  <a:srgbClr val="E7E6E6">
                    <a:lumMod val="50000"/>
                  </a:srgbClr>
                </a:solidFill>
                <a:latin typeface="微软雅黑" panose="020B0503020204020204" pitchFamily="34" charset="-122"/>
                <a:ea typeface="微软雅黑" panose="020B0503020204020204" pitchFamily="34" charset="-122"/>
              </a:rPr>
              <a:t>减少因计划、需求变更、设计和开发变更而出现的包括技术风险、客户满意度下降、资金和人力资源需求风险。</a:t>
            </a:r>
          </a:p>
          <a:p>
            <a:r>
              <a:rPr lang="zh-CN" altLang="en-US" sz="1600" dirty="0">
                <a:solidFill>
                  <a:srgbClr val="E7E6E6">
                    <a:lumMod val="50000"/>
                  </a:srgbClr>
                </a:solidFill>
                <a:latin typeface="微软雅黑" panose="020B0503020204020204" pitchFamily="34" charset="-122"/>
                <a:ea typeface="微软雅黑" panose="020B0503020204020204" pitchFamily="34" charset="-122"/>
              </a:rPr>
              <a:t>提高软件工程教学辅助网站的计划性、可视性和执行力。</a:t>
            </a:r>
          </a:p>
        </p:txBody>
      </p:sp>
      <p:sp>
        <p:nvSpPr>
          <p:cNvPr id="10" name="矩形 9"/>
          <p:cNvSpPr/>
          <p:nvPr/>
        </p:nvSpPr>
        <p:spPr>
          <a:xfrm>
            <a:off x="5931899" y="5048246"/>
            <a:ext cx="954107" cy="400110"/>
          </a:xfrm>
          <a:prstGeom prst="rect">
            <a:avLst/>
          </a:prstGeom>
        </p:spPr>
        <p:txBody>
          <a:bodyPr wrap="none">
            <a:spAutoFit/>
          </a:bodyPr>
          <a:lstStyle/>
          <a:p>
            <a:r>
              <a:rPr lang="zh-CN" altLang="en-US" sz="2000" dirty="0">
                <a:solidFill>
                  <a:srgbClr val="7E7E7E"/>
                </a:solidFill>
                <a:latin typeface="微软雅黑" panose="020B0503020204020204" pitchFamily="34" charset="-122"/>
                <a:ea typeface="微软雅黑" panose="020B0503020204020204" pitchFamily="34" charset="-122"/>
              </a:rPr>
              <a:t>武超尘</a:t>
            </a:r>
          </a:p>
        </p:txBody>
      </p:sp>
      <p:grpSp>
        <p:nvGrpSpPr>
          <p:cNvPr id="12" name="组合 11"/>
          <p:cNvGrpSpPr/>
          <p:nvPr/>
        </p:nvGrpSpPr>
        <p:grpSpPr>
          <a:xfrm>
            <a:off x="7728530" y="3532118"/>
            <a:ext cx="1271327" cy="1269536"/>
            <a:chOff x="9084415" y="4384551"/>
            <a:chExt cx="1271327" cy="1269536"/>
          </a:xfrm>
        </p:grpSpPr>
        <p:grpSp>
          <p:nvGrpSpPr>
            <p:cNvPr id="14" name="组合 13"/>
            <p:cNvGrpSpPr/>
            <p:nvPr/>
          </p:nvGrpSpPr>
          <p:grpSpPr>
            <a:xfrm>
              <a:off x="9084415" y="4384551"/>
              <a:ext cx="1271327" cy="1269536"/>
              <a:chOff x="8633180" y="4795600"/>
              <a:chExt cx="1271327" cy="1269536"/>
            </a:xfrm>
          </p:grpSpPr>
          <p:sp>
            <p:nvSpPr>
              <p:cNvPr id="16" name="饼形 15"/>
              <p:cNvSpPr/>
              <p:nvPr/>
            </p:nvSpPr>
            <p:spPr>
              <a:xfrm rot="5400000" flipH="1">
                <a:off x="8633180" y="4795600"/>
                <a:ext cx="1269535" cy="1269535"/>
              </a:xfrm>
              <a:prstGeom prst="pie">
                <a:avLst>
                  <a:gd name="adj1" fmla="val 0"/>
                  <a:gd name="adj2" fmla="val 14123244"/>
                </a:avLst>
              </a:prstGeom>
              <a:solidFill>
                <a:srgbClr val="D9D9D9"/>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17" name="饼形 16"/>
              <p:cNvSpPr/>
              <p:nvPr/>
            </p:nvSpPr>
            <p:spPr>
              <a:xfrm rot="16200000">
                <a:off x="8634972" y="4795601"/>
                <a:ext cx="1269535" cy="1269535"/>
              </a:xfrm>
              <a:prstGeom prst="pie">
                <a:avLst>
                  <a:gd name="adj1" fmla="val 0"/>
                  <a:gd name="adj2" fmla="val 12923081"/>
                </a:avLst>
              </a:prstGeom>
              <a:solidFill>
                <a:srgbClr val="FD3E6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
          <p:nvSpPr>
            <p:cNvPr id="15" name="椭圆 14"/>
            <p:cNvSpPr/>
            <p:nvPr/>
          </p:nvSpPr>
          <p:spPr>
            <a:xfrm>
              <a:off x="9368065" y="4667306"/>
              <a:ext cx="704027" cy="704027"/>
            </a:xfrm>
            <a:prstGeom prst="ellipse">
              <a:avLst/>
            </a:prstGeom>
            <a:solidFill>
              <a:srgbClr val="FAFFFE"/>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9" name="组合 18"/>
          <p:cNvGrpSpPr/>
          <p:nvPr/>
        </p:nvGrpSpPr>
        <p:grpSpPr>
          <a:xfrm>
            <a:off x="9740613" y="3532118"/>
            <a:ext cx="1271327" cy="1269536"/>
            <a:chOff x="9084415" y="4384551"/>
            <a:chExt cx="1271327" cy="1269536"/>
          </a:xfrm>
        </p:grpSpPr>
        <p:grpSp>
          <p:nvGrpSpPr>
            <p:cNvPr id="21" name="组合 20"/>
            <p:cNvGrpSpPr/>
            <p:nvPr/>
          </p:nvGrpSpPr>
          <p:grpSpPr>
            <a:xfrm>
              <a:off x="9084415" y="4384551"/>
              <a:ext cx="1271327" cy="1269536"/>
              <a:chOff x="8633180" y="4795600"/>
              <a:chExt cx="1271327" cy="1269536"/>
            </a:xfrm>
          </p:grpSpPr>
          <p:sp>
            <p:nvSpPr>
              <p:cNvPr id="23" name="饼形 22"/>
              <p:cNvSpPr/>
              <p:nvPr/>
            </p:nvSpPr>
            <p:spPr>
              <a:xfrm rot="5400000" flipH="1">
                <a:off x="8633180" y="4795600"/>
                <a:ext cx="1269535" cy="1269535"/>
              </a:xfrm>
              <a:prstGeom prst="pie">
                <a:avLst>
                  <a:gd name="adj1" fmla="val 0"/>
                  <a:gd name="adj2" fmla="val 14123244"/>
                </a:avLst>
              </a:prstGeom>
              <a:solidFill>
                <a:srgbClr val="D9D9D9"/>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4" name="饼形 23"/>
              <p:cNvSpPr/>
              <p:nvPr/>
            </p:nvSpPr>
            <p:spPr>
              <a:xfrm rot="16200000">
                <a:off x="8634972" y="4795601"/>
                <a:ext cx="1269535" cy="1269535"/>
              </a:xfrm>
              <a:prstGeom prst="pie">
                <a:avLst>
                  <a:gd name="adj1" fmla="val 0"/>
                  <a:gd name="adj2" fmla="val 16451399"/>
                </a:avLst>
              </a:prstGeom>
              <a:solidFill>
                <a:srgbClr val="00B49B"/>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
          <p:nvSpPr>
            <p:cNvPr id="22" name="椭圆 21"/>
            <p:cNvSpPr/>
            <p:nvPr/>
          </p:nvSpPr>
          <p:spPr>
            <a:xfrm>
              <a:off x="9368065" y="4667306"/>
              <a:ext cx="704027" cy="704027"/>
            </a:xfrm>
            <a:prstGeom prst="ellipse">
              <a:avLst/>
            </a:prstGeom>
            <a:solidFill>
              <a:srgbClr val="FAFFFE"/>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6" name="组合 25"/>
          <p:cNvGrpSpPr/>
          <p:nvPr/>
        </p:nvGrpSpPr>
        <p:grpSpPr>
          <a:xfrm>
            <a:off x="5716447" y="3532118"/>
            <a:ext cx="1271327" cy="1269536"/>
            <a:chOff x="9084415" y="4384551"/>
            <a:chExt cx="1271327" cy="1269536"/>
          </a:xfrm>
        </p:grpSpPr>
        <p:grpSp>
          <p:nvGrpSpPr>
            <p:cNvPr id="28" name="组合 27"/>
            <p:cNvGrpSpPr/>
            <p:nvPr/>
          </p:nvGrpSpPr>
          <p:grpSpPr>
            <a:xfrm>
              <a:off x="9084415" y="4384551"/>
              <a:ext cx="1271327" cy="1269536"/>
              <a:chOff x="8633180" y="4795600"/>
              <a:chExt cx="1271327" cy="1269536"/>
            </a:xfrm>
          </p:grpSpPr>
          <p:sp>
            <p:nvSpPr>
              <p:cNvPr id="30" name="饼形 29"/>
              <p:cNvSpPr/>
              <p:nvPr/>
            </p:nvSpPr>
            <p:spPr>
              <a:xfrm rot="5400000" flipH="1">
                <a:off x="8633180" y="4795600"/>
                <a:ext cx="1269535" cy="1269535"/>
              </a:xfrm>
              <a:prstGeom prst="pie">
                <a:avLst>
                  <a:gd name="adj1" fmla="val 0"/>
                  <a:gd name="adj2" fmla="val 14123244"/>
                </a:avLst>
              </a:prstGeom>
              <a:solidFill>
                <a:srgbClr val="D9D9D9"/>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1" name="饼形 30"/>
              <p:cNvSpPr/>
              <p:nvPr/>
            </p:nvSpPr>
            <p:spPr>
              <a:xfrm rot="16200000">
                <a:off x="8634972" y="4795601"/>
                <a:ext cx="1269535" cy="1269535"/>
              </a:xfrm>
              <a:prstGeom prst="pie">
                <a:avLst>
                  <a:gd name="adj1" fmla="val 0"/>
                  <a:gd name="adj2" fmla="val 14417207"/>
                </a:avLst>
              </a:prstGeom>
              <a:solidFill>
                <a:srgbClr val="FFB53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
          <p:nvSpPr>
            <p:cNvPr id="29" name="椭圆 28"/>
            <p:cNvSpPr/>
            <p:nvPr/>
          </p:nvSpPr>
          <p:spPr>
            <a:xfrm>
              <a:off x="9368065" y="4667306"/>
              <a:ext cx="704027" cy="704027"/>
            </a:xfrm>
            <a:prstGeom prst="ellipse">
              <a:avLst/>
            </a:prstGeom>
            <a:solidFill>
              <a:srgbClr val="FAFFFE"/>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2" name="矩形 31"/>
          <p:cNvSpPr/>
          <p:nvPr/>
        </p:nvSpPr>
        <p:spPr>
          <a:xfrm>
            <a:off x="8010703" y="5074789"/>
            <a:ext cx="697627" cy="400110"/>
          </a:xfrm>
          <a:prstGeom prst="rect">
            <a:avLst/>
          </a:prstGeom>
        </p:spPr>
        <p:txBody>
          <a:bodyPr wrap="none">
            <a:spAutoFit/>
          </a:bodyPr>
          <a:lstStyle/>
          <a:p>
            <a:r>
              <a:rPr lang="zh-CN" altLang="en-US" sz="2000" dirty="0">
                <a:solidFill>
                  <a:srgbClr val="7E7E7E"/>
                </a:solidFill>
                <a:latin typeface="微软雅黑" panose="020B0503020204020204" pitchFamily="34" charset="-122"/>
                <a:ea typeface="微软雅黑" panose="020B0503020204020204" pitchFamily="34" charset="-122"/>
              </a:rPr>
              <a:t>余敬</a:t>
            </a:r>
          </a:p>
        </p:txBody>
      </p:sp>
      <p:sp>
        <p:nvSpPr>
          <p:cNvPr id="33" name="矩形 32"/>
          <p:cNvSpPr/>
          <p:nvPr/>
        </p:nvSpPr>
        <p:spPr>
          <a:xfrm>
            <a:off x="10064901" y="5057132"/>
            <a:ext cx="697627" cy="400110"/>
          </a:xfrm>
          <a:prstGeom prst="rect">
            <a:avLst/>
          </a:prstGeom>
        </p:spPr>
        <p:txBody>
          <a:bodyPr wrap="none">
            <a:spAutoFit/>
          </a:bodyPr>
          <a:lstStyle/>
          <a:p>
            <a:r>
              <a:rPr lang="zh-CN" altLang="en-US" sz="2000" dirty="0">
                <a:solidFill>
                  <a:srgbClr val="7E7E7E"/>
                </a:solidFill>
                <a:latin typeface="微软雅黑" panose="020B0503020204020204" pitchFamily="34" charset="-122"/>
                <a:ea typeface="微软雅黑" panose="020B0503020204020204" pitchFamily="34" charset="-122"/>
              </a:rPr>
              <a:t>秦涛</a:t>
            </a:r>
          </a:p>
        </p:txBody>
      </p:sp>
      <p:sp>
        <p:nvSpPr>
          <p:cNvPr id="34" name="五角星 33"/>
          <p:cNvSpPr/>
          <p:nvPr/>
        </p:nvSpPr>
        <p:spPr>
          <a:xfrm>
            <a:off x="910726" y="1345775"/>
            <a:ext cx="4372688" cy="4372688"/>
          </a:xfrm>
          <a:prstGeom prst="star5">
            <a:avLst>
              <a:gd name="adj" fmla="val 36401"/>
              <a:gd name="hf" fmla="val 105146"/>
              <a:gd name="vf" fmla="val 110557"/>
            </a:avLst>
          </a:prstGeom>
          <a:solidFill>
            <a:srgbClr val="4F4F4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rgbClr val="E7E6E6">
                    <a:lumMod val="50000"/>
                  </a:srgbClr>
                </a:solidFill>
                <a:latin typeface="微软雅黑" panose="020B0503020204020204" pitchFamily="34" charset="-122"/>
                <a:ea typeface="微软雅黑" panose="020B0503020204020204" pitchFamily="34" charset="-122"/>
              </a:rPr>
              <a:t>CCB</a:t>
            </a:r>
            <a:endParaRPr lang="zh-CN" altLang="en-US" sz="6000" b="1" dirty="0">
              <a:solidFill>
                <a:prstClr val="white"/>
              </a:solidFill>
            </a:endParaRPr>
          </a:p>
        </p:txBody>
      </p:sp>
      <p:sp>
        <p:nvSpPr>
          <p:cNvPr id="35" name="矩形 34"/>
          <p:cNvSpPr/>
          <p:nvPr/>
        </p:nvSpPr>
        <p:spPr>
          <a:xfrm>
            <a:off x="6003103" y="3814873"/>
            <a:ext cx="697627" cy="707886"/>
          </a:xfrm>
          <a:prstGeom prst="rect">
            <a:avLst/>
          </a:prstGeom>
        </p:spPr>
        <p:txBody>
          <a:bodyPr wrap="none">
            <a:spAutoFit/>
          </a:bodyPr>
          <a:lstStyle/>
          <a:p>
            <a:r>
              <a:rPr lang="en-US" altLang="zh-CN" sz="2000" dirty="0" smtClean="0">
                <a:solidFill>
                  <a:srgbClr val="7E7E7E"/>
                </a:solidFill>
                <a:latin typeface="微软雅黑" panose="020B0503020204020204" pitchFamily="34" charset="-122"/>
                <a:ea typeface="微软雅黑" panose="020B0503020204020204" pitchFamily="34" charset="-122"/>
              </a:rPr>
              <a:t>CCB</a:t>
            </a:r>
          </a:p>
          <a:p>
            <a:r>
              <a:rPr lang="zh-CN" altLang="en-US" sz="2000" dirty="0" smtClean="0">
                <a:solidFill>
                  <a:srgbClr val="7E7E7E"/>
                </a:solidFill>
                <a:latin typeface="微软雅黑" panose="020B0503020204020204" pitchFamily="34" charset="-122"/>
                <a:ea typeface="微软雅黑" panose="020B0503020204020204" pitchFamily="34" charset="-122"/>
              </a:rPr>
              <a:t>主席</a:t>
            </a:r>
            <a:endParaRPr lang="zh-CN" altLang="en-US" sz="2000" dirty="0">
              <a:solidFill>
                <a:srgbClr val="7E7E7E"/>
              </a:solidFill>
              <a:latin typeface="微软雅黑" panose="020B0503020204020204" pitchFamily="34" charset="-122"/>
              <a:ea typeface="微软雅黑" panose="020B0503020204020204" pitchFamily="34" charset="-122"/>
            </a:endParaRPr>
          </a:p>
        </p:txBody>
      </p:sp>
      <p:sp>
        <p:nvSpPr>
          <p:cNvPr id="36" name="矩形 35"/>
          <p:cNvSpPr/>
          <p:nvPr/>
        </p:nvSpPr>
        <p:spPr>
          <a:xfrm>
            <a:off x="8010704" y="3814873"/>
            <a:ext cx="697627" cy="707886"/>
          </a:xfrm>
          <a:prstGeom prst="rect">
            <a:avLst/>
          </a:prstGeom>
        </p:spPr>
        <p:txBody>
          <a:bodyPr wrap="none">
            <a:spAutoFit/>
          </a:bodyPr>
          <a:lstStyle/>
          <a:p>
            <a:r>
              <a:rPr lang="en-US" altLang="zh-CN" sz="2000" dirty="0" smtClean="0">
                <a:solidFill>
                  <a:srgbClr val="7E7E7E"/>
                </a:solidFill>
                <a:latin typeface="微软雅黑" panose="020B0503020204020204" pitchFamily="34" charset="-122"/>
                <a:ea typeface="微软雅黑" panose="020B0503020204020204" pitchFamily="34" charset="-122"/>
              </a:rPr>
              <a:t>CCB</a:t>
            </a:r>
          </a:p>
          <a:p>
            <a:r>
              <a:rPr lang="zh-CN" altLang="en-US" sz="2000" dirty="0">
                <a:solidFill>
                  <a:srgbClr val="7E7E7E"/>
                </a:solidFill>
                <a:latin typeface="微软雅黑" panose="020B0503020204020204" pitchFamily="34" charset="-122"/>
                <a:ea typeface="微软雅黑" panose="020B0503020204020204" pitchFamily="34" charset="-122"/>
              </a:rPr>
              <a:t>成员</a:t>
            </a:r>
          </a:p>
        </p:txBody>
      </p:sp>
      <p:sp>
        <p:nvSpPr>
          <p:cNvPr id="37" name="矩形 36"/>
          <p:cNvSpPr/>
          <p:nvPr/>
        </p:nvSpPr>
        <p:spPr>
          <a:xfrm>
            <a:off x="10021518" y="3811014"/>
            <a:ext cx="697627" cy="707886"/>
          </a:xfrm>
          <a:prstGeom prst="rect">
            <a:avLst/>
          </a:prstGeom>
        </p:spPr>
        <p:txBody>
          <a:bodyPr wrap="none">
            <a:spAutoFit/>
          </a:bodyPr>
          <a:lstStyle/>
          <a:p>
            <a:r>
              <a:rPr lang="en-US" altLang="zh-CN" sz="2000" dirty="0" smtClean="0">
                <a:solidFill>
                  <a:srgbClr val="7E7E7E"/>
                </a:solidFill>
                <a:latin typeface="微软雅黑" panose="020B0503020204020204" pitchFamily="34" charset="-122"/>
                <a:ea typeface="微软雅黑" panose="020B0503020204020204" pitchFamily="34" charset="-122"/>
              </a:rPr>
              <a:t>CCB</a:t>
            </a:r>
          </a:p>
          <a:p>
            <a:r>
              <a:rPr lang="zh-CN" altLang="en-US" sz="2000" dirty="0" smtClean="0">
                <a:solidFill>
                  <a:srgbClr val="7E7E7E"/>
                </a:solidFill>
                <a:latin typeface="微软雅黑" panose="020B0503020204020204" pitchFamily="34" charset="-122"/>
                <a:ea typeface="微软雅黑" panose="020B0503020204020204" pitchFamily="34" charset="-122"/>
              </a:rPr>
              <a:t>成员</a:t>
            </a:r>
            <a:endParaRPr lang="zh-CN" altLang="en-US" sz="2000" dirty="0">
              <a:solidFill>
                <a:srgbClr val="7E7E7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4861854"/>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组合 4"/>
          <p:cNvGrpSpPr/>
          <p:nvPr/>
        </p:nvGrpSpPr>
        <p:grpSpPr>
          <a:xfrm>
            <a:off x="1253827" y="1651221"/>
            <a:ext cx="2610148" cy="2610142"/>
            <a:chOff x="3514427" y="1575021"/>
            <a:chExt cx="2610148" cy="2610142"/>
          </a:xfrm>
        </p:grpSpPr>
        <p:sp>
          <p:nvSpPr>
            <p:cNvPr id="3" name="五角星 2"/>
            <p:cNvSpPr/>
            <p:nvPr/>
          </p:nvSpPr>
          <p:spPr>
            <a:xfrm>
              <a:off x="3638252" y="1698846"/>
              <a:ext cx="2362498" cy="2362492"/>
            </a:xfrm>
            <a:prstGeom prst="star5">
              <a:avLst>
                <a:gd name="adj" fmla="val 36401"/>
                <a:gd name="hf" fmla="val 105146"/>
                <a:gd name="vf" fmla="val 110557"/>
              </a:avLst>
            </a:prstGeom>
            <a:noFill/>
            <a:ln w="317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4" name="五角星 3"/>
            <p:cNvSpPr/>
            <p:nvPr/>
          </p:nvSpPr>
          <p:spPr>
            <a:xfrm>
              <a:off x="3514427" y="1575021"/>
              <a:ext cx="2610148" cy="2610142"/>
            </a:xfrm>
            <a:prstGeom prst="star5">
              <a:avLst>
                <a:gd name="adj" fmla="val 36401"/>
                <a:gd name="hf" fmla="val 105146"/>
                <a:gd name="vf" fmla="val 110557"/>
              </a:avLst>
            </a:prstGeom>
            <a:noFill/>
            <a:ln w="698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grpSp>
      <p:grpSp>
        <p:nvGrpSpPr>
          <p:cNvPr id="6" name="组合 5"/>
          <p:cNvGrpSpPr/>
          <p:nvPr/>
        </p:nvGrpSpPr>
        <p:grpSpPr>
          <a:xfrm>
            <a:off x="4790926" y="1651221"/>
            <a:ext cx="2610148" cy="2610142"/>
            <a:chOff x="3514427" y="1575021"/>
            <a:chExt cx="2610148" cy="2610142"/>
          </a:xfrm>
        </p:grpSpPr>
        <p:sp>
          <p:nvSpPr>
            <p:cNvPr id="7" name="五角星 6"/>
            <p:cNvSpPr/>
            <p:nvPr/>
          </p:nvSpPr>
          <p:spPr>
            <a:xfrm>
              <a:off x="3638252" y="1698846"/>
              <a:ext cx="2362498" cy="2362492"/>
            </a:xfrm>
            <a:prstGeom prst="star5">
              <a:avLst>
                <a:gd name="adj" fmla="val 36401"/>
                <a:gd name="hf" fmla="val 105146"/>
                <a:gd name="vf" fmla="val 110557"/>
              </a:avLst>
            </a:prstGeom>
            <a:noFill/>
            <a:ln w="317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8" name="五角星 7"/>
            <p:cNvSpPr/>
            <p:nvPr/>
          </p:nvSpPr>
          <p:spPr>
            <a:xfrm>
              <a:off x="3514427" y="1575021"/>
              <a:ext cx="2610148" cy="2610142"/>
            </a:xfrm>
            <a:prstGeom prst="star5">
              <a:avLst>
                <a:gd name="adj" fmla="val 36401"/>
                <a:gd name="hf" fmla="val 105146"/>
                <a:gd name="vf" fmla="val 110557"/>
              </a:avLst>
            </a:prstGeom>
            <a:noFill/>
            <a:ln w="698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grpSp>
      <p:grpSp>
        <p:nvGrpSpPr>
          <p:cNvPr id="9" name="组合 8"/>
          <p:cNvGrpSpPr/>
          <p:nvPr/>
        </p:nvGrpSpPr>
        <p:grpSpPr>
          <a:xfrm>
            <a:off x="8367266" y="1651221"/>
            <a:ext cx="2610148" cy="2610142"/>
            <a:chOff x="3514427" y="1575021"/>
            <a:chExt cx="2610148" cy="2610142"/>
          </a:xfrm>
        </p:grpSpPr>
        <p:sp>
          <p:nvSpPr>
            <p:cNvPr id="10" name="五角星 9"/>
            <p:cNvSpPr/>
            <p:nvPr/>
          </p:nvSpPr>
          <p:spPr>
            <a:xfrm>
              <a:off x="3638252" y="1698846"/>
              <a:ext cx="2362498" cy="2362492"/>
            </a:xfrm>
            <a:prstGeom prst="star5">
              <a:avLst>
                <a:gd name="adj" fmla="val 36401"/>
                <a:gd name="hf" fmla="val 105146"/>
                <a:gd name="vf" fmla="val 110557"/>
              </a:avLst>
            </a:prstGeom>
            <a:noFill/>
            <a:ln w="317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11" name="五角星 10"/>
            <p:cNvSpPr/>
            <p:nvPr/>
          </p:nvSpPr>
          <p:spPr>
            <a:xfrm>
              <a:off x="3514427" y="1575021"/>
              <a:ext cx="2610148" cy="2610142"/>
            </a:xfrm>
            <a:prstGeom prst="star5">
              <a:avLst>
                <a:gd name="adj" fmla="val 36401"/>
                <a:gd name="hf" fmla="val 105146"/>
                <a:gd name="vf" fmla="val 110557"/>
              </a:avLst>
            </a:prstGeom>
            <a:noFill/>
            <a:ln w="698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grpSp>
      <p:sp>
        <p:nvSpPr>
          <p:cNvPr id="13" name="矩形 12"/>
          <p:cNvSpPr/>
          <p:nvPr/>
        </p:nvSpPr>
        <p:spPr>
          <a:xfrm>
            <a:off x="1298703" y="4486895"/>
            <a:ext cx="2565272" cy="1052596"/>
          </a:xfrm>
          <a:prstGeom prst="rect">
            <a:avLst/>
          </a:prstGeom>
        </p:spPr>
        <p:txBody>
          <a:bodyPr wrap="square">
            <a:spAutoFit/>
          </a:bodyPr>
          <a:lstStyle/>
          <a:p>
            <a:pPr algn="ctr">
              <a:lnSpc>
                <a:spcPct val="130000"/>
              </a:lnSpc>
            </a:pPr>
            <a:r>
              <a:rPr lang="zh-CN" altLang="en-US" sz="1600" dirty="0" smtClean="0">
                <a:solidFill>
                  <a:srgbClr val="7E7E7E"/>
                </a:solidFill>
                <a:latin typeface="微软雅黑" panose="020B0503020204020204" pitchFamily="34" charset="-122"/>
                <a:ea typeface="微软雅黑" panose="020B0503020204020204" pitchFamily="34" charset="-122"/>
              </a:rPr>
              <a:t>负责</a:t>
            </a:r>
            <a:r>
              <a:rPr lang="zh-CN" altLang="en-US" sz="1600" dirty="0">
                <a:solidFill>
                  <a:srgbClr val="7E7E7E"/>
                </a:solidFill>
                <a:latin typeface="微软雅黑" panose="020B0503020204020204" pitchFamily="34" charset="-122"/>
                <a:ea typeface="微软雅黑" panose="020B0503020204020204" pitchFamily="34" charset="-122"/>
              </a:rPr>
              <a:t>所有相关需求，方案，规划等文档的评审，并输出评审记录</a:t>
            </a:r>
            <a:endParaRPr lang="zh-CN" altLang="en-US" sz="1600" dirty="0">
              <a:solidFill>
                <a:srgbClr val="7E7E7E"/>
              </a:solidFill>
            </a:endParaRPr>
          </a:p>
        </p:txBody>
      </p:sp>
      <p:sp>
        <p:nvSpPr>
          <p:cNvPr id="14" name="文本框 13"/>
          <p:cNvSpPr txBox="1"/>
          <p:nvPr/>
        </p:nvSpPr>
        <p:spPr>
          <a:xfrm>
            <a:off x="763436" y="498244"/>
            <a:ext cx="4881580" cy="646331"/>
          </a:xfrm>
          <a:prstGeom prst="rect">
            <a:avLst/>
          </a:prstGeom>
          <a:noFill/>
        </p:spPr>
        <p:txBody>
          <a:bodyPr wrap="square" rtlCol="0">
            <a:spAutoFit/>
          </a:bodyPr>
          <a:lstStyle/>
          <a:p>
            <a:r>
              <a:rPr lang="en-US" altLang="zh-CN" sz="3600" dirty="0" smtClean="0">
                <a:solidFill>
                  <a:srgbClr val="E7E6E6">
                    <a:lumMod val="50000"/>
                  </a:srgbClr>
                </a:solidFill>
                <a:latin typeface="微软雅黑" panose="020B0503020204020204" pitchFamily="34" charset="-122"/>
                <a:ea typeface="微软雅黑" panose="020B0503020204020204" pitchFamily="34" charset="-122"/>
              </a:rPr>
              <a:t>CCB</a:t>
            </a:r>
            <a:r>
              <a:rPr lang="zh-CN" altLang="en-US" sz="3600" dirty="0">
                <a:solidFill>
                  <a:srgbClr val="E7E6E6">
                    <a:lumMod val="50000"/>
                  </a:srgbClr>
                </a:solidFill>
                <a:latin typeface="微软雅黑" panose="020B0503020204020204" pitchFamily="34" charset="-122"/>
                <a:ea typeface="微软雅黑" panose="020B0503020204020204" pitchFamily="34" charset="-122"/>
              </a:rPr>
              <a:t>职责</a:t>
            </a:r>
          </a:p>
        </p:txBody>
      </p:sp>
      <p:grpSp>
        <p:nvGrpSpPr>
          <p:cNvPr id="25" name="组合 24"/>
          <p:cNvGrpSpPr/>
          <p:nvPr/>
        </p:nvGrpSpPr>
        <p:grpSpPr>
          <a:xfrm>
            <a:off x="1971852" y="2615235"/>
            <a:ext cx="1123095" cy="1022600"/>
            <a:chOff x="591970" y="3105370"/>
            <a:chExt cx="586452" cy="533976"/>
          </a:xfrm>
          <a:solidFill>
            <a:srgbClr val="FFB534"/>
          </a:solidFill>
        </p:grpSpPr>
        <p:sp>
          <p:nvSpPr>
            <p:cNvPr id="26" name="Freeform 43"/>
            <p:cNvSpPr>
              <a:spLocks noEditPoints="1"/>
            </p:cNvSpPr>
            <p:nvPr/>
          </p:nvSpPr>
          <p:spPr bwMode="auto">
            <a:xfrm>
              <a:off x="591970" y="3105370"/>
              <a:ext cx="189874" cy="382572"/>
            </a:xfrm>
            <a:custGeom>
              <a:avLst/>
              <a:gdLst>
                <a:gd name="T0" fmla="*/ 187 w 391"/>
                <a:gd name="T1" fmla="*/ 274 h 788"/>
                <a:gd name="T2" fmla="*/ 236 w 391"/>
                <a:gd name="T3" fmla="*/ 218 h 788"/>
                <a:gd name="T4" fmla="*/ 391 w 391"/>
                <a:gd name="T5" fmla="*/ 218 h 788"/>
                <a:gd name="T6" fmla="*/ 391 w 391"/>
                <a:gd name="T7" fmla="*/ 175 h 788"/>
                <a:gd name="T8" fmla="*/ 391 w 391"/>
                <a:gd name="T9" fmla="*/ 166 h 788"/>
                <a:gd name="T10" fmla="*/ 391 w 391"/>
                <a:gd name="T11" fmla="*/ 164 h 788"/>
                <a:gd name="T12" fmla="*/ 391 w 391"/>
                <a:gd name="T13" fmla="*/ 40 h 788"/>
                <a:gd name="T14" fmla="*/ 358 w 391"/>
                <a:gd name="T15" fmla="*/ 0 h 788"/>
                <a:gd name="T16" fmla="*/ 34 w 391"/>
                <a:gd name="T17" fmla="*/ 0 h 788"/>
                <a:gd name="T18" fmla="*/ 0 w 391"/>
                <a:gd name="T19" fmla="*/ 38 h 788"/>
                <a:gd name="T20" fmla="*/ 0 w 391"/>
                <a:gd name="T21" fmla="*/ 164 h 788"/>
                <a:gd name="T22" fmla="*/ 0 w 391"/>
                <a:gd name="T23" fmla="*/ 174 h 788"/>
                <a:gd name="T24" fmla="*/ 0 w 391"/>
                <a:gd name="T25" fmla="*/ 175 h 788"/>
                <a:gd name="T26" fmla="*/ 0 w 391"/>
                <a:gd name="T27" fmla="*/ 753 h 788"/>
                <a:gd name="T28" fmla="*/ 35 w 391"/>
                <a:gd name="T29" fmla="*/ 788 h 788"/>
                <a:gd name="T30" fmla="*/ 187 w 391"/>
                <a:gd name="T31" fmla="*/ 788 h 788"/>
                <a:gd name="T32" fmla="*/ 187 w 391"/>
                <a:gd name="T33" fmla="*/ 274 h 788"/>
                <a:gd name="T34" fmla="*/ 47 w 391"/>
                <a:gd name="T35" fmla="*/ 83 h 788"/>
                <a:gd name="T36" fmla="*/ 57 w 391"/>
                <a:gd name="T37" fmla="*/ 73 h 788"/>
                <a:gd name="T38" fmla="*/ 334 w 391"/>
                <a:gd name="T39" fmla="*/ 73 h 788"/>
                <a:gd name="T40" fmla="*/ 344 w 391"/>
                <a:gd name="T41" fmla="*/ 83 h 788"/>
                <a:gd name="T42" fmla="*/ 344 w 391"/>
                <a:gd name="T43" fmla="*/ 120 h 788"/>
                <a:gd name="T44" fmla="*/ 334 w 391"/>
                <a:gd name="T45" fmla="*/ 130 h 788"/>
                <a:gd name="T46" fmla="*/ 57 w 391"/>
                <a:gd name="T47" fmla="*/ 130 h 788"/>
                <a:gd name="T48" fmla="*/ 47 w 391"/>
                <a:gd name="T49" fmla="*/ 120 h 788"/>
                <a:gd name="T50" fmla="*/ 47 w 391"/>
                <a:gd name="T51" fmla="*/ 83 h 788"/>
                <a:gd name="T52" fmla="*/ 80 w 391"/>
                <a:gd name="T53" fmla="*/ 214 h 788"/>
                <a:gd name="T54" fmla="*/ 115 w 391"/>
                <a:gd name="T55" fmla="*/ 249 h 788"/>
                <a:gd name="T56" fmla="*/ 80 w 391"/>
                <a:gd name="T57" fmla="*/ 284 h 788"/>
                <a:gd name="T58" fmla="*/ 43 w 391"/>
                <a:gd name="T59" fmla="*/ 249 h 788"/>
                <a:gd name="T60" fmla="*/ 80 w 391"/>
                <a:gd name="T61" fmla="*/ 214 h 788"/>
                <a:gd name="T62" fmla="*/ 80 w 391"/>
                <a:gd name="T63" fmla="*/ 372 h 788"/>
                <a:gd name="T64" fmla="*/ 51 w 391"/>
                <a:gd name="T65" fmla="*/ 346 h 788"/>
                <a:gd name="T66" fmla="*/ 80 w 391"/>
                <a:gd name="T67" fmla="*/ 319 h 788"/>
                <a:gd name="T68" fmla="*/ 105 w 391"/>
                <a:gd name="T69" fmla="*/ 346 h 788"/>
                <a:gd name="T70" fmla="*/ 80 w 391"/>
                <a:gd name="T71" fmla="*/ 372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1" h="788">
                  <a:moveTo>
                    <a:pt x="187" y="274"/>
                  </a:moveTo>
                  <a:cubicBezTo>
                    <a:pt x="185" y="246"/>
                    <a:pt x="210" y="219"/>
                    <a:pt x="236" y="218"/>
                  </a:cubicBezTo>
                  <a:cubicBezTo>
                    <a:pt x="391" y="218"/>
                    <a:pt x="391" y="218"/>
                    <a:pt x="391" y="218"/>
                  </a:cubicBezTo>
                  <a:cubicBezTo>
                    <a:pt x="391" y="203"/>
                    <a:pt x="391" y="191"/>
                    <a:pt x="391" y="175"/>
                  </a:cubicBezTo>
                  <a:cubicBezTo>
                    <a:pt x="391" y="175"/>
                    <a:pt x="391" y="175"/>
                    <a:pt x="391" y="166"/>
                  </a:cubicBezTo>
                  <a:cubicBezTo>
                    <a:pt x="391" y="166"/>
                    <a:pt x="391" y="165"/>
                    <a:pt x="391" y="164"/>
                  </a:cubicBezTo>
                  <a:cubicBezTo>
                    <a:pt x="391" y="157"/>
                    <a:pt x="391" y="129"/>
                    <a:pt x="391" y="40"/>
                  </a:cubicBezTo>
                  <a:cubicBezTo>
                    <a:pt x="391" y="0"/>
                    <a:pt x="363" y="0"/>
                    <a:pt x="358" y="0"/>
                  </a:cubicBezTo>
                  <a:cubicBezTo>
                    <a:pt x="347" y="0"/>
                    <a:pt x="290" y="0"/>
                    <a:pt x="34" y="0"/>
                  </a:cubicBezTo>
                  <a:cubicBezTo>
                    <a:pt x="5" y="0"/>
                    <a:pt x="0" y="22"/>
                    <a:pt x="0" y="38"/>
                  </a:cubicBezTo>
                  <a:cubicBezTo>
                    <a:pt x="0" y="44"/>
                    <a:pt x="0" y="71"/>
                    <a:pt x="0" y="164"/>
                  </a:cubicBezTo>
                  <a:cubicBezTo>
                    <a:pt x="0" y="164"/>
                    <a:pt x="0" y="164"/>
                    <a:pt x="0" y="174"/>
                  </a:cubicBezTo>
                  <a:cubicBezTo>
                    <a:pt x="0" y="174"/>
                    <a:pt x="0" y="174"/>
                    <a:pt x="0" y="175"/>
                  </a:cubicBezTo>
                  <a:cubicBezTo>
                    <a:pt x="0" y="177"/>
                    <a:pt x="0" y="218"/>
                    <a:pt x="0" y="753"/>
                  </a:cubicBezTo>
                  <a:cubicBezTo>
                    <a:pt x="0" y="788"/>
                    <a:pt x="29" y="788"/>
                    <a:pt x="35" y="788"/>
                  </a:cubicBezTo>
                  <a:cubicBezTo>
                    <a:pt x="40" y="788"/>
                    <a:pt x="66" y="788"/>
                    <a:pt x="187" y="788"/>
                  </a:cubicBezTo>
                  <a:lnTo>
                    <a:pt x="187" y="274"/>
                  </a:lnTo>
                  <a:close/>
                  <a:moveTo>
                    <a:pt x="47" y="83"/>
                  </a:moveTo>
                  <a:cubicBezTo>
                    <a:pt x="47" y="77"/>
                    <a:pt x="51" y="73"/>
                    <a:pt x="57" y="73"/>
                  </a:cubicBezTo>
                  <a:cubicBezTo>
                    <a:pt x="57" y="73"/>
                    <a:pt x="57" y="73"/>
                    <a:pt x="334" y="73"/>
                  </a:cubicBezTo>
                  <a:cubicBezTo>
                    <a:pt x="340" y="73"/>
                    <a:pt x="344" y="77"/>
                    <a:pt x="344" y="83"/>
                  </a:cubicBezTo>
                  <a:cubicBezTo>
                    <a:pt x="344" y="83"/>
                    <a:pt x="344" y="83"/>
                    <a:pt x="344" y="120"/>
                  </a:cubicBezTo>
                  <a:cubicBezTo>
                    <a:pt x="344" y="126"/>
                    <a:pt x="340" y="130"/>
                    <a:pt x="334" y="130"/>
                  </a:cubicBezTo>
                  <a:cubicBezTo>
                    <a:pt x="334" y="130"/>
                    <a:pt x="334" y="130"/>
                    <a:pt x="57" y="130"/>
                  </a:cubicBezTo>
                  <a:cubicBezTo>
                    <a:pt x="51" y="130"/>
                    <a:pt x="47" y="126"/>
                    <a:pt x="47" y="120"/>
                  </a:cubicBezTo>
                  <a:cubicBezTo>
                    <a:pt x="47" y="120"/>
                    <a:pt x="47" y="120"/>
                    <a:pt x="47" y="83"/>
                  </a:cubicBezTo>
                  <a:close/>
                  <a:moveTo>
                    <a:pt x="80" y="214"/>
                  </a:moveTo>
                  <a:cubicBezTo>
                    <a:pt x="98" y="214"/>
                    <a:pt x="115" y="229"/>
                    <a:pt x="115" y="249"/>
                  </a:cubicBezTo>
                  <a:cubicBezTo>
                    <a:pt x="115" y="268"/>
                    <a:pt x="98" y="284"/>
                    <a:pt x="80" y="284"/>
                  </a:cubicBezTo>
                  <a:cubicBezTo>
                    <a:pt x="59" y="284"/>
                    <a:pt x="43" y="268"/>
                    <a:pt x="43" y="249"/>
                  </a:cubicBezTo>
                  <a:cubicBezTo>
                    <a:pt x="43" y="229"/>
                    <a:pt x="59" y="214"/>
                    <a:pt x="80" y="214"/>
                  </a:cubicBezTo>
                  <a:close/>
                  <a:moveTo>
                    <a:pt x="80" y="372"/>
                  </a:moveTo>
                  <a:cubicBezTo>
                    <a:pt x="64" y="372"/>
                    <a:pt x="51" y="360"/>
                    <a:pt x="51" y="346"/>
                  </a:cubicBezTo>
                  <a:cubicBezTo>
                    <a:pt x="51" y="331"/>
                    <a:pt x="64" y="319"/>
                    <a:pt x="80" y="319"/>
                  </a:cubicBezTo>
                  <a:cubicBezTo>
                    <a:pt x="94" y="319"/>
                    <a:pt x="105" y="331"/>
                    <a:pt x="105" y="346"/>
                  </a:cubicBezTo>
                  <a:cubicBezTo>
                    <a:pt x="105" y="360"/>
                    <a:pt x="94" y="372"/>
                    <a:pt x="80" y="372"/>
                  </a:cubicBezTo>
                  <a:close/>
                </a:path>
              </a:pathLst>
            </a:custGeom>
            <a:grpFill/>
            <a:ln>
              <a:noFill/>
            </a:ln>
          </p:spPr>
          <p:txBody>
            <a:bodyPr vert="horz" wrap="square" lIns="91427" tIns="45713" rIns="91427" bIns="45713" numCol="1" anchor="t" anchorCtr="0" compatLnSpc="1">
              <a:prstTxWarp prst="textNoShape">
                <a:avLst/>
              </a:prstTxWarp>
            </a:bodyPr>
            <a:lstStyle/>
            <a:p>
              <a:pPr>
                <a:defRPr/>
              </a:pPr>
              <a:endParaRPr lang="en-US" kern="0" dirty="0">
                <a:solidFill>
                  <a:srgbClr val="FFFFFF"/>
                </a:solidFill>
              </a:endParaRPr>
            </a:p>
          </p:txBody>
        </p:sp>
        <p:sp>
          <p:nvSpPr>
            <p:cNvPr id="27" name="Freeform 44"/>
            <p:cNvSpPr>
              <a:spLocks noEditPoints="1"/>
            </p:cNvSpPr>
            <p:nvPr/>
          </p:nvSpPr>
          <p:spPr bwMode="auto">
            <a:xfrm>
              <a:off x="705585" y="3233968"/>
              <a:ext cx="472837" cy="405378"/>
            </a:xfrm>
            <a:custGeom>
              <a:avLst/>
              <a:gdLst>
                <a:gd name="T0" fmla="*/ 943 w 974"/>
                <a:gd name="T1" fmla="*/ 0 h 835"/>
                <a:gd name="T2" fmla="*/ 33 w 974"/>
                <a:gd name="T3" fmla="*/ 0 h 835"/>
                <a:gd name="T4" fmla="*/ 0 w 974"/>
                <a:gd name="T5" fmla="*/ 30 h 835"/>
                <a:gd name="T6" fmla="*/ 0 w 974"/>
                <a:gd name="T7" fmla="*/ 683 h 835"/>
                <a:gd name="T8" fmla="*/ 33 w 974"/>
                <a:gd name="T9" fmla="*/ 714 h 835"/>
                <a:gd name="T10" fmla="*/ 332 w 974"/>
                <a:gd name="T11" fmla="*/ 714 h 835"/>
                <a:gd name="T12" fmla="*/ 323 w 974"/>
                <a:gd name="T13" fmla="*/ 761 h 835"/>
                <a:gd name="T14" fmla="*/ 272 w 974"/>
                <a:gd name="T15" fmla="*/ 779 h 835"/>
                <a:gd name="T16" fmla="*/ 267 w 974"/>
                <a:gd name="T17" fmla="*/ 779 h 835"/>
                <a:gd name="T18" fmla="*/ 246 w 974"/>
                <a:gd name="T19" fmla="*/ 801 h 835"/>
                <a:gd name="T20" fmla="*/ 246 w 974"/>
                <a:gd name="T21" fmla="*/ 813 h 835"/>
                <a:gd name="T22" fmla="*/ 267 w 974"/>
                <a:gd name="T23" fmla="*/ 835 h 835"/>
                <a:gd name="T24" fmla="*/ 719 w 974"/>
                <a:gd name="T25" fmla="*/ 835 h 835"/>
                <a:gd name="T26" fmla="*/ 740 w 974"/>
                <a:gd name="T27" fmla="*/ 813 h 835"/>
                <a:gd name="T28" fmla="*/ 740 w 974"/>
                <a:gd name="T29" fmla="*/ 801 h 835"/>
                <a:gd name="T30" fmla="*/ 719 w 974"/>
                <a:gd name="T31" fmla="*/ 779 h 835"/>
                <a:gd name="T32" fmla="*/ 717 w 974"/>
                <a:gd name="T33" fmla="*/ 779 h 835"/>
                <a:gd name="T34" fmla="*/ 669 w 974"/>
                <a:gd name="T35" fmla="*/ 761 h 835"/>
                <a:gd name="T36" fmla="*/ 661 w 974"/>
                <a:gd name="T37" fmla="*/ 714 h 835"/>
                <a:gd name="T38" fmla="*/ 943 w 974"/>
                <a:gd name="T39" fmla="*/ 714 h 835"/>
                <a:gd name="T40" fmla="*/ 974 w 974"/>
                <a:gd name="T41" fmla="*/ 683 h 835"/>
                <a:gd name="T42" fmla="*/ 974 w 974"/>
                <a:gd name="T43" fmla="*/ 30 h 835"/>
                <a:gd name="T44" fmla="*/ 943 w 974"/>
                <a:gd name="T45" fmla="*/ 0 h 835"/>
                <a:gd name="T46" fmla="*/ 918 w 974"/>
                <a:gd name="T47" fmla="*/ 634 h 835"/>
                <a:gd name="T48" fmla="*/ 892 w 974"/>
                <a:gd name="T49" fmla="*/ 660 h 835"/>
                <a:gd name="T50" fmla="*/ 84 w 974"/>
                <a:gd name="T51" fmla="*/ 660 h 835"/>
                <a:gd name="T52" fmla="*/ 57 w 974"/>
                <a:gd name="T53" fmla="*/ 634 h 835"/>
                <a:gd name="T54" fmla="*/ 57 w 974"/>
                <a:gd name="T55" fmla="*/ 79 h 835"/>
                <a:gd name="T56" fmla="*/ 84 w 974"/>
                <a:gd name="T57" fmla="*/ 53 h 835"/>
                <a:gd name="T58" fmla="*/ 892 w 974"/>
                <a:gd name="T59" fmla="*/ 53 h 835"/>
                <a:gd name="T60" fmla="*/ 918 w 974"/>
                <a:gd name="T61" fmla="*/ 79 h 835"/>
                <a:gd name="T62" fmla="*/ 918 w 974"/>
                <a:gd name="T63" fmla="*/ 634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4" h="835">
                  <a:moveTo>
                    <a:pt x="943" y="0"/>
                  </a:moveTo>
                  <a:cubicBezTo>
                    <a:pt x="33" y="0"/>
                    <a:pt x="33" y="0"/>
                    <a:pt x="33" y="0"/>
                  </a:cubicBezTo>
                  <a:cubicBezTo>
                    <a:pt x="15" y="0"/>
                    <a:pt x="0" y="13"/>
                    <a:pt x="0" y="30"/>
                  </a:cubicBezTo>
                  <a:cubicBezTo>
                    <a:pt x="0" y="683"/>
                    <a:pt x="0" y="683"/>
                    <a:pt x="0" y="683"/>
                  </a:cubicBezTo>
                  <a:cubicBezTo>
                    <a:pt x="0" y="700"/>
                    <a:pt x="15" y="714"/>
                    <a:pt x="33" y="714"/>
                  </a:cubicBezTo>
                  <a:cubicBezTo>
                    <a:pt x="332" y="714"/>
                    <a:pt x="332" y="714"/>
                    <a:pt x="332" y="714"/>
                  </a:cubicBezTo>
                  <a:cubicBezTo>
                    <a:pt x="332" y="714"/>
                    <a:pt x="330" y="751"/>
                    <a:pt x="323" y="761"/>
                  </a:cubicBezTo>
                  <a:cubicBezTo>
                    <a:pt x="311" y="779"/>
                    <a:pt x="288" y="774"/>
                    <a:pt x="272" y="779"/>
                  </a:cubicBezTo>
                  <a:cubicBezTo>
                    <a:pt x="267" y="779"/>
                    <a:pt x="267" y="779"/>
                    <a:pt x="267" y="779"/>
                  </a:cubicBezTo>
                  <a:cubicBezTo>
                    <a:pt x="255" y="779"/>
                    <a:pt x="246" y="789"/>
                    <a:pt x="246" y="801"/>
                  </a:cubicBezTo>
                  <a:cubicBezTo>
                    <a:pt x="246" y="813"/>
                    <a:pt x="246" y="813"/>
                    <a:pt x="246" y="813"/>
                  </a:cubicBezTo>
                  <a:cubicBezTo>
                    <a:pt x="246" y="825"/>
                    <a:pt x="255" y="835"/>
                    <a:pt x="267" y="835"/>
                  </a:cubicBezTo>
                  <a:cubicBezTo>
                    <a:pt x="719" y="835"/>
                    <a:pt x="719" y="835"/>
                    <a:pt x="719" y="835"/>
                  </a:cubicBezTo>
                  <a:cubicBezTo>
                    <a:pt x="730" y="835"/>
                    <a:pt x="740" y="825"/>
                    <a:pt x="740" y="813"/>
                  </a:cubicBezTo>
                  <a:cubicBezTo>
                    <a:pt x="740" y="801"/>
                    <a:pt x="740" y="801"/>
                    <a:pt x="740" y="801"/>
                  </a:cubicBezTo>
                  <a:cubicBezTo>
                    <a:pt x="740" y="789"/>
                    <a:pt x="730" y="779"/>
                    <a:pt x="719" y="779"/>
                  </a:cubicBezTo>
                  <a:cubicBezTo>
                    <a:pt x="717" y="779"/>
                    <a:pt x="717" y="779"/>
                    <a:pt x="717" y="779"/>
                  </a:cubicBezTo>
                  <a:cubicBezTo>
                    <a:pt x="708" y="778"/>
                    <a:pt x="681" y="780"/>
                    <a:pt x="669" y="761"/>
                  </a:cubicBezTo>
                  <a:cubicBezTo>
                    <a:pt x="663" y="751"/>
                    <a:pt x="661" y="714"/>
                    <a:pt x="661" y="714"/>
                  </a:cubicBezTo>
                  <a:cubicBezTo>
                    <a:pt x="943" y="714"/>
                    <a:pt x="943" y="714"/>
                    <a:pt x="943" y="714"/>
                  </a:cubicBezTo>
                  <a:cubicBezTo>
                    <a:pt x="960" y="714"/>
                    <a:pt x="974" y="700"/>
                    <a:pt x="974" y="683"/>
                  </a:cubicBezTo>
                  <a:cubicBezTo>
                    <a:pt x="974" y="30"/>
                    <a:pt x="974" y="30"/>
                    <a:pt x="974" y="30"/>
                  </a:cubicBezTo>
                  <a:cubicBezTo>
                    <a:pt x="974" y="13"/>
                    <a:pt x="960" y="0"/>
                    <a:pt x="943" y="0"/>
                  </a:cubicBezTo>
                  <a:close/>
                  <a:moveTo>
                    <a:pt x="918" y="634"/>
                  </a:moveTo>
                  <a:cubicBezTo>
                    <a:pt x="918" y="649"/>
                    <a:pt x="906" y="660"/>
                    <a:pt x="892" y="660"/>
                  </a:cubicBezTo>
                  <a:cubicBezTo>
                    <a:pt x="84" y="660"/>
                    <a:pt x="84" y="660"/>
                    <a:pt x="84" y="660"/>
                  </a:cubicBezTo>
                  <a:cubicBezTo>
                    <a:pt x="69" y="660"/>
                    <a:pt x="57" y="649"/>
                    <a:pt x="57" y="634"/>
                  </a:cubicBezTo>
                  <a:cubicBezTo>
                    <a:pt x="57" y="79"/>
                    <a:pt x="57" y="79"/>
                    <a:pt x="57" y="79"/>
                  </a:cubicBezTo>
                  <a:cubicBezTo>
                    <a:pt x="57" y="64"/>
                    <a:pt x="69" y="53"/>
                    <a:pt x="84" y="53"/>
                  </a:cubicBezTo>
                  <a:cubicBezTo>
                    <a:pt x="892" y="53"/>
                    <a:pt x="892" y="53"/>
                    <a:pt x="892" y="53"/>
                  </a:cubicBezTo>
                  <a:cubicBezTo>
                    <a:pt x="906" y="53"/>
                    <a:pt x="918" y="64"/>
                    <a:pt x="918" y="79"/>
                  </a:cubicBezTo>
                  <a:cubicBezTo>
                    <a:pt x="918" y="634"/>
                    <a:pt x="918" y="634"/>
                    <a:pt x="918" y="634"/>
                  </a:cubicBezTo>
                  <a:close/>
                </a:path>
              </a:pathLst>
            </a:custGeom>
            <a:grpFill/>
            <a:ln>
              <a:noFill/>
            </a:ln>
          </p:spPr>
          <p:txBody>
            <a:bodyPr vert="horz" wrap="square" lIns="91427" tIns="45713" rIns="91427" bIns="45713" numCol="1" anchor="t" anchorCtr="0" compatLnSpc="1">
              <a:prstTxWarp prst="textNoShape">
                <a:avLst/>
              </a:prstTxWarp>
            </a:bodyPr>
            <a:lstStyle/>
            <a:p>
              <a:pPr>
                <a:defRPr/>
              </a:pPr>
              <a:endParaRPr lang="en-US" kern="0" dirty="0">
                <a:solidFill>
                  <a:srgbClr val="FFFFFF"/>
                </a:solidFill>
              </a:endParaRPr>
            </a:p>
          </p:txBody>
        </p:sp>
      </p:grpSp>
      <p:grpSp>
        <p:nvGrpSpPr>
          <p:cNvPr id="28" name="组合 27"/>
          <p:cNvGrpSpPr/>
          <p:nvPr/>
        </p:nvGrpSpPr>
        <p:grpSpPr>
          <a:xfrm>
            <a:off x="5597608" y="2536671"/>
            <a:ext cx="1033806" cy="1012294"/>
            <a:chOff x="5910263" y="3775075"/>
            <a:chExt cx="1144588" cy="1120775"/>
          </a:xfrm>
          <a:solidFill>
            <a:srgbClr val="FD3E60"/>
          </a:solidFill>
        </p:grpSpPr>
        <p:sp>
          <p:nvSpPr>
            <p:cNvPr id="29" name="Freeform 270"/>
            <p:cNvSpPr>
              <a:spLocks/>
            </p:cNvSpPr>
            <p:nvPr/>
          </p:nvSpPr>
          <p:spPr bwMode="auto">
            <a:xfrm>
              <a:off x="6199188" y="4365625"/>
              <a:ext cx="255588" cy="236538"/>
            </a:xfrm>
            <a:custGeom>
              <a:avLst/>
              <a:gdLst>
                <a:gd name="T0" fmla="*/ 0 w 116"/>
                <a:gd name="T1" fmla="*/ 0 h 108"/>
                <a:gd name="T2" fmla="*/ 19 w 116"/>
                <a:gd name="T3" fmla="*/ 108 h 108"/>
                <a:gd name="T4" fmla="*/ 116 w 116"/>
                <a:gd name="T5" fmla="*/ 108 h 108"/>
                <a:gd name="T6" fmla="*/ 116 w 116"/>
                <a:gd name="T7" fmla="*/ 0 h 108"/>
                <a:gd name="T8" fmla="*/ 0 w 116"/>
                <a:gd name="T9" fmla="*/ 0 h 108"/>
              </a:gdLst>
              <a:ahLst/>
              <a:cxnLst>
                <a:cxn ang="0">
                  <a:pos x="T0" y="T1"/>
                </a:cxn>
                <a:cxn ang="0">
                  <a:pos x="T2" y="T3"/>
                </a:cxn>
                <a:cxn ang="0">
                  <a:pos x="T4" y="T5"/>
                </a:cxn>
                <a:cxn ang="0">
                  <a:pos x="T6" y="T7"/>
                </a:cxn>
                <a:cxn ang="0">
                  <a:pos x="T8" y="T9"/>
                </a:cxn>
              </a:cxnLst>
              <a:rect l="0" t="0" r="r" b="b"/>
              <a:pathLst>
                <a:path w="116" h="108">
                  <a:moveTo>
                    <a:pt x="0" y="0"/>
                  </a:moveTo>
                  <a:cubicBezTo>
                    <a:pt x="1" y="38"/>
                    <a:pt x="8" y="75"/>
                    <a:pt x="19" y="108"/>
                  </a:cubicBezTo>
                  <a:cubicBezTo>
                    <a:pt x="116" y="108"/>
                    <a:pt x="116" y="108"/>
                    <a:pt x="116" y="108"/>
                  </a:cubicBezTo>
                  <a:cubicBezTo>
                    <a:pt x="116" y="0"/>
                    <a:pt x="116" y="0"/>
                    <a:pt x="116"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1"/>
            <p:cNvSpPr>
              <a:spLocks/>
            </p:cNvSpPr>
            <p:nvPr/>
          </p:nvSpPr>
          <p:spPr bwMode="auto">
            <a:xfrm>
              <a:off x="6007101" y="4657725"/>
              <a:ext cx="352425" cy="238125"/>
            </a:xfrm>
            <a:custGeom>
              <a:avLst/>
              <a:gdLst>
                <a:gd name="T0" fmla="*/ 88 w 160"/>
                <a:gd name="T1" fmla="*/ 0 h 108"/>
                <a:gd name="T2" fmla="*/ 0 w 160"/>
                <a:gd name="T3" fmla="*/ 0 h 108"/>
                <a:gd name="T4" fmla="*/ 32 w 160"/>
                <a:gd name="T5" fmla="*/ 38 h 108"/>
                <a:gd name="T6" fmla="*/ 160 w 160"/>
                <a:gd name="T7" fmla="*/ 108 h 108"/>
                <a:gd name="T8" fmla="*/ 88 w 160"/>
                <a:gd name="T9" fmla="*/ 0 h 108"/>
              </a:gdLst>
              <a:ahLst/>
              <a:cxnLst>
                <a:cxn ang="0">
                  <a:pos x="T0" y="T1"/>
                </a:cxn>
                <a:cxn ang="0">
                  <a:pos x="T2" y="T3"/>
                </a:cxn>
                <a:cxn ang="0">
                  <a:pos x="T4" y="T5"/>
                </a:cxn>
                <a:cxn ang="0">
                  <a:pos x="T6" y="T7"/>
                </a:cxn>
                <a:cxn ang="0">
                  <a:pos x="T8" y="T9"/>
                </a:cxn>
              </a:cxnLst>
              <a:rect l="0" t="0" r="r" b="b"/>
              <a:pathLst>
                <a:path w="160" h="108">
                  <a:moveTo>
                    <a:pt x="88" y="0"/>
                  </a:moveTo>
                  <a:cubicBezTo>
                    <a:pt x="0" y="0"/>
                    <a:pt x="0" y="0"/>
                    <a:pt x="0" y="0"/>
                  </a:cubicBezTo>
                  <a:cubicBezTo>
                    <a:pt x="9" y="14"/>
                    <a:pt x="20" y="26"/>
                    <a:pt x="32" y="38"/>
                  </a:cubicBezTo>
                  <a:cubicBezTo>
                    <a:pt x="66" y="73"/>
                    <a:pt x="111" y="98"/>
                    <a:pt x="160" y="108"/>
                  </a:cubicBezTo>
                  <a:cubicBezTo>
                    <a:pt x="130" y="82"/>
                    <a:pt x="105" y="45"/>
                    <a:pt x="8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72"/>
            <p:cNvSpPr>
              <a:spLocks/>
            </p:cNvSpPr>
            <p:nvPr/>
          </p:nvSpPr>
          <p:spPr bwMode="auto">
            <a:xfrm>
              <a:off x="6604001" y="4657725"/>
              <a:ext cx="352425" cy="238125"/>
            </a:xfrm>
            <a:custGeom>
              <a:avLst/>
              <a:gdLst>
                <a:gd name="T0" fmla="*/ 0 w 160"/>
                <a:gd name="T1" fmla="*/ 108 h 108"/>
                <a:gd name="T2" fmla="*/ 129 w 160"/>
                <a:gd name="T3" fmla="*/ 38 h 108"/>
                <a:gd name="T4" fmla="*/ 160 w 160"/>
                <a:gd name="T5" fmla="*/ 0 h 108"/>
                <a:gd name="T6" fmla="*/ 73 w 160"/>
                <a:gd name="T7" fmla="*/ 0 h 108"/>
                <a:gd name="T8" fmla="*/ 0 w 160"/>
                <a:gd name="T9" fmla="*/ 108 h 108"/>
              </a:gdLst>
              <a:ahLst/>
              <a:cxnLst>
                <a:cxn ang="0">
                  <a:pos x="T0" y="T1"/>
                </a:cxn>
                <a:cxn ang="0">
                  <a:pos x="T2" y="T3"/>
                </a:cxn>
                <a:cxn ang="0">
                  <a:pos x="T4" y="T5"/>
                </a:cxn>
                <a:cxn ang="0">
                  <a:pos x="T6" y="T7"/>
                </a:cxn>
                <a:cxn ang="0">
                  <a:pos x="T8" y="T9"/>
                </a:cxn>
              </a:cxnLst>
              <a:rect l="0" t="0" r="r" b="b"/>
              <a:pathLst>
                <a:path w="160" h="108">
                  <a:moveTo>
                    <a:pt x="0" y="108"/>
                  </a:moveTo>
                  <a:cubicBezTo>
                    <a:pt x="50" y="98"/>
                    <a:pt x="94" y="73"/>
                    <a:pt x="129" y="38"/>
                  </a:cubicBezTo>
                  <a:cubicBezTo>
                    <a:pt x="141" y="26"/>
                    <a:pt x="151" y="14"/>
                    <a:pt x="160" y="0"/>
                  </a:cubicBezTo>
                  <a:cubicBezTo>
                    <a:pt x="73" y="0"/>
                    <a:pt x="73" y="0"/>
                    <a:pt x="73" y="0"/>
                  </a:cubicBezTo>
                  <a:cubicBezTo>
                    <a:pt x="56" y="45"/>
                    <a:pt x="31" y="82"/>
                    <a:pt x="0"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73"/>
            <p:cNvSpPr>
              <a:spLocks/>
            </p:cNvSpPr>
            <p:nvPr/>
          </p:nvSpPr>
          <p:spPr bwMode="auto">
            <a:xfrm>
              <a:off x="6508751" y="4365625"/>
              <a:ext cx="255588" cy="236538"/>
            </a:xfrm>
            <a:custGeom>
              <a:avLst/>
              <a:gdLst>
                <a:gd name="T0" fmla="*/ 0 w 116"/>
                <a:gd name="T1" fmla="*/ 108 h 108"/>
                <a:gd name="T2" fmla="*/ 98 w 116"/>
                <a:gd name="T3" fmla="*/ 108 h 108"/>
                <a:gd name="T4" fmla="*/ 116 w 116"/>
                <a:gd name="T5" fmla="*/ 0 h 108"/>
                <a:gd name="T6" fmla="*/ 0 w 116"/>
                <a:gd name="T7" fmla="*/ 0 h 108"/>
                <a:gd name="T8" fmla="*/ 0 w 116"/>
                <a:gd name="T9" fmla="*/ 108 h 108"/>
              </a:gdLst>
              <a:ahLst/>
              <a:cxnLst>
                <a:cxn ang="0">
                  <a:pos x="T0" y="T1"/>
                </a:cxn>
                <a:cxn ang="0">
                  <a:pos x="T2" y="T3"/>
                </a:cxn>
                <a:cxn ang="0">
                  <a:pos x="T4" y="T5"/>
                </a:cxn>
                <a:cxn ang="0">
                  <a:pos x="T6" y="T7"/>
                </a:cxn>
                <a:cxn ang="0">
                  <a:pos x="T8" y="T9"/>
                </a:cxn>
              </a:cxnLst>
              <a:rect l="0" t="0" r="r" b="b"/>
              <a:pathLst>
                <a:path w="116" h="108">
                  <a:moveTo>
                    <a:pt x="0" y="108"/>
                  </a:moveTo>
                  <a:cubicBezTo>
                    <a:pt x="98" y="108"/>
                    <a:pt x="98" y="108"/>
                    <a:pt x="98" y="108"/>
                  </a:cubicBezTo>
                  <a:cubicBezTo>
                    <a:pt x="109" y="75"/>
                    <a:pt x="115" y="38"/>
                    <a:pt x="116" y="0"/>
                  </a:cubicBezTo>
                  <a:cubicBezTo>
                    <a:pt x="0" y="0"/>
                    <a:pt x="0" y="0"/>
                    <a:pt x="0" y="0"/>
                  </a:cubicBezTo>
                  <a:lnTo>
                    <a:pt x="0"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74"/>
            <p:cNvSpPr>
              <a:spLocks/>
            </p:cNvSpPr>
            <p:nvPr/>
          </p:nvSpPr>
          <p:spPr bwMode="auto">
            <a:xfrm>
              <a:off x="6508751" y="3776663"/>
              <a:ext cx="193675" cy="238125"/>
            </a:xfrm>
            <a:custGeom>
              <a:avLst/>
              <a:gdLst>
                <a:gd name="T0" fmla="*/ 88 w 88"/>
                <a:gd name="T1" fmla="*/ 108 h 108"/>
                <a:gd name="T2" fmla="*/ 0 w 88"/>
                <a:gd name="T3" fmla="*/ 0 h 108"/>
                <a:gd name="T4" fmla="*/ 0 w 88"/>
                <a:gd name="T5" fmla="*/ 108 h 108"/>
                <a:gd name="T6" fmla="*/ 88 w 88"/>
                <a:gd name="T7" fmla="*/ 108 h 108"/>
              </a:gdLst>
              <a:ahLst/>
              <a:cxnLst>
                <a:cxn ang="0">
                  <a:pos x="T0" y="T1"/>
                </a:cxn>
                <a:cxn ang="0">
                  <a:pos x="T2" y="T3"/>
                </a:cxn>
                <a:cxn ang="0">
                  <a:pos x="T4" y="T5"/>
                </a:cxn>
                <a:cxn ang="0">
                  <a:pos x="T6" y="T7"/>
                </a:cxn>
              </a:cxnLst>
              <a:rect l="0" t="0" r="r" b="b"/>
              <a:pathLst>
                <a:path w="88" h="108">
                  <a:moveTo>
                    <a:pt x="88" y="108"/>
                  </a:moveTo>
                  <a:cubicBezTo>
                    <a:pt x="67" y="58"/>
                    <a:pt x="36" y="20"/>
                    <a:pt x="0" y="0"/>
                  </a:cubicBezTo>
                  <a:cubicBezTo>
                    <a:pt x="0" y="108"/>
                    <a:pt x="0" y="108"/>
                    <a:pt x="0" y="108"/>
                  </a:cubicBezTo>
                  <a:lnTo>
                    <a:pt x="88"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75"/>
            <p:cNvSpPr>
              <a:spLocks/>
            </p:cNvSpPr>
            <p:nvPr/>
          </p:nvSpPr>
          <p:spPr bwMode="auto">
            <a:xfrm>
              <a:off x="5910263" y="4070350"/>
              <a:ext cx="269875" cy="238125"/>
            </a:xfrm>
            <a:custGeom>
              <a:avLst/>
              <a:gdLst>
                <a:gd name="T0" fmla="*/ 123 w 123"/>
                <a:gd name="T1" fmla="*/ 0 h 108"/>
                <a:gd name="T2" fmla="*/ 29 w 123"/>
                <a:gd name="T3" fmla="*/ 0 h 108"/>
                <a:gd name="T4" fmla="*/ 0 w 123"/>
                <a:gd name="T5" fmla="*/ 108 h 108"/>
                <a:gd name="T6" fmla="*/ 106 w 123"/>
                <a:gd name="T7" fmla="*/ 108 h 108"/>
                <a:gd name="T8" fmla="*/ 123 w 123"/>
                <a:gd name="T9" fmla="*/ 0 h 108"/>
              </a:gdLst>
              <a:ahLst/>
              <a:cxnLst>
                <a:cxn ang="0">
                  <a:pos x="T0" y="T1"/>
                </a:cxn>
                <a:cxn ang="0">
                  <a:pos x="T2" y="T3"/>
                </a:cxn>
                <a:cxn ang="0">
                  <a:pos x="T4" y="T5"/>
                </a:cxn>
                <a:cxn ang="0">
                  <a:pos x="T6" y="T7"/>
                </a:cxn>
                <a:cxn ang="0">
                  <a:pos x="T8" y="T9"/>
                </a:cxn>
              </a:cxnLst>
              <a:rect l="0" t="0" r="r" b="b"/>
              <a:pathLst>
                <a:path w="123" h="108">
                  <a:moveTo>
                    <a:pt x="123" y="0"/>
                  </a:moveTo>
                  <a:cubicBezTo>
                    <a:pt x="29" y="0"/>
                    <a:pt x="29" y="0"/>
                    <a:pt x="29" y="0"/>
                  </a:cubicBezTo>
                  <a:cubicBezTo>
                    <a:pt x="12" y="33"/>
                    <a:pt x="2" y="69"/>
                    <a:pt x="0" y="108"/>
                  </a:cubicBezTo>
                  <a:cubicBezTo>
                    <a:pt x="106" y="108"/>
                    <a:pt x="106" y="108"/>
                    <a:pt x="106" y="108"/>
                  </a:cubicBezTo>
                  <a:cubicBezTo>
                    <a:pt x="107" y="70"/>
                    <a:pt x="113" y="34"/>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76"/>
            <p:cNvSpPr>
              <a:spLocks/>
            </p:cNvSpPr>
            <p:nvPr/>
          </p:nvSpPr>
          <p:spPr bwMode="auto">
            <a:xfrm>
              <a:off x="6784976" y="4365625"/>
              <a:ext cx="269875" cy="236538"/>
            </a:xfrm>
            <a:custGeom>
              <a:avLst/>
              <a:gdLst>
                <a:gd name="T0" fmla="*/ 0 w 123"/>
                <a:gd name="T1" fmla="*/ 108 h 108"/>
                <a:gd name="T2" fmla="*/ 93 w 123"/>
                <a:gd name="T3" fmla="*/ 108 h 108"/>
                <a:gd name="T4" fmla="*/ 123 w 123"/>
                <a:gd name="T5" fmla="*/ 0 h 108"/>
                <a:gd name="T6" fmla="*/ 17 w 123"/>
                <a:gd name="T7" fmla="*/ 0 h 108"/>
                <a:gd name="T8" fmla="*/ 0 w 123"/>
                <a:gd name="T9" fmla="*/ 108 h 108"/>
              </a:gdLst>
              <a:ahLst/>
              <a:cxnLst>
                <a:cxn ang="0">
                  <a:pos x="T0" y="T1"/>
                </a:cxn>
                <a:cxn ang="0">
                  <a:pos x="T2" y="T3"/>
                </a:cxn>
                <a:cxn ang="0">
                  <a:pos x="T4" y="T5"/>
                </a:cxn>
                <a:cxn ang="0">
                  <a:pos x="T6" y="T7"/>
                </a:cxn>
                <a:cxn ang="0">
                  <a:pos x="T8" y="T9"/>
                </a:cxn>
              </a:cxnLst>
              <a:rect l="0" t="0" r="r" b="b"/>
              <a:pathLst>
                <a:path w="123" h="108">
                  <a:moveTo>
                    <a:pt x="0" y="108"/>
                  </a:moveTo>
                  <a:cubicBezTo>
                    <a:pt x="93" y="108"/>
                    <a:pt x="93" y="108"/>
                    <a:pt x="93" y="108"/>
                  </a:cubicBezTo>
                  <a:cubicBezTo>
                    <a:pt x="110" y="75"/>
                    <a:pt x="121" y="38"/>
                    <a:pt x="123" y="0"/>
                  </a:cubicBezTo>
                  <a:cubicBezTo>
                    <a:pt x="17" y="0"/>
                    <a:pt x="17" y="0"/>
                    <a:pt x="17" y="0"/>
                  </a:cubicBezTo>
                  <a:cubicBezTo>
                    <a:pt x="15" y="38"/>
                    <a:pt x="10" y="74"/>
                    <a:pt x="0"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77"/>
            <p:cNvSpPr>
              <a:spLocks/>
            </p:cNvSpPr>
            <p:nvPr/>
          </p:nvSpPr>
          <p:spPr bwMode="auto">
            <a:xfrm>
              <a:off x="6508751" y="4070350"/>
              <a:ext cx="255588" cy="238125"/>
            </a:xfrm>
            <a:custGeom>
              <a:avLst/>
              <a:gdLst>
                <a:gd name="T0" fmla="*/ 116 w 116"/>
                <a:gd name="T1" fmla="*/ 108 h 108"/>
                <a:gd name="T2" fmla="*/ 98 w 116"/>
                <a:gd name="T3" fmla="*/ 0 h 108"/>
                <a:gd name="T4" fmla="*/ 0 w 116"/>
                <a:gd name="T5" fmla="*/ 0 h 108"/>
                <a:gd name="T6" fmla="*/ 0 w 116"/>
                <a:gd name="T7" fmla="*/ 108 h 108"/>
                <a:gd name="T8" fmla="*/ 116 w 116"/>
                <a:gd name="T9" fmla="*/ 108 h 108"/>
              </a:gdLst>
              <a:ahLst/>
              <a:cxnLst>
                <a:cxn ang="0">
                  <a:pos x="T0" y="T1"/>
                </a:cxn>
                <a:cxn ang="0">
                  <a:pos x="T2" y="T3"/>
                </a:cxn>
                <a:cxn ang="0">
                  <a:pos x="T4" y="T5"/>
                </a:cxn>
                <a:cxn ang="0">
                  <a:pos x="T6" y="T7"/>
                </a:cxn>
                <a:cxn ang="0">
                  <a:pos x="T8" y="T9"/>
                </a:cxn>
              </a:cxnLst>
              <a:rect l="0" t="0" r="r" b="b"/>
              <a:pathLst>
                <a:path w="116" h="108">
                  <a:moveTo>
                    <a:pt x="116" y="108"/>
                  </a:moveTo>
                  <a:cubicBezTo>
                    <a:pt x="115" y="69"/>
                    <a:pt x="109" y="33"/>
                    <a:pt x="98" y="0"/>
                  </a:cubicBezTo>
                  <a:cubicBezTo>
                    <a:pt x="0" y="0"/>
                    <a:pt x="0" y="0"/>
                    <a:pt x="0" y="0"/>
                  </a:cubicBezTo>
                  <a:cubicBezTo>
                    <a:pt x="0" y="108"/>
                    <a:pt x="0" y="108"/>
                    <a:pt x="0" y="108"/>
                  </a:cubicBezTo>
                  <a:lnTo>
                    <a:pt x="11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78"/>
            <p:cNvSpPr>
              <a:spLocks/>
            </p:cNvSpPr>
            <p:nvPr/>
          </p:nvSpPr>
          <p:spPr bwMode="auto">
            <a:xfrm>
              <a:off x="6007101" y="3775075"/>
              <a:ext cx="354013" cy="239713"/>
            </a:xfrm>
            <a:custGeom>
              <a:avLst/>
              <a:gdLst>
                <a:gd name="T0" fmla="*/ 161 w 161"/>
                <a:gd name="T1" fmla="*/ 0 h 109"/>
                <a:gd name="T2" fmla="*/ 32 w 161"/>
                <a:gd name="T3" fmla="*/ 71 h 109"/>
                <a:gd name="T4" fmla="*/ 0 w 161"/>
                <a:gd name="T5" fmla="*/ 109 h 109"/>
                <a:gd name="T6" fmla="*/ 88 w 161"/>
                <a:gd name="T7" fmla="*/ 109 h 109"/>
                <a:gd name="T8" fmla="*/ 161 w 161"/>
                <a:gd name="T9" fmla="*/ 0 h 109"/>
              </a:gdLst>
              <a:ahLst/>
              <a:cxnLst>
                <a:cxn ang="0">
                  <a:pos x="T0" y="T1"/>
                </a:cxn>
                <a:cxn ang="0">
                  <a:pos x="T2" y="T3"/>
                </a:cxn>
                <a:cxn ang="0">
                  <a:pos x="T4" y="T5"/>
                </a:cxn>
                <a:cxn ang="0">
                  <a:pos x="T6" y="T7"/>
                </a:cxn>
                <a:cxn ang="0">
                  <a:pos x="T8" y="T9"/>
                </a:cxn>
              </a:cxnLst>
              <a:rect l="0" t="0" r="r" b="b"/>
              <a:pathLst>
                <a:path w="161" h="109">
                  <a:moveTo>
                    <a:pt x="161" y="0"/>
                  </a:moveTo>
                  <a:cubicBezTo>
                    <a:pt x="111" y="11"/>
                    <a:pt x="66" y="36"/>
                    <a:pt x="32" y="71"/>
                  </a:cubicBezTo>
                  <a:cubicBezTo>
                    <a:pt x="20" y="83"/>
                    <a:pt x="9" y="95"/>
                    <a:pt x="0" y="109"/>
                  </a:cubicBezTo>
                  <a:cubicBezTo>
                    <a:pt x="88" y="109"/>
                    <a:pt x="88" y="109"/>
                    <a:pt x="88" y="109"/>
                  </a:cubicBezTo>
                  <a:cubicBezTo>
                    <a:pt x="105" y="64"/>
                    <a:pt x="130" y="27"/>
                    <a:pt x="1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79"/>
            <p:cNvSpPr>
              <a:spLocks/>
            </p:cNvSpPr>
            <p:nvPr/>
          </p:nvSpPr>
          <p:spPr bwMode="auto">
            <a:xfrm>
              <a:off x="5910263" y="4365625"/>
              <a:ext cx="269875" cy="236538"/>
            </a:xfrm>
            <a:custGeom>
              <a:avLst/>
              <a:gdLst>
                <a:gd name="T0" fmla="*/ 106 w 123"/>
                <a:gd name="T1" fmla="*/ 0 h 108"/>
                <a:gd name="T2" fmla="*/ 0 w 123"/>
                <a:gd name="T3" fmla="*/ 0 h 108"/>
                <a:gd name="T4" fmla="*/ 29 w 123"/>
                <a:gd name="T5" fmla="*/ 108 h 108"/>
                <a:gd name="T6" fmla="*/ 123 w 123"/>
                <a:gd name="T7" fmla="*/ 108 h 108"/>
                <a:gd name="T8" fmla="*/ 106 w 123"/>
                <a:gd name="T9" fmla="*/ 0 h 108"/>
              </a:gdLst>
              <a:ahLst/>
              <a:cxnLst>
                <a:cxn ang="0">
                  <a:pos x="T0" y="T1"/>
                </a:cxn>
                <a:cxn ang="0">
                  <a:pos x="T2" y="T3"/>
                </a:cxn>
                <a:cxn ang="0">
                  <a:pos x="T4" y="T5"/>
                </a:cxn>
                <a:cxn ang="0">
                  <a:pos x="T6" y="T7"/>
                </a:cxn>
                <a:cxn ang="0">
                  <a:pos x="T8" y="T9"/>
                </a:cxn>
              </a:cxnLst>
              <a:rect l="0" t="0" r="r" b="b"/>
              <a:pathLst>
                <a:path w="123" h="108">
                  <a:moveTo>
                    <a:pt x="106" y="0"/>
                  </a:moveTo>
                  <a:cubicBezTo>
                    <a:pt x="0" y="0"/>
                    <a:pt x="0" y="0"/>
                    <a:pt x="0" y="0"/>
                  </a:cubicBezTo>
                  <a:cubicBezTo>
                    <a:pt x="2" y="38"/>
                    <a:pt x="12" y="75"/>
                    <a:pt x="29" y="108"/>
                  </a:cubicBezTo>
                  <a:cubicBezTo>
                    <a:pt x="123" y="108"/>
                    <a:pt x="123" y="108"/>
                    <a:pt x="123" y="108"/>
                  </a:cubicBezTo>
                  <a:cubicBezTo>
                    <a:pt x="113" y="74"/>
                    <a:pt x="107" y="38"/>
                    <a:pt x="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80"/>
            <p:cNvSpPr>
              <a:spLocks/>
            </p:cNvSpPr>
            <p:nvPr/>
          </p:nvSpPr>
          <p:spPr bwMode="auto">
            <a:xfrm>
              <a:off x="6259513" y="4657725"/>
              <a:ext cx="195263" cy="238125"/>
            </a:xfrm>
            <a:custGeom>
              <a:avLst/>
              <a:gdLst>
                <a:gd name="T0" fmla="*/ 0 w 88"/>
                <a:gd name="T1" fmla="*/ 0 h 108"/>
                <a:gd name="T2" fmla="*/ 88 w 88"/>
                <a:gd name="T3" fmla="*/ 108 h 108"/>
                <a:gd name="T4" fmla="*/ 88 w 88"/>
                <a:gd name="T5" fmla="*/ 0 h 108"/>
                <a:gd name="T6" fmla="*/ 0 w 88"/>
                <a:gd name="T7" fmla="*/ 0 h 108"/>
              </a:gdLst>
              <a:ahLst/>
              <a:cxnLst>
                <a:cxn ang="0">
                  <a:pos x="T0" y="T1"/>
                </a:cxn>
                <a:cxn ang="0">
                  <a:pos x="T2" y="T3"/>
                </a:cxn>
                <a:cxn ang="0">
                  <a:pos x="T4" y="T5"/>
                </a:cxn>
                <a:cxn ang="0">
                  <a:pos x="T6" y="T7"/>
                </a:cxn>
              </a:cxnLst>
              <a:rect l="0" t="0" r="r" b="b"/>
              <a:pathLst>
                <a:path w="88" h="108">
                  <a:moveTo>
                    <a:pt x="0" y="0"/>
                  </a:moveTo>
                  <a:cubicBezTo>
                    <a:pt x="21" y="50"/>
                    <a:pt x="52" y="88"/>
                    <a:pt x="88" y="108"/>
                  </a:cubicBezTo>
                  <a:cubicBezTo>
                    <a:pt x="88" y="0"/>
                    <a:pt x="88" y="0"/>
                    <a:pt x="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81"/>
            <p:cNvSpPr>
              <a:spLocks/>
            </p:cNvSpPr>
            <p:nvPr/>
          </p:nvSpPr>
          <p:spPr bwMode="auto">
            <a:xfrm>
              <a:off x="6604001" y="3775075"/>
              <a:ext cx="352425" cy="239713"/>
            </a:xfrm>
            <a:custGeom>
              <a:avLst/>
              <a:gdLst>
                <a:gd name="T0" fmla="*/ 73 w 160"/>
                <a:gd name="T1" fmla="*/ 109 h 109"/>
                <a:gd name="T2" fmla="*/ 160 w 160"/>
                <a:gd name="T3" fmla="*/ 109 h 109"/>
                <a:gd name="T4" fmla="*/ 129 w 160"/>
                <a:gd name="T5" fmla="*/ 71 h 109"/>
                <a:gd name="T6" fmla="*/ 0 w 160"/>
                <a:gd name="T7" fmla="*/ 0 h 109"/>
                <a:gd name="T8" fmla="*/ 73 w 160"/>
                <a:gd name="T9" fmla="*/ 109 h 109"/>
              </a:gdLst>
              <a:ahLst/>
              <a:cxnLst>
                <a:cxn ang="0">
                  <a:pos x="T0" y="T1"/>
                </a:cxn>
                <a:cxn ang="0">
                  <a:pos x="T2" y="T3"/>
                </a:cxn>
                <a:cxn ang="0">
                  <a:pos x="T4" y="T5"/>
                </a:cxn>
                <a:cxn ang="0">
                  <a:pos x="T6" y="T7"/>
                </a:cxn>
                <a:cxn ang="0">
                  <a:pos x="T8" y="T9"/>
                </a:cxn>
              </a:cxnLst>
              <a:rect l="0" t="0" r="r" b="b"/>
              <a:pathLst>
                <a:path w="160" h="109">
                  <a:moveTo>
                    <a:pt x="73" y="109"/>
                  </a:moveTo>
                  <a:cubicBezTo>
                    <a:pt x="160" y="109"/>
                    <a:pt x="160" y="109"/>
                    <a:pt x="160" y="109"/>
                  </a:cubicBezTo>
                  <a:cubicBezTo>
                    <a:pt x="151" y="95"/>
                    <a:pt x="141" y="83"/>
                    <a:pt x="129" y="71"/>
                  </a:cubicBezTo>
                  <a:cubicBezTo>
                    <a:pt x="94" y="36"/>
                    <a:pt x="50" y="11"/>
                    <a:pt x="0" y="0"/>
                  </a:cubicBezTo>
                  <a:cubicBezTo>
                    <a:pt x="31" y="27"/>
                    <a:pt x="56" y="64"/>
                    <a:pt x="73"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82"/>
            <p:cNvSpPr>
              <a:spLocks/>
            </p:cNvSpPr>
            <p:nvPr/>
          </p:nvSpPr>
          <p:spPr bwMode="auto">
            <a:xfrm>
              <a:off x="6199188" y="4070350"/>
              <a:ext cx="255588" cy="238125"/>
            </a:xfrm>
            <a:custGeom>
              <a:avLst/>
              <a:gdLst>
                <a:gd name="T0" fmla="*/ 116 w 116"/>
                <a:gd name="T1" fmla="*/ 0 h 108"/>
                <a:gd name="T2" fmla="*/ 19 w 116"/>
                <a:gd name="T3" fmla="*/ 0 h 108"/>
                <a:gd name="T4" fmla="*/ 0 w 116"/>
                <a:gd name="T5" fmla="*/ 108 h 108"/>
                <a:gd name="T6" fmla="*/ 116 w 116"/>
                <a:gd name="T7" fmla="*/ 108 h 108"/>
                <a:gd name="T8" fmla="*/ 116 w 116"/>
                <a:gd name="T9" fmla="*/ 0 h 108"/>
              </a:gdLst>
              <a:ahLst/>
              <a:cxnLst>
                <a:cxn ang="0">
                  <a:pos x="T0" y="T1"/>
                </a:cxn>
                <a:cxn ang="0">
                  <a:pos x="T2" y="T3"/>
                </a:cxn>
                <a:cxn ang="0">
                  <a:pos x="T4" y="T5"/>
                </a:cxn>
                <a:cxn ang="0">
                  <a:pos x="T6" y="T7"/>
                </a:cxn>
                <a:cxn ang="0">
                  <a:pos x="T8" y="T9"/>
                </a:cxn>
              </a:cxnLst>
              <a:rect l="0" t="0" r="r" b="b"/>
              <a:pathLst>
                <a:path w="116" h="108">
                  <a:moveTo>
                    <a:pt x="116" y="0"/>
                  </a:moveTo>
                  <a:cubicBezTo>
                    <a:pt x="19" y="0"/>
                    <a:pt x="19" y="0"/>
                    <a:pt x="19" y="0"/>
                  </a:cubicBezTo>
                  <a:cubicBezTo>
                    <a:pt x="8" y="33"/>
                    <a:pt x="1" y="69"/>
                    <a:pt x="0" y="108"/>
                  </a:cubicBezTo>
                  <a:cubicBezTo>
                    <a:pt x="116" y="108"/>
                    <a:pt x="116" y="108"/>
                    <a:pt x="116" y="108"/>
                  </a:cubicBez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83"/>
            <p:cNvSpPr>
              <a:spLocks/>
            </p:cNvSpPr>
            <p:nvPr/>
          </p:nvSpPr>
          <p:spPr bwMode="auto">
            <a:xfrm>
              <a:off x="6259513" y="3776663"/>
              <a:ext cx="195263" cy="238125"/>
            </a:xfrm>
            <a:custGeom>
              <a:avLst/>
              <a:gdLst>
                <a:gd name="T0" fmla="*/ 88 w 88"/>
                <a:gd name="T1" fmla="*/ 0 h 108"/>
                <a:gd name="T2" fmla="*/ 0 w 88"/>
                <a:gd name="T3" fmla="*/ 108 h 108"/>
                <a:gd name="T4" fmla="*/ 88 w 88"/>
                <a:gd name="T5" fmla="*/ 108 h 108"/>
                <a:gd name="T6" fmla="*/ 88 w 88"/>
                <a:gd name="T7" fmla="*/ 0 h 108"/>
              </a:gdLst>
              <a:ahLst/>
              <a:cxnLst>
                <a:cxn ang="0">
                  <a:pos x="T0" y="T1"/>
                </a:cxn>
                <a:cxn ang="0">
                  <a:pos x="T2" y="T3"/>
                </a:cxn>
                <a:cxn ang="0">
                  <a:pos x="T4" y="T5"/>
                </a:cxn>
                <a:cxn ang="0">
                  <a:pos x="T6" y="T7"/>
                </a:cxn>
              </a:cxnLst>
              <a:rect l="0" t="0" r="r" b="b"/>
              <a:pathLst>
                <a:path w="88" h="108">
                  <a:moveTo>
                    <a:pt x="88" y="0"/>
                  </a:moveTo>
                  <a:cubicBezTo>
                    <a:pt x="52" y="20"/>
                    <a:pt x="21" y="58"/>
                    <a:pt x="0" y="108"/>
                  </a:cubicBezTo>
                  <a:cubicBezTo>
                    <a:pt x="88" y="108"/>
                    <a:pt x="88" y="108"/>
                    <a:pt x="88" y="108"/>
                  </a:cubicBez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84"/>
            <p:cNvSpPr>
              <a:spLocks/>
            </p:cNvSpPr>
            <p:nvPr/>
          </p:nvSpPr>
          <p:spPr bwMode="auto">
            <a:xfrm>
              <a:off x="6508751" y="4657725"/>
              <a:ext cx="196850" cy="238125"/>
            </a:xfrm>
            <a:custGeom>
              <a:avLst/>
              <a:gdLst>
                <a:gd name="T0" fmla="*/ 0 w 89"/>
                <a:gd name="T1" fmla="*/ 108 h 108"/>
                <a:gd name="T2" fmla="*/ 89 w 89"/>
                <a:gd name="T3" fmla="*/ 0 h 108"/>
                <a:gd name="T4" fmla="*/ 0 w 89"/>
                <a:gd name="T5" fmla="*/ 0 h 108"/>
                <a:gd name="T6" fmla="*/ 0 w 89"/>
                <a:gd name="T7" fmla="*/ 108 h 108"/>
              </a:gdLst>
              <a:ahLst/>
              <a:cxnLst>
                <a:cxn ang="0">
                  <a:pos x="T0" y="T1"/>
                </a:cxn>
                <a:cxn ang="0">
                  <a:pos x="T2" y="T3"/>
                </a:cxn>
                <a:cxn ang="0">
                  <a:pos x="T4" y="T5"/>
                </a:cxn>
                <a:cxn ang="0">
                  <a:pos x="T6" y="T7"/>
                </a:cxn>
              </a:cxnLst>
              <a:rect l="0" t="0" r="r" b="b"/>
              <a:pathLst>
                <a:path w="89" h="108">
                  <a:moveTo>
                    <a:pt x="0" y="108"/>
                  </a:moveTo>
                  <a:cubicBezTo>
                    <a:pt x="36" y="88"/>
                    <a:pt x="67" y="50"/>
                    <a:pt x="89" y="0"/>
                  </a:cubicBezTo>
                  <a:cubicBezTo>
                    <a:pt x="0" y="0"/>
                    <a:pt x="0" y="0"/>
                    <a:pt x="0" y="0"/>
                  </a:cubicBezTo>
                  <a:lnTo>
                    <a:pt x="0"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85"/>
            <p:cNvSpPr>
              <a:spLocks/>
            </p:cNvSpPr>
            <p:nvPr/>
          </p:nvSpPr>
          <p:spPr bwMode="auto">
            <a:xfrm>
              <a:off x="6784976" y="4070350"/>
              <a:ext cx="269875" cy="238125"/>
            </a:xfrm>
            <a:custGeom>
              <a:avLst/>
              <a:gdLst>
                <a:gd name="T0" fmla="*/ 17 w 123"/>
                <a:gd name="T1" fmla="*/ 108 h 108"/>
                <a:gd name="T2" fmla="*/ 123 w 123"/>
                <a:gd name="T3" fmla="*/ 108 h 108"/>
                <a:gd name="T4" fmla="*/ 93 w 123"/>
                <a:gd name="T5" fmla="*/ 0 h 108"/>
                <a:gd name="T6" fmla="*/ 0 w 123"/>
                <a:gd name="T7" fmla="*/ 0 h 108"/>
                <a:gd name="T8" fmla="*/ 17 w 123"/>
                <a:gd name="T9" fmla="*/ 108 h 108"/>
              </a:gdLst>
              <a:ahLst/>
              <a:cxnLst>
                <a:cxn ang="0">
                  <a:pos x="T0" y="T1"/>
                </a:cxn>
                <a:cxn ang="0">
                  <a:pos x="T2" y="T3"/>
                </a:cxn>
                <a:cxn ang="0">
                  <a:pos x="T4" y="T5"/>
                </a:cxn>
                <a:cxn ang="0">
                  <a:pos x="T6" y="T7"/>
                </a:cxn>
                <a:cxn ang="0">
                  <a:pos x="T8" y="T9"/>
                </a:cxn>
              </a:cxnLst>
              <a:rect l="0" t="0" r="r" b="b"/>
              <a:pathLst>
                <a:path w="123" h="108">
                  <a:moveTo>
                    <a:pt x="17" y="108"/>
                  </a:moveTo>
                  <a:cubicBezTo>
                    <a:pt x="123" y="108"/>
                    <a:pt x="123" y="108"/>
                    <a:pt x="123" y="108"/>
                  </a:cubicBezTo>
                  <a:cubicBezTo>
                    <a:pt x="121" y="69"/>
                    <a:pt x="110" y="33"/>
                    <a:pt x="93" y="0"/>
                  </a:cubicBezTo>
                  <a:cubicBezTo>
                    <a:pt x="0" y="0"/>
                    <a:pt x="0" y="0"/>
                    <a:pt x="0" y="0"/>
                  </a:cubicBezTo>
                  <a:cubicBezTo>
                    <a:pt x="10" y="34"/>
                    <a:pt x="15" y="70"/>
                    <a:pt x="17"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5" name="组合 44"/>
          <p:cNvGrpSpPr/>
          <p:nvPr/>
        </p:nvGrpSpPr>
        <p:grpSpPr>
          <a:xfrm>
            <a:off x="9091060" y="2459671"/>
            <a:ext cx="1282156" cy="1282152"/>
            <a:chOff x="1539875" y="3062288"/>
            <a:chExt cx="811213" cy="811213"/>
          </a:xfrm>
          <a:solidFill>
            <a:srgbClr val="00B49B"/>
          </a:solidFill>
        </p:grpSpPr>
        <p:sp>
          <p:nvSpPr>
            <p:cNvPr id="46" name="Freeform 47"/>
            <p:cNvSpPr>
              <a:spLocks noEditPoints="1"/>
            </p:cNvSpPr>
            <p:nvPr/>
          </p:nvSpPr>
          <p:spPr bwMode="auto">
            <a:xfrm>
              <a:off x="1795463" y="3062288"/>
              <a:ext cx="300038" cy="811213"/>
            </a:xfrm>
            <a:custGeom>
              <a:avLst/>
              <a:gdLst>
                <a:gd name="T0" fmla="*/ 40 w 80"/>
                <a:gd name="T1" fmla="*/ 199 h 216"/>
                <a:gd name="T2" fmla="*/ 10 w 80"/>
                <a:gd name="T3" fmla="*/ 180 h 216"/>
                <a:gd name="T4" fmla="*/ 70 w 80"/>
                <a:gd name="T5" fmla="*/ 180 h 216"/>
                <a:gd name="T6" fmla="*/ 77 w 80"/>
                <a:gd name="T7" fmla="*/ 145 h 216"/>
                <a:gd name="T8" fmla="*/ 65 w 80"/>
                <a:gd name="T9" fmla="*/ 168 h 216"/>
                <a:gd name="T10" fmla="*/ 77 w 80"/>
                <a:gd name="T11" fmla="*/ 145 h 216"/>
                <a:gd name="T12" fmla="*/ 8 w 80"/>
                <a:gd name="T13" fmla="*/ 172 h 216"/>
                <a:gd name="T14" fmla="*/ 10 w 80"/>
                <a:gd name="T15" fmla="*/ 146 h 216"/>
                <a:gd name="T16" fmla="*/ 79 w 80"/>
                <a:gd name="T17" fmla="*/ 124 h 216"/>
                <a:gd name="T18" fmla="*/ 71 w 80"/>
                <a:gd name="T19" fmla="*/ 139 h 216"/>
                <a:gd name="T20" fmla="*/ 79 w 80"/>
                <a:gd name="T21" fmla="*/ 124 h 216"/>
                <a:gd name="T22" fmla="*/ 2 w 80"/>
                <a:gd name="T23" fmla="*/ 138 h 216"/>
                <a:gd name="T24" fmla="*/ 8 w 80"/>
                <a:gd name="T25" fmla="*/ 132 h 216"/>
                <a:gd name="T26" fmla="*/ 7 w 80"/>
                <a:gd name="T27" fmla="*/ 94 h 216"/>
                <a:gd name="T28" fmla="*/ 0 w 80"/>
                <a:gd name="T29" fmla="*/ 108 h 216"/>
                <a:gd name="T30" fmla="*/ 7 w 80"/>
                <a:gd name="T31" fmla="*/ 122 h 216"/>
                <a:gd name="T32" fmla="*/ 7 w 80"/>
                <a:gd name="T33" fmla="*/ 94 h 216"/>
                <a:gd name="T34" fmla="*/ 73 w 80"/>
                <a:gd name="T35" fmla="*/ 108 h 216"/>
                <a:gd name="T36" fmla="*/ 80 w 80"/>
                <a:gd name="T37" fmla="*/ 114 h 216"/>
                <a:gd name="T38" fmla="*/ 80 w 80"/>
                <a:gd name="T39" fmla="*/ 102 h 216"/>
                <a:gd name="T40" fmla="*/ 71 w 80"/>
                <a:gd name="T41" fmla="*/ 77 h 216"/>
                <a:gd name="T42" fmla="*/ 79 w 80"/>
                <a:gd name="T43" fmla="*/ 92 h 216"/>
                <a:gd name="T44" fmla="*/ 71 w 80"/>
                <a:gd name="T45" fmla="*/ 77 h 216"/>
                <a:gd name="T46" fmla="*/ 2 w 80"/>
                <a:gd name="T47" fmla="*/ 78 h 216"/>
                <a:gd name="T48" fmla="*/ 8 w 80"/>
                <a:gd name="T49" fmla="*/ 84 h 216"/>
                <a:gd name="T50" fmla="*/ 72 w 80"/>
                <a:gd name="T51" fmla="*/ 44 h 216"/>
                <a:gd name="T52" fmla="*/ 70 w 80"/>
                <a:gd name="T53" fmla="*/ 70 h 216"/>
                <a:gd name="T54" fmla="*/ 72 w 80"/>
                <a:gd name="T55" fmla="*/ 44 h 216"/>
                <a:gd name="T56" fmla="*/ 2 w 80"/>
                <a:gd name="T57" fmla="*/ 71 h 216"/>
                <a:gd name="T58" fmla="*/ 15 w 80"/>
                <a:gd name="T59" fmla="*/ 48 h 216"/>
                <a:gd name="T60" fmla="*/ 40 w 80"/>
                <a:gd name="T61" fmla="*/ 0 h 216"/>
                <a:gd name="T62" fmla="*/ 18 w 80"/>
                <a:gd name="T63" fmla="*/ 40 h 216"/>
                <a:gd name="T64" fmla="*/ 62 w 80"/>
                <a:gd name="T65" fmla="*/ 40 h 216"/>
                <a:gd name="T66" fmla="*/ 40 w 80"/>
                <a:gd name="T6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 h="216">
                  <a:moveTo>
                    <a:pt x="62" y="176"/>
                  </a:moveTo>
                  <a:cubicBezTo>
                    <a:pt x="56" y="190"/>
                    <a:pt x="48" y="199"/>
                    <a:pt x="40" y="199"/>
                  </a:cubicBezTo>
                  <a:cubicBezTo>
                    <a:pt x="31" y="199"/>
                    <a:pt x="24" y="190"/>
                    <a:pt x="18" y="176"/>
                  </a:cubicBezTo>
                  <a:cubicBezTo>
                    <a:pt x="15" y="177"/>
                    <a:pt x="13" y="179"/>
                    <a:pt x="10" y="180"/>
                  </a:cubicBezTo>
                  <a:cubicBezTo>
                    <a:pt x="17" y="202"/>
                    <a:pt x="28" y="216"/>
                    <a:pt x="40" y="216"/>
                  </a:cubicBezTo>
                  <a:cubicBezTo>
                    <a:pt x="52" y="216"/>
                    <a:pt x="62" y="202"/>
                    <a:pt x="70" y="180"/>
                  </a:cubicBezTo>
                  <a:cubicBezTo>
                    <a:pt x="67" y="179"/>
                    <a:pt x="65" y="177"/>
                    <a:pt x="62" y="176"/>
                  </a:cubicBezTo>
                  <a:moveTo>
                    <a:pt x="77" y="145"/>
                  </a:moveTo>
                  <a:cubicBezTo>
                    <a:pt x="75" y="146"/>
                    <a:pt x="73" y="146"/>
                    <a:pt x="70" y="146"/>
                  </a:cubicBezTo>
                  <a:cubicBezTo>
                    <a:pt x="69" y="154"/>
                    <a:pt x="67" y="162"/>
                    <a:pt x="65" y="168"/>
                  </a:cubicBezTo>
                  <a:cubicBezTo>
                    <a:pt x="67" y="170"/>
                    <a:pt x="70" y="171"/>
                    <a:pt x="72" y="172"/>
                  </a:cubicBezTo>
                  <a:cubicBezTo>
                    <a:pt x="74" y="164"/>
                    <a:pt x="76" y="155"/>
                    <a:pt x="77" y="145"/>
                  </a:cubicBezTo>
                  <a:moveTo>
                    <a:pt x="2" y="145"/>
                  </a:moveTo>
                  <a:cubicBezTo>
                    <a:pt x="4" y="155"/>
                    <a:pt x="5" y="164"/>
                    <a:pt x="8" y="172"/>
                  </a:cubicBezTo>
                  <a:cubicBezTo>
                    <a:pt x="10" y="171"/>
                    <a:pt x="12" y="170"/>
                    <a:pt x="15" y="168"/>
                  </a:cubicBezTo>
                  <a:cubicBezTo>
                    <a:pt x="13" y="162"/>
                    <a:pt x="11" y="154"/>
                    <a:pt x="10" y="146"/>
                  </a:cubicBezTo>
                  <a:cubicBezTo>
                    <a:pt x="7" y="146"/>
                    <a:pt x="5" y="146"/>
                    <a:pt x="2" y="145"/>
                  </a:cubicBezTo>
                  <a:moveTo>
                    <a:pt x="79" y="124"/>
                  </a:moveTo>
                  <a:cubicBezTo>
                    <a:pt x="77" y="127"/>
                    <a:pt x="75" y="130"/>
                    <a:pt x="72" y="132"/>
                  </a:cubicBezTo>
                  <a:cubicBezTo>
                    <a:pt x="72" y="135"/>
                    <a:pt x="72" y="137"/>
                    <a:pt x="71" y="139"/>
                  </a:cubicBezTo>
                  <a:cubicBezTo>
                    <a:pt x="74" y="139"/>
                    <a:pt x="76" y="139"/>
                    <a:pt x="78" y="138"/>
                  </a:cubicBezTo>
                  <a:cubicBezTo>
                    <a:pt x="79" y="134"/>
                    <a:pt x="79" y="129"/>
                    <a:pt x="79" y="124"/>
                  </a:cubicBezTo>
                  <a:moveTo>
                    <a:pt x="0" y="124"/>
                  </a:moveTo>
                  <a:cubicBezTo>
                    <a:pt x="1" y="129"/>
                    <a:pt x="1" y="134"/>
                    <a:pt x="2" y="138"/>
                  </a:cubicBezTo>
                  <a:cubicBezTo>
                    <a:pt x="4" y="139"/>
                    <a:pt x="6" y="139"/>
                    <a:pt x="9" y="139"/>
                  </a:cubicBezTo>
                  <a:cubicBezTo>
                    <a:pt x="8" y="137"/>
                    <a:pt x="8" y="135"/>
                    <a:pt x="8" y="132"/>
                  </a:cubicBezTo>
                  <a:cubicBezTo>
                    <a:pt x="5" y="130"/>
                    <a:pt x="3" y="127"/>
                    <a:pt x="0" y="124"/>
                  </a:cubicBezTo>
                  <a:moveTo>
                    <a:pt x="7" y="94"/>
                  </a:moveTo>
                  <a:cubicBezTo>
                    <a:pt x="5" y="97"/>
                    <a:pt x="2" y="100"/>
                    <a:pt x="0" y="102"/>
                  </a:cubicBezTo>
                  <a:cubicBezTo>
                    <a:pt x="0" y="104"/>
                    <a:pt x="0" y="106"/>
                    <a:pt x="0" y="108"/>
                  </a:cubicBezTo>
                  <a:cubicBezTo>
                    <a:pt x="0" y="110"/>
                    <a:pt x="0" y="112"/>
                    <a:pt x="0" y="114"/>
                  </a:cubicBezTo>
                  <a:cubicBezTo>
                    <a:pt x="2" y="116"/>
                    <a:pt x="5" y="119"/>
                    <a:pt x="7" y="122"/>
                  </a:cubicBezTo>
                  <a:cubicBezTo>
                    <a:pt x="7" y="117"/>
                    <a:pt x="7" y="113"/>
                    <a:pt x="7" y="108"/>
                  </a:cubicBezTo>
                  <a:cubicBezTo>
                    <a:pt x="7" y="103"/>
                    <a:pt x="7" y="99"/>
                    <a:pt x="7" y="94"/>
                  </a:cubicBezTo>
                  <a:moveTo>
                    <a:pt x="73" y="94"/>
                  </a:moveTo>
                  <a:cubicBezTo>
                    <a:pt x="73" y="99"/>
                    <a:pt x="73" y="103"/>
                    <a:pt x="73" y="108"/>
                  </a:cubicBezTo>
                  <a:cubicBezTo>
                    <a:pt x="73" y="113"/>
                    <a:pt x="73" y="117"/>
                    <a:pt x="73" y="122"/>
                  </a:cubicBezTo>
                  <a:cubicBezTo>
                    <a:pt x="75" y="119"/>
                    <a:pt x="78" y="116"/>
                    <a:pt x="80" y="114"/>
                  </a:cubicBezTo>
                  <a:cubicBezTo>
                    <a:pt x="80" y="112"/>
                    <a:pt x="80" y="110"/>
                    <a:pt x="80" y="108"/>
                  </a:cubicBezTo>
                  <a:cubicBezTo>
                    <a:pt x="80" y="106"/>
                    <a:pt x="80" y="104"/>
                    <a:pt x="80" y="102"/>
                  </a:cubicBezTo>
                  <a:cubicBezTo>
                    <a:pt x="78" y="100"/>
                    <a:pt x="75" y="97"/>
                    <a:pt x="73" y="94"/>
                  </a:cubicBezTo>
                  <a:moveTo>
                    <a:pt x="71" y="77"/>
                  </a:moveTo>
                  <a:cubicBezTo>
                    <a:pt x="72" y="79"/>
                    <a:pt x="72" y="81"/>
                    <a:pt x="72" y="84"/>
                  </a:cubicBezTo>
                  <a:cubicBezTo>
                    <a:pt x="75" y="86"/>
                    <a:pt x="77" y="89"/>
                    <a:pt x="79" y="92"/>
                  </a:cubicBezTo>
                  <a:cubicBezTo>
                    <a:pt x="79" y="87"/>
                    <a:pt x="79" y="82"/>
                    <a:pt x="78" y="78"/>
                  </a:cubicBezTo>
                  <a:cubicBezTo>
                    <a:pt x="76" y="77"/>
                    <a:pt x="74" y="77"/>
                    <a:pt x="71" y="77"/>
                  </a:cubicBezTo>
                  <a:moveTo>
                    <a:pt x="9" y="77"/>
                  </a:moveTo>
                  <a:cubicBezTo>
                    <a:pt x="6" y="77"/>
                    <a:pt x="4" y="77"/>
                    <a:pt x="2" y="78"/>
                  </a:cubicBezTo>
                  <a:cubicBezTo>
                    <a:pt x="1" y="82"/>
                    <a:pt x="1" y="87"/>
                    <a:pt x="0" y="92"/>
                  </a:cubicBezTo>
                  <a:cubicBezTo>
                    <a:pt x="3" y="89"/>
                    <a:pt x="5" y="86"/>
                    <a:pt x="8" y="84"/>
                  </a:cubicBezTo>
                  <a:cubicBezTo>
                    <a:pt x="8" y="81"/>
                    <a:pt x="8" y="79"/>
                    <a:pt x="9" y="77"/>
                  </a:cubicBezTo>
                  <a:moveTo>
                    <a:pt x="72" y="44"/>
                  </a:moveTo>
                  <a:cubicBezTo>
                    <a:pt x="70" y="45"/>
                    <a:pt x="67" y="46"/>
                    <a:pt x="65" y="48"/>
                  </a:cubicBezTo>
                  <a:cubicBezTo>
                    <a:pt x="67" y="54"/>
                    <a:pt x="69" y="62"/>
                    <a:pt x="70" y="70"/>
                  </a:cubicBezTo>
                  <a:cubicBezTo>
                    <a:pt x="73" y="70"/>
                    <a:pt x="75" y="70"/>
                    <a:pt x="77" y="71"/>
                  </a:cubicBezTo>
                  <a:cubicBezTo>
                    <a:pt x="76" y="61"/>
                    <a:pt x="74" y="52"/>
                    <a:pt x="72" y="44"/>
                  </a:cubicBezTo>
                  <a:moveTo>
                    <a:pt x="8" y="44"/>
                  </a:moveTo>
                  <a:cubicBezTo>
                    <a:pt x="5" y="52"/>
                    <a:pt x="4" y="61"/>
                    <a:pt x="2" y="71"/>
                  </a:cubicBezTo>
                  <a:cubicBezTo>
                    <a:pt x="5" y="70"/>
                    <a:pt x="7" y="70"/>
                    <a:pt x="10" y="70"/>
                  </a:cubicBezTo>
                  <a:cubicBezTo>
                    <a:pt x="11" y="62"/>
                    <a:pt x="13" y="54"/>
                    <a:pt x="15" y="48"/>
                  </a:cubicBezTo>
                  <a:cubicBezTo>
                    <a:pt x="12" y="46"/>
                    <a:pt x="10" y="45"/>
                    <a:pt x="8" y="44"/>
                  </a:cubicBezTo>
                  <a:moveTo>
                    <a:pt x="40" y="0"/>
                  </a:moveTo>
                  <a:cubicBezTo>
                    <a:pt x="28" y="0"/>
                    <a:pt x="17" y="14"/>
                    <a:pt x="10" y="36"/>
                  </a:cubicBezTo>
                  <a:cubicBezTo>
                    <a:pt x="13" y="37"/>
                    <a:pt x="15" y="39"/>
                    <a:pt x="18" y="40"/>
                  </a:cubicBezTo>
                  <a:cubicBezTo>
                    <a:pt x="24" y="26"/>
                    <a:pt x="31" y="17"/>
                    <a:pt x="40" y="17"/>
                  </a:cubicBezTo>
                  <a:cubicBezTo>
                    <a:pt x="48" y="17"/>
                    <a:pt x="56" y="26"/>
                    <a:pt x="62" y="40"/>
                  </a:cubicBezTo>
                  <a:cubicBezTo>
                    <a:pt x="65" y="39"/>
                    <a:pt x="67" y="37"/>
                    <a:pt x="70" y="36"/>
                  </a:cubicBezTo>
                  <a:cubicBezTo>
                    <a:pt x="62" y="14"/>
                    <a:pt x="52" y="0"/>
                    <a:pt x="40"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47" name="Freeform 48"/>
            <p:cNvSpPr>
              <a:spLocks noEditPoints="1"/>
            </p:cNvSpPr>
            <p:nvPr/>
          </p:nvSpPr>
          <p:spPr bwMode="auto">
            <a:xfrm>
              <a:off x="1539875" y="3317875"/>
              <a:ext cx="811213" cy="300038"/>
            </a:xfrm>
            <a:custGeom>
              <a:avLst/>
              <a:gdLst>
                <a:gd name="T0" fmla="*/ 108 w 216"/>
                <a:gd name="T1" fmla="*/ 73 h 80"/>
                <a:gd name="T2" fmla="*/ 102 w 216"/>
                <a:gd name="T3" fmla="*/ 80 h 80"/>
                <a:gd name="T4" fmla="*/ 114 w 216"/>
                <a:gd name="T5" fmla="*/ 80 h 80"/>
                <a:gd name="T6" fmla="*/ 48 w 216"/>
                <a:gd name="T7" fmla="*/ 65 h 80"/>
                <a:gd name="T8" fmla="*/ 70 w 216"/>
                <a:gd name="T9" fmla="*/ 77 h 80"/>
                <a:gd name="T10" fmla="*/ 92 w 216"/>
                <a:gd name="T11" fmla="*/ 79 h 80"/>
                <a:gd name="T12" fmla="*/ 77 w 216"/>
                <a:gd name="T13" fmla="*/ 71 h 80"/>
                <a:gd name="T14" fmla="*/ 48 w 216"/>
                <a:gd name="T15" fmla="*/ 65 h 80"/>
                <a:gd name="T16" fmla="*/ 146 w 216"/>
                <a:gd name="T17" fmla="*/ 70 h 80"/>
                <a:gd name="T18" fmla="*/ 132 w 216"/>
                <a:gd name="T19" fmla="*/ 72 h 80"/>
                <a:gd name="T20" fmla="*/ 138 w 216"/>
                <a:gd name="T21" fmla="*/ 78 h 80"/>
                <a:gd name="T22" fmla="*/ 172 w 216"/>
                <a:gd name="T23" fmla="*/ 72 h 80"/>
                <a:gd name="T24" fmla="*/ 180 w 216"/>
                <a:gd name="T25" fmla="*/ 10 h 80"/>
                <a:gd name="T26" fmla="*/ 199 w 216"/>
                <a:gd name="T27" fmla="*/ 40 h 80"/>
                <a:gd name="T28" fmla="*/ 180 w 216"/>
                <a:gd name="T29" fmla="*/ 70 h 80"/>
                <a:gd name="T30" fmla="*/ 180 w 216"/>
                <a:gd name="T31" fmla="*/ 10 h 80"/>
                <a:gd name="T32" fmla="*/ 0 w 216"/>
                <a:gd name="T33" fmla="*/ 40 h 80"/>
                <a:gd name="T34" fmla="*/ 40 w 216"/>
                <a:gd name="T35" fmla="*/ 62 h 80"/>
                <a:gd name="T36" fmla="*/ 40 w 216"/>
                <a:gd name="T37" fmla="*/ 18 h 80"/>
                <a:gd name="T38" fmla="*/ 124 w 216"/>
                <a:gd name="T39" fmla="*/ 1 h 80"/>
                <a:gd name="T40" fmla="*/ 139 w 216"/>
                <a:gd name="T41" fmla="*/ 9 h 80"/>
                <a:gd name="T42" fmla="*/ 168 w 216"/>
                <a:gd name="T43" fmla="*/ 15 h 80"/>
                <a:gd name="T44" fmla="*/ 145 w 216"/>
                <a:gd name="T45" fmla="*/ 3 h 80"/>
                <a:gd name="T46" fmla="*/ 124 w 216"/>
                <a:gd name="T47" fmla="*/ 1 h 80"/>
                <a:gd name="T48" fmla="*/ 78 w 216"/>
                <a:gd name="T49" fmla="*/ 2 h 80"/>
                <a:gd name="T50" fmla="*/ 44 w 216"/>
                <a:gd name="T51" fmla="*/ 8 h 80"/>
                <a:gd name="T52" fmla="*/ 70 w 216"/>
                <a:gd name="T53" fmla="*/ 10 h 80"/>
                <a:gd name="T54" fmla="*/ 84 w 216"/>
                <a:gd name="T55" fmla="*/ 8 h 80"/>
                <a:gd name="T56" fmla="*/ 108 w 216"/>
                <a:gd name="T57" fmla="*/ 0 h 80"/>
                <a:gd name="T58" fmla="*/ 94 w 216"/>
                <a:gd name="T59" fmla="*/ 7 h 80"/>
                <a:gd name="T60" fmla="*/ 122 w 216"/>
                <a:gd name="T61" fmla="*/ 7 h 80"/>
                <a:gd name="T62" fmla="*/ 108 w 216"/>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80">
                  <a:moveTo>
                    <a:pt x="122" y="73"/>
                  </a:moveTo>
                  <a:cubicBezTo>
                    <a:pt x="117" y="73"/>
                    <a:pt x="113" y="73"/>
                    <a:pt x="108" y="73"/>
                  </a:cubicBezTo>
                  <a:cubicBezTo>
                    <a:pt x="103" y="73"/>
                    <a:pt x="99" y="73"/>
                    <a:pt x="94" y="73"/>
                  </a:cubicBezTo>
                  <a:cubicBezTo>
                    <a:pt x="97" y="75"/>
                    <a:pt x="100" y="78"/>
                    <a:pt x="102" y="80"/>
                  </a:cubicBezTo>
                  <a:cubicBezTo>
                    <a:pt x="104" y="80"/>
                    <a:pt x="106" y="80"/>
                    <a:pt x="108" y="80"/>
                  </a:cubicBezTo>
                  <a:cubicBezTo>
                    <a:pt x="110" y="80"/>
                    <a:pt x="112" y="80"/>
                    <a:pt x="114" y="80"/>
                  </a:cubicBezTo>
                  <a:cubicBezTo>
                    <a:pt x="116" y="78"/>
                    <a:pt x="119" y="75"/>
                    <a:pt x="122" y="73"/>
                  </a:cubicBezTo>
                  <a:moveTo>
                    <a:pt x="48" y="65"/>
                  </a:moveTo>
                  <a:cubicBezTo>
                    <a:pt x="46" y="67"/>
                    <a:pt x="45" y="70"/>
                    <a:pt x="44" y="72"/>
                  </a:cubicBezTo>
                  <a:cubicBezTo>
                    <a:pt x="52" y="74"/>
                    <a:pt x="61" y="76"/>
                    <a:pt x="70" y="77"/>
                  </a:cubicBezTo>
                  <a:cubicBezTo>
                    <a:pt x="73" y="78"/>
                    <a:pt x="75" y="78"/>
                    <a:pt x="78" y="78"/>
                  </a:cubicBezTo>
                  <a:cubicBezTo>
                    <a:pt x="82" y="79"/>
                    <a:pt x="87" y="79"/>
                    <a:pt x="92" y="79"/>
                  </a:cubicBezTo>
                  <a:cubicBezTo>
                    <a:pt x="89" y="77"/>
                    <a:pt x="86" y="75"/>
                    <a:pt x="84" y="72"/>
                  </a:cubicBezTo>
                  <a:cubicBezTo>
                    <a:pt x="81" y="72"/>
                    <a:pt x="79" y="72"/>
                    <a:pt x="77" y="71"/>
                  </a:cubicBezTo>
                  <a:cubicBezTo>
                    <a:pt x="74" y="71"/>
                    <a:pt x="72" y="71"/>
                    <a:pt x="70" y="70"/>
                  </a:cubicBezTo>
                  <a:cubicBezTo>
                    <a:pt x="62" y="69"/>
                    <a:pt x="54" y="67"/>
                    <a:pt x="48" y="65"/>
                  </a:cubicBezTo>
                  <a:moveTo>
                    <a:pt x="168" y="65"/>
                  </a:moveTo>
                  <a:cubicBezTo>
                    <a:pt x="162" y="67"/>
                    <a:pt x="154" y="69"/>
                    <a:pt x="146" y="70"/>
                  </a:cubicBezTo>
                  <a:cubicBezTo>
                    <a:pt x="144" y="71"/>
                    <a:pt x="142" y="71"/>
                    <a:pt x="139" y="71"/>
                  </a:cubicBezTo>
                  <a:cubicBezTo>
                    <a:pt x="137" y="72"/>
                    <a:pt x="135" y="72"/>
                    <a:pt x="132" y="72"/>
                  </a:cubicBezTo>
                  <a:cubicBezTo>
                    <a:pt x="129" y="75"/>
                    <a:pt x="127" y="77"/>
                    <a:pt x="124" y="79"/>
                  </a:cubicBezTo>
                  <a:cubicBezTo>
                    <a:pt x="129" y="79"/>
                    <a:pt x="134" y="79"/>
                    <a:pt x="138" y="78"/>
                  </a:cubicBezTo>
                  <a:cubicBezTo>
                    <a:pt x="141" y="78"/>
                    <a:pt x="143" y="78"/>
                    <a:pt x="145" y="77"/>
                  </a:cubicBezTo>
                  <a:cubicBezTo>
                    <a:pt x="155" y="76"/>
                    <a:pt x="164" y="74"/>
                    <a:pt x="172" y="72"/>
                  </a:cubicBezTo>
                  <a:cubicBezTo>
                    <a:pt x="171" y="70"/>
                    <a:pt x="169" y="67"/>
                    <a:pt x="168" y="65"/>
                  </a:cubicBezTo>
                  <a:moveTo>
                    <a:pt x="180" y="10"/>
                  </a:moveTo>
                  <a:cubicBezTo>
                    <a:pt x="179" y="13"/>
                    <a:pt x="177" y="15"/>
                    <a:pt x="176" y="18"/>
                  </a:cubicBezTo>
                  <a:cubicBezTo>
                    <a:pt x="190" y="24"/>
                    <a:pt x="199" y="31"/>
                    <a:pt x="199" y="40"/>
                  </a:cubicBezTo>
                  <a:cubicBezTo>
                    <a:pt x="199" y="49"/>
                    <a:pt x="190" y="56"/>
                    <a:pt x="176" y="62"/>
                  </a:cubicBezTo>
                  <a:cubicBezTo>
                    <a:pt x="177" y="65"/>
                    <a:pt x="179" y="67"/>
                    <a:pt x="180" y="70"/>
                  </a:cubicBezTo>
                  <a:cubicBezTo>
                    <a:pt x="202" y="63"/>
                    <a:pt x="216" y="52"/>
                    <a:pt x="216" y="40"/>
                  </a:cubicBezTo>
                  <a:cubicBezTo>
                    <a:pt x="216" y="28"/>
                    <a:pt x="202" y="17"/>
                    <a:pt x="180" y="10"/>
                  </a:cubicBezTo>
                  <a:moveTo>
                    <a:pt x="36" y="10"/>
                  </a:moveTo>
                  <a:cubicBezTo>
                    <a:pt x="14" y="17"/>
                    <a:pt x="0" y="28"/>
                    <a:pt x="0" y="40"/>
                  </a:cubicBezTo>
                  <a:cubicBezTo>
                    <a:pt x="0" y="52"/>
                    <a:pt x="14" y="63"/>
                    <a:pt x="36" y="70"/>
                  </a:cubicBezTo>
                  <a:cubicBezTo>
                    <a:pt x="37" y="67"/>
                    <a:pt x="39" y="65"/>
                    <a:pt x="40" y="62"/>
                  </a:cubicBezTo>
                  <a:cubicBezTo>
                    <a:pt x="26" y="56"/>
                    <a:pt x="17" y="49"/>
                    <a:pt x="17" y="40"/>
                  </a:cubicBezTo>
                  <a:cubicBezTo>
                    <a:pt x="17" y="31"/>
                    <a:pt x="26" y="24"/>
                    <a:pt x="40" y="18"/>
                  </a:cubicBezTo>
                  <a:cubicBezTo>
                    <a:pt x="39" y="15"/>
                    <a:pt x="37" y="13"/>
                    <a:pt x="36" y="10"/>
                  </a:cubicBezTo>
                  <a:moveTo>
                    <a:pt x="124" y="1"/>
                  </a:moveTo>
                  <a:cubicBezTo>
                    <a:pt x="127" y="3"/>
                    <a:pt x="129" y="5"/>
                    <a:pt x="132" y="8"/>
                  </a:cubicBezTo>
                  <a:cubicBezTo>
                    <a:pt x="135" y="8"/>
                    <a:pt x="137" y="8"/>
                    <a:pt x="139" y="9"/>
                  </a:cubicBezTo>
                  <a:cubicBezTo>
                    <a:pt x="142" y="9"/>
                    <a:pt x="144" y="9"/>
                    <a:pt x="146" y="10"/>
                  </a:cubicBezTo>
                  <a:cubicBezTo>
                    <a:pt x="154" y="11"/>
                    <a:pt x="162" y="13"/>
                    <a:pt x="168" y="15"/>
                  </a:cubicBezTo>
                  <a:cubicBezTo>
                    <a:pt x="169" y="13"/>
                    <a:pt x="171" y="10"/>
                    <a:pt x="172" y="8"/>
                  </a:cubicBezTo>
                  <a:cubicBezTo>
                    <a:pt x="164" y="6"/>
                    <a:pt x="155" y="4"/>
                    <a:pt x="145" y="3"/>
                  </a:cubicBezTo>
                  <a:cubicBezTo>
                    <a:pt x="143" y="2"/>
                    <a:pt x="141" y="2"/>
                    <a:pt x="138" y="2"/>
                  </a:cubicBezTo>
                  <a:cubicBezTo>
                    <a:pt x="134" y="1"/>
                    <a:pt x="129" y="1"/>
                    <a:pt x="124" y="1"/>
                  </a:cubicBezTo>
                  <a:moveTo>
                    <a:pt x="92" y="1"/>
                  </a:moveTo>
                  <a:cubicBezTo>
                    <a:pt x="87" y="1"/>
                    <a:pt x="82" y="1"/>
                    <a:pt x="78" y="2"/>
                  </a:cubicBezTo>
                  <a:cubicBezTo>
                    <a:pt x="75" y="2"/>
                    <a:pt x="73" y="2"/>
                    <a:pt x="70" y="3"/>
                  </a:cubicBezTo>
                  <a:cubicBezTo>
                    <a:pt x="61" y="4"/>
                    <a:pt x="52" y="6"/>
                    <a:pt x="44" y="8"/>
                  </a:cubicBezTo>
                  <a:cubicBezTo>
                    <a:pt x="45" y="10"/>
                    <a:pt x="46" y="13"/>
                    <a:pt x="48" y="15"/>
                  </a:cubicBezTo>
                  <a:cubicBezTo>
                    <a:pt x="54" y="13"/>
                    <a:pt x="62" y="11"/>
                    <a:pt x="70" y="10"/>
                  </a:cubicBezTo>
                  <a:cubicBezTo>
                    <a:pt x="72" y="9"/>
                    <a:pt x="74" y="9"/>
                    <a:pt x="77" y="9"/>
                  </a:cubicBezTo>
                  <a:cubicBezTo>
                    <a:pt x="79" y="8"/>
                    <a:pt x="81" y="8"/>
                    <a:pt x="84" y="8"/>
                  </a:cubicBezTo>
                  <a:cubicBezTo>
                    <a:pt x="86" y="5"/>
                    <a:pt x="89" y="3"/>
                    <a:pt x="92" y="1"/>
                  </a:cubicBezTo>
                  <a:moveTo>
                    <a:pt x="108" y="0"/>
                  </a:moveTo>
                  <a:cubicBezTo>
                    <a:pt x="106" y="0"/>
                    <a:pt x="104" y="0"/>
                    <a:pt x="102" y="0"/>
                  </a:cubicBezTo>
                  <a:cubicBezTo>
                    <a:pt x="100" y="2"/>
                    <a:pt x="97" y="5"/>
                    <a:pt x="94" y="7"/>
                  </a:cubicBezTo>
                  <a:cubicBezTo>
                    <a:pt x="99" y="7"/>
                    <a:pt x="103" y="7"/>
                    <a:pt x="108" y="7"/>
                  </a:cubicBezTo>
                  <a:cubicBezTo>
                    <a:pt x="113" y="7"/>
                    <a:pt x="117" y="7"/>
                    <a:pt x="122" y="7"/>
                  </a:cubicBezTo>
                  <a:cubicBezTo>
                    <a:pt x="119" y="5"/>
                    <a:pt x="116" y="2"/>
                    <a:pt x="114" y="0"/>
                  </a:cubicBezTo>
                  <a:cubicBezTo>
                    <a:pt x="112" y="0"/>
                    <a:pt x="110" y="0"/>
                    <a:pt x="108"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48" name="Freeform 49"/>
            <p:cNvSpPr>
              <a:spLocks noEditPoints="1"/>
            </p:cNvSpPr>
            <p:nvPr/>
          </p:nvSpPr>
          <p:spPr bwMode="auto">
            <a:xfrm>
              <a:off x="1625600" y="3160713"/>
              <a:ext cx="639763" cy="615950"/>
            </a:xfrm>
            <a:custGeom>
              <a:avLst/>
              <a:gdLst>
                <a:gd name="T0" fmla="*/ 17 w 170"/>
                <a:gd name="T1" fmla="*/ 104 h 164"/>
                <a:gd name="T2" fmla="*/ 8 w 170"/>
                <a:gd name="T3" fmla="*/ 159 h 164"/>
                <a:gd name="T4" fmla="*/ 55 w 170"/>
                <a:gd name="T5" fmla="*/ 154 h 164"/>
                <a:gd name="T6" fmla="*/ 85 w 170"/>
                <a:gd name="T7" fmla="*/ 135 h 164"/>
                <a:gd name="T8" fmla="*/ 60 w 170"/>
                <a:gd name="T9" fmla="*/ 142 h 164"/>
                <a:gd name="T10" fmla="*/ 33 w 170"/>
                <a:gd name="T11" fmla="*/ 150 h 164"/>
                <a:gd name="T12" fmla="*/ 21 w 170"/>
                <a:gd name="T13" fmla="*/ 114 h 164"/>
                <a:gd name="T14" fmla="*/ 36 w 170"/>
                <a:gd name="T15" fmla="*/ 88 h 164"/>
                <a:gd name="T16" fmla="*/ 129 w 170"/>
                <a:gd name="T17" fmla="*/ 82 h 164"/>
                <a:gd name="T18" fmla="*/ 118 w 170"/>
                <a:gd name="T19" fmla="*/ 96 h 164"/>
                <a:gd name="T20" fmla="*/ 99 w 170"/>
                <a:gd name="T21" fmla="*/ 115 h 164"/>
                <a:gd name="T22" fmla="*/ 85 w 170"/>
                <a:gd name="T23" fmla="*/ 126 h 164"/>
                <a:gd name="T24" fmla="*/ 101 w 170"/>
                <a:gd name="T25" fmla="*/ 121 h 164"/>
                <a:gd name="T26" fmla="*/ 113 w 170"/>
                <a:gd name="T27" fmla="*/ 110 h 164"/>
                <a:gd name="T28" fmla="*/ 124 w 170"/>
                <a:gd name="T29" fmla="*/ 98 h 164"/>
                <a:gd name="T30" fmla="*/ 129 w 170"/>
                <a:gd name="T31" fmla="*/ 82 h 164"/>
                <a:gd name="T32" fmla="*/ 69 w 170"/>
                <a:gd name="T33" fmla="*/ 43 h 164"/>
                <a:gd name="T34" fmla="*/ 57 w 170"/>
                <a:gd name="T35" fmla="*/ 54 h 164"/>
                <a:gd name="T36" fmla="*/ 45 w 170"/>
                <a:gd name="T37" fmla="*/ 66 h 164"/>
                <a:gd name="T38" fmla="*/ 41 w 170"/>
                <a:gd name="T39" fmla="*/ 82 h 164"/>
                <a:gd name="T40" fmla="*/ 52 w 170"/>
                <a:gd name="T41" fmla="*/ 68 h 164"/>
                <a:gd name="T42" fmla="*/ 71 w 170"/>
                <a:gd name="T43" fmla="*/ 49 h 164"/>
                <a:gd name="T44" fmla="*/ 85 w 170"/>
                <a:gd name="T45" fmla="*/ 38 h 164"/>
                <a:gd name="T46" fmla="*/ 147 w 170"/>
                <a:gd name="T47" fmla="*/ 0 h 164"/>
                <a:gd name="T48" fmla="*/ 107 w 170"/>
                <a:gd name="T49" fmla="*/ 14 h 164"/>
                <a:gd name="T50" fmla="*/ 91 w 170"/>
                <a:gd name="T51" fmla="*/ 33 h 164"/>
                <a:gd name="T52" fmla="*/ 117 w 170"/>
                <a:gd name="T53" fmla="*/ 18 h 164"/>
                <a:gd name="T54" fmla="*/ 149 w 170"/>
                <a:gd name="T55" fmla="*/ 18 h 164"/>
                <a:gd name="T56" fmla="*/ 145 w 170"/>
                <a:gd name="T57" fmla="*/ 57 h 164"/>
                <a:gd name="T58" fmla="*/ 138 w 170"/>
                <a:gd name="T59" fmla="*/ 82 h 164"/>
                <a:gd name="T60" fmla="*/ 157 w 170"/>
                <a:gd name="T61" fmla="*/ 52 h 164"/>
                <a:gd name="T62" fmla="*/ 147 w 170"/>
                <a:gd name="T6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64">
                  <a:moveTo>
                    <a:pt x="32" y="82"/>
                  </a:moveTo>
                  <a:cubicBezTo>
                    <a:pt x="26" y="90"/>
                    <a:pt x="21" y="97"/>
                    <a:pt x="17" y="104"/>
                  </a:cubicBezTo>
                  <a:cubicBezTo>
                    <a:pt x="16" y="107"/>
                    <a:pt x="14" y="109"/>
                    <a:pt x="13" y="112"/>
                  </a:cubicBezTo>
                  <a:cubicBezTo>
                    <a:pt x="2" y="133"/>
                    <a:pt x="0" y="150"/>
                    <a:pt x="8" y="159"/>
                  </a:cubicBezTo>
                  <a:cubicBezTo>
                    <a:pt x="12" y="162"/>
                    <a:pt x="17" y="164"/>
                    <a:pt x="23" y="164"/>
                  </a:cubicBezTo>
                  <a:cubicBezTo>
                    <a:pt x="32" y="164"/>
                    <a:pt x="43" y="160"/>
                    <a:pt x="55" y="154"/>
                  </a:cubicBezTo>
                  <a:cubicBezTo>
                    <a:pt x="58" y="153"/>
                    <a:pt x="60" y="151"/>
                    <a:pt x="63" y="150"/>
                  </a:cubicBezTo>
                  <a:cubicBezTo>
                    <a:pt x="70" y="146"/>
                    <a:pt x="77" y="141"/>
                    <a:pt x="85" y="135"/>
                  </a:cubicBezTo>
                  <a:cubicBezTo>
                    <a:pt x="83" y="134"/>
                    <a:pt x="81" y="132"/>
                    <a:pt x="79" y="131"/>
                  </a:cubicBezTo>
                  <a:cubicBezTo>
                    <a:pt x="73" y="135"/>
                    <a:pt x="66" y="139"/>
                    <a:pt x="60" y="142"/>
                  </a:cubicBezTo>
                  <a:cubicBezTo>
                    <a:pt x="57" y="144"/>
                    <a:pt x="55" y="145"/>
                    <a:pt x="53" y="146"/>
                  </a:cubicBezTo>
                  <a:cubicBezTo>
                    <a:pt x="45" y="149"/>
                    <a:pt x="38" y="150"/>
                    <a:pt x="33" y="150"/>
                  </a:cubicBezTo>
                  <a:cubicBezTo>
                    <a:pt x="28" y="150"/>
                    <a:pt x="24" y="149"/>
                    <a:pt x="21" y="146"/>
                  </a:cubicBezTo>
                  <a:cubicBezTo>
                    <a:pt x="15" y="140"/>
                    <a:pt x="15" y="129"/>
                    <a:pt x="21" y="114"/>
                  </a:cubicBezTo>
                  <a:cubicBezTo>
                    <a:pt x="22" y="112"/>
                    <a:pt x="23" y="109"/>
                    <a:pt x="25" y="107"/>
                  </a:cubicBezTo>
                  <a:cubicBezTo>
                    <a:pt x="28" y="101"/>
                    <a:pt x="32" y="94"/>
                    <a:pt x="36" y="88"/>
                  </a:cubicBezTo>
                  <a:cubicBezTo>
                    <a:pt x="35" y="86"/>
                    <a:pt x="33" y="84"/>
                    <a:pt x="32" y="82"/>
                  </a:cubicBezTo>
                  <a:moveTo>
                    <a:pt x="129" y="82"/>
                  </a:moveTo>
                  <a:cubicBezTo>
                    <a:pt x="128" y="84"/>
                    <a:pt x="126" y="86"/>
                    <a:pt x="125" y="88"/>
                  </a:cubicBezTo>
                  <a:cubicBezTo>
                    <a:pt x="123" y="90"/>
                    <a:pt x="120" y="93"/>
                    <a:pt x="118" y="96"/>
                  </a:cubicBezTo>
                  <a:cubicBezTo>
                    <a:pt x="115" y="99"/>
                    <a:pt x="112" y="102"/>
                    <a:pt x="109" y="106"/>
                  </a:cubicBezTo>
                  <a:cubicBezTo>
                    <a:pt x="105" y="109"/>
                    <a:pt x="102" y="112"/>
                    <a:pt x="99" y="115"/>
                  </a:cubicBezTo>
                  <a:cubicBezTo>
                    <a:pt x="96" y="117"/>
                    <a:pt x="93" y="120"/>
                    <a:pt x="91" y="122"/>
                  </a:cubicBezTo>
                  <a:cubicBezTo>
                    <a:pt x="89" y="123"/>
                    <a:pt x="87" y="125"/>
                    <a:pt x="85" y="126"/>
                  </a:cubicBezTo>
                  <a:cubicBezTo>
                    <a:pt x="87" y="128"/>
                    <a:pt x="89" y="129"/>
                    <a:pt x="91" y="131"/>
                  </a:cubicBezTo>
                  <a:cubicBezTo>
                    <a:pt x="94" y="128"/>
                    <a:pt x="98" y="125"/>
                    <a:pt x="101" y="121"/>
                  </a:cubicBezTo>
                  <a:cubicBezTo>
                    <a:pt x="104" y="119"/>
                    <a:pt x="106" y="117"/>
                    <a:pt x="109" y="114"/>
                  </a:cubicBezTo>
                  <a:cubicBezTo>
                    <a:pt x="110" y="113"/>
                    <a:pt x="112" y="112"/>
                    <a:pt x="113" y="110"/>
                  </a:cubicBezTo>
                  <a:cubicBezTo>
                    <a:pt x="115" y="109"/>
                    <a:pt x="116" y="108"/>
                    <a:pt x="117" y="106"/>
                  </a:cubicBezTo>
                  <a:cubicBezTo>
                    <a:pt x="120" y="104"/>
                    <a:pt x="122" y="101"/>
                    <a:pt x="124" y="98"/>
                  </a:cubicBezTo>
                  <a:cubicBezTo>
                    <a:pt x="128" y="95"/>
                    <a:pt x="131" y="91"/>
                    <a:pt x="133" y="88"/>
                  </a:cubicBezTo>
                  <a:cubicBezTo>
                    <a:pt x="132" y="86"/>
                    <a:pt x="131" y="84"/>
                    <a:pt x="129" y="82"/>
                  </a:cubicBezTo>
                  <a:moveTo>
                    <a:pt x="79" y="33"/>
                  </a:moveTo>
                  <a:cubicBezTo>
                    <a:pt x="76" y="36"/>
                    <a:pt x="72" y="39"/>
                    <a:pt x="69" y="43"/>
                  </a:cubicBezTo>
                  <a:cubicBezTo>
                    <a:pt x="66" y="45"/>
                    <a:pt x="63" y="47"/>
                    <a:pt x="61" y="50"/>
                  </a:cubicBezTo>
                  <a:cubicBezTo>
                    <a:pt x="59" y="51"/>
                    <a:pt x="58" y="52"/>
                    <a:pt x="57" y="54"/>
                  </a:cubicBezTo>
                  <a:cubicBezTo>
                    <a:pt x="55" y="55"/>
                    <a:pt x="54" y="57"/>
                    <a:pt x="53" y="58"/>
                  </a:cubicBezTo>
                  <a:cubicBezTo>
                    <a:pt x="50" y="60"/>
                    <a:pt x="48" y="63"/>
                    <a:pt x="45" y="66"/>
                  </a:cubicBezTo>
                  <a:cubicBezTo>
                    <a:pt x="42" y="69"/>
                    <a:pt x="39" y="73"/>
                    <a:pt x="36" y="76"/>
                  </a:cubicBezTo>
                  <a:cubicBezTo>
                    <a:pt x="38" y="78"/>
                    <a:pt x="39" y="80"/>
                    <a:pt x="41" y="82"/>
                  </a:cubicBezTo>
                  <a:cubicBezTo>
                    <a:pt x="42" y="80"/>
                    <a:pt x="44" y="78"/>
                    <a:pt x="45" y="76"/>
                  </a:cubicBezTo>
                  <a:cubicBezTo>
                    <a:pt x="47" y="74"/>
                    <a:pt x="50" y="71"/>
                    <a:pt x="52" y="68"/>
                  </a:cubicBezTo>
                  <a:cubicBezTo>
                    <a:pt x="55" y="65"/>
                    <a:pt x="58" y="62"/>
                    <a:pt x="61" y="58"/>
                  </a:cubicBezTo>
                  <a:cubicBezTo>
                    <a:pt x="65" y="55"/>
                    <a:pt x="68" y="52"/>
                    <a:pt x="71" y="49"/>
                  </a:cubicBezTo>
                  <a:cubicBezTo>
                    <a:pt x="74" y="47"/>
                    <a:pt x="77" y="44"/>
                    <a:pt x="79" y="42"/>
                  </a:cubicBezTo>
                  <a:cubicBezTo>
                    <a:pt x="81" y="41"/>
                    <a:pt x="83" y="39"/>
                    <a:pt x="85" y="38"/>
                  </a:cubicBezTo>
                  <a:cubicBezTo>
                    <a:pt x="83" y="36"/>
                    <a:pt x="81" y="35"/>
                    <a:pt x="79" y="33"/>
                  </a:cubicBezTo>
                  <a:moveTo>
                    <a:pt x="147" y="0"/>
                  </a:moveTo>
                  <a:cubicBezTo>
                    <a:pt x="138" y="0"/>
                    <a:pt x="127" y="4"/>
                    <a:pt x="115" y="10"/>
                  </a:cubicBezTo>
                  <a:cubicBezTo>
                    <a:pt x="112" y="11"/>
                    <a:pt x="110" y="13"/>
                    <a:pt x="107" y="14"/>
                  </a:cubicBezTo>
                  <a:cubicBezTo>
                    <a:pt x="100" y="18"/>
                    <a:pt x="92" y="23"/>
                    <a:pt x="85" y="29"/>
                  </a:cubicBezTo>
                  <a:cubicBezTo>
                    <a:pt x="87" y="30"/>
                    <a:pt x="89" y="32"/>
                    <a:pt x="91" y="33"/>
                  </a:cubicBezTo>
                  <a:cubicBezTo>
                    <a:pt x="97" y="29"/>
                    <a:pt x="104" y="25"/>
                    <a:pt x="110" y="22"/>
                  </a:cubicBezTo>
                  <a:cubicBezTo>
                    <a:pt x="112" y="20"/>
                    <a:pt x="115" y="19"/>
                    <a:pt x="117" y="18"/>
                  </a:cubicBezTo>
                  <a:cubicBezTo>
                    <a:pt x="125" y="15"/>
                    <a:pt x="131" y="14"/>
                    <a:pt x="137" y="14"/>
                  </a:cubicBezTo>
                  <a:cubicBezTo>
                    <a:pt x="142" y="14"/>
                    <a:pt x="146" y="15"/>
                    <a:pt x="149" y="18"/>
                  </a:cubicBezTo>
                  <a:cubicBezTo>
                    <a:pt x="155" y="24"/>
                    <a:pt x="154" y="35"/>
                    <a:pt x="149" y="50"/>
                  </a:cubicBezTo>
                  <a:cubicBezTo>
                    <a:pt x="148" y="52"/>
                    <a:pt x="146" y="55"/>
                    <a:pt x="145" y="57"/>
                  </a:cubicBezTo>
                  <a:cubicBezTo>
                    <a:pt x="142" y="63"/>
                    <a:pt x="138" y="70"/>
                    <a:pt x="133" y="76"/>
                  </a:cubicBezTo>
                  <a:cubicBezTo>
                    <a:pt x="135" y="78"/>
                    <a:pt x="136" y="80"/>
                    <a:pt x="138" y="82"/>
                  </a:cubicBezTo>
                  <a:cubicBezTo>
                    <a:pt x="144" y="74"/>
                    <a:pt x="149" y="67"/>
                    <a:pt x="153" y="60"/>
                  </a:cubicBezTo>
                  <a:cubicBezTo>
                    <a:pt x="154" y="57"/>
                    <a:pt x="156" y="55"/>
                    <a:pt x="157" y="52"/>
                  </a:cubicBezTo>
                  <a:cubicBezTo>
                    <a:pt x="168" y="31"/>
                    <a:pt x="170" y="14"/>
                    <a:pt x="162" y="5"/>
                  </a:cubicBezTo>
                  <a:cubicBezTo>
                    <a:pt x="158" y="2"/>
                    <a:pt x="153" y="0"/>
                    <a:pt x="147"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49" name="Freeform 50"/>
            <p:cNvSpPr>
              <a:spLocks noEditPoints="1"/>
            </p:cNvSpPr>
            <p:nvPr/>
          </p:nvSpPr>
          <p:spPr bwMode="auto">
            <a:xfrm>
              <a:off x="1625600" y="3160713"/>
              <a:ext cx="639763" cy="615950"/>
            </a:xfrm>
            <a:custGeom>
              <a:avLst/>
              <a:gdLst>
                <a:gd name="T0" fmla="*/ 21 w 170"/>
                <a:gd name="T1" fmla="*/ 50 h 164"/>
                <a:gd name="T2" fmla="*/ 21 w 170"/>
                <a:gd name="T3" fmla="*/ 18 h 164"/>
                <a:gd name="T4" fmla="*/ 33 w 170"/>
                <a:gd name="T5" fmla="*/ 14 h 164"/>
                <a:gd name="T6" fmla="*/ 53 w 170"/>
                <a:gd name="T7" fmla="*/ 18 h 164"/>
                <a:gd name="T8" fmla="*/ 60 w 170"/>
                <a:gd name="T9" fmla="*/ 22 h 164"/>
                <a:gd name="T10" fmla="*/ 79 w 170"/>
                <a:gd name="T11" fmla="*/ 33 h 164"/>
                <a:gd name="T12" fmla="*/ 85 w 170"/>
                <a:gd name="T13" fmla="*/ 38 h 164"/>
                <a:gd name="T14" fmla="*/ 91 w 170"/>
                <a:gd name="T15" fmla="*/ 42 h 164"/>
                <a:gd name="T16" fmla="*/ 99 w 170"/>
                <a:gd name="T17" fmla="*/ 49 h 164"/>
                <a:gd name="T18" fmla="*/ 109 w 170"/>
                <a:gd name="T19" fmla="*/ 58 h 164"/>
                <a:gd name="T20" fmla="*/ 118 w 170"/>
                <a:gd name="T21" fmla="*/ 68 h 164"/>
                <a:gd name="T22" fmla="*/ 125 w 170"/>
                <a:gd name="T23" fmla="*/ 76 h 164"/>
                <a:gd name="T24" fmla="*/ 129 w 170"/>
                <a:gd name="T25" fmla="*/ 82 h 164"/>
                <a:gd name="T26" fmla="*/ 133 w 170"/>
                <a:gd name="T27" fmla="*/ 88 h 164"/>
                <a:gd name="T28" fmla="*/ 145 w 170"/>
                <a:gd name="T29" fmla="*/ 107 h 164"/>
                <a:gd name="T30" fmla="*/ 149 w 170"/>
                <a:gd name="T31" fmla="*/ 114 h 164"/>
                <a:gd name="T32" fmla="*/ 149 w 170"/>
                <a:gd name="T33" fmla="*/ 146 h 164"/>
                <a:gd name="T34" fmla="*/ 137 w 170"/>
                <a:gd name="T35" fmla="*/ 150 h 164"/>
                <a:gd name="T36" fmla="*/ 117 w 170"/>
                <a:gd name="T37" fmla="*/ 146 h 164"/>
                <a:gd name="T38" fmla="*/ 110 w 170"/>
                <a:gd name="T39" fmla="*/ 142 h 164"/>
                <a:gd name="T40" fmla="*/ 91 w 170"/>
                <a:gd name="T41" fmla="*/ 131 h 164"/>
                <a:gd name="T42" fmla="*/ 85 w 170"/>
                <a:gd name="T43" fmla="*/ 126 h 164"/>
                <a:gd name="T44" fmla="*/ 79 w 170"/>
                <a:gd name="T45" fmla="*/ 122 h 164"/>
                <a:gd name="T46" fmla="*/ 71 w 170"/>
                <a:gd name="T47" fmla="*/ 115 h 164"/>
                <a:gd name="T48" fmla="*/ 61 w 170"/>
                <a:gd name="T49" fmla="*/ 106 h 164"/>
                <a:gd name="T50" fmla="*/ 52 w 170"/>
                <a:gd name="T51" fmla="*/ 96 h 164"/>
                <a:gd name="T52" fmla="*/ 45 w 170"/>
                <a:gd name="T53" fmla="*/ 88 h 164"/>
                <a:gd name="T54" fmla="*/ 41 w 170"/>
                <a:gd name="T55" fmla="*/ 82 h 164"/>
                <a:gd name="T56" fmla="*/ 36 w 170"/>
                <a:gd name="T57" fmla="*/ 76 h 164"/>
                <a:gd name="T58" fmla="*/ 25 w 170"/>
                <a:gd name="T59" fmla="*/ 57 h 164"/>
                <a:gd name="T60" fmla="*/ 21 w 170"/>
                <a:gd name="T61" fmla="*/ 50 h 164"/>
                <a:gd name="T62" fmla="*/ 23 w 170"/>
                <a:gd name="T63" fmla="*/ 0 h 164"/>
                <a:gd name="T64" fmla="*/ 8 w 170"/>
                <a:gd name="T65" fmla="*/ 5 h 164"/>
                <a:gd name="T66" fmla="*/ 13 w 170"/>
                <a:gd name="T67" fmla="*/ 52 h 164"/>
                <a:gd name="T68" fmla="*/ 17 w 170"/>
                <a:gd name="T69" fmla="*/ 60 h 164"/>
                <a:gd name="T70" fmla="*/ 32 w 170"/>
                <a:gd name="T71" fmla="*/ 82 h 164"/>
                <a:gd name="T72" fmla="*/ 36 w 170"/>
                <a:gd name="T73" fmla="*/ 88 h 164"/>
                <a:gd name="T74" fmla="*/ 45 w 170"/>
                <a:gd name="T75" fmla="*/ 98 h 164"/>
                <a:gd name="T76" fmla="*/ 53 w 170"/>
                <a:gd name="T77" fmla="*/ 106 h 164"/>
                <a:gd name="T78" fmla="*/ 57 w 170"/>
                <a:gd name="T79" fmla="*/ 110 h 164"/>
                <a:gd name="T80" fmla="*/ 61 w 170"/>
                <a:gd name="T81" fmla="*/ 114 h 164"/>
                <a:gd name="T82" fmla="*/ 69 w 170"/>
                <a:gd name="T83" fmla="*/ 121 h 164"/>
                <a:gd name="T84" fmla="*/ 79 w 170"/>
                <a:gd name="T85" fmla="*/ 131 h 164"/>
                <a:gd name="T86" fmla="*/ 85 w 170"/>
                <a:gd name="T87" fmla="*/ 135 h 164"/>
                <a:gd name="T88" fmla="*/ 107 w 170"/>
                <a:gd name="T89" fmla="*/ 150 h 164"/>
                <a:gd name="T90" fmla="*/ 115 w 170"/>
                <a:gd name="T91" fmla="*/ 154 h 164"/>
                <a:gd name="T92" fmla="*/ 147 w 170"/>
                <a:gd name="T93" fmla="*/ 164 h 164"/>
                <a:gd name="T94" fmla="*/ 162 w 170"/>
                <a:gd name="T95" fmla="*/ 159 h 164"/>
                <a:gd name="T96" fmla="*/ 157 w 170"/>
                <a:gd name="T97" fmla="*/ 112 h 164"/>
                <a:gd name="T98" fmla="*/ 153 w 170"/>
                <a:gd name="T99" fmla="*/ 104 h 164"/>
                <a:gd name="T100" fmla="*/ 138 w 170"/>
                <a:gd name="T101" fmla="*/ 82 h 164"/>
                <a:gd name="T102" fmla="*/ 133 w 170"/>
                <a:gd name="T103" fmla="*/ 76 h 164"/>
                <a:gd name="T104" fmla="*/ 124 w 170"/>
                <a:gd name="T105" fmla="*/ 66 h 164"/>
                <a:gd name="T106" fmla="*/ 117 w 170"/>
                <a:gd name="T107" fmla="*/ 58 h 164"/>
                <a:gd name="T108" fmla="*/ 113 w 170"/>
                <a:gd name="T109" fmla="*/ 54 h 164"/>
                <a:gd name="T110" fmla="*/ 109 w 170"/>
                <a:gd name="T111" fmla="*/ 50 h 164"/>
                <a:gd name="T112" fmla="*/ 101 w 170"/>
                <a:gd name="T113" fmla="*/ 43 h 164"/>
                <a:gd name="T114" fmla="*/ 91 w 170"/>
                <a:gd name="T115" fmla="*/ 33 h 164"/>
                <a:gd name="T116" fmla="*/ 85 w 170"/>
                <a:gd name="T117" fmla="*/ 29 h 164"/>
                <a:gd name="T118" fmla="*/ 63 w 170"/>
                <a:gd name="T119" fmla="*/ 14 h 164"/>
                <a:gd name="T120" fmla="*/ 55 w 170"/>
                <a:gd name="T121" fmla="*/ 10 h 164"/>
                <a:gd name="T122" fmla="*/ 23 w 170"/>
                <a:gd name="T1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164">
                  <a:moveTo>
                    <a:pt x="21" y="50"/>
                  </a:moveTo>
                  <a:cubicBezTo>
                    <a:pt x="15" y="35"/>
                    <a:pt x="15" y="24"/>
                    <a:pt x="21" y="18"/>
                  </a:cubicBezTo>
                  <a:cubicBezTo>
                    <a:pt x="24" y="15"/>
                    <a:pt x="28" y="14"/>
                    <a:pt x="33" y="14"/>
                  </a:cubicBezTo>
                  <a:cubicBezTo>
                    <a:pt x="38" y="14"/>
                    <a:pt x="45" y="15"/>
                    <a:pt x="53" y="18"/>
                  </a:cubicBezTo>
                  <a:cubicBezTo>
                    <a:pt x="55" y="19"/>
                    <a:pt x="57" y="20"/>
                    <a:pt x="60" y="22"/>
                  </a:cubicBezTo>
                  <a:cubicBezTo>
                    <a:pt x="66" y="25"/>
                    <a:pt x="73" y="29"/>
                    <a:pt x="79" y="33"/>
                  </a:cubicBezTo>
                  <a:cubicBezTo>
                    <a:pt x="81" y="35"/>
                    <a:pt x="83" y="36"/>
                    <a:pt x="85" y="38"/>
                  </a:cubicBezTo>
                  <a:cubicBezTo>
                    <a:pt x="87" y="39"/>
                    <a:pt x="89" y="41"/>
                    <a:pt x="91" y="42"/>
                  </a:cubicBezTo>
                  <a:cubicBezTo>
                    <a:pt x="93" y="44"/>
                    <a:pt x="96" y="47"/>
                    <a:pt x="99" y="49"/>
                  </a:cubicBezTo>
                  <a:cubicBezTo>
                    <a:pt x="102" y="52"/>
                    <a:pt x="105" y="55"/>
                    <a:pt x="109" y="58"/>
                  </a:cubicBezTo>
                  <a:cubicBezTo>
                    <a:pt x="112" y="62"/>
                    <a:pt x="115" y="65"/>
                    <a:pt x="118" y="68"/>
                  </a:cubicBezTo>
                  <a:cubicBezTo>
                    <a:pt x="120" y="71"/>
                    <a:pt x="123" y="74"/>
                    <a:pt x="125" y="76"/>
                  </a:cubicBezTo>
                  <a:cubicBezTo>
                    <a:pt x="126" y="78"/>
                    <a:pt x="128" y="80"/>
                    <a:pt x="129" y="82"/>
                  </a:cubicBezTo>
                  <a:cubicBezTo>
                    <a:pt x="131" y="84"/>
                    <a:pt x="132" y="86"/>
                    <a:pt x="133" y="88"/>
                  </a:cubicBezTo>
                  <a:cubicBezTo>
                    <a:pt x="138" y="94"/>
                    <a:pt x="142" y="101"/>
                    <a:pt x="145" y="107"/>
                  </a:cubicBezTo>
                  <a:cubicBezTo>
                    <a:pt x="146" y="109"/>
                    <a:pt x="148" y="112"/>
                    <a:pt x="149" y="114"/>
                  </a:cubicBezTo>
                  <a:cubicBezTo>
                    <a:pt x="154" y="129"/>
                    <a:pt x="155" y="140"/>
                    <a:pt x="149" y="146"/>
                  </a:cubicBezTo>
                  <a:cubicBezTo>
                    <a:pt x="146" y="149"/>
                    <a:pt x="142" y="150"/>
                    <a:pt x="137" y="150"/>
                  </a:cubicBezTo>
                  <a:cubicBezTo>
                    <a:pt x="131" y="150"/>
                    <a:pt x="125" y="149"/>
                    <a:pt x="117" y="146"/>
                  </a:cubicBezTo>
                  <a:cubicBezTo>
                    <a:pt x="115" y="145"/>
                    <a:pt x="112" y="144"/>
                    <a:pt x="110" y="142"/>
                  </a:cubicBezTo>
                  <a:cubicBezTo>
                    <a:pt x="104" y="139"/>
                    <a:pt x="97" y="135"/>
                    <a:pt x="91" y="131"/>
                  </a:cubicBezTo>
                  <a:cubicBezTo>
                    <a:pt x="89" y="129"/>
                    <a:pt x="87" y="128"/>
                    <a:pt x="85" y="126"/>
                  </a:cubicBezTo>
                  <a:cubicBezTo>
                    <a:pt x="83" y="125"/>
                    <a:pt x="81" y="123"/>
                    <a:pt x="79" y="122"/>
                  </a:cubicBezTo>
                  <a:cubicBezTo>
                    <a:pt x="77" y="120"/>
                    <a:pt x="74" y="117"/>
                    <a:pt x="71" y="115"/>
                  </a:cubicBezTo>
                  <a:cubicBezTo>
                    <a:pt x="68" y="112"/>
                    <a:pt x="65" y="109"/>
                    <a:pt x="61" y="106"/>
                  </a:cubicBezTo>
                  <a:cubicBezTo>
                    <a:pt x="58" y="102"/>
                    <a:pt x="55" y="99"/>
                    <a:pt x="52" y="96"/>
                  </a:cubicBezTo>
                  <a:cubicBezTo>
                    <a:pt x="50" y="93"/>
                    <a:pt x="47" y="90"/>
                    <a:pt x="45" y="88"/>
                  </a:cubicBezTo>
                  <a:cubicBezTo>
                    <a:pt x="44" y="86"/>
                    <a:pt x="42" y="84"/>
                    <a:pt x="41" y="82"/>
                  </a:cubicBezTo>
                  <a:cubicBezTo>
                    <a:pt x="39" y="80"/>
                    <a:pt x="38" y="78"/>
                    <a:pt x="36" y="76"/>
                  </a:cubicBezTo>
                  <a:cubicBezTo>
                    <a:pt x="32" y="70"/>
                    <a:pt x="28" y="63"/>
                    <a:pt x="25" y="57"/>
                  </a:cubicBezTo>
                  <a:cubicBezTo>
                    <a:pt x="23" y="55"/>
                    <a:pt x="22" y="52"/>
                    <a:pt x="21" y="50"/>
                  </a:cubicBezTo>
                  <a:moveTo>
                    <a:pt x="23" y="0"/>
                  </a:moveTo>
                  <a:cubicBezTo>
                    <a:pt x="17" y="0"/>
                    <a:pt x="12" y="2"/>
                    <a:pt x="8" y="5"/>
                  </a:cubicBezTo>
                  <a:cubicBezTo>
                    <a:pt x="0" y="14"/>
                    <a:pt x="2" y="31"/>
                    <a:pt x="13" y="52"/>
                  </a:cubicBezTo>
                  <a:cubicBezTo>
                    <a:pt x="14" y="55"/>
                    <a:pt x="16" y="57"/>
                    <a:pt x="17" y="60"/>
                  </a:cubicBezTo>
                  <a:cubicBezTo>
                    <a:pt x="21" y="67"/>
                    <a:pt x="26" y="74"/>
                    <a:pt x="32" y="82"/>
                  </a:cubicBezTo>
                  <a:cubicBezTo>
                    <a:pt x="33" y="84"/>
                    <a:pt x="35" y="86"/>
                    <a:pt x="36" y="88"/>
                  </a:cubicBezTo>
                  <a:cubicBezTo>
                    <a:pt x="39" y="91"/>
                    <a:pt x="42" y="95"/>
                    <a:pt x="45" y="98"/>
                  </a:cubicBezTo>
                  <a:cubicBezTo>
                    <a:pt x="48" y="101"/>
                    <a:pt x="50" y="104"/>
                    <a:pt x="53" y="106"/>
                  </a:cubicBezTo>
                  <a:cubicBezTo>
                    <a:pt x="54" y="108"/>
                    <a:pt x="55" y="109"/>
                    <a:pt x="57" y="110"/>
                  </a:cubicBezTo>
                  <a:cubicBezTo>
                    <a:pt x="58" y="112"/>
                    <a:pt x="59" y="113"/>
                    <a:pt x="61" y="114"/>
                  </a:cubicBezTo>
                  <a:cubicBezTo>
                    <a:pt x="63" y="117"/>
                    <a:pt x="66" y="119"/>
                    <a:pt x="69" y="121"/>
                  </a:cubicBezTo>
                  <a:cubicBezTo>
                    <a:pt x="72" y="125"/>
                    <a:pt x="76" y="128"/>
                    <a:pt x="79" y="131"/>
                  </a:cubicBezTo>
                  <a:cubicBezTo>
                    <a:pt x="81" y="132"/>
                    <a:pt x="83" y="134"/>
                    <a:pt x="85" y="135"/>
                  </a:cubicBezTo>
                  <a:cubicBezTo>
                    <a:pt x="92" y="141"/>
                    <a:pt x="100" y="146"/>
                    <a:pt x="107" y="150"/>
                  </a:cubicBezTo>
                  <a:cubicBezTo>
                    <a:pt x="110" y="151"/>
                    <a:pt x="112" y="153"/>
                    <a:pt x="115" y="154"/>
                  </a:cubicBezTo>
                  <a:cubicBezTo>
                    <a:pt x="127" y="160"/>
                    <a:pt x="138" y="164"/>
                    <a:pt x="147" y="164"/>
                  </a:cubicBezTo>
                  <a:cubicBezTo>
                    <a:pt x="153" y="164"/>
                    <a:pt x="158" y="162"/>
                    <a:pt x="162" y="159"/>
                  </a:cubicBezTo>
                  <a:cubicBezTo>
                    <a:pt x="170" y="150"/>
                    <a:pt x="168" y="133"/>
                    <a:pt x="157" y="112"/>
                  </a:cubicBezTo>
                  <a:cubicBezTo>
                    <a:pt x="156" y="109"/>
                    <a:pt x="154" y="107"/>
                    <a:pt x="153" y="104"/>
                  </a:cubicBezTo>
                  <a:cubicBezTo>
                    <a:pt x="149" y="97"/>
                    <a:pt x="144" y="90"/>
                    <a:pt x="138" y="82"/>
                  </a:cubicBezTo>
                  <a:cubicBezTo>
                    <a:pt x="136" y="80"/>
                    <a:pt x="135" y="78"/>
                    <a:pt x="133" y="76"/>
                  </a:cubicBezTo>
                  <a:cubicBezTo>
                    <a:pt x="131" y="73"/>
                    <a:pt x="128" y="69"/>
                    <a:pt x="124" y="66"/>
                  </a:cubicBezTo>
                  <a:cubicBezTo>
                    <a:pt x="122" y="63"/>
                    <a:pt x="120" y="60"/>
                    <a:pt x="117" y="58"/>
                  </a:cubicBezTo>
                  <a:cubicBezTo>
                    <a:pt x="116" y="57"/>
                    <a:pt x="115" y="55"/>
                    <a:pt x="113" y="54"/>
                  </a:cubicBezTo>
                  <a:cubicBezTo>
                    <a:pt x="112" y="52"/>
                    <a:pt x="110" y="51"/>
                    <a:pt x="109" y="50"/>
                  </a:cubicBezTo>
                  <a:cubicBezTo>
                    <a:pt x="106" y="47"/>
                    <a:pt x="104" y="45"/>
                    <a:pt x="101" y="43"/>
                  </a:cubicBezTo>
                  <a:cubicBezTo>
                    <a:pt x="98" y="39"/>
                    <a:pt x="94" y="36"/>
                    <a:pt x="91" y="33"/>
                  </a:cubicBezTo>
                  <a:cubicBezTo>
                    <a:pt x="89" y="32"/>
                    <a:pt x="87" y="30"/>
                    <a:pt x="85" y="29"/>
                  </a:cubicBezTo>
                  <a:cubicBezTo>
                    <a:pt x="77" y="23"/>
                    <a:pt x="70" y="18"/>
                    <a:pt x="63" y="14"/>
                  </a:cubicBezTo>
                  <a:cubicBezTo>
                    <a:pt x="60" y="13"/>
                    <a:pt x="58" y="11"/>
                    <a:pt x="55" y="10"/>
                  </a:cubicBezTo>
                  <a:cubicBezTo>
                    <a:pt x="43" y="4"/>
                    <a:pt x="32" y="0"/>
                    <a:pt x="23"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50" name="Oval 51"/>
            <p:cNvSpPr>
              <a:spLocks noChangeArrowheads="1"/>
            </p:cNvSpPr>
            <p:nvPr/>
          </p:nvSpPr>
          <p:spPr bwMode="auto">
            <a:xfrm>
              <a:off x="1881188" y="3403600"/>
              <a:ext cx="128588" cy="128588"/>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grpSp>
      <p:sp>
        <p:nvSpPr>
          <p:cNvPr id="51" name="矩形 50"/>
          <p:cNvSpPr/>
          <p:nvPr/>
        </p:nvSpPr>
        <p:spPr>
          <a:xfrm>
            <a:off x="4855534" y="4493230"/>
            <a:ext cx="2565272" cy="1052596"/>
          </a:xfrm>
          <a:prstGeom prst="rect">
            <a:avLst/>
          </a:prstGeom>
        </p:spPr>
        <p:txBody>
          <a:bodyPr wrap="square">
            <a:spAutoFit/>
          </a:bodyPr>
          <a:lstStyle/>
          <a:p>
            <a:pPr algn="ctr">
              <a:lnSpc>
                <a:spcPct val="130000"/>
              </a:lnSpc>
            </a:pPr>
            <a:r>
              <a:rPr lang="zh-CN" altLang="en-US" sz="1600" dirty="0" smtClean="0">
                <a:solidFill>
                  <a:srgbClr val="7E7E7E"/>
                </a:solidFill>
                <a:latin typeface="微软雅黑" panose="020B0503020204020204" pitchFamily="34" charset="-122"/>
                <a:ea typeface="微软雅黑" panose="020B0503020204020204" pitchFamily="34" charset="-122"/>
              </a:rPr>
              <a:t>负责</a:t>
            </a:r>
            <a:r>
              <a:rPr lang="zh-CN" altLang="en-US" sz="1600" dirty="0">
                <a:solidFill>
                  <a:srgbClr val="7E7E7E"/>
                </a:solidFill>
                <a:latin typeface="微软雅黑" panose="020B0503020204020204" pitchFamily="34" charset="-122"/>
                <a:ea typeface="微软雅黑" panose="020B0503020204020204" pitchFamily="34" charset="-122"/>
              </a:rPr>
              <a:t>需求变更，故障处理的评审，就目前来说，此项可暂不执行</a:t>
            </a:r>
            <a:endParaRPr lang="zh-CN" altLang="en-US" sz="1600" dirty="0">
              <a:solidFill>
                <a:srgbClr val="7E7E7E"/>
              </a:solidFill>
            </a:endParaRPr>
          </a:p>
        </p:txBody>
      </p:sp>
      <p:sp>
        <p:nvSpPr>
          <p:cNvPr id="52" name="矩形 51"/>
          <p:cNvSpPr/>
          <p:nvPr/>
        </p:nvSpPr>
        <p:spPr>
          <a:xfrm>
            <a:off x="8449503" y="4493230"/>
            <a:ext cx="2565272" cy="1052596"/>
          </a:xfrm>
          <a:prstGeom prst="rect">
            <a:avLst/>
          </a:prstGeom>
        </p:spPr>
        <p:txBody>
          <a:bodyPr wrap="square">
            <a:spAutoFit/>
          </a:bodyPr>
          <a:lstStyle/>
          <a:p>
            <a:pPr algn="ctr">
              <a:lnSpc>
                <a:spcPct val="130000"/>
              </a:lnSpc>
            </a:pPr>
            <a:r>
              <a:rPr lang="zh-CN" altLang="en-US" sz="1600" dirty="0" smtClean="0">
                <a:solidFill>
                  <a:srgbClr val="7E7E7E"/>
                </a:solidFill>
                <a:latin typeface="微软雅黑" panose="020B0503020204020204" pitchFamily="34" charset="-122"/>
                <a:ea typeface="微软雅黑" panose="020B0503020204020204" pitchFamily="34" charset="-122"/>
              </a:rPr>
              <a:t>评审</a:t>
            </a:r>
            <a:r>
              <a:rPr lang="zh-CN" altLang="en-US" sz="1600" dirty="0">
                <a:solidFill>
                  <a:srgbClr val="7E7E7E"/>
                </a:solidFill>
                <a:latin typeface="微软雅黑" panose="020B0503020204020204" pitchFamily="34" charset="-122"/>
                <a:ea typeface="微软雅黑" panose="020B0503020204020204" pitchFamily="34" charset="-122"/>
              </a:rPr>
              <a:t>委员需对评审结果负责，并有权要求对评审文档进行整改</a:t>
            </a:r>
            <a:endParaRPr lang="zh-CN" altLang="en-US" sz="1600" dirty="0">
              <a:solidFill>
                <a:srgbClr val="7E7E7E"/>
              </a:solidFill>
            </a:endParaRPr>
          </a:p>
        </p:txBody>
      </p:sp>
    </p:spTree>
    <p:extLst>
      <p:ext uri="{BB962C8B-B14F-4D97-AF65-F5344CB8AC3E}">
        <p14:creationId xmlns:p14="http://schemas.microsoft.com/office/powerpoint/2010/main" val="374290053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888" y="134034"/>
            <a:ext cx="4881580" cy="646331"/>
          </a:xfrm>
          <a:prstGeom prst="rect">
            <a:avLst/>
          </a:prstGeom>
          <a:noFill/>
        </p:spPr>
        <p:txBody>
          <a:bodyPr wrap="square" rtlCol="0">
            <a:spAutoFit/>
          </a:bodyPr>
          <a:lstStyle/>
          <a:p>
            <a:r>
              <a:rPr lang="zh-CN" altLang="en-US" sz="3600" dirty="0" smtClean="0">
                <a:solidFill>
                  <a:srgbClr val="E7E6E6">
                    <a:lumMod val="50000"/>
                  </a:srgbClr>
                </a:solidFill>
                <a:latin typeface="微软雅黑" panose="020B0503020204020204" pitchFamily="34" charset="-122"/>
                <a:ea typeface="微软雅黑" panose="020B0503020204020204" pitchFamily="34" charset="-122"/>
              </a:rPr>
              <a:t>变更管理过程</a:t>
            </a:r>
            <a:endParaRPr lang="zh-CN" altLang="en-US" sz="36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72428687"/>
              </p:ext>
            </p:extLst>
          </p:nvPr>
        </p:nvGraphicFramePr>
        <p:xfrm>
          <a:off x="2946400" y="134035"/>
          <a:ext cx="7945120" cy="6561406"/>
        </p:xfrm>
        <a:graphic>
          <a:graphicData uri="http://schemas.openxmlformats.org/presentationml/2006/ole">
            <mc:AlternateContent xmlns:mc="http://schemas.openxmlformats.org/markup-compatibility/2006">
              <mc:Choice xmlns:v="urn:schemas-microsoft-com:vml" Requires="v">
                <p:oleObj spid="_x0000_s1037" name="Visio" r:id="rId3" imgW="7242264" imgH="10325846" progId="Visio.Drawing.15">
                  <p:embed/>
                </p:oleObj>
              </mc:Choice>
              <mc:Fallback>
                <p:oleObj name="Visio" r:id="rId3" imgW="7242264" imgH="1032584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134035"/>
                        <a:ext cx="7945120" cy="6561406"/>
                      </a:xfrm>
                      <a:prstGeom prst="rect">
                        <a:avLst/>
                      </a:prstGeom>
                      <a:noFill/>
                    </p:spPr>
                  </p:pic>
                </p:oleObj>
              </mc:Fallback>
            </mc:AlternateContent>
          </a:graphicData>
        </a:graphic>
      </p:graphicFrame>
    </p:spTree>
    <p:extLst>
      <p:ext uri="{BB962C8B-B14F-4D97-AF65-F5344CB8AC3E}">
        <p14:creationId xmlns:p14="http://schemas.microsoft.com/office/powerpoint/2010/main" val="48941885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915" y="1772574"/>
            <a:ext cx="12192000" cy="264365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4" name="五角星 3"/>
          <p:cNvSpPr/>
          <p:nvPr/>
        </p:nvSpPr>
        <p:spPr>
          <a:xfrm>
            <a:off x="3830332" y="2251293"/>
            <a:ext cx="1838623" cy="1838619"/>
          </a:xfrm>
          <a:prstGeom prst="star5">
            <a:avLst>
              <a:gd name="adj" fmla="val 36401"/>
              <a:gd name="hf" fmla="val 105146"/>
              <a:gd name="vf" fmla="val 110557"/>
            </a:avLst>
          </a:prstGeom>
          <a:solidFill>
            <a:srgbClr val="FD3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7" name="五角星 6"/>
          <p:cNvSpPr/>
          <p:nvPr/>
        </p:nvSpPr>
        <p:spPr>
          <a:xfrm>
            <a:off x="1104602" y="2251293"/>
            <a:ext cx="1838623" cy="1838619"/>
          </a:xfrm>
          <a:prstGeom prst="star5">
            <a:avLst>
              <a:gd name="adj" fmla="val 36401"/>
              <a:gd name="hf" fmla="val 105146"/>
              <a:gd name="vf" fmla="val 110557"/>
            </a:avLst>
          </a:prstGeom>
          <a:solidFill>
            <a:srgbClr val="FDB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10" name="五角星 9"/>
          <p:cNvSpPr/>
          <p:nvPr/>
        </p:nvSpPr>
        <p:spPr>
          <a:xfrm>
            <a:off x="6556062" y="2251289"/>
            <a:ext cx="1838623" cy="1838623"/>
          </a:xfrm>
          <a:prstGeom prst="star5">
            <a:avLst>
              <a:gd name="adj" fmla="val 36401"/>
              <a:gd name="hf" fmla="val 105146"/>
              <a:gd name="vf" fmla="val 110557"/>
            </a:avLst>
          </a:prstGeom>
          <a:solidFill>
            <a:srgbClr val="018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13" name="五角星 12"/>
          <p:cNvSpPr/>
          <p:nvPr/>
        </p:nvSpPr>
        <p:spPr>
          <a:xfrm>
            <a:off x="9281791" y="2251292"/>
            <a:ext cx="1838623" cy="1838620"/>
          </a:xfrm>
          <a:prstGeom prst="star5">
            <a:avLst>
              <a:gd name="adj" fmla="val 36401"/>
              <a:gd name="hf" fmla="val 105146"/>
              <a:gd name="vf" fmla="val 110557"/>
            </a:avLst>
          </a:prstGeom>
          <a:solidFill>
            <a:srgbClr val="00B4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20" name="右箭头 19"/>
          <p:cNvSpPr/>
          <p:nvPr/>
        </p:nvSpPr>
        <p:spPr>
          <a:xfrm>
            <a:off x="3204226" y="3025457"/>
            <a:ext cx="365103" cy="290286"/>
          </a:xfrm>
          <a:prstGeom prst="rightArrow">
            <a:avLst>
              <a:gd name="adj1" fmla="val 50000"/>
              <a:gd name="adj2" fmla="val 55250"/>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右箭头 20"/>
          <p:cNvSpPr/>
          <p:nvPr/>
        </p:nvSpPr>
        <p:spPr>
          <a:xfrm>
            <a:off x="5913448" y="3025457"/>
            <a:ext cx="365103" cy="290286"/>
          </a:xfrm>
          <a:prstGeom prst="rightArrow">
            <a:avLst>
              <a:gd name="adj1" fmla="val 50000"/>
              <a:gd name="adj2" fmla="val 55250"/>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右箭头 21"/>
          <p:cNvSpPr/>
          <p:nvPr/>
        </p:nvSpPr>
        <p:spPr>
          <a:xfrm>
            <a:off x="8672196" y="3025457"/>
            <a:ext cx="365103" cy="290286"/>
          </a:xfrm>
          <a:prstGeom prst="rightArrow">
            <a:avLst>
              <a:gd name="adj1" fmla="val 50000"/>
              <a:gd name="adj2" fmla="val 55250"/>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446603" y="3115688"/>
            <a:ext cx="1259194" cy="400110"/>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变更发起</a:t>
            </a:r>
            <a:endParaRPr lang="zh-CN" altLang="en-US" sz="2000" b="1" dirty="0">
              <a:latin typeface="微软雅黑" panose="020B0503020204020204" pitchFamily="34" charset="-122"/>
              <a:ea typeface="微软雅黑" panose="020B0503020204020204" pitchFamily="34" charset="-122"/>
            </a:endParaRPr>
          </a:p>
        </p:txBody>
      </p:sp>
      <p:sp>
        <p:nvSpPr>
          <p:cNvPr id="24" name="矩形 23"/>
          <p:cNvSpPr/>
          <p:nvPr/>
        </p:nvSpPr>
        <p:spPr>
          <a:xfrm>
            <a:off x="835153" y="4625783"/>
            <a:ext cx="2565272" cy="1345625"/>
          </a:xfrm>
          <a:prstGeom prst="rect">
            <a:avLst/>
          </a:prstGeom>
        </p:spPr>
        <p:txBody>
          <a:bodyPr wrap="square">
            <a:spAutoFit/>
          </a:bodyPr>
          <a:lstStyle/>
          <a:p>
            <a:pPr algn="ctr">
              <a:lnSpc>
                <a:spcPct val="130000"/>
              </a:lnSpc>
            </a:pPr>
            <a:r>
              <a:rPr lang="zh-CN" altLang="en-US" sz="1600" dirty="0">
                <a:solidFill>
                  <a:srgbClr val="7E7E7E"/>
                </a:solidFill>
                <a:latin typeface="微软雅黑" panose="020B0503020204020204" pitchFamily="34" charset="-122"/>
                <a:ea typeface="微软雅黑" panose="020B0503020204020204" pitchFamily="34" charset="-122"/>
              </a:rPr>
              <a:t>在软件需求课上杨枨老师以客户身份提出在论坛上论坛上发帖回帖功能最多添加</a:t>
            </a:r>
            <a:r>
              <a:rPr lang="en-US" altLang="zh-CN" sz="1600" dirty="0">
                <a:solidFill>
                  <a:srgbClr val="7E7E7E"/>
                </a:solidFill>
                <a:latin typeface="微软雅黑" panose="020B0503020204020204" pitchFamily="34" charset="-122"/>
                <a:ea typeface="微软雅黑" panose="020B0503020204020204" pitchFamily="34" charset="-122"/>
              </a:rPr>
              <a:t>3</a:t>
            </a:r>
            <a:r>
              <a:rPr lang="zh-CN" altLang="en-US" sz="1600" dirty="0">
                <a:solidFill>
                  <a:srgbClr val="7E7E7E"/>
                </a:solidFill>
                <a:latin typeface="微软雅黑" panose="020B0503020204020204" pitchFamily="34" charset="-122"/>
                <a:ea typeface="微软雅黑" panose="020B0503020204020204" pitchFamily="34" charset="-122"/>
              </a:rPr>
              <a:t>个附件</a:t>
            </a:r>
            <a:endParaRPr lang="zh-CN" altLang="en-US" sz="1600" dirty="0">
              <a:solidFill>
                <a:srgbClr val="7E7E7E"/>
              </a:solidFill>
            </a:endParaRPr>
          </a:p>
        </p:txBody>
      </p:sp>
      <p:sp>
        <p:nvSpPr>
          <p:cNvPr id="25" name="矩形 24"/>
          <p:cNvSpPr/>
          <p:nvPr/>
        </p:nvSpPr>
        <p:spPr>
          <a:xfrm>
            <a:off x="3952241" y="3025457"/>
            <a:ext cx="1716714" cy="400110"/>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变更影响分析</a:t>
            </a:r>
            <a:endParaRPr lang="zh-CN" altLang="en-US" sz="2000" b="1" dirty="0">
              <a:latin typeface="微软雅黑" panose="020B0503020204020204" pitchFamily="34" charset="-122"/>
              <a:ea typeface="微软雅黑" panose="020B0503020204020204" pitchFamily="34" charset="-122"/>
            </a:endParaRPr>
          </a:p>
        </p:txBody>
      </p:sp>
      <p:sp>
        <p:nvSpPr>
          <p:cNvPr id="26" name="矩形 25"/>
          <p:cNvSpPr/>
          <p:nvPr/>
        </p:nvSpPr>
        <p:spPr>
          <a:xfrm>
            <a:off x="3569329" y="4674579"/>
            <a:ext cx="2565272" cy="1981696"/>
          </a:xfrm>
          <a:prstGeom prst="rect">
            <a:avLst/>
          </a:prstGeom>
        </p:spPr>
        <p:txBody>
          <a:bodyPr wrap="square">
            <a:spAutoFit/>
          </a:bodyPr>
          <a:lstStyle/>
          <a:p>
            <a:pPr algn="ctr">
              <a:lnSpc>
                <a:spcPct val="130000"/>
              </a:lnSpc>
            </a:pPr>
            <a:r>
              <a:rPr lang="zh-CN" altLang="en-US" sz="1600" dirty="0">
                <a:solidFill>
                  <a:srgbClr val="7E7E7E"/>
                </a:solidFill>
                <a:latin typeface="微软雅黑" panose="020B0503020204020204" pitchFamily="34" charset="-122"/>
                <a:ea typeface="微软雅黑" panose="020B0503020204020204" pitchFamily="34" charset="-122"/>
              </a:rPr>
              <a:t>通过需求管理软件的分析，改变论坛上传资料的功能，会对用户查看该论坛的普通帖子精华帖子产生影响，论坛的发帖，回帖，用户下载论坛资料会受到影响</a:t>
            </a:r>
          </a:p>
        </p:txBody>
      </p:sp>
      <p:sp>
        <p:nvSpPr>
          <p:cNvPr id="28" name="矩形 27"/>
          <p:cNvSpPr/>
          <p:nvPr/>
        </p:nvSpPr>
        <p:spPr>
          <a:xfrm>
            <a:off x="6226303" y="4772297"/>
            <a:ext cx="2565272" cy="701346"/>
          </a:xfrm>
          <a:prstGeom prst="rect">
            <a:avLst/>
          </a:prstGeom>
        </p:spPr>
        <p:txBody>
          <a:bodyPr wrap="square">
            <a:spAutoFit/>
          </a:bodyPr>
          <a:lstStyle/>
          <a:p>
            <a:pPr algn="ctr">
              <a:lnSpc>
                <a:spcPct val="130000"/>
              </a:lnSpc>
            </a:pPr>
            <a:r>
              <a:rPr lang="zh-CN" altLang="en-US" sz="1600" dirty="0">
                <a:solidFill>
                  <a:srgbClr val="7E7E7E"/>
                </a:solidFill>
                <a:latin typeface="微软雅黑" panose="020B0503020204020204" pitchFamily="34" charset="-122"/>
                <a:ea typeface="微软雅黑" panose="020B0503020204020204" pitchFamily="34" charset="-122"/>
              </a:rPr>
              <a:t>通过邮件提交申请书给</a:t>
            </a:r>
            <a:r>
              <a:rPr lang="en-US" altLang="zh-CN" sz="1600" dirty="0">
                <a:solidFill>
                  <a:srgbClr val="7E7E7E"/>
                </a:solidFill>
                <a:latin typeface="微软雅黑" panose="020B0503020204020204" pitchFamily="34" charset="-122"/>
                <a:ea typeface="微软雅黑" panose="020B0503020204020204" pitchFamily="34" charset="-122"/>
              </a:rPr>
              <a:t>CCB</a:t>
            </a:r>
            <a:r>
              <a:rPr lang="zh-CN" altLang="en-US" sz="1600" dirty="0">
                <a:solidFill>
                  <a:srgbClr val="7E7E7E"/>
                </a:solidFill>
                <a:latin typeface="微软雅黑" panose="020B0503020204020204" pitchFamily="34" charset="-122"/>
                <a:ea typeface="微软雅黑" panose="020B0503020204020204" pitchFamily="34" charset="-122"/>
              </a:rPr>
              <a:t>主席</a:t>
            </a:r>
          </a:p>
        </p:txBody>
      </p:sp>
      <p:sp>
        <p:nvSpPr>
          <p:cNvPr id="30" name="矩形 29"/>
          <p:cNvSpPr/>
          <p:nvPr/>
        </p:nvSpPr>
        <p:spPr>
          <a:xfrm>
            <a:off x="8921878" y="4779150"/>
            <a:ext cx="2565272" cy="1372683"/>
          </a:xfrm>
          <a:prstGeom prst="rect">
            <a:avLst/>
          </a:prstGeom>
        </p:spPr>
        <p:txBody>
          <a:bodyPr wrap="square">
            <a:spAutoFit/>
          </a:bodyPr>
          <a:lstStyle/>
          <a:p>
            <a:pPr algn="ctr">
              <a:lnSpc>
                <a:spcPct val="130000"/>
              </a:lnSpc>
            </a:pPr>
            <a:r>
              <a:rPr lang="zh-CN" altLang="en-US" sz="1600" dirty="0" smtClean="0">
                <a:solidFill>
                  <a:srgbClr val="7E7E7E"/>
                </a:solidFill>
                <a:latin typeface="微软雅黑" panose="020B0503020204020204" pitchFamily="34" charset="-122"/>
                <a:ea typeface="微软雅黑" panose="020B0503020204020204" pitchFamily="34" charset="-122"/>
              </a:rPr>
              <a:t>修改论坛</a:t>
            </a:r>
            <a:r>
              <a:rPr lang="zh-CN" altLang="en-US" sz="1600" dirty="0">
                <a:solidFill>
                  <a:srgbClr val="7E7E7E"/>
                </a:solidFill>
                <a:latin typeface="微软雅黑" panose="020B0503020204020204" pitchFamily="34" charset="-122"/>
                <a:ea typeface="微软雅黑" panose="020B0503020204020204" pitchFamily="34" charset="-122"/>
              </a:rPr>
              <a:t>的发帖，回帖，用户下载论坛</a:t>
            </a:r>
            <a:r>
              <a:rPr lang="zh-CN" altLang="en-US" sz="1600" dirty="0" smtClean="0">
                <a:solidFill>
                  <a:srgbClr val="7E7E7E"/>
                </a:solidFill>
                <a:latin typeface="微软雅黑" panose="020B0503020204020204" pitchFamily="34" charset="-122"/>
                <a:ea typeface="微软雅黑" panose="020B0503020204020204" pitchFamily="34" charset="-122"/>
              </a:rPr>
              <a:t>资料用例场景描述，测试用例，对话框</a:t>
            </a:r>
            <a:r>
              <a:rPr lang="zh-CN" altLang="en-US" sz="1600" dirty="0" smtClean="0">
                <a:solidFill>
                  <a:srgbClr val="7E7E7E"/>
                </a:solidFill>
                <a:latin typeface="微软雅黑" panose="020B0503020204020204" pitchFamily="34" charset="-122"/>
                <a:ea typeface="微软雅黑" panose="020B0503020204020204" pitchFamily="34" charset="-122"/>
              </a:rPr>
              <a:t>图，用户手册</a:t>
            </a:r>
            <a:endParaRPr lang="zh-CN" altLang="en-US" sz="1600" dirty="0">
              <a:solidFill>
                <a:srgbClr val="7E7E7E"/>
              </a:solidFill>
            </a:endParaRPr>
          </a:p>
        </p:txBody>
      </p:sp>
      <p:sp>
        <p:nvSpPr>
          <p:cNvPr id="31" name="文本框 30"/>
          <p:cNvSpPr txBox="1"/>
          <p:nvPr/>
        </p:nvSpPr>
        <p:spPr>
          <a:xfrm>
            <a:off x="763436" y="498244"/>
            <a:ext cx="4881580" cy="646331"/>
          </a:xfrm>
          <a:prstGeom prst="rect">
            <a:avLst/>
          </a:prstGeom>
          <a:noFill/>
        </p:spPr>
        <p:txBody>
          <a:bodyPr wrap="square" rtlCol="0">
            <a:spAutoFit/>
          </a:bodyPr>
          <a:lstStyle/>
          <a:p>
            <a:r>
              <a:rPr lang="zh-CN" altLang="en-US" sz="3600" dirty="0" smtClean="0">
                <a:solidFill>
                  <a:srgbClr val="E7E6E6">
                    <a:lumMod val="50000"/>
                  </a:srgbClr>
                </a:solidFill>
                <a:latin typeface="微软雅黑" panose="020B0503020204020204" pitchFamily="34" charset="-122"/>
                <a:ea typeface="微软雅黑" panose="020B0503020204020204" pitchFamily="34" charset="-122"/>
              </a:rPr>
              <a:t>变更影响分析</a:t>
            </a:r>
            <a:endParaRPr lang="zh-CN" altLang="en-US" sz="36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33" name="矩形 32"/>
          <p:cNvSpPr/>
          <p:nvPr/>
        </p:nvSpPr>
        <p:spPr>
          <a:xfrm>
            <a:off x="6845776" y="3083790"/>
            <a:ext cx="1259194" cy="40011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rPr>
              <a:t>CCB</a:t>
            </a:r>
            <a:r>
              <a:rPr lang="zh-CN" altLang="en-US" sz="2000" b="1" dirty="0">
                <a:latin typeface="微软雅黑" panose="020B0503020204020204" pitchFamily="34" charset="-122"/>
                <a:ea typeface="微软雅黑" panose="020B0503020204020204" pitchFamily="34" charset="-122"/>
              </a:rPr>
              <a:t>审核</a:t>
            </a:r>
          </a:p>
        </p:txBody>
      </p:sp>
      <p:sp>
        <p:nvSpPr>
          <p:cNvPr id="34" name="矩形 33"/>
          <p:cNvSpPr/>
          <p:nvPr/>
        </p:nvSpPr>
        <p:spPr>
          <a:xfrm>
            <a:off x="9533328" y="3014317"/>
            <a:ext cx="1259194" cy="400110"/>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开始变更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3414777"/>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915" y="1772574"/>
            <a:ext cx="12192000" cy="264365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4" name="五角星 3"/>
          <p:cNvSpPr/>
          <p:nvPr/>
        </p:nvSpPr>
        <p:spPr>
          <a:xfrm>
            <a:off x="3830332" y="2251293"/>
            <a:ext cx="1838623" cy="1838619"/>
          </a:xfrm>
          <a:prstGeom prst="star5">
            <a:avLst>
              <a:gd name="adj" fmla="val 36401"/>
              <a:gd name="hf" fmla="val 105146"/>
              <a:gd name="vf" fmla="val 110557"/>
            </a:avLst>
          </a:prstGeom>
          <a:solidFill>
            <a:srgbClr val="FD3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10" name="五角星 9"/>
          <p:cNvSpPr/>
          <p:nvPr/>
        </p:nvSpPr>
        <p:spPr>
          <a:xfrm>
            <a:off x="6556062" y="2251289"/>
            <a:ext cx="1838623" cy="1838623"/>
          </a:xfrm>
          <a:prstGeom prst="star5">
            <a:avLst>
              <a:gd name="adj" fmla="val 36401"/>
              <a:gd name="hf" fmla="val 105146"/>
              <a:gd name="vf" fmla="val 110557"/>
            </a:avLst>
          </a:prstGeom>
          <a:solidFill>
            <a:srgbClr val="018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20" name="右箭头 19"/>
          <p:cNvSpPr/>
          <p:nvPr/>
        </p:nvSpPr>
        <p:spPr>
          <a:xfrm>
            <a:off x="3204226" y="3025457"/>
            <a:ext cx="365103" cy="290286"/>
          </a:xfrm>
          <a:prstGeom prst="rightArrow">
            <a:avLst>
              <a:gd name="adj1" fmla="val 50000"/>
              <a:gd name="adj2" fmla="val 55250"/>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右箭头 20"/>
          <p:cNvSpPr/>
          <p:nvPr/>
        </p:nvSpPr>
        <p:spPr>
          <a:xfrm>
            <a:off x="5913448" y="3025457"/>
            <a:ext cx="365103" cy="290286"/>
          </a:xfrm>
          <a:prstGeom prst="rightArrow">
            <a:avLst>
              <a:gd name="adj1" fmla="val 50000"/>
              <a:gd name="adj2" fmla="val 55250"/>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3952241" y="3025457"/>
            <a:ext cx="1716714" cy="707886"/>
          </a:xfrm>
          <a:prstGeom prst="rect">
            <a:avLst/>
          </a:prstGeom>
        </p:spPr>
        <p:txBody>
          <a:bodyPr wrap="square">
            <a:spAutoFit/>
          </a:bodyPr>
          <a:lstStyle/>
          <a:p>
            <a:pPr algn="ctr"/>
            <a:r>
              <a:rPr lang="zh-CN" altLang="en-US" sz="2000" b="1" dirty="0" smtClean="0">
                <a:latin typeface="微软雅黑" panose="020B0503020204020204" pitchFamily="34" charset="-122"/>
                <a:ea typeface="微软雅黑" panose="020B0503020204020204" pitchFamily="34" charset="-122"/>
              </a:rPr>
              <a:t>通知受影响的  涉众</a:t>
            </a:r>
            <a:endParaRPr lang="zh-CN" altLang="en-US" sz="2000" b="1" dirty="0">
              <a:latin typeface="微软雅黑" panose="020B0503020204020204" pitchFamily="34" charset="-122"/>
              <a:ea typeface="微软雅黑" panose="020B0503020204020204" pitchFamily="34" charset="-122"/>
            </a:endParaRPr>
          </a:p>
        </p:txBody>
      </p:sp>
      <p:sp>
        <p:nvSpPr>
          <p:cNvPr id="26" name="矩形 25"/>
          <p:cNvSpPr/>
          <p:nvPr/>
        </p:nvSpPr>
        <p:spPr>
          <a:xfrm>
            <a:off x="3569329" y="4674579"/>
            <a:ext cx="2565272" cy="701346"/>
          </a:xfrm>
          <a:prstGeom prst="rect">
            <a:avLst/>
          </a:prstGeom>
        </p:spPr>
        <p:txBody>
          <a:bodyPr wrap="square">
            <a:spAutoFit/>
          </a:bodyPr>
          <a:lstStyle/>
          <a:p>
            <a:pPr algn="ctr">
              <a:lnSpc>
                <a:spcPct val="130000"/>
              </a:lnSpc>
            </a:pPr>
            <a:r>
              <a:rPr lang="zh-CN" altLang="en-US" sz="1600" dirty="0" smtClean="0">
                <a:solidFill>
                  <a:srgbClr val="7E7E7E"/>
                </a:solidFill>
                <a:latin typeface="微软雅黑" panose="020B0503020204020204" pitchFamily="34" charset="-122"/>
                <a:ea typeface="微软雅黑" panose="020B0503020204020204" pitchFamily="34" charset="-122"/>
              </a:rPr>
              <a:t>将变更通知所有受影响的涉众</a:t>
            </a:r>
            <a:endParaRPr lang="zh-CN" altLang="en-US" sz="1600" dirty="0">
              <a:solidFill>
                <a:srgbClr val="7E7E7E"/>
              </a:solidFill>
              <a:latin typeface="微软雅黑" panose="020B0503020204020204" pitchFamily="34" charset="-122"/>
              <a:ea typeface="微软雅黑" panose="020B0503020204020204" pitchFamily="34" charset="-122"/>
            </a:endParaRPr>
          </a:p>
        </p:txBody>
      </p:sp>
      <p:sp>
        <p:nvSpPr>
          <p:cNvPr id="28" name="矩形 27"/>
          <p:cNvSpPr/>
          <p:nvPr/>
        </p:nvSpPr>
        <p:spPr>
          <a:xfrm>
            <a:off x="6226303" y="4772297"/>
            <a:ext cx="2565272" cy="381258"/>
          </a:xfrm>
          <a:prstGeom prst="rect">
            <a:avLst/>
          </a:prstGeom>
        </p:spPr>
        <p:txBody>
          <a:bodyPr wrap="square">
            <a:spAutoFit/>
          </a:bodyPr>
          <a:lstStyle/>
          <a:p>
            <a:pPr algn="ctr">
              <a:lnSpc>
                <a:spcPct val="130000"/>
              </a:lnSpc>
            </a:pPr>
            <a:r>
              <a:rPr lang="zh-CN" altLang="en-US" sz="1600" dirty="0" smtClean="0">
                <a:solidFill>
                  <a:srgbClr val="7E7E7E"/>
                </a:solidFill>
                <a:latin typeface="微软雅黑" panose="020B0503020204020204" pitchFamily="34" charset="-122"/>
                <a:ea typeface="微软雅黑" panose="020B0503020204020204" pitchFamily="34" charset="-122"/>
              </a:rPr>
              <a:t>变更执行完成</a:t>
            </a:r>
            <a:endParaRPr lang="zh-CN" altLang="en-US" sz="1600" dirty="0">
              <a:solidFill>
                <a:srgbClr val="7E7E7E"/>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763436" y="498244"/>
            <a:ext cx="4881580" cy="646331"/>
          </a:xfrm>
          <a:prstGeom prst="rect">
            <a:avLst/>
          </a:prstGeom>
          <a:noFill/>
        </p:spPr>
        <p:txBody>
          <a:bodyPr wrap="square" rtlCol="0">
            <a:spAutoFit/>
          </a:bodyPr>
          <a:lstStyle/>
          <a:p>
            <a:r>
              <a:rPr lang="zh-CN" altLang="en-US" sz="3600" dirty="0" smtClean="0">
                <a:solidFill>
                  <a:srgbClr val="E7E6E6">
                    <a:lumMod val="50000"/>
                  </a:srgbClr>
                </a:solidFill>
                <a:latin typeface="微软雅黑" panose="020B0503020204020204" pitchFamily="34" charset="-122"/>
                <a:ea typeface="微软雅黑" panose="020B0503020204020204" pitchFamily="34" charset="-122"/>
              </a:rPr>
              <a:t>变更影响分析</a:t>
            </a:r>
            <a:endParaRPr lang="zh-CN" altLang="en-US" sz="36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33" name="矩形 32"/>
          <p:cNvSpPr/>
          <p:nvPr/>
        </p:nvSpPr>
        <p:spPr>
          <a:xfrm>
            <a:off x="6845776" y="3083790"/>
            <a:ext cx="1259194" cy="400110"/>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变更结束</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7394652"/>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63436" y="498244"/>
            <a:ext cx="4881580" cy="646331"/>
          </a:xfrm>
          <a:prstGeom prst="rect">
            <a:avLst/>
          </a:prstGeom>
          <a:noFill/>
        </p:spPr>
        <p:txBody>
          <a:bodyPr wrap="square" rtlCol="0">
            <a:spAutoFit/>
          </a:bodyPr>
          <a:lstStyle/>
          <a:p>
            <a:r>
              <a:rPr lang="zh-CN" altLang="en-US" sz="3600" dirty="0" smtClean="0">
                <a:solidFill>
                  <a:prstClr val="black">
                    <a:lumMod val="50000"/>
                    <a:lumOff val="50000"/>
                  </a:prstClr>
                </a:solidFill>
                <a:latin typeface="微软雅黑" panose="020B0503020204020204" pitchFamily="34" charset="-122"/>
                <a:ea typeface="微软雅黑" panose="020B0503020204020204" pitchFamily="34" charset="-122"/>
              </a:rPr>
              <a:t>变更前后对比</a:t>
            </a:r>
            <a:endParaRPr lang="zh-CN" altLang="en-US" sz="36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914132023"/>
              </p:ext>
            </p:extLst>
          </p:nvPr>
        </p:nvGraphicFramePr>
        <p:xfrm>
          <a:off x="936157" y="1463041"/>
          <a:ext cx="9772482" cy="4287516"/>
        </p:xfrm>
        <a:graphic>
          <a:graphicData uri="http://schemas.openxmlformats.org/drawingml/2006/table">
            <a:tbl>
              <a:tblPr firstRow="1" firstCol="1" bandRow="1">
                <a:tableStyleId>{5C22544A-7EE6-4342-B048-85BDC9FD1C3A}</a:tableStyleId>
              </a:tblPr>
              <a:tblGrid>
                <a:gridCol w="3251212"/>
                <a:gridCol w="3260635"/>
                <a:gridCol w="3260635"/>
              </a:tblGrid>
              <a:tr h="428751">
                <a:tc>
                  <a:txBody>
                    <a:bodyPr/>
                    <a:lstStyle/>
                    <a:p>
                      <a:pPr algn="just">
                        <a:spcAft>
                          <a:spcPts val="0"/>
                        </a:spcAft>
                      </a:pPr>
                      <a:r>
                        <a:rPr lang="zh-CN" sz="1600" kern="100" dirty="0">
                          <a:effectLst/>
                        </a:rPr>
                        <a:t>功能需求</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a:effectLst/>
                        </a:rPr>
                        <a:t>变更前</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变更后</a:t>
                      </a:r>
                      <a:endParaRPr lang="zh-CN" sz="1600" kern="100">
                        <a:effectLst/>
                        <a:latin typeface="Calibri"/>
                        <a:ea typeface="宋体"/>
                        <a:cs typeface="Times New Roman"/>
                      </a:endParaRPr>
                    </a:p>
                  </a:txBody>
                  <a:tcPr marL="68580" marR="68580" marT="0" marB="0"/>
                </a:tc>
              </a:tr>
              <a:tr h="428751">
                <a:tc>
                  <a:txBody>
                    <a:bodyPr/>
                    <a:lstStyle/>
                    <a:p>
                      <a:pPr algn="just">
                        <a:spcAft>
                          <a:spcPts val="0"/>
                        </a:spcAft>
                      </a:pPr>
                      <a:r>
                        <a:rPr lang="zh-CN" sz="1600" kern="100" dirty="0">
                          <a:effectLst/>
                        </a:rPr>
                        <a:t>论坛上传资料</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a:effectLst/>
                        </a:rPr>
                        <a:t>上传文件只能上传</a:t>
                      </a:r>
                      <a:r>
                        <a:rPr lang="en-US" sz="1600" kern="100">
                          <a:effectLst/>
                        </a:rPr>
                        <a:t>1</a:t>
                      </a:r>
                      <a:r>
                        <a:rPr lang="zh-CN" sz="1600" kern="100">
                          <a:effectLst/>
                        </a:rPr>
                        <a:t>个</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上传文件最多可以上传</a:t>
                      </a:r>
                      <a:r>
                        <a:rPr lang="en-US" sz="1600" kern="100">
                          <a:effectLst/>
                        </a:rPr>
                        <a:t>3</a:t>
                      </a:r>
                      <a:r>
                        <a:rPr lang="zh-CN" sz="1600" kern="100">
                          <a:effectLst/>
                        </a:rPr>
                        <a:t>个</a:t>
                      </a:r>
                      <a:endParaRPr lang="zh-CN" sz="1600" kern="100">
                        <a:effectLst/>
                        <a:latin typeface="Calibri"/>
                        <a:ea typeface="宋体"/>
                        <a:cs typeface="Times New Roman"/>
                      </a:endParaRPr>
                    </a:p>
                  </a:txBody>
                  <a:tcPr marL="68580" marR="68580" marT="0" marB="0"/>
                </a:tc>
              </a:tr>
              <a:tr h="857504">
                <a:tc>
                  <a:txBody>
                    <a:bodyPr/>
                    <a:lstStyle/>
                    <a:p>
                      <a:pPr algn="just">
                        <a:spcAft>
                          <a:spcPts val="0"/>
                        </a:spcAft>
                      </a:pPr>
                      <a:r>
                        <a:rPr lang="zh-CN" sz="1600" kern="100" dirty="0">
                          <a:effectLst/>
                        </a:rPr>
                        <a:t>查看论坛普通帖子</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每条帖子可以看到最多有</a:t>
                      </a:r>
                      <a:r>
                        <a:rPr lang="en-US" sz="1600" kern="100" dirty="0">
                          <a:effectLst/>
                        </a:rPr>
                        <a:t>1</a:t>
                      </a:r>
                      <a:r>
                        <a:rPr lang="zh-CN" sz="1600" kern="100" dirty="0">
                          <a:effectLst/>
                        </a:rPr>
                        <a:t>个附件</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a:effectLst/>
                        </a:rPr>
                        <a:t>每条帖子可以看到最多有</a:t>
                      </a:r>
                      <a:r>
                        <a:rPr lang="en-US" sz="1600" kern="100">
                          <a:effectLst/>
                        </a:rPr>
                        <a:t>3</a:t>
                      </a:r>
                      <a:r>
                        <a:rPr lang="zh-CN" sz="1600" kern="100">
                          <a:effectLst/>
                        </a:rPr>
                        <a:t>个附件</a:t>
                      </a:r>
                      <a:endParaRPr lang="zh-CN" sz="1600" kern="100">
                        <a:effectLst/>
                        <a:latin typeface="Calibri"/>
                        <a:ea typeface="宋体"/>
                        <a:cs typeface="Times New Roman"/>
                      </a:endParaRPr>
                    </a:p>
                  </a:txBody>
                  <a:tcPr marL="68580" marR="68580" marT="0" marB="0"/>
                </a:tc>
              </a:tr>
              <a:tr h="857504">
                <a:tc>
                  <a:txBody>
                    <a:bodyPr/>
                    <a:lstStyle/>
                    <a:p>
                      <a:pPr algn="just">
                        <a:spcAft>
                          <a:spcPts val="0"/>
                        </a:spcAft>
                      </a:pPr>
                      <a:r>
                        <a:rPr lang="zh-CN" sz="1600" kern="100">
                          <a:effectLst/>
                        </a:rPr>
                        <a:t>查看论坛精华帖子</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每条帖子可以看到最多有</a:t>
                      </a:r>
                      <a:r>
                        <a:rPr lang="en-US" sz="1600" kern="100" dirty="0">
                          <a:effectLst/>
                        </a:rPr>
                        <a:t>1</a:t>
                      </a:r>
                      <a:r>
                        <a:rPr lang="zh-CN" sz="1600" kern="100" dirty="0">
                          <a:effectLst/>
                        </a:rPr>
                        <a:t>个附件</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每条帖子可以看到最多有</a:t>
                      </a:r>
                      <a:r>
                        <a:rPr lang="en-US" sz="1600" kern="100" dirty="0">
                          <a:effectLst/>
                        </a:rPr>
                        <a:t>3</a:t>
                      </a:r>
                      <a:r>
                        <a:rPr lang="zh-CN" sz="1600" kern="100" dirty="0">
                          <a:effectLst/>
                        </a:rPr>
                        <a:t>个附件</a:t>
                      </a:r>
                      <a:endParaRPr lang="zh-CN" sz="1600" kern="100" dirty="0">
                        <a:effectLst/>
                        <a:latin typeface="Calibri"/>
                        <a:ea typeface="宋体"/>
                        <a:cs typeface="Times New Roman"/>
                      </a:endParaRPr>
                    </a:p>
                  </a:txBody>
                  <a:tcPr marL="68580" marR="68580" marT="0" marB="0"/>
                </a:tc>
              </a:tr>
              <a:tr h="428751">
                <a:tc>
                  <a:txBody>
                    <a:bodyPr/>
                    <a:lstStyle/>
                    <a:p>
                      <a:pPr algn="just">
                        <a:spcAft>
                          <a:spcPts val="0"/>
                        </a:spcAft>
                      </a:pPr>
                      <a:r>
                        <a:rPr lang="zh-CN" sz="1600" kern="100">
                          <a:effectLst/>
                        </a:rPr>
                        <a:t>论坛发帖</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添加附件时，最多上传</a:t>
                      </a:r>
                      <a:r>
                        <a:rPr lang="en-US" sz="1600" kern="100">
                          <a:effectLst/>
                        </a:rPr>
                        <a:t>1</a:t>
                      </a:r>
                      <a:r>
                        <a:rPr lang="zh-CN" sz="1600" kern="100">
                          <a:effectLst/>
                        </a:rPr>
                        <a:t>个</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添加附件时，最多上传</a:t>
                      </a:r>
                      <a:r>
                        <a:rPr lang="en-US" sz="1600" kern="100" dirty="0">
                          <a:effectLst/>
                        </a:rPr>
                        <a:t>3</a:t>
                      </a:r>
                      <a:r>
                        <a:rPr lang="zh-CN" sz="1600" kern="100" dirty="0">
                          <a:effectLst/>
                        </a:rPr>
                        <a:t>个</a:t>
                      </a:r>
                      <a:endParaRPr lang="zh-CN" sz="1600" kern="100" dirty="0">
                        <a:effectLst/>
                        <a:latin typeface="Calibri"/>
                        <a:ea typeface="宋体"/>
                        <a:cs typeface="Times New Roman"/>
                      </a:endParaRPr>
                    </a:p>
                  </a:txBody>
                  <a:tcPr marL="68580" marR="68580" marT="0" marB="0"/>
                </a:tc>
              </a:tr>
              <a:tr h="428751">
                <a:tc>
                  <a:txBody>
                    <a:bodyPr/>
                    <a:lstStyle/>
                    <a:p>
                      <a:pPr algn="just">
                        <a:spcAft>
                          <a:spcPts val="0"/>
                        </a:spcAft>
                      </a:pPr>
                      <a:r>
                        <a:rPr lang="zh-CN" sz="1600" kern="100">
                          <a:effectLst/>
                        </a:rPr>
                        <a:t>论坛回帖</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没有添加附件功能</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添加附件时，最多上传</a:t>
                      </a:r>
                      <a:r>
                        <a:rPr lang="en-US" sz="1600" kern="100" dirty="0">
                          <a:effectLst/>
                        </a:rPr>
                        <a:t>3</a:t>
                      </a:r>
                      <a:r>
                        <a:rPr lang="zh-CN" sz="1600" kern="100" dirty="0">
                          <a:effectLst/>
                        </a:rPr>
                        <a:t>个</a:t>
                      </a:r>
                      <a:endParaRPr lang="zh-CN" sz="1600" kern="100" dirty="0">
                        <a:effectLst/>
                        <a:latin typeface="Calibri"/>
                        <a:ea typeface="宋体"/>
                        <a:cs typeface="Times New Roman"/>
                      </a:endParaRPr>
                    </a:p>
                  </a:txBody>
                  <a:tcPr marL="68580" marR="68580" marT="0" marB="0"/>
                </a:tc>
              </a:tr>
              <a:tr h="857504">
                <a:tc>
                  <a:txBody>
                    <a:bodyPr/>
                    <a:lstStyle/>
                    <a:p>
                      <a:pPr algn="just">
                        <a:spcAft>
                          <a:spcPts val="0"/>
                        </a:spcAft>
                      </a:pPr>
                      <a:r>
                        <a:rPr lang="zh-CN" sz="1600" kern="100">
                          <a:effectLst/>
                        </a:rPr>
                        <a:t>论坛下载资料</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每条帖子可以看到最多有</a:t>
                      </a:r>
                      <a:r>
                        <a:rPr lang="en-US" sz="1600" kern="100">
                          <a:effectLst/>
                        </a:rPr>
                        <a:t>1</a:t>
                      </a:r>
                      <a:r>
                        <a:rPr lang="zh-CN" sz="1600" kern="100">
                          <a:effectLst/>
                        </a:rPr>
                        <a:t>个附件可以下载</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每条帖子可以看到最多有</a:t>
                      </a:r>
                      <a:r>
                        <a:rPr lang="en-US" sz="1600" kern="100" dirty="0">
                          <a:effectLst/>
                        </a:rPr>
                        <a:t>3</a:t>
                      </a:r>
                      <a:r>
                        <a:rPr lang="zh-CN" sz="1600" kern="100" dirty="0">
                          <a:effectLst/>
                        </a:rPr>
                        <a:t>个附件可以下载</a:t>
                      </a:r>
                      <a:endParaRPr lang="zh-CN" sz="16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37259231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63436" y="498244"/>
            <a:ext cx="4881580" cy="646331"/>
          </a:xfrm>
          <a:prstGeom prst="rect">
            <a:avLst/>
          </a:prstGeom>
          <a:noFill/>
        </p:spPr>
        <p:txBody>
          <a:bodyPr wrap="square" rtlCol="0">
            <a:spAutoFit/>
          </a:bodyPr>
          <a:lstStyle/>
          <a:p>
            <a:r>
              <a:rPr lang="zh-CN" altLang="en-US" sz="3600" dirty="0" smtClean="0">
                <a:solidFill>
                  <a:prstClr val="black">
                    <a:lumMod val="50000"/>
                    <a:lumOff val="50000"/>
                  </a:prstClr>
                </a:solidFill>
                <a:latin typeface="微软雅黑" panose="020B0503020204020204" pitchFamily="34" charset="-122"/>
                <a:ea typeface="微软雅黑" panose="020B0503020204020204" pitchFamily="34" charset="-122"/>
              </a:rPr>
              <a:t>变更估计花费</a:t>
            </a:r>
            <a:r>
              <a:rPr lang="zh-CN" altLang="en-US" sz="3600" dirty="0" smtClean="0">
                <a:solidFill>
                  <a:prstClr val="black">
                    <a:lumMod val="50000"/>
                    <a:lumOff val="50000"/>
                  </a:prstClr>
                </a:solidFill>
                <a:latin typeface="微软雅黑" panose="020B0503020204020204" pitchFamily="34" charset="-122"/>
                <a:ea typeface="微软雅黑" panose="020B0503020204020204" pitchFamily="34" charset="-122"/>
              </a:rPr>
              <a:t>的时间</a:t>
            </a:r>
            <a:endParaRPr lang="zh-CN" altLang="en-US" sz="36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042779749"/>
              </p:ext>
            </p:extLst>
          </p:nvPr>
        </p:nvGraphicFramePr>
        <p:xfrm>
          <a:off x="1442720" y="1432558"/>
          <a:ext cx="8483600" cy="3911600"/>
        </p:xfrm>
        <a:graphic>
          <a:graphicData uri="http://schemas.openxmlformats.org/drawingml/2006/table">
            <a:tbl>
              <a:tblPr firstRow="1" firstCol="1" bandRow="1">
                <a:tableStyleId>{5C22544A-7EE6-4342-B048-85BDC9FD1C3A}</a:tableStyleId>
              </a:tblPr>
              <a:tblGrid>
                <a:gridCol w="4241800"/>
                <a:gridCol w="4241800"/>
              </a:tblGrid>
              <a:tr h="488950">
                <a:tc>
                  <a:txBody>
                    <a:bodyPr/>
                    <a:lstStyle/>
                    <a:p>
                      <a:pPr algn="just">
                        <a:spcAft>
                          <a:spcPts val="0"/>
                        </a:spcAft>
                      </a:pPr>
                      <a:r>
                        <a:rPr lang="zh-CN" sz="1800" kern="100" dirty="0">
                          <a:effectLst/>
                        </a:rPr>
                        <a:t>任务名称</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zh-CN" altLang="en-US" sz="1800" kern="100" dirty="0" smtClean="0">
                          <a:effectLst/>
                        </a:rPr>
                        <a:t>估计</a:t>
                      </a:r>
                      <a:r>
                        <a:rPr lang="zh-CN" sz="1800" kern="100" dirty="0" smtClean="0">
                          <a:effectLst/>
                        </a:rPr>
                        <a:t>工时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dirty="0">
                          <a:effectLst/>
                        </a:rPr>
                        <a:t>界面原型的修改</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1</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软件需求规格说明书修正</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3</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用例场景描述修正</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0.5</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测试用例设计</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0.5</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范围与前景文档修正</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1</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数据字典修正</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0.5</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dirty="0">
                          <a:effectLst/>
                        </a:rPr>
                        <a:t>用户手册修正</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0.5</a:t>
                      </a:r>
                      <a:r>
                        <a:rPr lang="zh-CN" sz="1800" kern="100" dirty="0">
                          <a:effectLst/>
                        </a:rPr>
                        <a:t>个小时</a:t>
                      </a:r>
                      <a:endParaRPr lang="zh-CN" sz="1800" kern="100" dirty="0">
                        <a:effectLst/>
                        <a:latin typeface="Calibri"/>
                        <a:ea typeface="宋体"/>
                        <a:cs typeface="Times New Roman"/>
                      </a:endParaRPr>
                    </a:p>
                  </a:txBody>
                  <a:tcPr marL="68580" marR="68580" marT="0" marB="0"/>
                </a:tc>
              </a:tr>
            </a:tbl>
          </a:graphicData>
        </a:graphic>
      </p:graphicFrame>
      <p:sp>
        <p:nvSpPr>
          <p:cNvPr id="3" name="Rectangle 1"/>
          <p:cNvSpPr>
            <a:spLocks noChangeArrowheads="1"/>
          </p:cNvSpPr>
          <p:nvPr/>
        </p:nvSpPr>
        <p:spPr bwMode="auto">
          <a:xfrm>
            <a:off x="1481138" y="5586989"/>
            <a:ext cx="3648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完成需求变更应花费：</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7</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个小时</a:t>
            </a:r>
            <a:endParaRPr kumimoji="0" lang="zh-CN" altLang="en-US" sz="4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907020635"/>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650</Words>
  <Application>Microsoft Office PowerPoint</Application>
  <PresentationFormat>自定义</PresentationFormat>
  <Paragraphs>132</Paragraphs>
  <Slides>14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6" baseType="lpstr">
      <vt:lpstr>1_Office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admin</cp:lastModifiedBy>
  <cp:revision>32</cp:revision>
  <dcterms:created xsi:type="dcterms:W3CDTF">2015-10-29T08:40:17Z</dcterms:created>
  <dcterms:modified xsi:type="dcterms:W3CDTF">2017-01-03T03:20:04Z</dcterms:modified>
</cp:coreProperties>
</file>