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85" r:id="rId4"/>
    <p:sldId id="286" r:id="rId5"/>
    <p:sldId id="284" r:id="rId6"/>
    <p:sldId id="279" r:id="rId7"/>
    <p:sldId id="271" r:id="rId8"/>
    <p:sldId id="272" r:id="rId9"/>
    <p:sldId id="282" r:id="rId10"/>
    <p:sldId id="287" r:id="rId11"/>
    <p:sldId id="273" r:id="rId12"/>
    <p:sldId id="283" r:id="rId13"/>
    <p:sldId id="274" r:id="rId14"/>
    <p:sldId id="275" r:id="rId15"/>
    <p:sldId id="27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60" r:id="rId24"/>
    <p:sldId id="261" r:id="rId25"/>
    <p:sldId id="262" r:id="rId26"/>
    <p:sldId id="278" r:id="rId27"/>
    <p:sldId id="264" r:id="rId28"/>
    <p:sldId id="258" r:id="rId29"/>
    <p:sldId id="26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>
          <p15:clr>
            <a:srgbClr val="A4A3A4"/>
          </p15:clr>
        </p15:guide>
        <p15:guide id="2" orient="horz" pos="3385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  <p15:guide id="5" pos="4876">
          <p15:clr>
            <a:srgbClr val="A4A3A4"/>
          </p15:clr>
        </p15:guide>
        <p15:guide id="6" pos="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0000"/>
    <a:srgbClr val="FF3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89" d="100"/>
          <a:sy n="89" d="100"/>
        </p:scale>
        <p:origin x="725" y="48"/>
      </p:cViewPr>
      <p:guideLst>
        <p:guide orient="horz" pos="1434"/>
        <p:guide orient="horz" pos="3385"/>
        <p:guide orient="horz" pos="2160"/>
        <p:guide pos="2880"/>
        <p:guide pos="4876"/>
        <p:guide pos="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37749244792906"/>
          <c:y val="9.9806816298303069E-2"/>
          <c:w val="0.83500179874193869"/>
          <c:h val="0.800386367403393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最终评分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张伟鹏</c:v>
                </c:pt>
                <c:pt idx="1">
                  <c:v>陈建伟</c:v>
                </c:pt>
                <c:pt idx="2">
                  <c:v>丁磊</c:v>
                </c:pt>
                <c:pt idx="3">
                  <c:v>唐子煜</c:v>
                </c:pt>
                <c:pt idx="4">
                  <c:v>余敬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88</c:v>
                </c:pt>
                <c:pt idx="2">
                  <c:v>85</c:v>
                </c:pt>
                <c:pt idx="3">
                  <c:v>83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axId val="698284128"/>
        <c:axId val="698284672"/>
      </c:barChart>
      <c:catAx>
        <c:axId val="6982841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黑体" pitchFamily="49" charset="-122"/>
                <a:ea typeface="黑体" pitchFamily="49" charset="-122"/>
              </a:defRPr>
            </a:pPr>
            <a:endParaRPr lang="zh-CN"/>
          </a:p>
        </c:txPr>
        <c:crossAx val="698284672"/>
        <c:crosses val="autoZero"/>
        <c:auto val="1"/>
        <c:lblAlgn val="ctr"/>
        <c:lblOffset val="100"/>
        <c:noMultiLvlLbl val="0"/>
      </c:catAx>
      <c:valAx>
        <c:axId val="698284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8284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1453-BD20-4358-90A4-8EFD0C009918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8A0-4E36-45FE-A245-F98BE2309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9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B48A0-4E36-45FE-A245-F98BE23093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0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B48A0-4E36-45FE-A245-F98BE230932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8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9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6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1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6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4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2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7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18EF-81F2-4DCA-95EC-C7430A1785C2}" type="datetimeFigureOut">
              <a:rPr lang="zh-CN" altLang="en-US" smtClean="0"/>
              <a:t>2017-01-04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904A-9C25-47A3-9575-E9968C6F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3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2708920"/>
            <a:ext cx="7344816" cy="14847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1680" y="2723679"/>
            <a:ext cx="4102224" cy="1470025"/>
          </a:xfrm>
          <a:noFill/>
        </p:spPr>
        <p:txBody>
          <a:bodyPr>
            <a:normAutofit/>
          </a:bodyPr>
          <a:lstStyle/>
          <a:p>
            <a:r>
              <a:rPr lang="zh-CN" altLang="en-US" sz="4800" b="0" dirty="0" smtClean="0">
                <a:solidFill>
                  <a:schemeClr val="bg1"/>
                </a:solidFill>
              </a:rPr>
              <a:t>项目总结</a:t>
            </a:r>
            <a:endParaRPr lang="zh-CN" altLang="en-US" sz="4800" b="0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76056" y="3113584"/>
            <a:ext cx="0" cy="720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1923" y="3011959"/>
            <a:ext cx="72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2016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Jan.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1st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326528"/>
            <a:ext cx="479958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>
              <a:lnSpc>
                <a:spcPct val="115000"/>
              </a:lnSpc>
            </a:pPr>
            <a:r>
              <a:rPr lang="zh-CN" altLang="en-US" sz="2400" kern="100" spc="75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ongolian Baiti"/>
              </a:rPr>
              <a:t>软件工程系列课程教学辅助网站</a:t>
            </a:r>
            <a:endParaRPr lang="zh-CN" altLang="zh-CN" sz="2400" i="1" kern="100" spc="7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ongolian Bait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7792" y="1756808"/>
            <a:ext cx="1263487" cy="386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>
              <a:lnSpc>
                <a:spcPct val="115000"/>
              </a:lnSpc>
              <a:spcAft>
                <a:spcPts val="1000"/>
              </a:spcAft>
            </a:pPr>
            <a:r>
              <a:rPr lang="en-US" altLang="zh-CN" kern="100" spc="75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ongolian Baiti"/>
              </a:rPr>
              <a:t>G16</a:t>
            </a:r>
            <a:r>
              <a:rPr lang="zh-CN" altLang="zh-CN" kern="100" spc="75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ongolian Baiti"/>
              </a:rPr>
              <a:t>小组</a:t>
            </a:r>
            <a:endParaRPr lang="zh-CN" altLang="zh-CN" sz="1200" i="1" kern="100" spc="7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ongolian Baiti"/>
            </a:endParaRPr>
          </a:p>
        </p:txBody>
      </p:sp>
      <p:cxnSp>
        <p:nvCxnSpPr>
          <p:cNvPr id="12" name="直接连接符 11"/>
          <p:cNvCxnSpPr>
            <a:stCxn id="13" idx="6"/>
          </p:cNvCxnSpPr>
          <p:nvPr/>
        </p:nvCxnSpPr>
        <p:spPr>
          <a:xfrm>
            <a:off x="8316416" y="5355771"/>
            <a:ext cx="83915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992416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>
            <a:stCxn id="13" idx="0"/>
          </p:cNvCxnSpPr>
          <p:nvPr/>
        </p:nvCxnSpPr>
        <p:spPr>
          <a:xfrm flipV="1">
            <a:off x="8154416" y="2132856"/>
            <a:ext cx="0" cy="306091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982816" y="177716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67944" y="177716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3994" y="1669319"/>
            <a:ext cx="1190293" cy="5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7232"/>
      </p:ext>
    </p:extLst>
  </p:cSld>
  <p:clrMapOvr>
    <a:masterClrMapping/>
  </p:clrMapOvr>
  <p:transition spd="slow" advTm="62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9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质量保证计划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91924" y="1556792"/>
            <a:ext cx="725373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在质量保证计划中，我们明确了对于项目内容的度量准则，文档变更时变更控制，分析了项目中存在的风险并且提出了相应的解决方案。</a:t>
            </a:r>
            <a:endParaRPr lang="zh-CN" altLang="en-US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5147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需求工程计划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4524601" y="383758"/>
            <a:ext cx="5208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明确工作</a:t>
            </a:r>
            <a:r>
              <a:rPr lang="zh-CN" altLang="en-US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endParaRPr lang="zh-CN" altLang="en-US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633686" y="5733256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需求获取阶段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7"/>
          <p:cNvSpPr>
            <a:spLocks noChangeArrowheads="1"/>
          </p:cNvSpPr>
          <p:nvPr/>
        </p:nvSpPr>
        <p:spPr bwMode="auto">
          <a:xfrm>
            <a:off x="846659" y="1264366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定义需求开发过程</a:t>
            </a:r>
            <a:endParaRPr lang="zh-CN" altLang="en-US" sz="24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>
            <a:spLocks noChangeArrowheads="1"/>
          </p:cNvSpPr>
          <p:nvPr/>
        </p:nvSpPr>
        <p:spPr bwMode="auto">
          <a:xfrm>
            <a:off x="846660" y="1905395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编写前景和范围文档</a:t>
            </a:r>
          </a:p>
        </p:txBody>
      </p:sp>
      <p:sp>
        <p:nvSpPr>
          <p:cNvPr id="19" name="文本框 17"/>
          <p:cNvSpPr>
            <a:spLocks noChangeArrowheads="1"/>
          </p:cNvSpPr>
          <p:nvPr/>
        </p:nvSpPr>
        <p:spPr bwMode="auto">
          <a:xfrm>
            <a:off x="846660" y="2596707"/>
            <a:ext cx="8117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确定用户群体及其特点，在用户群体中选择一个用户代表</a:t>
            </a:r>
          </a:p>
        </p:txBody>
      </p:sp>
      <p:sp>
        <p:nvSpPr>
          <p:cNvPr id="20" name="文本框 17"/>
          <p:cNvSpPr>
            <a:spLocks noChangeArrowheads="1"/>
          </p:cNvSpPr>
          <p:nvPr/>
        </p:nvSpPr>
        <p:spPr bwMode="auto">
          <a:xfrm>
            <a:off x="832388" y="3319803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与用户代表沟通以确定用例</a:t>
            </a:r>
          </a:p>
        </p:txBody>
      </p:sp>
      <p:sp>
        <p:nvSpPr>
          <p:cNvPr id="21" name="文本框 17"/>
          <p:cNvSpPr>
            <a:spLocks noChangeArrowheads="1"/>
          </p:cNvSpPr>
          <p:nvPr/>
        </p:nvSpPr>
        <p:spPr bwMode="auto">
          <a:xfrm>
            <a:off x="832386" y="3957710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定义需求开发过程</a:t>
            </a:r>
            <a:endParaRPr lang="zh-CN" altLang="en-US" sz="24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33686" y="5742156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需求分析阶段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17"/>
          <p:cNvSpPr>
            <a:spLocks noChangeArrowheads="1"/>
          </p:cNvSpPr>
          <p:nvPr/>
        </p:nvSpPr>
        <p:spPr bwMode="auto">
          <a:xfrm>
            <a:off x="846659" y="1263382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绘制关联图</a:t>
            </a:r>
          </a:p>
        </p:txBody>
      </p:sp>
      <p:sp>
        <p:nvSpPr>
          <p:cNvPr id="25" name="文本框 17"/>
          <p:cNvSpPr>
            <a:spLocks noChangeArrowheads="1"/>
          </p:cNvSpPr>
          <p:nvPr/>
        </p:nvSpPr>
        <p:spPr bwMode="auto">
          <a:xfrm>
            <a:off x="846658" y="1894581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创建开发原型，分析可行性</a:t>
            </a:r>
          </a:p>
        </p:txBody>
      </p:sp>
      <p:sp>
        <p:nvSpPr>
          <p:cNvPr id="26" name="文本框 17"/>
          <p:cNvSpPr>
            <a:spLocks noChangeArrowheads="1"/>
          </p:cNvSpPr>
          <p:nvPr/>
        </p:nvSpPr>
        <p:spPr bwMode="auto">
          <a:xfrm>
            <a:off x="846658" y="2607521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确定需求优先级</a:t>
            </a:r>
          </a:p>
        </p:txBody>
      </p:sp>
      <p:sp>
        <p:nvSpPr>
          <p:cNvPr id="28" name="文本框 17"/>
          <p:cNvSpPr>
            <a:spLocks noChangeArrowheads="1"/>
          </p:cNvSpPr>
          <p:nvPr/>
        </p:nvSpPr>
        <p:spPr bwMode="auto">
          <a:xfrm>
            <a:off x="832387" y="3313307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为需求建立模型</a:t>
            </a:r>
          </a:p>
        </p:txBody>
      </p:sp>
      <p:sp>
        <p:nvSpPr>
          <p:cNvPr id="29" name="文本框 17"/>
          <p:cNvSpPr>
            <a:spLocks noChangeArrowheads="1"/>
          </p:cNvSpPr>
          <p:nvPr/>
        </p:nvSpPr>
        <p:spPr bwMode="auto">
          <a:xfrm>
            <a:off x="832386" y="3952935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编写数据字典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629515" y="5742155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需求规格说明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17"/>
          <p:cNvSpPr>
            <a:spLocks noChangeArrowheads="1"/>
          </p:cNvSpPr>
          <p:nvPr/>
        </p:nvSpPr>
        <p:spPr bwMode="auto">
          <a:xfrm>
            <a:off x="846657" y="1277339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软件需求规格说明书的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撰写</a:t>
            </a:r>
          </a:p>
        </p:txBody>
      </p:sp>
      <p:sp>
        <p:nvSpPr>
          <p:cNvPr id="32" name="文本框 17"/>
          <p:cNvSpPr>
            <a:spLocks noChangeArrowheads="1"/>
          </p:cNvSpPr>
          <p:nvPr/>
        </p:nvSpPr>
        <p:spPr bwMode="auto">
          <a:xfrm>
            <a:off x="846656" y="1898899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指明需求来源</a:t>
            </a:r>
          </a:p>
        </p:txBody>
      </p:sp>
      <p:sp>
        <p:nvSpPr>
          <p:cNvPr id="33" name="文本框 17"/>
          <p:cNvSpPr>
            <a:spLocks noChangeArrowheads="1"/>
          </p:cNvSpPr>
          <p:nvPr/>
        </p:nvSpPr>
        <p:spPr bwMode="auto">
          <a:xfrm>
            <a:off x="847189" y="2592389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记录业务规范</a:t>
            </a:r>
          </a:p>
        </p:txBody>
      </p:sp>
      <p:sp>
        <p:nvSpPr>
          <p:cNvPr id="37" name="文本框 17"/>
          <p:cNvSpPr>
            <a:spLocks noChangeArrowheads="1"/>
          </p:cNvSpPr>
          <p:nvPr/>
        </p:nvSpPr>
        <p:spPr bwMode="auto">
          <a:xfrm>
            <a:off x="832819" y="3313307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创建需求跟踪能力矩阵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625344" y="5742154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需求管理阶段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17"/>
          <p:cNvSpPr>
            <a:spLocks noChangeArrowheads="1"/>
          </p:cNvSpPr>
          <p:nvPr/>
        </p:nvSpPr>
        <p:spPr bwMode="auto">
          <a:xfrm>
            <a:off x="846651" y="1259064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确定变更控制过程</a:t>
            </a:r>
          </a:p>
        </p:txBody>
      </p:sp>
      <p:sp>
        <p:nvSpPr>
          <p:cNvPr id="47" name="文本框 17"/>
          <p:cNvSpPr>
            <a:spLocks noChangeArrowheads="1"/>
          </p:cNvSpPr>
          <p:nvPr/>
        </p:nvSpPr>
        <p:spPr bwMode="auto">
          <a:xfrm>
            <a:off x="846652" y="1907549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建立变更控制委员会</a:t>
            </a:r>
          </a:p>
        </p:txBody>
      </p:sp>
      <p:sp>
        <p:nvSpPr>
          <p:cNvPr id="48" name="文本框 17"/>
          <p:cNvSpPr>
            <a:spLocks noChangeArrowheads="1"/>
          </p:cNvSpPr>
          <p:nvPr/>
        </p:nvSpPr>
        <p:spPr bwMode="auto">
          <a:xfrm>
            <a:off x="846652" y="2590766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进行变更影响分析</a:t>
            </a:r>
          </a:p>
        </p:txBody>
      </p:sp>
      <p:sp>
        <p:nvSpPr>
          <p:cNvPr id="49" name="文本框 17"/>
          <p:cNvSpPr>
            <a:spLocks noChangeArrowheads="1"/>
          </p:cNvSpPr>
          <p:nvPr/>
        </p:nvSpPr>
        <p:spPr bwMode="auto">
          <a:xfrm>
            <a:off x="831955" y="3324121"/>
            <a:ext cx="5208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跟踪每一项变更</a:t>
            </a:r>
          </a:p>
        </p:txBody>
      </p:sp>
    </p:spTree>
    <p:extLst>
      <p:ext uri="{BB962C8B-B14F-4D97-AF65-F5344CB8AC3E}">
        <p14:creationId xmlns:p14="http://schemas.microsoft.com/office/powerpoint/2010/main" val="19583539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uild="allAtOnce"/>
      <p:bldP spid="16" grpId="0" bldLvl="0" autoUpdateAnimBg="0"/>
      <p:bldP spid="16" grpId="1"/>
      <p:bldP spid="18" grpId="0" bldLvl="0" autoUpdateAnimBg="0"/>
      <p:bldP spid="18" grpId="1"/>
      <p:bldP spid="19" grpId="0" bldLvl="0" autoUpdateAnimBg="0"/>
      <p:bldP spid="19" grpId="1"/>
      <p:bldP spid="20" grpId="0" bldLvl="0" autoUpdateAnimBg="0"/>
      <p:bldP spid="20" grpId="1"/>
      <p:bldP spid="21" grpId="0" bldLvl="0" autoUpdateAnimBg="0"/>
      <p:bldP spid="21" grpId="1"/>
      <p:bldP spid="22" grpId="0" build="allAtOnce"/>
      <p:bldP spid="24" grpId="0" bldLvl="0" autoUpdateAnimBg="0"/>
      <p:bldP spid="24" grpId="1"/>
      <p:bldP spid="25" grpId="0" bldLvl="0" autoUpdateAnimBg="0"/>
      <p:bldP spid="25" grpId="1"/>
      <p:bldP spid="26" grpId="0" bldLvl="0" autoUpdateAnimBg="0"/>
      <p:bldP spid="26" grpId="1"/>
      <p:bldP spid="28" grpId="0" bldLvl="0" autoUpdateAnimBg="0"/>
      <p:bldP spid="28" grpId="1"/>
      <p:bldP spid="29" grpId="0" bldLvl="0" autoUpdateAnimBg="0"/>
      <p:bldP spid="29" grpId="1"/>
      <p:bldP spid="30" grpId="0" build="allAtOnce"/>
      <p:bldP spid="31" grpId="0" bldLvl="0" autoUpdateAnimBg="0"/>
      <p:bldP spid="31" grpId="1"/>
      <p:bldP spid="32" grpId="0" bldLvl="0" autoUpdateAnimBg="0"/>
      <p:bldP spid="32" grpId="1"/>
      <p:bldP spid="33" grpId="0" bldLvl="0" autoUpdateAnimBg="0"/>
      <p:bldP spid="33" grpId="1"/>
      <p:bldP spid="37" grpId="0" bldLvl="0" autoUpdateAnimBg="0"/>
      <p:bldP spid="37" grpId="1"/>
      <p:bldP spid="39" grpId="0" build="allAtOnce"/>
      <p:bldP spid="46" grpId="0" bldLvl="0" autoUpdateAnimBg="0"/>
      <p:bldP spid="46" grpId="1"/>
      <p:bldP spid="47" grpId="0" bldLvl="0" autoUpdateAnimBg="0"/>
      <p:bldP spid="47" grpId="1"/>
      <p:bldP spid="48" grpId="0" bldLvl="0" autoUpdateAnimBg="0"/>
      <p:bldP spid="48" grpId="1"/>
      <p:bldP spid="49" grpId="0" bldLvl="0" autoUpdateAnimBg="0"/>
      <p:bldP spid="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需求工程计划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755962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进度管理计划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81232" y="2455344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范围管理计划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781232" y="3154726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成本管理计划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7"/>
          <p:cNvSpPr>
            <a:spLocks noChangeArrowheads="1"/>
          </p:cNvSpPr>
          <p:nvPr/>
        </p:nvSpPr>
        <p:spPr bwMode="auto">
          <a:xfrm>
            <a:off x="781232" y="3854108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质量管理计划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7"/>
          <p:cNvSpPr>
            <a:spLocks noChangeArrowheads="1"/>
          </p:cNvSpPr>
          <p:nvPr/>
        </p:nvSpPr>
        <p:spPr bwMode="auto">
          <a:xfrm>
            <a:off x="4523656" y="1755962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采购计划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7"/>
          <p:cNvSpPr>
            <a:spLocks noChangeArrowheads="1"/>
          </p:cNvSpPr>
          <p:nvPr/>
        </p:nvSpPr>
        <p:spPr bwMode="auto">
          <a:xfrm>
            <a:off x="4522248" y="2448716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沟通管理计划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>
            <a:spLocks noChangeArrowheads="1"/>
          </p:cNvSpPr>
          <p:nvPr/>
        </p:nvSpPr>
        <p:spPr bwMode="auto">
          <a:xfrm>
            <a:off x="4522246" y="3162176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风险管理计划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7"/>
          <p:cNvSpPr>
            <a:spLocks noChangeArrowheads="1"/>
          </p:cNvSpPr>
          <p:nvPr/>
        </p:nvSpPr>
        <p:spPr bwMode="auto">
          <a:xfrm>
            <a:off x="4522246" y="3846658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配置系统管理计划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7"/>
          <p:cNvSpPr>
            <a:spLocks noChangeArrowheads="1"/>
          </p:cNvSpPr>
          <p:nvPr/>
        </p:nvSpPr>
        <p:spPr bwMode="auto">
          <a:xfrm>
            <a:off x="4524601" y="383758"/>
            <a:ext cx="5208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制定需求</a:t>
            </a:r>
            <a:r>
              <a:rPr lang="zh-CN" altLang="en-US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工程子计划</a:t>
            </a:r>
            <a:endParaRPr lang="zh-CN" altLang="en-US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8808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  <p:bldP spid="14" grpId="0" bldLvl="0" autoUpdateAnimBg="0"/>
      <p:bldP spid="15" grpId="0" bldLvl="0" autoUpdateAnimBg="0"/>
      <p:bldP spid="16" grpId="0" bldLvl="0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41344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前景与范围文档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340768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说明项目前景及主要特征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55576" y="2236222"/>
            <a:ext cx="82809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定义项目范围（首次范围和后续版本范围）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755576" y="3132191"/>
            <a:ext cx="80657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说明项目涉众范围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7"/>
          <p:cNvSpPr>
            <a:spLocks noChangeArrowheads="1"/>
          </p:cNvSpPr>
          <p:nvPr/>
        </p:nvSpPr>
        <p:spPr bwMode="auto">
          <a:xfrm>
            <a:off x="755575" y="4028160"/>
            <a:ext cx="80657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绘制上下文图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7252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  <p:bldP spid="14" grpId="0" bldLvl="0" autoUpdateAnimBg="0"/>
      <p:bldP spid="15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41344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需求规格说明书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229965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对项目的总体描述，包括产品特性，用户类及其特征</a:t>
            </a:r>
            <a:endParaRPr lang="zh-CN" altLang="en-US" sz="24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755576" y="1946434"/>
            <a:ext cx="74168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说明了全部用例的优先级并对其进行了排序，画出了各用户类的用例图。</a:t>
            </a:r>
            <a:endParaRPr lang="zh-CN" altLang="en-US" sz="24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7"/>
          <p:cNvSpPr>
            <a:spLocks noChangeArrowheads="1"/>
          </p:cNvSpPr>
          <p:nvPr/>
        </p:nvSpPr>
        <p:spPr bwMode="auto">
          <a:xfrm>
            <a:off x="755576" y="3030930"/>
            <a:ext cx="74168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根据不同用户类的用例图，对用例进行了描述，并且设计了相应的界面和对话框图。</a:t>
            </a:r>
            <a:endParaRPr lang="zh-CN" altLang="en-US" sz="24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7"/>
          <p:cNvSpPr>
            <a:spLocks noChangeArrowheads="1"/>
          </p:cNvSpPr>
          <p:nvPr/>
        </p:nvSpPr>
        <p:spPr bwMode="auto">
          <a:xfrm>
            <a:off x="755576" y="4104817"/>
            <a:ext cx="7416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根据用例图和用例描述，设计了数据字典和</a:t>
            </a:r>
            <a:r>
              <a:rPr lang="en-US" altLang="zh-CN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ER</a:t>
            </a:r>
            <a:r>
              <a:rPr lang="zh-CN" altLang="en-US" sz="24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图。</a:t>
            </a:r>
            <a:endParaRPr lang="zh-CN" altLang="en-US" sz="24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0753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4" grpId="0" bldLvl="0" autoUpdateAnimBg="0"/>
      <p:bldP spid="15" grpId="0" bldLvl="0" autoUpdateAnimBg="0"/>
      <p:bldP spid="16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用户手册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340768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说明了网站的</a:t>
            </a:r>
            <a:r>
              <a:rPr lang="zh-CN" altLang="en-US" sz="32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</a:t>
            </a: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55575" y="2236222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说明了网站的运行环境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755574" y="3131676"/>
            <a:ext cx="67687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描述了网站的详细使用过程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419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  <p:bldP spid="14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需求变更文档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340768"/>
            <a:ext cx="6480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描述了需求变更控制的流程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55576" y="2236222"/>
            <a:ext cx="6480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说明了变更控制所带来的影响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755576" y="3131676"/>
            <a:ext cx="83884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使用需求管理工具（</a:t>
            </a:r>
            <a:r>
              <a:rPr lang="en-US" altLang="zh-CN" sz="3200" b="1" dirty="0" err="1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Telelogic</a:t>
            </a: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Doors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</a:t>
            </a:r>
            <a:endParaRPr lang="en-US" altLang="zh-CN" sz="3200" b="1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分析变更影响的范围。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3231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  <p:bldP spid="14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开发实施计划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340768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制定了后续网站开发的计划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55576" y="2664220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罗列了需要上交的产品清单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293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测试计划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340768"/>
            <a:ext cx="6336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描述了测试所用到的工具。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55576" y="2125668"/>
            <a:ext cx="7344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描述了测试所用到的方法和原则。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755576" y="2910367"/>
            <a:ext cx="73448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</a:t>
            </a: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SRS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所提到的用例设计了测试用例。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900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  <p:bldP spid="14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安装部署计划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340768"/>
            <a:ext cx="7020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描述了部署网站所需的硬件环境。</a:t>
            </a:r>
            <a:endParaRPr lang="en-US" altLang="zh-CN" sz="3200" b="1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55576" y="2436780"/>
            <a:ext cx="7020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搭建网站的大体流程。</a:t>
            </a:r>
            <a:endParaRPr lang="en-US" altLang="zh-CN" sz="3200" b="1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299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endCxn id="22" idx="2"/>
          </p:cNvCxnSpPr>
          <p:nvPr/>
        </p:nvCxnSpPr>
        <p:spPr>
          <a:xfrm>
            <a:off x="0" y="5355771"/>
            <a:ext cx="260959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1918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90426" y="5193771"/>
            <a:ext cx="2953574" cy="324000"/>
            <a:chOff x="6190426" y="5193771"/>
            <a:chExt cx="2953574" cy="32400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6534404" y="5355771"/>
              <a:ext cx="2609596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6190426" y="5193771"/>
              <a:ext cx="324000" cy="3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980841" y="5193771"/>
              <a:ext cx="324000" cy="3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440001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9596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任意多边形 38"/>
          <p:cNvSpPr>
            <a:spLocks noChangeAspect="1"/>
          </p:cNvSpPr>
          <p:nvPr/>
        </p:nvSpPr>
        <p:spPr>
          <a:xfrm flipH="1">
            <a:off x="4567123" y="4365184"/>
            <a:ext cx="576" cy="720000"/>
          </a:xfrm>
          <a:custGeom>
            <a:avLst/>
            <a:gdLst>
              <a:gd name="connsiteX0" fmla="*/ 0 w 522514"/>
              <a:gd name="connsiteY0" fmla="*/ 344385 h 344385"/>
              <a:gd name="connsiteX1" fmla="*/ 178130 w 522514"/>
              <a:gd name="connsiteY1" fmla="*/ 0 h 344385"/>
              <a:gd name="connsiteX2" fmla="*/ 522514 w 522514"/>
              <a:gd name="connsiteY2" fmla="*/ 0 h 344385"/>
              <a:gd name="connsiteX0" fmla="*/ 0 w 178130"/>
              <a:gd name="connsiteY0" fmla="*/ 344385 h 344385"/>
              <a:gd name="connsiteX1" fmla="*/ 178130 w 178130"/>
              <a:gd name="connsiteY1" fmla="*/ 0 h 344385"/>
              <a:gd name="connsiteX0" fmla="*/ 0 w 1643042"/>
              <a:gd name="connsiteY0" fmla="*/ 397653 h 397653"/>
              <a:gd name="connsiteX1" fmla="*/ 1643042 w 1643042"/>
              <a:gd name="connsiteY1" fmla="*/ 0 h 397653"/>
              <a:gd name="connsiteX0" fmla="*/ 0 w 402"/>
              <a:gd name="connsiteY0" fmla="*/ 342296 h 342296"/>
              <a:gd name="connsiteX1" fmla="*/ 402 w 402"/>
              <a:gd name="connsiteY1" fmla="*/ 0 h 34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" h="342296">
                <a:moveTo>
                  <a:pt x="0" y="342296"/>
                </a:moveTo>
                <a:lnTo>
                  <a:pt x="402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000" y="661144"/>
            <a:ext cx="6096000" cy="4064000"/>
          </a:xfrm>
          <a:prstGeom prst="rect">
            <a:avLst/>
          </a:prstGeom>
          <a:ln>
            <a:noFill/>
          </a:ln>
        </p:spPr>
      </p:sp>
      <p:sp>
        <p:nvSpPr>
          <p:cNvPr id="8" name="任意多边形 7"/>
          <p:cNvSpPr/>
          <p:nvPr/>
        </p:nvSpPr>
        <p:spPr>
          <a:xfrm>
            <a:off x="562598" y="571726"/>
            <a:ext cx="1882666" cy="1882666"/>
          </a:xfrm>
          <a:custGeom>
            <a:avLst/>
            <a:gdLst>
              <a:gd name="connsiteX0" fmla="*/ 0 w 2254249"/>
              <a:gd name="connsiteY0" fmla="*/ 1127125 h 2254249"/>
              <a:gd name="connsiteX1" fmla="*/ 1127125 w 2254249"/>
              <a:gd name="connsiteY1" fmla="*/ 0 h 2254249"/>
              <a:gd name="connsiteX2" fmla="*/ 2254250 w 2254249"/>
              <a:gd name="connsiteY2" fmla="*/ 1127125 h 2254249"/>
              <a:gd name="connsiteX3" fmla="*/ 1127125 w 2254249"/>
              <a:gd name="connsiteY3" fmla="*/ 2254250 h 2254249"/>
              <a:gd name="connsiteX4" fmla="*/ 0 w 2254249"/>
              <a:gd name="connsiteY4" fmla="*/ 1127125 h 225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49" h="2254249">
                <a:moveTo>
                  <a:pt x="0" y="1127125"/>
                </a:moveTo>
                <a:cubicBezTo>
                  <a:pt x="0" y="504631"/>
                  <a:pt x="504631" y="0"/>
                  <a:pt x="1127125" y="0"/>
                </a:cubicBezTo>
                <a:cubicBezTo>
                  <a:pt x="1749619" y="0"/>
                  <a:pt x="2254250" y="504631"/>
                  <a:pt x="2254250" y="1127125"/>
                </a:cubicBezTo>
                <a:cubicBezTo>
                  <a:pt x="2254250" y="1749619"/>
                  <a:pt x="1749619" y="2254250"/>
                  <a:pt x="1127125" y="2254250"/>
                </a:cubicBezTo>
                <a:cubicBezTo>
                  <a:pt x="504631" y="2254250"/>
                  <a:pt x="0" y="1749619"/>
                  <a:pt x="0" y="1127125"/>
                </a:cubicBezTo>
                <a:close/>
              </a:path>
            </a:pathLst>
          </a:custGeom>
          <a:solidFill>
            <a:srgbClr val="F2F2F2"/>
          </a:solidFill>
          <a:ln w="57150"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2517" tIns="402517" rIns="402517" bIns="402517" numCol="1" spcCol="1270" anchor="ctr" anchorCtr="0">
            <a:noAutofit/>
          </a:bodyPr>
          <a:lstStyle/>
          <a:p>
            <a:pPr lvl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000" kern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 hidden="1"/>
          <p:cNvGrpSpPr/>
          <p:nvPr/>
        </p:nvGrpSpPr>
        <p:grpSpPr>
          <a:xfrm>
            <a:off x="2540402" y="661546"/>
            <a:ext cx="4063194" cy="4063194"/>
            <a:chOff x="2540402" y="661546"/>
            <a:chExt cx="4063194" cy="4063194"/>
          </a:xfrm>
        </p:grpSpPr>
        <p:sp>
          <p:nvSpPr>
            <p:cNvPr id="9" name="任意多边形 8"/>
            <p:cNvSpPr/>
            <p:nvPr/>
          </p:nvSpPr>
          <p:spPr>
            <a:xfrm>
              <a:off x="4008437" y="661546"/>
              <a:ext cx="1127124" cy="1127124"/>
            </a:xfrm>
            <a:custGeom>
              <a:avLst/>
              <a:gdLst>
                <a:gd name="connsiteX0" fmla="*/ 0 w 1127124"/>
                <a:gd name="connsiteY0" fmla="*/ 563562 h 1127124"/>
                <a:gd name="connsiteX1" fmla="*/ 563562 w 1127124"/>
                <a:gd name="connsiteY1" fmla="*/ 0 h 1127124"/>
                <a:gd name="connsiteX2" fmla="*/ 1127124 w 1127124"/>
                <a:gd name="connsiteY2" fmla="*/ 563562 h 1127124"/>
                <a:gd name="connsiteX3" fmla="*/ 563562 w 1127124"/>
                <a:gd name="connsiteY3" fmla="*/ 1127124 h 1127124"/>
                <a:gd name="connsiteX4" fmla="*/ 0 w 1127124"/>
                <a:gd name="connsiteY4" fmla="*/ 563562 h 112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84113" tIns="184113" rIns="184113" bIns="18411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进度</a:t>
              </a:r>
              <a:endParaRPr lang="en-US" altLang="zh-CN" sz="1500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控制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476472" y="2129581"/>
              <a:ext cx="1127124" cy="1127124"/>
            </a:xfrm>
            <a:custGeom>
              <a:avLst/>
              <a:gdLst>
                <a:gd name="connsiteX0" fmla="*/ 0 w 1127124"/>
                <a:gd name="connsiteY0" fmla="*/ 563562 h 1127124"/>
                <a:gd name="connsiteX1" fmla="*/ 563562 w 1127124"/>
                <a:gd name="connsiteY1" fmla="*/ 0 h 1127124"/>
                <a:gd name="connsiteX2" fmla="*/ 1127124 w 1127124"/>
                <a:gd name="connsiteY2" fmla="*/ 563562 h 1127124"/>
                <a:gd name="connsiteX3" fmla="*/ 563562 w 1127124"/>
                <a:gd name="connsiteY3" fmla="*/ 1127124 h 1127124"/>
                <a:gd name="connsiteX4" fmla="*/ 0 w 1127124"/>
                <a:gd name="connsiteY4" fmla="*/ 563562 h 112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84113" tIns="184113" rIns="184113" bIns="18411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版本</a:t>
              </a:r>
              <a:endParaRPr lang="en-US" altLang="zh-CN" sz="1500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控制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008437" y="3597616"/>
              <a:ext cx="1127124" cy="1127124"/>
            </a:xfrm>
            <a:custGeom>
              <a:avLst/>
              <a:gdLst>
                <a:gd name="connsiteX0" fmla="*/ 0 w 1127124"/>
                <a:gd name="connsiteY0" fmla="*/ 563562 h 1127124"/>
                <a:gd name="connsiteX1" fmla="*/ 563562 w 1127124"/>
                <a:gd name="connsiteY1" fmla="*/ 0 h 1127124"/>
                <a:gd name="connsiteX2" fmla="*/ 1127124 w 1127124"/>
                <a:gd name="connsiteY2" fmla="*/ 563562 h 1127124"/>
                <a:gd name="connsiteX3" fmla="*/ 563562 w 1127124"/>
                <a:gd name="connsiteY3" fmla="*/ 1127124 h 1127124"/>
                <a:gd name="connsiteX4" fmla="*/ 0 w 1127124"/>
                <a:gd name="connsiteY4" fmla="*/ 563562 h 112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84113" tIns="184113" rIns="184113" bIns="18411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网站</a:t>
              </a:r>
              <a:endParaRPr lang="en-US" altLang="zh-CN" sz="1500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540402" y="2129581"/>
              <a:ext cx="1127124" cy="1127124"/>
            </a:xfrm>
            <a:custGeom>
              <a:avLst/>
              <a:gdLst>
                <a:gd name="connsiteX0" fmla="*/ 0 w 1127124"/>
                <a:gd name="connsiteY0" fmla="*/ 563562 h 1127124"/>
                <a:gd name="connsiteX1" fmla="*/ 563562 w 1127124"/>
                <a:gd name="connsiteY1" fmla="*/ 0 h 1127124"/>
                <a:gd name="connsiteX2" fmla="*/ 1127124 w 1127124"/>
                <a:gd name="connsiteY2" fmla="*/ 563562 h 1127124"/>
                <a:gd name="connsiteX3" fmla="*/ 563562 w 1127124"/>
                <a:gd name="connsiteY3" fmla="*/ 1127124 h 1127124"/>
                <a:gd name="connsiteX4" fmla="*/ 0 w 1127124"/>
                <a:gd name="connsiteY4" fmla="*/ 563562 h 112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84113" tIns="184113" rIns="184113" bIns="18411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个人</a:t>
              </a:r>
              <a:endParaRPr lang="en-US" altLang="zh-CN" sz="1500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-36512" y="44624"/>
            <a:ext cx="2792854" cy="2792854"/>
          </a:xfrm>
          <a:custGeom>
            <a:avLst/>
            <a:gdLst>
              <a:gd name="connsiteX0" fmla="*/ 0 w 2254249"/>
              <a:gd name="connsiteY0" fmla="*/ 1127125 h 2254249"/>
              <a:gd name="connsiteX1" fmla="*/ 1127125 w 2254249"/>
              <a:gd name="connsiteY1" fmla="*/ 0 h 2254249"/>
              <a:gd name="connsiteX2" fmla="*/ 2254250 w 2254249"/>
              <a:gd name="connsiteY2" fmla="*/ 1127125 h 2254249"/>
              <a:gd name="connsiteX3" fmla="*/ 1127125 w 2254249"/>
              <a:gd name="connsiteY3" fmla="*/ 2254250 h 2254249"/>
              <a:gd name="connsiteX4" fmla="*/ 0 w 2254249"/>
              <a:gd name="connsiteY4" fmla="*/ 1127125 h 225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49" h="2254249">
                <a:moveTo>
                  <a:pt x="0" y="1127125"/>
                </a:moveTo>
                <a:cubicBezTo>
                  <a:pt x="0" y="504631"/>
                  <a:pt x="504631" y="0"/>
                  <a:pt x="1127125" y="0"/>
                </a:cubicBezTo>
                <a:cubicBezTo>
                  <a:pt x="1749619" y="0"/>
                  <a:pt x="2254250" y="504631"/>
                  <a:pt x="2254250" y="1127125"/>
                </a:cubicBezTo>
                <a:cubicBezTo>
                  <a:pt x="2254250" y="1749619"/>
                  <a:pt x="1749619" y="2254250"/>
                  <a:pt x="1127125" y="2254250"/>
                </a:cubicBezTo>
                <a:cubicBezTo>
                  <a:pt x="504631" y="2254250"/>
                  <a:pt x="0" y="1749619"/>
                  <a:pt x="0" y="1127125"/>
                </a:cubicBezTo>
                <a:close/>
              </a:path>
            </a:pathLst>
          </a:custGeom>
          <a:solidFill>
            <a:srgbClr val="F2F2F2"/>
          </a:solidFill>
          <a:ln w="57150">
            <a:solidFill>
              <a:srgbClr val="92D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2517" tIns="402517" rIns="402517" bIns="402517" numCol="1" spcCol="1270" anchor="ctr" anchorCtr="0">
            <a:noAutofit/>
          </a:bodyPr>
          <a:lstStyle/>
          <a:p>
            <a:pPr lvl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5700" kern="12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57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rot="5400000">
            <a:off x="4385907" y="2590804"/>
            <a:ext cx="584200" cy="27717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4385907" y="1731164"/>
            <a:ext cx="584200" cy="33226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4385907" y="839807"/>
            <a:ext cx="579437" cy="401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4389470" y="-3194"/>
            <a:ext cx="584200" cy="460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08792" y="2054510"/>
            <a:ext cx="26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进度控制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8792" y="2625714"/>
            <a:ext cx="26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版本控制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8792" y="3186413"/>
            <a:ext cx="26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个人总结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8792" y="3668792"/>
            <a:ext cx="26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组员评价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4411914" y="-835544"/>
            <a:ext cx="584200" cy="52085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3" name="TextBox 27"/>
          <p:cNvSpPr txBox="1"/>
          <p:nvPr/>
        </p:nvSpPr>
        <p:spPr>
          <a:xfrm>
            <a:off x="3347864" y="1527175"/>
            <a:ext cx="26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项目完成情况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742002"/>
      </p:ext>
    </p:extLst>
  </p:cSld>
  <p:clrMapOvr>
    <a:masterClrMapping/>
  </p:clrMapOvr>
  <p:transition spd="slow" advTm="881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58" presetClass="entr" presetSubtype="0" ac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8" presetClass="entr" presetSubtype="0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8" presetClass="entr" presetSubtype="0" ac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  <p:bldP spid="8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 animBg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培训计划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441198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制定对开发人员进行培训的计划。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55576" y="2779226"/>
            <a:ext cx="6480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制定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对用户进行培训的计划。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1424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系统维护计划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340768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描述了系统维护的目的。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55575" y="2111758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设计了维护的大致方案。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755574" y="2901457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描述了维护的流程。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436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  <p:bldP spid="14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项目总结报告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755576" y="1556792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对项目的总结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7"/>
          <p:cNvSpPr>
            <a:spLocks noChangeArrowheads="1"/>
          </p:cNvSpPr>
          <p:nvPr/>
        </p:nvSpPr>
        <p:spPr bwMode="auto">
          <a:xfrm>
            <a:off x="755576" y="2794399"/>
            <a:ext cx="5208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对组员的评价</a:t>
            </a:r>
            <a:endParaRPr lang="zh-CN" altLang="en-US" sz="3200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936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69578" y="4113609"/>
            <a:ext cx="584200" cy="27717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165028" y="2284809"/>
            <a:ext cx="584200" cy="4600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606228" y="2872184"/>
            <a:ext cx="579437" cy="401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45840" y="3562746"/>
            <a:ext cx="584200" cy="33226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260689" y="522162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32223" y="518892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2076128" y="5771590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1512084" y="5784560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控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944240" y="5772315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23528" y="5746916"/>
            <a:ext cx="730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 flipH="1">
            <a:off x="1535683" y="2825677"/>
            <a:ext cx="914906" cy="2322185"/>
          </a:xfrm>
          <a:custGeom>
            <a:avLst/>
            <a:gdLst>
              <a:gd name="connsiteX0" fmla="*/ 0 w 522514"/>
              <a:gd name="connsiteY0" fmla="*/ 344385 h 344385"/>
              <a:gd name="connsiteX1" fmla="*/ 178130 w 522514"/>
              <a:gd name="connsiteY1" fmla="*/ 0 h 344385"/>
              <a:gd name="connsiteX2" fmla="*/ 522514 w 522514"/>
              <a:gd name="connsiteY2" fmla="*/ 0 h 34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491567" y="262562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WBS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sp>
        <p:nvSpPr>
          <p:cNvPr id="40" name="TextBox 36"/>
          <p:cNvSpPr txBox="1"/>
          <p:nvPr/>
        </p:nvSpPr>
        <p:spPr>
          <a:xfrm>
            <a:off x="2579799" y="198380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甘特图</a:t>
            </a:r>
          </a:p>
        </p:txBody>
      </p:sp>
      <p:sp>
        <p:nvSpPr>
          <p:cNvPr id="41" name="任意多边形 40"/>
          <p:cNvSpPr/>
          <p:nvPr/>
        </p:nvSpPr>
        <p:spPr>
          <a:xfrm flipH="1">
            <a:off x="3507783" y="2196834"/>
            <a:ext cx="914906" cy="2978859"/>
          </a:xfrm>
          <a:custGeom>
            <a:avLst/>
            <a:gdLst>
              <a:gd name="connsiteX0" fmla="*/ 0 w 522514"/>
              <a:gd name="connsiteY0" fmla="*/ 344385 h 344385"/>
              <a:gd name="connsiteX1" fmla="*/ 178130 w 522514"/>
              <a:gd name="connsiteY1" fmla="*/ 0 h 344385"/>
              <a:gd name="connsiteX2" fmla="*/ 522514 w 522514"/>
              <a:gd name="connsiteY2" fmla="*/ 0 h 34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36"/>
          <p:cNvSpPr txBox="1"/>
          <p:nvPr/>
        </p:nvSpPr>
        <p:spPr>
          <a:xfrm>
            <a:off x="4007624" y="115214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每周分配任务</a:t>
            </a:r>
          </a:p>
        </p:txBody>
      </p:sp>
      <p:sp>
        <p:nvSpPr>
          <p:cNvPr id="18" name="任意多边形 17"/>
          <p:cNvSpPr/>
          <p:nvPr/>
        </p:nvSpPr>
        <p:spPr>
          <a:xfrm flipH="1">
            <a:off x="5676325" y="1340768"/>
            <a:ext cx="914906" cy="3802053"/>
          </a:xfrm>
          <a:custGeom>
            <a:avLst/>
            <a:gdLst>
              <a:gd name="connsiteX0" fmla="*/ 0 w 522514"/>
              <a:gd name="connsiteY0" fmla="*/ 344385 h 344385"/>
              <a:gd name="connsiteX1" fmla="*/ 178130 w 522514"/>
              <a:gd name="connsiteY1" fmla="*/ 0 h 344385"/>
              <a:gd name="connsiteX2" fmla="*/ 522514 w 522514"/>
              <a:gd name="connsiteY2" fmla="*/ 0 h 34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494476" y="522162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2582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00017 -0.625 " pathEditMode="relative" rAng="0" ptsTypes="AA">
                                      <p:cBhvr>
                                        <p:cTn id="34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2.96296E-6 L 0 -0.52963 " pathEditMode="relative" rAng="0" ptsTypes="AA">
                                      <p:cBhvr>
                                        <p:cTn id="36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4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7.5E-6 2.42775E-6 L 7.5E-6 -0.43006 " pathEditMode="relative" ptsTypes="AA">
                                      <p:cBhvr>
                                        <p:cTn id="38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2222E-6 -6.35838E-7 L -2.22222E-6 -0.35144 " pathEditMode="relative" ptsTypes="AA">
                                      <p:cBhvr>
                                        <p:cTn id="40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xit" presetSubtype="4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E-6 -0.35185 L 5E-6 -0.78218 " pathEditMode="relative" rAng="0" ptsTypes="AA">
                                      <p:cBhvr>
                                        <p:cTn id="5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61111E-6 -0.4301 L 3.61111E-6 -0.78172 " pathEditMode="relative" rAng="0" ptsTypes="AA">
                                      <p:cBhvr>
                                        <p:cTn id="6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-0.53033 L 0 -0.78218 " pathEditMode="relative" rAng="0" ptsTypes="AA">
                                      <p:cBhvr>
                                        <p:cTn id="6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7 -0.625 L -0.00017 -0.78241 " pathEditMode="relative" rAng="0" ptsTypes="AA">
                                      <p:cBhvr>
                                        <p:cTn id="6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8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7" grpId="0" animBg="1"/>
      <p:bldP spid="57" grpId="1" animBg="1"/>
      <p:bldP spid="56" grpId="0" animBg="1"/>
      <p:bldP spid="56" grpId="1" animBg="1"/>
      <p:bldP spid="55" grpId="0" animBg="1"/>
      <p:bldP spid="55" grpId="1" animBg="1"/>
      <p:bldP spid="21" grpId="0" animBg="1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61" grpId="2"/>
      <p:bldP spid="36" grpId="0" animBg="1"/>
      <p:bldP spid="38" grpId="0"/>
      <p:bldP spid="40" grpId="0"/>
      <p:bldP spid="41" grpId="0" animBg="1"/>
      <p:bldP spid="17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0" y="3063834"/>
            <a:ext cx="9155875" cy="2291937"/>
          </a:xfrm>
          <a:custGeom>
            <a:avLst/>
            <a:gdLst>
              <a:gd name="connsiteX0" fmla="*/ 0 w 9155875"/>
              <a:gd name="connsiteY0" fmla="*/ 2291937 h 2291937"/>
              <a:gd name="connsiteX1" fmla="*/ 2909455 w 9155875"/>
              <a:gd name="connsiteY1" fmla="*/ 2291937 h 2291937"/>
              <a:gd name="connsiteX2" fmla="*/ 5807034 w 9155875"/>
              <a:gd name="connsiteY2" fmla="*/ 0 h 2291937"/>
              <a:gd name="connsiteX3" fmla="*/ 9155875 w 9155875"/>
              <a:gd name="connsiteY3" fmla="*/ 0 h 229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875" h="2291937">
                <a:moveTo>
                  <a:pt x="0" y="2291937"/>
                </a:moveTo>
                <a:lnTo>
                  <a:pt x="2909455" y="2291937"/>
                </a:lnTo>
                <a:lnTo>
                  <a:pt x="5807034" y="0"/>
                </a:lnTo>
                <a:lnTo>
                  <a:pt x="9155875" y="0"/>
                </a:ln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634136" y="2955858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893425" y="2901834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771800" y="513661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flipH="1">
            <a:off x="2395179" y="4209802"/>
            <a:ext cx="472707" cy="812984"/>
          </a:xfrm>
          <a:custGeom>
            <a:avLst/>
            <a:gdLst>
              <a:gd name="connsiteX0" fmla="*/ 0 w 522514"/>
              <a:gd name="connsiteY0" fmla="*/ 344385 h 344385"/>
              <a:gd name="connsiteX1" fmla="*/ 178130 w 522514"/>
              <a:gd name="connsiteY1" fmla="*/ 0 h 344385"/>
              <a:gd name="connsiteX2" fmla="*/ 522514 w 522514"/>
              <a:gd name="connsiteY2" fmla="*/ 0 h 34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7641538" y="3352447"/>
            <a:ext cx="432048" cy="716360"/>
          </a:xfrm>
          <a:custGeom>
            <a:avLst/>
            <a:gdLst>
              <a:gd name="connsiteX0" fmla="*/ 0 w 522514"/>
              <a:gd name="connsiteY0" fmla="*/ 344385 h 344385"/>
              <a:gd name="connsiteX1" fmla="*/ 178130 w 522514"/>
              <a:gd name="connsiteY1" fmla="*/ 0 h 344385"/>
              <a:gd name="connsiteX2" fmla="*/ 522514 w 522514"/>
              <a:gd name="connsiteY2" fmla="*/ 0 h 34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169315" y="5373688"/>
            <a:ext cx="396044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Project 2013</a:t>
            </a:r>
            <a:endParaRPr lang="zh-CN" altLang="en-US" sz="48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904" y="189374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资源使用情况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9592" y="398842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资源工作表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387681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WBS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2" y="2645636"/>
            <a:ext cx="3238500" cy="1285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82" y="270179"/>
            <a:ext cx="2505075" cy="1476375"/>
          </a:xfrm>
          <a:prstGeom prst="rect">
            <a:avLst/>
          </a:prstGeom>
        </p:spPr>
      </p:pic>
      <p:sp>
        <p:nvSpPr>
          <p:cNvPr id="24" name="任意多边形 23"/>
          <p:cNvSpPr/>
          <p:nvPr/>
        </p:nvSpPr>
        <p:spPr>
          <a:xfrm flipH="1">
            <a:off x="5313061" y="2103663"/>
            <a:ext cx="472707" cy="812984"/>
          </a:xfrm>
          <a:custGeom>
            <a:avLst/>
            <a:gdLst>
              <a:gd name="connsiteX0" fmla="*/ 0 w 522514"/>
              <a:gd name="connsiteY0" fmla="*/ 344385 h 344385"/>
              <a:gd name="connsiteX1" fmla="*/ 178130 w 522514"/>
              <a:gd name="connsiteY1" fmla="*/ 0 h 344385"/>
              <a:gd name="connsiteX2" fmla="*/ 522514 w 522514"/>
              <a:gd name="connsiteY2" fmla="*/ 0 h 34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35237"/>
      </p:ext>
    </p:extLst>
  </p:cSld>
  <p:clrMapOvr>
    <a:masterClrMapping/>
  </p:clrMapOvr>
  <p:transition spd="slow" advTm="768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8" grpId="0" animBg="1"/>
      <p:bldP spid="43" grpId="0"/>
      <p:bldP spid="44" grpId="0"/>
      <p:bldP spid="45" grpId="0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50976"/>
            <a:ext cx="8142841" cy="1766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19181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90426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980841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00011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09596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421063" y="-192187"/>
            <a:ext cx="584200" cy="27717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97325" y="-209650"/>
            <a:ext cx="584200" cy="33226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557713" y="-192187"/>
            <a:ext cx="579437" cy="401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16513" y="-195362"/>
            <a:ext cx="584200" cy="4600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75013" y="2068413"/>
            <a:ext cx="730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进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895725" y="2109688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度</a:t>
            </a: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4465638" y="2117626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控</a:t>
            </a: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5027613" y="2104926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5027613" y="4387751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460875" y="3730526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控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3895725" y="3065363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275013" y="2558951"/>
            <a:ext cx="730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51"/>
          <p:cNvCxnSpPr>
            <a:stCxn id="19" idx="6"/>
          </p:cNvCxnSpPr>
          <p:nvPr/>
        </p:nvCxnSpPr>
        <p:spPr>
          <a:xfrm>
            <a:off x="8304841" y="3050976"/>
            <a:ext cx="83915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7061"/>
      </p:ext>
    </p:extLst>
  </p:cSld>
  <p:clrMapOvr>
    <a:masterClrMapping/>
  </p:clrMapOvr>
  <p:transition spd="slow" advTm="742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3588 " pathEditMode="relative" ptsTypes="AA">
                                      <p:cBhvr>
                                        <p:cTn id="39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 0.07361 " pathEditMode="relative" ptsTypes="AA">
                                      <p:cBhvr>
                                        <p:cTn id="4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1419 " pathEditMode="relative" ptsTypes="AA">
                                      <p:cBhvr>
                                        <p:cTn id="43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 0.23634 " pathEditMode="relative" ptsTypes="AA">
                                      <p:cBhvr>
                                        <p:cTn id="4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2" presetClass="exit" presetSubtype="4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xit" presetSubtype="4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xit" presetSubtype="4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208 L -0.00052 0.43727 " pathEditMode="relative" rAng="0" ptsTypes="AA">
                                      <p:cBhvr>
                                        <p:cTn id="73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88889E-6 0.00255 L -0.00243 0.36852 " pathEditMode="relative" rAng="0" ptsTypes="AA">
                                      <p:cBhvr>
                                        <p:cTn id="75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8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052 0.00231 L -0.00069 0.27129 " pathEditMode="relative" rAng="0" ptsTypes="AA">
                                      <p:cBhvr>
                                        <p:cTn id="77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3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38889E-6 0.00232 L -0.00122 0.17546 " pathEditMode="relative" rAng="0" ptsTypes="AA">
                                      <p:cBhvr>
                                        <p:cTn id="79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8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" presetClass="exit" presetSubtype="1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1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1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1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7" grpId="0"/>
      <p:bldP spid="37" grpId="1"/>
      <p:bldP spid="37" grpId="2"/>
      <p:bldP spid="39" grpId="0"/>
      <p:bldP spid="39" grpId="1"/>
      <p:bldP spid="39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蓝色的小旗图标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28" y="1859741"/>
            <a:ext cx="899796" cy="8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3050976"/>
            <a:ext cx="8142841" cy="1766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19181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90426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980841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09596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7" idx="6"/>
          </p:cNvCxnSpPr>
          <p:nvPr/>
        </p:nvCxnSpPr>
        <p:spPr>
          <a:xfrm>
            <a:off x="8304841" y="3050976"/>
            <a:ext cx="83915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蓝色的小旗图标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98" y="1826577"/>
            <a:ext cx="899796" cy="8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13738" y="5373688"/>
            <a:ext cx="4716524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 smtClean="0">
                <a:solidFill>
                  <a:schemeClr val="bg1"/>
                </a:solidFill>
                <a:latin typeface="Adobe Gothic Std B" pitchFamily="34" charset="-128"/>
              </a:rPr>
              <a:t>Github</a:t>
            </a:r>
            <a:r>
              <a:rPr lang="en-US" altLang="zh-CN" sz="4800" dirty="0" smtClean="0">
                <a:solidFill>
                  <a:schemeClr val="bg1"/>
                </a:solidFill>
                <a:latin typeface="Adobe Gothic Std B" pitchFamily="34" charset="-128"/>
              </a:rPr>
              <a:t> + </a:t>
            </a:r>
            <a:r>
              <a:rPr lang="en-US" altLang="zh-CN" sz="4800" dirty="0" err="1" smtClean="0">
                <a:solidFill>
                  <a:schemeClr val="bg1"/>
                </a:solidFill>
                <a:latin typeface="Adobe Gothic Std B" pitchFamily="34" charset="-128"/>
              </a:rPr>
              <a:t>Git</a:t>
            </a:r>
            <a:r>
              <a:rPr lang="en-US" altLang="zh-CN" sz="4800" dirty="0" smtClean="0">
                <a:solidFill>
                  <a:schemeClr val="bg1"/>
                </a:solidFill>
                <a:latin typeface="Adobe Gothic Std B" pitchFamily="34" charset="-128"/>
              </a:rPr>
              <a:t> Shell</a:t>
            </a:r>
            <a:endParaRPr lang="zh-CN" altLang="en-US" sz="48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7480" y="34191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8310" y="34191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Github.com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09996"/>
      </p:ext>
    </p:extLst>
  </p:cSld>
  <p:clrMapOvr>
    <a:masterClrMapping/>
  </p:clrMapOvr>
  <p:transition spd="slow" advTm="1673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230218" y="-22225"/>
            <a:ext cx="584200" cy="27717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06480" y="-39688"/>
            <a:ext cx="584200" cy="33226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66868" y="-22225"/>
            <a:ext cx="579437" cy="401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25668" y="-25400"/>
            <a:ext cx="584200" cy="4600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841286" y="357554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274548" y="358280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控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709398" y="358279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88686" y="332880"/>
            <a:ext cx="730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7836768" y="5747428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结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7270030" y="5748154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总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704880" y="5748153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84168" y="5722754"/>
            <a:ext cx="730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>
            <a:endCxn id="5" idx="2"/>
          </p:cNvCxnSpPr>
          <p:nvPr/>
        </p:nvCxnSpPr>
        <p:spPr>
          <a:xfrm>
            <a:off x="0" y="3050976"/>
            <a:ext cx="81918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19181" y="288897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396328" y="3326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5" idx="5"/>
            <a:endCxn id="39" idx="0"/>
          </p:cNvCxnSpPr>
          <p:nvPr/>
        </p:nvCxnSpPr>
        <p:spPr>
          <a:xfrm>
            <a:off x="1095732" y="3165527"/>
            <a:ext cx="793988" cy="22076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9" idx="6"/>
            <a:endCxn id="18" idx="2"/>
          </p:cNvCxnSpPr>
          <p:nvPr/>
        </p:nvCxnSpPr>
        <p:spPr>
          <a:xfrm>
            <a:off x="2051720" y="5535216"/>
            <a:ext cx="632169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0"/>
            <a:endCxn id="32" idx="4"/>
          </p:cNvCxnSpPr>
          <p:nvPr/>
        </p:nvCxnSpPr>
        <p:spPr>
          <a:xfrm flipV="1">
            <a:off x="8535417" y="656656"/>
            <a:ext cx="22911" cy="47165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" y="3050976"/>
            <a:ext cx="81918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7598" y="84611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丁磊</a:t>
            </a:r>
            <a:endParaRPr lang="zh-CN" alt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373417" y="537321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727720" y="537321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40"/>
          <p:cNvSpPr txBox="1"/>
          <p:nvPr/>
        </p:nvSpPr>
        <p:spPr>
          <a:xfrm>
            <a:off x="2047598" y="179783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张伟鹏</a:t>
            </a:r>
            <a:endParaRPr lang="zh-CN" alt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40"/>
          <p:cNvSpPr txBox="1"/>
          <p:nvPr/>
        </p:nvSpPr>
        <p:spPr>
          <a:xfrm>
            <a:off x="2065871" y="2749550"/>
            <a:ext cx="121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余敬</a:t>
            </a:r>
            <a:endParaRPr lang="zh-CN" alt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0"/>
          <p:cNvSpPr txBox="1"/>
          <p:nvPr/>
        </p:nvSpPr>
        <p:spPr>
          <a:xfrm>
            <a:off x="2056741" y="370126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陈建伟</a:t>
            </a:r>
            <a:endParaRPr lang="zh-CN" alt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2108606" y="464754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唐子煜</a:t>
            </a:r>
            <a:endParaRPr lang="zh-CN" alt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5501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12139E-6 L -0.00069 0.60647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7 1.90751E-6 L -0.00174 0.52231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2222E-6 1.90751E-6 L -0.00295 0.41734 " pathEditMode="relative" rAng="0" ptsTypes="AA">
                                      <p:cBhvr>
                                        <p:cTn id="3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2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11111E-6 -1.7341E-6 L -0.00104 0.34867 " pathEditMode="relative" rAng="0" ptsTypes="AA">
                                      <p:cBhvr>
                                        <p:cTn id="3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7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ntr" presetSubtype="1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00"/>
                            </p:stCondLst>
                            <p:childTnLst>
                              <p:par>
                                <p:cTn id="56" presetID="2" presetClass="exit" presetSubtype="1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1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1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1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2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60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4659 L -0.00104 0.78705 " pathEditMode="relative" rAng="0" ptsTypes="AA">
                                      <p:cBhvr>
                                        <p:cTn id="7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295 0.41734 L -0.00694 0.78451 " pathEditMode="relative" rAng="0" ptsTypes="AA">
                                      <p:cBhvr>
                                        <p:cTn id="7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8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174 0.52231 L -0.00174 0.7845 " pathEditMode="relative" rAng="0" ptsTypes="AA">
                                      <p:cBhvr>
                                        <p:cTn id="7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69 0.60647 L -0.00069 0.78474 " pathEditMode="relative" rAng="0" ptsTypes="AA">
                                      <p:cBhvr>
                                        <p:cTn id="8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00"/>
                            </p:stCondLst>
                            <p:childTnLst>
                              <p:par>
                                <p:cTn id="82" presetID="12" presetClass="exit" presetSubtype="4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2" presetClass="exit" presetSubtype="4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6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2" presetClass="exit" presetSubtype="4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2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7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200"/>
                            </p:stCondLst>
                            <p:childTnLst>
                              <p:par>
                                <p:cTn id="1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700"/>
                            </p:stCondLst>
                            <p:childTnLst>
                              <p:par>
                                <p:cTn id="14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00"/>
                            </p:stCondLst>
                            <p:childTnLst>
                              <p:par>
                                <p:cTn id="1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700"/>
                            </p:stCondLst>
                            <p:childTnLst>
                              <p:par>
                                <p:cTn id="1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9" grpId="0"/>
      <p:bldP spid="30" grpId="0"/>
      <p:bldP spid="31" grpId="0"/>
      <p:bldP spid="32" grpId="1" animBg="1"/>
      <p:bldP spid="41" grpId="0"/>
      <p:bldP spid="18" grpId="0" animBg="1"/>
      <p:bldP spid="18" grpId="1" animBg="1"/>
      <p:bldP spid="39" grpId="0" animBg="1"/>
      <p:bldP spid="33" grpId="0"/>
      <p:bldP spid="37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827113771"/>
              </p:ext>
            </p:extLst>
          </p:nvPr>
        </p:nvGraphicFramePr>
        <p:xfrm>
          <a:off x="359533" y="2005995"/>
          <a:ext cx="8424935" cy="2846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85260" y="342442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结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095658" y="350361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价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465393" y="358280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评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895591" y="358974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员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279531" y="332880"/>
            <a:ext cx="730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460925" y="357586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总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876918" y="381140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人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269133" y="319584"/>
            <a:ext cx="730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3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2" presetClass="exit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0" grpId="1">
        <p:bldAsOne/>
      </p:bldGraphic>
      <p:bldP spid="19" grpId="0"/>
      <p:bldP spid="24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0104" y="1995339"/>
            <a:ext cx="682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软件工程系列课程教学辅助网站</a:t>
            </a:r>
            <a:endParaRPr lang="zh-CN" altLang="en-US" sz="3600" spc="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3272" y="2662824"/>
            <a:ext cx="235745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G16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小组</a:t>
            </a:r>
            <a:endParaRPr lang="zh-CN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5790" y="2662824"/>
            <a:ext cx="235745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G16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小组</a:t>
            </a:r>
            <a:endParaRPr lang="zh-CN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7744" y="3227492"/>
            <a:ext cx="5221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96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5" y="3212976"/>
            <a:ext cx="5221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96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5" y="3212976"/>
            <a:ext cx="5221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96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5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3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8" grpId="0"/>
      <p:bldP spid="28" grpId="1"/>
      <p:bldP spid="28" grpId="2"/>
      <p:bldP spid="29" grpId="0"/>
      <p:bldP spid="29" grpId="1"/>
      <p:bldP spid="2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41344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需要移交的文件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552" y="1451458"/>
            <a:ext cx="4254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项目章程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可行性分析报告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质量保证计划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软件需求规格说明书</a:t>
            </a: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  <a:endParaRPr lang="en-US" altLang="zh-CN" sz="2800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用户手册</a:t>
            </a: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  <a:endParaRPr lang="en-US" altLang="zh-CN" sz="2800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测试用例文档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范围与前景文档</a:t>
            </a: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  <a:endParaRPr lang="en-US" altLang="zh-CN" sz="2800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25996" y="1451459"/>
            <a:ext cx="34563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界面原型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测试计划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开发实施计划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安装部署计划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系统维护计划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培训计划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项目总体报告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897584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非移交的文件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7804" y="1638658"/>
            <a:ext cx="48672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总体项目计划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需求工程计划</a:t>
            </a: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软件需求变更文档</a:t>
            </a: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小组会议记录</a:t>
            </a: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《QFD</a:t>
            </a:r>
            <a:r>
              <a:rPr lang="zh-CN" altLang="en-US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打分表</a:t>
            </a: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文档规范</a:t>
            </a: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项目干系人文档</a:t>
            </a:r>
            <a:r>
              <a:rPr lang="en-US" altLang="zh-CN" sz="2800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417735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36"/>
          <p:cNvSpPr txBox="1"/>
          <p:nvPr/>
        </p:nvSpPr>
        <p:spPr>
          <a:xfrm>
            <a:off x="3253346" y="815230"/>
            <a:ext cx="2547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前景与范围文档</a:t>
            </a:r>
            <a:endParaRPr lang="en-US" altLang="zh-CN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</a:t>
            </a:r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说明书</a:t>
            </a:r>
            <a:endParaRPr lang="en-US" altLang="zh-CN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en-US" altLang="zh-CN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zh-CN" altLang="en-US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28"/>
          <p:cNvSpPr txBox="1"/>
          <p:nvPr/>
        </p:nvSpPr>
        <p:spPr>
          <a:xfrm>
            <a:off x="1345463" y="1092231"/>
            <a:ext cx="179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endParaRPr lang="en-US" altLang="zh-CN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总体计划</a:t>
            </a:r>
          </a:p>
          <a:p>
            <a:r>
              <a:rPr lang="en-US" altLang="zh-CN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8790" y="3068960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2099862" y="5760347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1493729" y="5786435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完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944240" y="5772315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23528" y="5746916"/>
            <a:ext cx="730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246696" y="5772314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况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323528" y="4287790"/>
            <a:ext cx="148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项目可行性分析报告</a:t>
            </a:r>
            <a:endParaRPr lang="zh-CN" altLang="en-US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0"/>
          <p:cNvSpPr txBox="1"/>
          <p:nvPr/>
        </p:nvSpPr>
        <p:spPr>
          <a:xfrm>
            <a:off x="2514245" y="4324248"/>
            <a:ext cx="110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</a:p>
        </p:txBody>
      </p:sp>
      <p:sp>
        <p:nvSpPr>
          <p:cNvPr id="62" name="椭圆 61"/>
          <p:cNvSpPr/>
          <p:nvPr/>
        </p:nvSpPr>
        <p:spPr>
          <a:xfrm>
            <a:off x="782240" y="290696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852678" y="290696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842974" y="291942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860434" y="290696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868190" y="290696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827763" y="290696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812552" y="290696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36"/>
          <p:cNvSpPr txBox="1"/>
          <p:nvPr/>
        </p:nvSpPr>
        <p:spPr>
          <a:xfrm>
            <a:off x="5218206" y="1629007"/>
            <a:ext cx="159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开发实施计划</a:t>
            </a:r>
            <a:endParaRPr lang="zh-CN" altLang="en-US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741216" y="291448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36"/>
          <p:cNvSpPr txBox="1"/>
          <p:nvPr/>
        </p:nvSpPr>
        <p:spPr>
          <a:xfrm>
            <a:off x="4462097" y="4310587"/>
            <a:ext cx="111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软件需求变更</a:t>
            </a:r>
            <a:r>
              <a:rPr lang="zh-CN" altLang="en-US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73" name="TextBox 36"/>
          <p:cNvSpPr txBox="1"/>
          <p:nvPr/>
        </p:nvSpPr>
        <p:spPr>
          <a:xfrm>
            <a:off x="7445439" y="1335828"/>
            <a:ext cx="91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项目总结报告</a:t>
            </a:r>
            <a:endParaRPr lang="zh-CN" altLang="en-US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4" name="TextBox 36"/>
          <p:cNvSpPr txBox="1"/>
          <p:nvPr/>
        </p:nvSpPr>
        <p:spPr>
          <a:xfrm>
            <a:off x="6391655" y="4317761"/>
            <a:ext cx="2393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测试计划</a:t>
            </a:r>
            <a:endParaRPr lang="en-US" altLang="zh-CN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&amp;</a:t>
            </a:r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安装部署计划</a:t>
            </a:r>
            <a:endParaRPr lang="en-US" altLang="zh-CN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&amp;</a:t>
            </a:r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培训计划</a:t>
            </a:r>
            <a:endParaRPr lang="en-US" altLang="zh-CN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&amp;</a:t>
            </a:r>
            <a:r>
              <a:rPr lang="zh-CN" altLang="en-US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系统维护计划</a:t>
            </a:r>
            <a:endParaRPr lang="zh-CN" altLang="en-US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944240" y="3381382"/>
            <a:ext cx="0" cy="78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007331" y="2051999"/>
            <a:ext cx="0" cy="78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042304" y="3381381"/>
            <a:ext cx="0" cy="78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014678" y="2051998"/>
            <a:ext cx="0" cy="78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004974" y="3381381"/>
            <a:ext cx="0" cy="78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995018" y="2040971"/>
            <a:ext cx="0" cy="78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994635" y="3381380"/>
            <a:ext cx="0" cy="78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903215" y="2051997"/>
            <a:ext cx="0" cy="78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165028" y="2284809"/>
            <a:ext cx="584200" cy="4600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605193" y="2868711"/>
            <a:ext cx="579437" cy="401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45840" y="3562746"/>
            <a:ext cx="584200" cy="33226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69578" y="4113609"/>
            <a:ext cx="584200" cy="27717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673438" y="5805263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情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50762" y="1849515"/>
            <a:ext cx="584200" cy="50323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329058" y="1268762"/>
            <a:ext cx="584200" cy="5636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06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00017 -0.625 " pathEditMode="relative" rAng="0" ptsTypes="AA">
                                      <p:cBhvr>
                                        <p:cTn id="30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12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48148E-6 L -2.77778E-7 -0.52963 " pathEditMode="relative" rAng="0" ptsTypes="AA">
                                      <p:cBhvr>
                                        <p:cTn id="32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4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4301 " pathEditMode="relative" rAng="0" ptsTypes="AA">
                                      <p:cBhvr>
                                        <p:cTn id="34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0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6.35838E-7 L -2.22222E-6 -0.35144 " pathEditMode="relative" ptsTypes="AA">
                                      <p:cBhvr>
                                        <p:cTn id="36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xit" presetSubtype="4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7778E-6 -0.35185 L 0.00034 -0.83727 " pathEditMode="relative" rAng="0" ptsTypes="AA">
                                      <p:cBhvr>
                                        <p:cTn id="5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42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0.4301 L -0.00191 -0.83635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32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7 -0.53033 L 0.00278 -0.83843 " pathEditMode="relative" rAng="0" ptsTypes="AA">
                                      <p:cBhvr>
                                        <p:cTn id="5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54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17 -0.625 L 0.00035 -0.83634 " pathEditMode="relative" rAng="0" ptsTypes="AA">
                                      <p:cBhvr>
                                        <p:cTn id="6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057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xit" presetSubtype="4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xit" presetSubtype="4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3.7037E-6 L 0.00122 -0.68519 " pathEditMode="relative" rAng="0" ptsTypes="AA">
                                      <p:cBhvr>
                                        <p:cTn id="80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3425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0121 -0.68518 L 0.00104 -0.83704 " pathEditMode="relative" rAng="0" ptsTypes="AA">
                                      <p:cBhvr>
                                        <p:cTn id="8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59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00104 -0.77013 " pathEditMode="relative" rAng="0" ptsTypes="AA">
                                      <p:cBhvr>
                                        <p:cTn id="86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773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105 -0.77014 L 3.05556E-6 -0.82825 " pathEditMode="relative" rAng="0" ptsTypes="AA">
                                      <p:cBhvr>
                                        <p:cTn id="8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94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9" grpId="0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61" grpId="2"/>
      <p:bldP spid="40" grpId="0"/>
      <p:bldP spid="40" grpId="1"/>
      <p:bldP spid="40" grpId="2"/>
      <p:bldP spid="45" grpId="0"/>
      <p:bldP spid="50" grpId="0"/>
      <p:bldP spid="70" grpId="0"/>
      <p:bldP spid="72" grpId="0"/>
      <p:bldP spid="73" grpId="0"/>
      <p:bldP spid="74" grpId="0"/>
      <p:bldP spid="57" grpId="0" animBg="1"/>
      <p:bldP spid="57" grpId="1" animBg="1"/>
      <p:bldP spid="56" grpId="0" animBg="1"/>
      <p:bldP spid="56" grpId="1" animBg="1"/>
      <p:bldP spid="55" grpId="0" animBg="1"/>
      <p:bldP spid="55" grpId="1" animBg="1"/>
      <p:bldP spid="54" grpId="0" animBg="1"/>
      <p:bldP spid="54" grpId="1" animBg="1"/>
      <p:bldP spid="38" grpId="0"/>
      <p:bldP spid="38" grpId="1"/>
      <p:bldP spid="38" grpId="2"/>
      <p:bldP spid="35" grpId="0" animBg="1"/>
      <p:bldP spid="35" grpId="1" animBg="1"/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可行性分析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17"/>
          <p:cNvSpPr>
            <a:spLocks noChangeArrowheads="1"/>
          </p:cNvSpPr>
          <p:nvPr/>
        </p:nvSpPr>
        <p:spPr bwMode="auto">
          <a:xfrm>
            <a:off x="4553372" y="414521"/>
            <a:ext cx="3947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技术可行分析</a:t>
            </a:r>
            <a:endParaRPr lang="zh-CN" altLang="en-US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096" y="1202768"/>
            <a:ext cx="7871503" cy="376706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503951" y="5903711"/>
            <a:ext cx="6311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WordPress + </a:t>
            </a:r>
            <a:r>
              <a:rPr lang="en-US" altLang="zh-CN" sz="3200" b="1" dirty="0" err="1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32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+ Apache</a:t>
            </a:r>
            <a:endParaRPr lang="zh-CN" altLang="en-US" sz="3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096" y="1192089"/>
            <a:ext cx="7893475" cy="374380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987245" y="5907824"/>
            <a:ext cx="5367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discuz</a:t>
            </a:r>
            <a:r>
              <a:rPr lang="en-US" altLang="zh-CN" sz="32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3200" b="1" dirty="0" err="1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32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+ Apache</a:t>
            </a:r>
            <a:endParaRPr lang="zh-CN" altLang="en-US" sz="3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807" y="1187214"/>
            <a:ext cx="7869792" cy="382783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922751" y="5903711"/>
            <a:ext cx="5474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jeecms</a:t>
            </a:r>
            <a:r>
              <a:rPr lang="en-US" altLang="zh-CN" sz="32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3200" b="1" dirty="0" err="1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32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+ Tomcat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17759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utoUpdateAnimBg="0"/>
      <p:bldP spid="17" grpId="0"/>
      <p:bldP spid="17" grpId="1"/>
      <p:bldP spid="19" grpId="0"/>
      <p:bldP spid="19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67544" y="260648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项目章程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1167804" y="1628800"/>
            <a:ext cx="67705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在项目章程中，我们确立项目所需要移交的成果</a:t>
            </a:r>
            <a:r>
              <a:rPr lang="zh-CN" altLang="en-US" b="1" dirty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明确了项目开始结束时间以及确定了项目的主要干系人。</a:t>
            </a:r>
            <a:endParaRPr lang="en-US" altLang="zh-CN" b="1" dirty="0" smtClean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2196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15537" y="297517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项目总体计划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5355771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56790" y="51754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28019" y="518439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1091" y="5193771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52320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0380" y="5169556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288730" y="5179609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0641" y="5186237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05804" y="5168673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187624" y="1844824"/>
            <a:ext cx="6552728" cy="19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1BBB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描述了需要提交的产品，验收标准以及我们小组对于这个项目的工作安排和人员分配情况。</a:t>
            </a:r>
            <a:endParaRPr lang="zh-CN" altLang="en-US" b="1" dirty="0">
              <a:solidFill>
                <a:srgbClr val="1BBB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6100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440092" y="271544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项目总体计划</a:t>
            </a:r>
            <a:endParaRPr lang="zh-CN" altLang="en-US" sz="4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04909" y="611999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总阶段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1" y="1071503"/>
            <a:ext cx="5888345" cy="506230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286763" y="613381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可行性分析阶段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8" y="1064873"/>
            <a:ext cx="7113109" cy="506893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574627" y="612690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需求工程阶段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71" y="1067088"/>
            <a:ext cx="8267957" cy="4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90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2" grpId="0"/>
      <p:bldP spid="22" grpId="1"/>
      <p:bldP spid="24" grpId="0"/>
      <p:bldP spid="2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5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870</Words>
  <Application>Microsoft Office PowerPoint</Application>
  <PresentationFormat>全屏显示(4:3)</PresentationFormat>
  <Paragraphs>205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Adobe Gothic Std B</vt:lpstr>
      <vt:lpstr>宋体</vt:lpstr>
      <vt:lpstr>微软雅黑</vt:lpstr>
      <vt:lpstr>Arial</vt:lpstr>
      <vt:lpstr>Calibri</vt:lpstr>
      <vt:lpstr>Mongolian Baiti</vt:lpstr>
      <vt:lpstr>Segoe UI</vt:lpstr>
      <vt:lpstr>Office 主题​​</vt:lpstr>
      <vt:lpstr>项目总结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SkyUN.Org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Bread</dc:creator>
  <cp:lastModifiedBy>Administration</cp:lastModifiedBy>
  <cp:revision>144</cp:revision>
  <dcterms:created xsi:type="dcterms:W3CDTF">2011-02-16T06:25:16Z</dcterms:created>
  <dcterms:modified xsi:type="dcterms:W3CDTF">2017-01-04T07:09:49Z</dcterms:modified>
</cp:coreProperties>
</file>