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54163567909463"/>
          <c:y val="1.8960169476868597E-3"/>
          <c:w val="0.88129373677438727"/>
          <c:h val="0.947322377996817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人</c:v>
                </c:pt>
              </c:strCache>
            </c:strRef>
          </c:tx>
          <c:spPr>
            <a:gradFill flip="none" rotWithShape="1">
              <a:gsLst>
                <a:gs pos="0">
                  <a:srgbClr val="FFFF00"/>
                </a:gs>
                <a:gs pos="97000">
                  <a:srgbClr val="FF00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FF0000"/>
              </a:solidFill>
            </a:ln>
            <a:effectLst>
              <a:glow rad="127000">
                <a:schemeClr val="bg1"/>
              </a:glow>
            </a:effectLst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0D-43DC-8A18-F7AF30E814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Sheet1!$F$2:$F$21</c:f>
              <c:strCache>
                <c:ptCount val="20"/>
                <c:pt idx="0">
                  <c:v>1.沖縄県</c:v>
                </c:pt>
                <c:pt idx="1">
                  <c:v>2.福岡県</c:v>
                </c:pt>
                <c:pt idx="2">
                  <c:v>3.大阪府</c:v>
                </c:pt>
                <c:pt idx="3">
                  <c:v>4.東京都</c:v>
                </c:pt>
                <c:pt idx="4">
                  <c:v>5.熊本県</c:v>
                </c:pt>
                <c:pt idx="5">
                  <c:v>6.佐賀県</c:v>
                </c:pt>
                <c:pt idx="6">
                  <c:v>7.鹿児島県</c:v>
                </c:pt>
                <c:pt idx="7">
                  <c:v>8.宮崎県</c:v>
                </c:pt>
                <c:pt idx="8">
                  <c:v>9.愛知県</c:v>
                </c:pt>
                <c:pt idx="9">
                  <c:v>10.兵庫県</c:v>
                </c:pt>
                <c:pt idx="10">
                  <c:v>11.大分県</c:v>
                </c:pt>
                <c:pt idx="11">
                  <c:v>12.京都府</c:v>
                </c:pt>
                <c:pt idx="12">
                  <c:v>13.島根県</c:v>
                </c:pt>
                <c:pt idx="13">
                  <c:v>14.埼玉県</c:v>
                </c:pt>
                <c:pt idx="14">
                  <c:v>15.神奈川県</c:v>
                </c:pt>
                <c:pt idx="15">
                  <c:v>16.千葉県</c:v>
                </c:pt>
                <c:pt idx="16">
                  <c:v>17.奈良県</c:v>
                </c:pt>
                <c:pt idx="17">
                  <c:v>18.静岡県</c:v>
                </c:pt>
                <c:pt idx="18">
                  <c:v>19.青森県</c:v>
                </c:pt>
                <c:pt idx="19">
                  <c:v>20.福井県</c:v>
                </c:pt>
              </c:strCache>
            </c:strRef>
          </c:cat>
          <c:val>
            <c:numRef>
              <c:f>Sheet1!$G$2:$G$21</c:f>
              <c:numCache>
                <c:formatCode>#,##0.00</c:formatCode>
                <c:ptCount val="20"/>
                <c:pt idx="0">
                  <c:v>2017.2676970043799</c:v>
                </c:pt>
                <c:pt idx="1">
                  <c:v>1324.8522846370099</c:v>
                </c:pt>
                <c:pt idx="2">
                  <c:v>1320.58338807051</c:v>
                </c:pt>
                <c:pt idx="3">
                  <c:v>1291.95789684696</c:v>
                </c:pt>
                <c:pt idx="4">
                  <c:v>1283.8973227306401</c:v>
                </c:pt>
                <c:pt idx="5">
                  <c:v>1122.32297564089</c:v>
                </c:pt>
                <c:pt idx="6">
                  <c:v>1016.14601172606</c:v>
                </c:pt>
                <c:pt idx="7">
                  <c:v>976.55519570371803</c:v>
                </c:pt>
                <c:pt idx="8">
                  <c:v>975.40376656548301</c:v>
                </c:pt>
                <c:pt idx="9">
                  <c:v>939.798375188151</c:v>
                </c:pt>
                <c:pt idx="10">
                  <c:v>932.06222883440103</c:v>
                </c:pt>
                <c:pt idx="11">
                  <c:v>916.338354756841</c:v>
                </c:pt>
                <c:pt idx="12">
                  <c:v>896.70196058564204</c:v>
                </c:pt>
                <c:pt idx="13">
                  <c:v>877.89057920845596</c:v>
                </c:pt>
                <c:pt idx="14">
                  <c:v>847.71184595733598</c:v>
                </c:pt>
                <c:pt idx="15">
                  <c:v>803.08951575945798</c:v>
                </c:pt>
                <c:pt idx="16">
                  <c:v>784.991464529665</c:v>
                </c:pt>
                <c:pt idx="17">
                  <c:v>756.93561767278504</c:v>
                </c:pt>
                <c:pt idx="18">
                  <c:v>739.34719673275197</c:v>
                </c:pt>
                <c:pt idx="19">
                  <c:v>730.24777567831495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6-49BF-909F-EC1D69F05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2058280"/>
        <c:axId val="602055984"/>
      </c:barChart>
      <c:catAx>
        <c:axId val="60205828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accent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#,##0_);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2055984"/>
        <c:crosses val="autoZero"/>
        <c:auto val="1"/>
        <c:lblAlgn val="ctr"/>
        <c:lblOffset val="100"/>
        <c:noMultiLvlLbl val="0"/>
      </c:catAx>
      <c:valAx>
        <c:axId val="602055984"/>
        <c:scaling>
          <c:orientation val="minMax"/>
        </c:scaling>
        <c:delete val="1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crossAx val="602058280"/>
        <c:crosses val="autoZero"/>
        <c:crossBetween val="between"/>
      </c:valAx>
      <c:spPr>
        <a:noFill/>
        <a:ln>
          <a:solidFill>
            <a:srgbClr val="FFFF00"/>
          </a:solidFill>
        </a:ln>
        <a:effectLst/>
      </c:spPr>
    </c:plotArea>
    <c:plotVisOnly val="1"/>
    <c:dispBlanksAs val="gap"/>
    <c:showDLblsOverMax val="0"/>
  </c:chart>
  <c:spPr>
    <a:solidFill>
      <a:schemeClr val="tx2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0.46272</cdr:x>
      <cdr:y>0.91042</cdr:y>
    </cdr:from>
    <cdr:to>
      <cdr:x>1</cdr:x>
      <cdr:y>1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3967091" y="4828814"/>
          <a:ext cx="4606288" cy="4751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71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24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4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50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66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5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7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A172-EC3F-447D-8829-6FB77045F3EC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5E64-0969-4137-BFEE-8192D5C00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1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726540"/>
              </p:ext>
            </p:extLst>
          </p:nvPr>
        </p:nvGraphicFramePr>
        <p:xfrm>
          <a:off x="103031" y="864295"/>
          <a:ext cx="11964474" cy="5435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464922" y="234701"/>
            <a:ext cx="741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直近１週間の人口</a:t>
            </a:r>
            <a:r>
              <a:rPr kumimoji="1" lang="en-US" altLang="ja-JP" sz="2800" b="1" dirty="0"/>
              <a:t>10</a:t>
            </a:r>
            <a:r>
              <a:rPr kumimoji="1" lang="ja-JP" altLang="en-US" sz="2800" b="1" dirty="0"/>
              <a:t>万人当たりの感染者数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09718" y="6075560"/>
            <a:ext cx="431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（令和</a:t>
            </a:r>
            <a:r>
              <a:rPr lang="ja-JP" altLang="en-US" sz="1400" b="1" dirty="0"/>
              <a:t>２</a:t>
            </a:r>
            <a:r>
              <a:rPr kumimoji="1" lang="ja-JP" altLang="en-US" sz="1400" b="1" dirty="0"/>
              <a:t>年</a:t>
            </a:r>
            <a:r>
              <a:rPr kumimoji="1" lang="en-US" altLang="ja-JP" sz="1400" b="1" dirty="0"/>
              <a:t>10</a:t>
            </a:r>
            <a:r>
              <a:rPr kumimoji="1" lang="ja-JP" altLang="en-US" sz="1400" b="1" dirty="0"/>
              <a:t>月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日現在国勢調査人口を基に算出）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78596" y="556518"/>
            <a:ext cx="198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令和</a:t>
            </a:r>
            <a:r>
              <a:rPr lang="en-US" altLang="zh-TW" sz="14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lang="zh-TW" altLang="en-US" sz="14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lang="en-US" altLang="zh-TW" sz="14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lang="zh-TW" altLang="en-US" sz="14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月</a:t>
            </a:r>
            <a:r>
              <a:rPr lang="en-US" altLang="zh-TW" sz="14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25</a:t>
            </a:r>
            <a:r>
              <a:rPr lang="zh-TW" altLang="en-US" sz="14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日現在</a:t>
            </a:r>
            <a:endParaRPr kumimoji="1" lang="ja-JP" altLang="en-US" sz="1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031" y="6352562"/>
            <a:ext cx="248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北九州市　</a:t>
            </a:r>
            <a:r>
              <a:rPr kumimoji="1" lang="en-US" altLang="ja-JP" sz="1600" dirty="0"/>
              <a:t>1,064.08</a:t>
            </a:r>
            <a:r>
              <a:rPr kumimoji="1" lang="ja-JP" altLang="en-US" sz="1600" dirty="0"/>
              <a:t>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32BF8-0BCA-40B8-9F18-14F24573A05D}"/>
              </a:ext>
            </a:extLst>
          </p:cNvPr>
          <p:cNvSpPr txBox="1"/>
          <p:nvPr/>
        </p:nvSpPr>
        <p:spPr>
          <a:xfrm>
            <a:off x="2301081" y="6390654"/>
            <a:ext cx="395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（令和</a:t>
            </a:r>
            <a:r>
              <a:rPr lang="en-US" altLang="ja-JP" sz="1400" dirty="0"/>
              <a:t>4</a:t>
            </a:r>
            <a:r>
              <a:rPr lang="ja-JP" altLang="en-US" sz="1400" dirty="0"/>
              <a:t>年</a:t>
            </a:r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lang="en-US" altLang="ja-JP" sz="1400" dirty="0"/>
              <a:t>1</a:t>
            </a:r>
            <a:r>
              <a:rPr lang="ja-JP" altLang="en-US" sz="1400" dirty="0"/>
              <a:t>日現在の推計人口を基に算出）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AFC920-20F8-4C9C-B8F8-ABFFC5517B4E}"/>
              </a:ext>
            </a:extLst>
          </p:cNvPr>
          <p:cNvSpPr txBox="1"/>
          <p:nvPr/>
        </p:nvSpPr>
        <p:spPr>
          <a:xfrm>
            <a:off x="6096000" y="6390653"/>
            <a:ext cx="566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☆：緊急事態宣言の実施都市　●：まん延防止等重点措置適用都市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408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73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北九州市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北九州市</dc:creator>
  <cp:lastModifiedBy>堀江吏将</cp:lastModifiedBy>
  <cp:revision>450</cp:revision>
  <cp:lastPrinted>2021-09-07T23:22:59Z</cp:lastPrinted>
  <dcterms:created xsi:type="dcterms:W3CDTF">2020-11-17T05:15:38Z</dcterms:created>
  <dcterms:modified xsi:type="dcterms:W3CDTF">2022-08-31T15:01:32Z</dcterms:modified>
</cp:coreProperties>
</file>