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embeddedFontLst>
    <p:embeddedFont>
      <p:font typeface="Arial Narrow"/>
      <p:regular r:id="rId29"/>
      <p:bold r:id="rId30"/>
      <p:italic r:id="rId31"/>
      <p:boldItalic r:id="rId32"/>
    </p:embeddedFont>
    <p:embeddedFont>
      <p:font typeface="Lato"/>
      <p:regular r:id="rId33"/>
      <p:bold r:id="rId34"/>
      <p:italic r:id="rId35"/>
      <p:boldItalic r:id="rId36"/>
    </p:embeddedFont>
    <p:embeddedFont>
      <p:font typeface="Corbel"/>
      <p:regular r:id="rId37"/>
      <p:bold r:id="rId38"/>
      <p:italic r:id="rId39"/>
      <p:boldItalic r:id="rId40"/>
    </p:embeddedFont>
    <p:embeddedFont>
      <p:font typeface="Helvetica Neue"/>
      <p:regular r:id="rId41"/>
      <p:bold r:id="rId42"/>
      <p:italic r:id="rId43"/>
      <p:boldItalic r:id="rId44"/>
    </p:embeddedFont>
    <p:embeddedFont>
      <p:font typeface="Arial Black"/>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hTbDSKyEApPWM7yM96psq4/uiG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orbel-boldItalic.fntdata"/><Relationship Id="rId20" Type="http://schemas.openxmlformats.org/officeDocument/2006/relationships/slide" Target="slides/slide16.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8.xml"/><Relationship Id="rId44" Type="http://schemas.openxmlformats.org/officeDocument/2006/relationships/font" Target="fonts/HelveticaNeue-boldItalic.fntdata"/><Relationship Id="rId21" Type="http://schemas.openxmlformats.org/officeDocument/2006/relationships/slide" Target="slides/slide17.xml"/><Relationship Id="rId43" Type="http://schemas.openxmlformats.org/officeDocument/2006/relationships/font" Target="fonts/HelveticaNeue-italic.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ialNarrow-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alNarrow-italic.fntdata"/><Relationship Id="rId30" Type="http://schemas.openxmlformats.org/officeDocument/2006/relationships/font" Target="fonts/ArialNarrow-bold.fntdata"/><Relationship Id="rId11" Type="http://schemas.openxmlformats.org/officeDocument/2006/relationships/slide" Target="slides/slide7.xml"/><Relationship Id="rId33" Type="http://schemas.openxmlformats.org/officeDocument/2006/relationships/font" Target="fonts/Lato-regular.fntdata"/><Relationship Id="rId10" Type="http://schemas.openxmlformats.org/officeDocument/2006/relationships/slide" Target="slides/slide6.xml"/><Relationship Id="rId32" Type="http://schemas.openxmlformats.org/officeDocument/2006/relationships/font" Target="fonts/ArialNarrow-boldItalic.fntdata"/><Relationship Id="rId13" Type="http://schemas.openxmlformats.org/officeDocument/2006/relationships/slide" Target="slides/slide9.xml"/><Relationship Id="rId35" Type="http://schemas.openxmlformats.org/officeDocument/2006/relationships/font" Target="fonts/Lato-italic.fntdata"/><Relationship Id="rId12" Type="http://schemas.openxmlformats.org/officeDocument/2006/relationships/slide" Target="slides/slide8.xml"/><Relationship Id="rId34" Type="http://schemas.openxmlformats.org/officeDocument/2006/relationships/font" Target="fonts/Lato-bold.fntdata"/><Relationship Id="rId15" Type="http://schemas.openxmlformats.org/officeDocument/2006/relationships/slide" Target="slides/slide11.xml"/><Relationship Id="rId37" Type="http://schemas.openxmlformats.org/officeDocument/2006/relationships/font" Target="fonts/Corbel-regular.fntdata"/><Relationship Id="rId14" Type="http://schemas.openxmlformats.org/officeDocument/2006/relationships/slide" Target="slides/slide10.xml"/><Relationship Id="rId36" Type="http://schemas.openxmlformats.org/officeDocument/2006/relationships/font" Target="fonts/Lato-boldItalic.fntdata"/><Relationship Id="rId17" Type="http://schemas.openxmlformats.org/officeDocument/2006/relationships/slide" Target="slides/slide13.xml"/><Relationship Id="rId39" Type="http://schemas.openxmlformats.org/officeDocument/2006/relationships/font" Target="fonts/Corbel-italic.fntdata"/><Relationship Id="rId16" Type="http://schemas.openxmlformats.org/officeDocument/2006/relationships/slide" Target="slides/slide12.xml"/><Relationship Id="rId38" Type="http://schemas.openxmlformats.org/officeDocument/2006/relationships/font" Target="fonts/Corbel-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PH"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f92d49f19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cf92d49f19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c72c47bc6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fc72c47bc6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400"/>
              <a:buNone/>
            </a:pPr>
            <a:r>
              <a:t/>
            </a:r>
            <a:endParaRPr/>
          </a:p>
        </p:txBody>
      </p:sp>
      <p:sp>
        <p:nvSpPr>
          <p:cNvPr id="304" name="Google Shape;304;gfc72c47bc6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279b6a796_0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10279b6a796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10279b6a796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2898cb7ad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102898cb7ad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102898cb7ad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PH"/>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strike="noStrike">
              <a:solidFill>
                <a:srgbClr val="4D5156"/>
              </a:solidFill>
              <a:latin typeface="Arial Narrow"/>
              <a:ea typeface="Arial Narrow"/>
              <a:cs typeface="Arial Narrow"/>
              <a:sym typeface="Arial Narrow"/>
            </a:endParaRPr>
          </a:p>
        </p:txBody>
      </p:sp>
      <p:sp>
        <p:nvSpPr>
          <p:cNvPr id="122" name="Google Shape;12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c72c47bc6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fc72c47bc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fc72c47bc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f92d49f19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cf92d49f19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cf92d49f19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PH"/>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 name="Google Shape;18;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4" name="Google Shape;24;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2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2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2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2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2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p:nvPr>
            <p:ph idx="2" type="pic"/>
          </p:nvPr>
        </p:nvSpPr>
        <p:spPr>
          <a:xfrm>
            <a:off x="3887391" y="987426"/>
            <a:ext cx="4629150" cy="4873625"/>
          </a:xfrm>
          <a:prstGeom prst="rect">
            <a:avLst/>
          </a:prstGeom>
          <a:noFill/>
          <a:ln>
            <a:noFill/>
          </a:ln>
        </p:spPr>
      </p:sp>
      <p:sp>
        <p:nvSpPr>
          <p:cNvPr id="68" name="Google Shape;68;p2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0.jp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jp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jp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jp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jpg"/><Relationship Id="rId4" Type="http://schemas.openxmlformats.org/officeDocument/2006/relationships/image" Target="../media/image29.png"/><Relationship Id="rId5"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jpg"/><Relationship Id="rId4" Type="http://schemas.openxmlformats.org/officeDocument/2006/relationships/image" Target="../media/image40.png"/><Relationship Id="rId5"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jpg"/><Relationship Id="rId4" Type="http://schemas.openxmlformats.org/officeDocument/2006/relationships/image" Target="../media/image33.jpg"/><Relationship Id="rId5" Type="http://schemas.openxmlformats.org/officeDocument/2006/relationships/image" Target="../media/image3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4.gif"/><Relationship Id="rId5" Type="http://schemas.openxmlformats.org/officeDocument/2006/relationships/image" Target="../media/image4.jpg"/><Relationship Id="rId6" Type="http://schemas.openxmlformats.org/officeDocument/2006/relationships/image" Target="../media/image13.jpg"/><Relationship Id="rId7"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993174" y="1146604"/>
            <a:ext cx="4371975" cy="4305300"/>
          </a:xfrm>
          <a:prstGeom prst="ellipse">
            <a:avLst/>
          </a:prstGeom>
          <a:gradFill>
            <a:gsLst>
              <a:gs pos="0">
                <a:srgbClr val="FEF4E4">
                  <a:alpha val="17254"/>
                </a:srgbClr>
              </a:gs>
              <a:gs pos="50000">
                <a:srgbClr val="FFD68D"/>
              </a:gs>
              <a:gs pos="67250">
                <a:srgbClr val="FFD687">
                  <a:alpha val="52549"/>
                </a:srgbClr>
              </a:gs>
              <a:gs pos="100000">
                <a:srgbClr val="FFD478">
                  <a:alpha val="42352"/>
                </a:srgbClr>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1"/>
          <p:cNvSpPr/>
          <p:nvPr/>
        </p:nvSpPr>
        <p:spPr>
          <a:xfrm>
            <a:off x="3374424" y="1070404"/>
            <a:ext cx="4371975" cy="4305300"/>
          </a:xfrm>
          <a:prstGeom prst="ellipse">
            <a:avLst/>
          </a:prstGeom>
          <a:gradFill>
            <a:gsLst>
              <a:gs pos="0">
                <a:srgbClr val="FEF4E4">
                  <a:alpha val="17254"/>
                </a:srgbClr>
              </a:gs>
              <a:gs pos="50000">
                <a:srgbClr val="FFD68D"/>
              </a:gs>
              <a:gs pos="67250">
                <a:srgbClr val="FFD687">
                  <a:alpha val="52549"/>
                </a:srgbClr>
              </a:gs>
              <a:gs pos="100000">
                <a:srgbClr val="FFD478">
                  <a:alpha val="42352"/>
                </a:srgbClr>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1"/>
          <p:cNvSpPr/>
          <p:nvPr/>
        </p:nvSpPr>
        <p:spPr>
          <a:xfrm>
            <a:off x="2183799" y="1146604"/>
            <a:ext cx="4371975" cy="4305300"/>
          </a:xfrm>
          <a:prstGeom prst="ellipse">
            <a:avLst/>
          </a:prstGeom>
          <a:gradFill>
            <a:gsLst>
              <a:gs pos="0">
                <a:srgbClr val="FEF4E4">
                  <a:alpha val="17254"/>
                </a:srgbClr>
              </a:gs>
              <a:gs pos="50000">
                <a:srgbClr val="FFD68D"/>
              </a:gs>
              <a:gs pos="67250">
                <a:srgbClr val="FFD687">
                  <a:alpha val="52549"/>
                </a:srgbClr>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1397601" y="2049124"/>
            <a:ext cx="5992027" cy="662178"/>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PH" sz="1800" u="none" cap="none" strike="noStrike">
                <a:solidFill>
                  <a:schemeClr val="accent1"/>
                </a:solidFill>
                <a:latin typeface="Calibri"/>
                <a:ea typeface="Calibri"/>
                <a:cs typeface="Calibri"/>
                <a:sym typeface="Calibri"/>
              </a:rPr>
              <a:t>DATA MINING MINI PROJECT</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0" y="2891482"/>
            <a:ext cx="9144000" cy="1746930"/>
          </a:xfrm>
          <a:prstGeom prst="rect">
            <a:avLst/>
          </a:prstGeom>
          <a:solidFill>
            <a:schemeClr val="l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txBox="1"/>
          <p:nvPr/>
        </p:nvSpPr>
        <p:spPr>
          <a:xfrm>
            <a:off x="2113005" y="3007502"/>
            <a:ext cx="45783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PH" sz="2400" u="sng" cap="none" strike="noStrike">
                <a:solidFill>
                  <a:schemeClr val="dk1"/>
                </a:solidFill>
                <a:latin typeface="Arial"/>
                <a:ea typeface="Arial"/>
                <a:cs typeface="Arial"/>
                <a:sym typeface="Arial"/>
              </a:rPr>
              <a:t>Using Data Mining Techniques to Promote Solar Energy for Household Use in Philippine Cities</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0" y="6557918"/>
            <a:ext cx="9144000" cy="30008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9"/>
          <p:cNvSpPr/>
          <p:nvPr/>
        </p:nvSpPr>
        <p:spPr>
          <a:xfrm>
            <a:off x="0" y="0"/>
            <a:ext cx="9144000" cy="6858000"/>
          </a:xfrm>
          <a:prstGeom prst="rect">
            <a:avLst/>
          </a:prstGeom>
          <a:blipFill rotWithShape="1">
            <a:blip r:embed="rId4">
              <a:alphaModFix/>
            </a:blip>
            <a:stretch>
              <a:fillRect b="0" l="-40995" r="-40995"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 name="Google Shape;207;p9"/>
          <p:cNvSpPr/>
          <p:nvPr/>
        </p:nvSpPr>
        <p:spPr>
          <a:xfrm rot="5400000">
            <a:off x="2480309" y="1227582"/>
            <a:ext cx="1554480" cy="13716"/>
          </a:xfrm>
          <a:custGeom>
            <a:rect b="b" l="l" r="r" t="t"/>
            <a:pathLst>
              <a:path extrusionOk="0" fill="none" h="13716" w="155448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extrusionOk="0" h="13716" w="155448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extrusionOk="0" fill="none" h="13716" w="155448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 name="Google Shape;208;p9"/>
          <p:cNvSpPr txBox="1"/>
          <p:nvPr/>
        </p:nvSpPr>
        <p:spPr>
          <a:xfrm>
            <a:off x="3391867" y="589918"/>
            <a:ext cx="5170932" cy="118030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120650" lvl="0" marL="0" marR="0" rtl="0" algn="l">
              <a:lnSpc>
                <a:spcPct val="90000"/>
              </a:lnSpc>
              <a:spcBef>
                <a:spcPts val="0"/>
              </a:spcBef>
              <a:spcAft>
                <a:spcPts val="0"/>
              </a:spcAft>
              <a:buClr>
                <a:schemeClr val="lt1"/>
              </a:buClr>
              <a:buSzPts val="1900"/>
              <a:buFont typeface="Arial"/>
              <a:buChar char="•"/>
            </a:pPr>
            <a:r>
              <a:rPr b="0" i="0" lang="en-PH" sz="1900" u="none" cap="none" strike="noStrike">
                <a:solidFill>
                  <a:schemeClr val="lt1"/>
                </a:solidFill>
                <a:latin typeface="Calibri"/>
                <a:ea typeface="Calibri"/>
                <a:cs typeface="Calibri"/>
                <a:sym typeface="Calibri"/>
              </a:rPr>
              <a:t>Location as Index</a:t>
            </a:r>
            <a:endParaRPr b="0" i="0" sz="1900" u="none" cap="none" strike="noStrike">
              <a:solidFill>
                <a:schemeClr val="lt1"/>
              </a:solidFill>
              <a:latin typeface="Calibri"/>
              <a:ea typeface="Calibri"/>
              <a:cs typeface="Calibri"/>
              <a:sym typeface="Calibri"/>
            </a:endParaRPr>
          </a:p>
          <a:p>
            <a:pPr indent="-114300" lvl="0" marL="0" marR="0" rtl="0" algn="l">
              <a:lnSpc>
                <a:spcPct val="90000"/>
              </a:lnSpc>
              <a:spcBef>
                <a:spcPts val="600"/>
              </a:spcBef>
              <a:spcAft>
                <a:spcPts val="0"/>
              </a:spcAft>
              <a:buClr>
                <a:schemeClr val="lt1"/>
              </a:buClr>
              <a:buSzPts val="1800"/>
              <a:buFont typeface="Arial"/>
              <a:buChar char="•"/>
            </a:pPr>
            <a:r>
              <a:rPr b="0" i="0" lang="en-PH" sz="1800" u="none" cap="none" strike="noStrike">
                <a:solidFill>
                  <a:schemeClr val="lt1"/>
                </a:solidFill>
                <a:latin typeface="Calibri"/>
                <a:ea typeface="Calibri"/>
                <a:cs typeface="Calibri"/>
                <a:sym typeface="Calibri"/>
              </a:rPr>
              <a:t>Column is Ave. of annual value of each     parameter</a:t>
            </a:r>
            <a:endParaRPr b="0" i="0" sz="1400" u="none" cap="none" strike="noStrike">
              <a:solidFill>
                <a:srgbClr val="000000"/>
              </a:solidFill>
              <a:latin typeface="Arial"/>
              <a:ea typeface="Arial"/>
              <a:cs typeface="Arial"/>
              <a:sym typeface="Arial"/>
            </a:endParaRPr>
          </a:p>
        </p:txBody>
      </p:sp>
      <p:pic>
        <p:nvPicPr>
          <p:cNvPr id="209" name="Google Shape;209;p9"/>
          <p:cNvPicPr preferRelativeResize="0"/>
          <p:nvPr/>
        </p:nvPicPr>
        <p:blipFill rotWithShape="1">
          <a:blip r:embed="rId5">
            <a:alphaModFix/>
          </a:blip>
          <a:srcRect b="8951" l="0" r="0" t="0"/>
          <a:stretch/>
        </p:blipFill>
        <p:spPr>
          <a:xfrm>
            <a:off x="473202" y="2360139"/>
            <a:ext cx="8188452" cy="3820946"/>
          </a:xfrm>
          <a:prstGeom prst="rect">
            <a:avLst/>
          </a:prstGeom>
          <a:noFill/>
          <a:ln>
            <a:noFill/>
          </a:ln>
        </p:spPr>
      </p:pic>
      <p:sp>
        <p:nvSpPr>
          <p:cNvPr id="210" name="Google Shape;210;p9"/>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Data Transformation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10"/>
          <p:cNvSpPr/>
          <p:nvPr/>
        </p:nvSpPr>
        <p:spPr>
          <a:xfrm>
            <a:off x="0" y="0"/>
            <a:ext cx="9144000" cy="6858000"/>
          </a:xfrm>
          <a:prstGeom prst="rect">
            <a:avLst/>
          </a:prstGeom>
          <a:blipFill rotWithShape="1">
            <a:blip r:embed="rId3">
              <a:alphaModFix/>
            </a:blip>
            <a:stretch>
              <a:fillRect b="0" l="-40995" r="-40995"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0"/>
          <p:cNvSpPr/>
          <p:nvPr/>
        </p:nvSpPr>
        <p:spPr>
          <a:xfrm rot="5400000">
            <a:off x="2480309" y="1227582"/>
            <a:ext cx="1554480" cy="13716"/>
          </a:xfrm>
          <a:custGeom>
            <a:rect b="b" l="l" r="r" t="t"/>
            <a:pathLst>
              <a:path extrusionOk="0" fill="none" h="13716" w="155448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extrusionOk="0" h="13716" w="155448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extrusionOk="0" fill="none" h="13716" w="155448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10"/>
          <p:cNvSpPr txBox="1"/>
          <p:nvPr/>
        </p:nvSpPr>
        <p:spPr>
          <a:xfrm>
            <a:off x="3466007" y="607712"/>
            <a:ext cx="5170932" cy="68946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120650" lvl="0" marL="0" marR="0" rtl="0" algn="l">
              <a:lnSpc>
                <a:spcPct val="90000"/>
              </a:lnSpc>
              <a:spcBef>
                <a:spcPts val="0"/>
              </a:spcBef>
              <a:spcAft>
                <a:spcPts val="0"/>
              </a:spcAft>
              <a:buClr>
                <a:schemeClr val="lt1"/>
              </a:buClr>
              <a:buSzPts val="1900"/>
              <a:buFont typeface="Arial"/>
              <a:buChar char="•"/>
            </a:pPr>
            <a:r>
              <a:rPr b="0" i="0" lang="en-PH" sz="1900" u="none" cap="none" strike="noStrike">
                <a:solidFill>
                  <a:schemeClr val="lt1"/>
                </a:solidFill>
                <a:latin typeface="Calibri"/>
                <a:ea typeface="Calibri"/>
                <a:cs typeface="Calibri"/>
                <a:sym typeface="Calibri"/>
              </a:rPr>
              <a:t>Stack all the data frame into one data frame</a:t>
            </a:r>
            <a:endParaRPr b="0" i="0" sz="1900" u="none" cap="none" strike="noStrike">
              <a:solidFill>
                <a:schemeClr val="lt1"/>
              </a:solidFill>
              <a:latin typeface="Calibri"/>
              <a:ea typeface="Calibri"/>
              <a:cs typeface="Calibri"/>
              <a:sym typeface="Calibri"/>
            </a:endParaRPr>
          </a:p>
        </p:txBody>
      </p:sp>
      <p:pic>
        <p:nvPicPr>
          <p:cNvPr descr="Timeline&#10;&#10;Description automatically generated" id="218" name="Google Shape;218;p10"/>
          <p:cNvPicPr preferRelativeResize="0"/>
          <p:nvPr/>
        </p:nvPicPr>
        <p:blipFill rotWithShape="1">
          <a:blip r:embed="rId4">
            <a:alphaModFix/>
          </a:blip>
          <a:srcRect b="0" l="0" r="0" t="0"/>
          <a:stretch/>
        </p:blipFill>
        <p:spPr>
          <a:xfrm>
            <a:off x="666589" y="2290936"/>
            <a:ext cx="7801678" cy="3959352"/>
          </a:xfrm>
          <a:prstGeom prst="rect">
            <a:avLst/>
          </a:prstGeom>
          <a:noFill/>
          <a:ln>
            <a:noFill/>
          </a:ln>
        </p:spPr>
      </p:pic>
      <p:sp>
        <p:nvSpPr>
          <p:cNvPr id="219" name="Google Shape;219;p10"/>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Data Transformation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11"/>
          <p:cNvSpPr/>
          <p:nvPr/>
        </p:nvSpPr>
        <p:spPr>
          <a:xfrm>
            <a:off x="0" y="0"/>
            <a:ext cx="9143999" cy="6857365"/>
          </a:xfrm>
          <a:prstGeom prst="rect">
            <a:avLst/>
          </a:prstGeom>
          <a:blipFill rotWithShape="1">
            <a:blip r:embed="rId3">
              <a:alphaModFix/>
            </a:blip>
            <a:stretch>
              <a:fillRect b="0" l="-40995" r="-40995"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25" name="Google Shape;225;p11"/>
          <p:cNvGrpSpPr/>
          <p:nvPr/>
        </p:nvGrpSpPr>
        <p:grpSpPr>
          <a:xfrm>
            <a:off x="0" y="1083484"/>
            <a:ext cx="266396" cy="673460"/>
            <a:chOff x="0" y="823811"/>
            <a:chExt cx="355196" cy="673460"/>
          </a:xfrm>
        </p:grpSpPr>
        <p:sp>
          <p:nvSpPr>
            <p:cNvPr id="226" name="Google Shape;226;p11"/>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11"/>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28" name="Google Shape;228;p11"/>
          <p:cNvSpPr/>
          <p:nvPr/>
        </p:nvSpPr>
        <p:spPr>
          <a:xfrm flipH="1">
            <a:off x="498813" y="2090569"/>
            <a:ext cx="322326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p11"/>
          <p:cNvSpPr txBox="1"/>
          <p:nvPr/>
        </p:nvSpPr>
        <p:spPr>
          <a:xfrm>
            <a:off x="443039" y="2330505"/>
            <a:ext cx="3419569" cy="3979585"/>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600"/>
              <a:buFont typeface="Arial"/>
              <a:buNone/>
            </a:pPr>
            <a:r>
              <a:rPr b="0" i="0" lang="en-PH" sz="1600" u="none" cap="none" strike="noStrike">
                <a:solidFill>
                  <a:schemeClr val="lt1"/>
                </a:solidFill>
                <a:highlight>
                  <a:srgbClr val="000080"/>
                </a:highlight>
                <a:latin typeface="Helvetica Neue"/>
                <a:ea typeface="Helvetica Neue"/>
                <a:cs typeface="Helvetica Neue"/>
                <a:sym typeface="Helvetica Neue"/>
              </a:rPr>
              <a:t>The histogram for Temperature at 2M above sea level shows that most locations in our dataset have average recorded temperatures at around 26-28degC.</a:t>
            </a:r>
            <a:endParaRPr b="0" i="0" sz="1400" u="none" cap="none" strike="noStrike">
              <a:solidFill>
                <a:srgbClr val="000000"/>
              </a:solidFill>
              <a:latin typeface="Arial"/>
              <a:ea typeface="Arial"/>
              <a:cs typeface="Arial"/>
              <a:sym typeface="Arial"/>
            </a:endParaRPr>
          </a:p>
          <a:p>
            <a:pPr indent="107950" lvl="0" marL="0" marR="0" rtl="0" algn="l">
              <a:lnSpc>
                <a:spcPct val="90000"/>
              </a:lnSpc>
              <a:spcBef>
                <a:spcPts val="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p:txBody>
      </p:sp>
      <p:sp>
        <p:nvSpPr>
          <p:cNvPr id="230" name="Google Shape;230;p11"/>
          <p:cNvSpPr/>
          <p:nvPr/>
        </p:nvSpPr>
        <p:spPr>
          <a:xfrm flipH="1">
            <a:off x="8023252" y="0"/>
            <a:ext cx="1120748"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1"/>
          <p:cNvSpPr/>
          <p:nvPr/>
        </p:nvSpPr>
        <p:spPr>
          <a:xfrm>
            <a:off x="4264357" y="513853"/>
            <a:ext cx="4507025" cy="583457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2" name="Google Shape;232;p11"/>
          <p:cNvPicPr preferRelativeResize="0"/>
          <p:nvPr/>
        </p:nvPicPr>
        <p:blipFill rotWithShape="1">
          <a:blip r:embed="rId4">
            <a:alphaModFix/>
          </a:blip>
          <a:srcRect b="0" l="0" r="0" t="0"/>
          <a:stretch/>
        </p:blipFill>
        <p:spPr>
          <a:xfrm>
            <a:off x="4264357" y="856180"/>
            <a:ext cx="4566433" cy="4859255"/>
          </a:xfrm>
          <a:prstGeom prst="rect">
            <a:avLst/>
          </a:prstGeom>
          <a:noFill/>
          <a:ln>
            <a:noFill/>
          </a:ln>
        </p:spPr>
      </p:pic>
      <p:sp>
        <p:nvSpPr>
          <p:cNvPr id="233" name="Google Shape;233;p11"/>
          <p:cNvSpPr/>
          <p:nvPr/>
        </p:nvSpPr>
        <p:spPr>
          <a:xfrm>
            <a:off x="266396" y="1083484"/>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Exploring the 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12"/>
          <p:cNvSpPr/>
          <p:nvPr/>
        </p:nvSpPr>
        <p:spPr>
          <a:xfrm>
            <a:off x="0" y="0"/>
            <a:ext cx="9143999" cy="6857365"/>
          </a:xfrm>
          <a:prstGeom prst="rect">
            <a:avLst/>
          </a:prstGeom>
          <a:blipFill rotWithShape="1">
            <a:blip r:embed="rId3">
              <a:alphaModFix/>
            </a:blip>
            <a:stretch>
              <a:fillRect b="0" l="-40995" r="-40995"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39" name="Google Shape;239;p12"/>
          <p:cNvGrpSpPr/>
          <p:nvPr/>
        </p:nvGrpSpPr>
        <p:grpSpPr>
          <a:xfrm>
            <a:off x="0" y="1083484"/>
            <a:ext cx="266396" cy="673460"/>
            <a:chOff x="0" y="823811"/>
            <a:chExt cx="355196" cy="673460"/>
          </a:xfrm>
        </p:grpSpPr>
        <p:sp>
          <p:nvSpPr>
            <p:cNvPr id="240" name="Google Shape;240;p12"/>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12"/>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42" name="Google Shape;242;p12"/>
          <p:cNvSpPr/>
          <p:nvPr/>
        </p:nvSpPr>
        <p:spPr>
          <a:xfrm flipH="1">
            <a:off x="498813" y="2090569"/>
            <a:ext cx="322326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3" name="Google Shape;243;p12"/>
          <p:cNvSpPr txBox="1"/>
          <p:nvPr/>
        </p:nvSpPr>
        <p:spPr>
          <a:xfrm>
            <a:off x="443039" y="2330505"/>
            <a:ext cx="3419569" cy="397958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1700"/>
              <a:buFont typeface="Arial"/>
              <a:buNone/>
            </a:pPr>
            <a:r>
              <a:rPr b="0" i="0" lang="en-PH" sz="1700" u="none" cap="none" strike="noStrike">
                <a:solidFill>
                  <a:schemeClr val="lt1"/>
                </a:solidFill>
                <a:highlight>
                  <a:srgbClr val="000080"/>
                </a:highlight>
                <a:latin typeface="Calibri"/>
                <a:ea typeface="Calibri"/>
                <a:cs typeface="Calibri"/>
                <a:sym typeface="Calibri"/>
              </a:rPr>
              <a:t>The values for Clear Sky Insolation Clearness Index have a very small range (0.68-0.7). This may mean that clearness of the atmosphere is uniform for all selected locations.</a:t>
            </a:r>
            <a:endParaRPr b="0" i="0" sz="1400" u="none" cap="none" strike="noStrike">
              <a:solidFill>
                <a:srgbClr val="000000"/>
              </a:solidFill>
              <a:latin typeface="Arial"/>
              <a:ea typeface="Arial"/>
              <a:cs typeface="Arial"/>
              <a:sym typeface="Arial"/>
            </a:endParaRPr>
          </a:p>
          <a:p>
            <a:pPr indent="107950" lvl="0" marL="0" marR="0" rtl="0" algn="l">
              <a:lnSpc>
                <a:spcPct val="90000"/>
              </a:lnSpc>
              <a:spcBef>
                <a:spcPts val="600"/>
              </a:spcBef>
              <a:spcAft>
                <a:spcPts val="0"/>
              </a:spcAft>
              <a:buClr>
                <a:schemeClr val="dk1"/>
              </a:buClr>
              <a:buSzPts val="1700"/>
              <a:buFont typeface="Arial"/>
              <a:buNone/>
            </a:pPr>
            <a:r>
              <a:t/>
            </a:r>
            <a:endParaRPr b="0" i="0" sz="1700" u="none" cap="none" strike="noStrike">
              <a:solidFill>
                <a:schemeClr val="lt1"/>
              </a:solidFill>
              <a:latin typeface="Calibri"/>
              <a:ea typeface="Calibri"/>
              <a:cs typeface="Calibri"/>
              <a:sym typeface="Calibri"/>
            </a:endParaRPr>
          </a:p>
        </p:txBody>
      </p:sp>
      <p:sp>
        <p:nvSpPr>
          <p:cNvPr id="244" name="Google Shape;244;p12"/>
          <p:cNvSpPr/>
          <p:nvPr/>
        </p:nvSpPr>
        <p:spPr>
          <a:xfrm flipH="1">
            <a:off x="8023252" y="0"/>
            <a:ext cx="1120748"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12"/>
          <p:cNvSpPr/>
          <p:nvPr/>
        </p:nvSpPr>
        <p:spPr>
          <a:xfrm>
            <a:off x="4264357" y="513853"/>
            <a:ext cx="4507025" cy="583457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46" name="Google Shape;246;p12"/>
          <p:cNvPicPr preferRelativeResize="0"/>
          <p:nvPr/>
        </p:nvPicPr>
        <p:blipFill rotWithShape="1">
          <a:blip r:embed="rId4">
            <a:alphaModFix/>
          </a:blip>
          <a:srcRect b="1769" l="0" r="0" t="0"/>
          <a:stretch/>
        </p:blipFill>
        <p:spPr>
          <a:xfrm>
            <a:off x="4483341" y="799352"/>
            <a:ext cx="4069057" cy="5259296"/>
          </a:xfrm>
          <a:prstGeom prst="rect">
            <a:avLst/>
          </a:prstGeom>
          <a:noFill/>
          <a:ln>
            <a:noFill/>
          </a:ln>
        </p:spPr>
      </p:pic>
      <p:sp>
        <p:nvSpPr>
          <p:cNvPr id="247" name="Google Shape;247;p12"/>
          <p:cNvSpPr/>
          <p:nvPr/>
        </p:nvSpPr>
        <p:spPr>
          <a:xfrm>
            <a:off x="260876" y="1098004"/>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Exploring the 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13"/>
          <p:cNvSpPr/>
          <p:nvPr/>
        </p:nvSpPr>
        <p:spPr>
          <a:xfrm>
            <a:off x="0" y="0"/>
            <a:ext cx="9141714" cy="6858000"/>
          </a:xfrm>
          <a:prstGeom prst="rect">
            <a:avLst/>
          </a:prstGeom>
          <a:blipFill rotWithShape="1">
            <a:blip r:embed="rId3">
              <a:alphaModFix/>
            </a:blip>
            <a:stretch>
              <a:fillRect b="0" l="-40995" r="-40995"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p13"/>
          <p:cNvSpPr/>
          <p:nvPr/>
        </p:nvSpPr>
        <p:spPr>
          <a:xfrm flipH="1">
            <a:off x="390858" y="911116"/>
            <a:ext cx="515815" cy="5710965"/>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5" name="Google Shape;255;p13"/>
          <p:cNvSpPr/>
          <p:nvPr/>
        </p:nvSpPr>
        <p:spPr>
          <a:xfrm flipH="1">
            <a:off x="0" y="1370435"/>
            <a:ext cx="395419" cy="52516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6" name="Google Shape;256;p13"/>
          <p:cNvSpPr/>
          <p:nvPr/>
        </p:nvSpPr>
        <p:spPr>
          <a:xfrm flipH="1">
            <a:off x="600123" y="643467"/>
            <a:ext cx="307028"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7" name="Google Shape;257;p13"/>
          <p:cNvSpPr/>
          <p:nvPr/>
        </p:nvSpPr>
        <p:spPr>
          <a:xfrm>
            <a:off x="596646" y="644382"/>
            <a:ext cx="2892018" cy="52516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8" name="Google Shape;258;p13"/>
          <p:cNvSpPr txBox="1"/>
          <p:nvPr/>
        </p:nvSpPr>
        <p:spPr>
          <a:xfrm>
            <a:off x="596646" y="1114019"/>
            <a:ext cx="2839899" cy="527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rmAutofit fontScale="77500" lnSpcReduction="20000"/>
          </a:bodyPr>
          <a:lstStyle/>
          <a:p>
            <a:pPr indent="0" lvl="0" marL="0" marR="0" rtl="0" algn="l">
              <a:lnSpc>
                <a:spcPct val="90000"/>
              </a:lnSpc>
              <a:spcBef>
                <a:spcPts val="0"/>
              </a:spcBef>
              <a:spcAft>
                <a:spcPts val="0"/>
              </a:spcAft>
              <a:buClr>
                <a:srgbClr val="000000"/>
              </a:buClr>
              <a:buSzPct val="100000"/>
              <a:buFont typeface="Arial"/>
              <a:buNone/>
            </a:pPr>
            <a:r>
              <a:rPr b="0" i="0" lang="en-PH" sz="2100" u="none" cap="none" strike="noStrike">
                <a:solidFill>
                  <a:srgbClr val="FEFFFF"/>
                </a:solidFill>
                <a:latin typeface="Calibri"/>
                <a:ea typeface="Calibri"/>
                <a:cs typeface="Calibri"/>
                <a:sym typeface="Calibri"/>
              </a:rPr>
              <a:t>Finding the optimum number of clusters for k-means clustering</a:t>
            </a:r>
            <a:endParaRPr b="0" i="0" sz="1400" u="none" cap="none" strike="noStrike">
              <a:solidFill>
                <a:srgbClr val="000000"/>
              </a:solidFill>
              <a:latin typeface="Arial"/>
              <a:ea typeface="Arial"/>
              <a:cs typeface="Arial"/>
              <a:sym typeface="Arial"/>
            </a:endParaRPr>
          </a:p>
        </p:txBody>
      </p:sp>
      <p:pic>
        <p:nvPicPr>
          <p:cNvPr id="259" name="Google Shape;259;p13"/>
          <p:cNvPicPr preferRelativeResize="0"/>
          <p:nvPr/>
        </p:nvPicPr>
        <p:blipFill rotWithShape="1">
          <a:blip r:embed="rId4">
            <a:alphaModFix/>
          </a:blip>
          <a:srcRect b="0" l="0" r="0" t="0"/>
          <a:stretch/>
        </p:blipFill>
        <p:spPr>
          <a:xfrm>
            <a:off x="1503319" y="1910471"/>
            <a:ext cx="6664497" cy="4348584"/>
          </a:xfrm>
          <a:prstGeom prst="rect">
            <a:avLst/>
          </a:prstGeom>
          <a:noFill/>
          <a:ln>
            <a:noFill/>
          </a:ln>
        </p:spPr>
      </p:pic>
      <p:sp>
        <p:nvSpPr>
          <p:cNvPr id="260" name="Google Shape;260;p13"/>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400"/>
              <a:buFont typeface="Arial"/>
              <a:buNone/>
            </a:pPr>
            <a:r>
              <a:rPr b="1" i="0" lang="en-PH" sz="2400" u="none" cap="none" strike="noStrike">
                <a:solidFill>
                  <a:schemeClr val="dk1"/>
                </a:solidFill>
                <a:latin typeface="Calibri"/>
                <a:ea typeface="Calibri"/>
                <a:cs typeface="Calibri"/>
                <a:sym typeface="Calibri"/>
              </a:rPr>
              <a:t>Algorithm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1100"/>
              <a:buFont typeface="Arial"/>
              <a:buNone/>
            </a:pPr>
            <a:r>
              <a:t/>
            </a:r>
            <a:endParaRPr b="1" i="0" sz="1100" u="none" cap="none" strike="noStrike">
              <a:solidFill>
                <a:srgbClr val="00206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14"/>
          <p:cNvSpPr/>
          <p:nvPr/>
        </p:nvSpPr>
        <p:spPr>
          <a:xfrm>
            <a:off x="0" y="2141750"/>
            <a:ext cx="9144000" cy="4716250"/>
          </a:xfrm>
          <a:prstGeom prst="rect">
            <a:avLst/>
          </a:prstGeom>
          <a:solidFill>
            <a:srgbClr val="4D4F5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14"/>
          <p:cNvSpPr/>
          <p:nvPr/>
        </p:nvSpPr>
        <p:spPr>
          <a:xfrm>
            <a:off x="241173" y="2423160"/>
            <a:ext cx="4210176" cy="3930315"/>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14"/>
          <p:cNvSpPr/>
          <p:nvPr/>
        </p:nvSpPr>
        <p:spPr>
          <a:xfrm>
            <a:off x="4691061" y="2423160"/>
            <a:ext cx="4210177" cy="3930315"/>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8" name="Google Shape;268;p14"/>
          <p:cNvPicPr preferRelativeResize="0"/>
          <p:nvPr/>
        </p:nvPicPr>
        <p:blipFill rotWithShape="1">
          <a:blip r:embed="rId4">
            <a:alphaModFix/>
          </a:blip>
          <a:srcRect b="0" l="15166" r="15166" t="0"/>
          <a:stretch/>
        </p:blipFill>
        <p:spPr>
          <a:xfrm>
            <a:off x="678385" y="2707342"/>
            <a:ext cx="3335752" cy="3291839"/>
          </a:xfrm>
          <a:prstGeom prst="rect">
            <a:avLst/>
          </a:prstGeom>
          <a:noFill/>
          <a:ln>
            <a:noFill/>
          </a:ln>
        </p:spPr>
      </p:pic>
      <p:sp>
        <p:nvSpPr>
          <p:cNvPr id="269" name="Google Shape;269;p14"/>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400"/>
              <a:buFont typeface="Arial"/>
              <a:buNone/>
            </a:pPr>
            <a:r>
              <a:rPr b="1" i="0" lang="en-PH" sz="2400" u="none" cap="none" strike="noStrike">
                <a:solidFill>
                  <a:schemeClr val="dk1"/>
                </a:solidFill>
                <a:latin typeface="Calibri"/>
                <a:ea typeface="Calibri"/>
                <a:cs typeface="Calibri"/>
                <a:sym typeface="Calibri"/>
              </a:rPr>
              <a:t>Algorithm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1100"/>
              <a:buFont typeface="Arial"/>
              <a:buNone/>
            </a:pPr>
            <a:r>
              <a:t/>
            </a:r>
            <a:endParaRPr b="1" i="0" sz="1100" u="none" cap="none" strike="noStrike">
              <a:solidFill>
                <a:srgbClr val="002060"/>
              </a:solidFill>
              <a:latin typeface="Calibri"/>
              <a:ea typeface="Calibri"/>
              <a:cs typeface="Calibri"/>
              <a:sym typeface="Calibri"/>
            </a:endParaRPr>
          </a:p>
        </p:txBody>
      </p:sp>
      <p:sp>
        <p:nvSpPr>
          <p:cNvPr id="270" name="Google Shape;270;p14"/>
          <p:cNvSpPr txBox="1"/>
          <p:nvPr/>
        </p:nvSpPr>
        <p:spPr>
          <a:xfrm>
            <a:off x="2105595" y="1016639"/>
            <a:ext cx="5170932" cy="60852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1" i="0" lang="en-PH" sz="1800" u="none" cap="none" strike="noStrike">
                <a:solidFill>
                  <a:schemeClr val="lt1"/>
                </a:solidFill>
                <a:latin typeface="Helvetica Neue"/>
                <a:ea typeface="Helvetica Neue"/>
                <a:cs typeface="Helvetica Neue"/>
                <a:sym typeface="Helvetica Neue"/>
              </a:rPr>
              <a:t>Clustering by K-Means Algorithm (3D Plot)</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247136" y="2129692"/>
            <a:ext cx="4204214" cy="26432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PH" sz="1800" u="none" cap="none" strike="noStrike">
                <a:solidFill>
                  <a:schemeClr val="lt1"/>
                </a:solidFill>
                <a:latin typeface="Calibri"/>
                <a:ea typeface="Calibri"/>
                <a:cs typeface="Calibri"/>
                <a:sym typeface="Calibri"/>
              </a:rPr>
              <a:t>Clusters</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4698486" y="2141750"/>
            <a:ext cx="4204214" cy="26432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PH" sz="1800" u="none" cap="none" strike="noStrike">
                <a:solidFill>
                  <a:schemeClr val="lt1"/>
                </a:solidFill>
                <a:latin typeface="Calibri"/>
                <a:ea typeface="Calibri"/>
                <a:cs typeface="Calibri"/>
                <a:sym typeface="Calibri"/>
              </a:rPr>
              <a:t>w/Power Plants</a:t>
            </a:r>
            <a:endParaRPr b="0" i="0" sz="1400" u="none" cap="none" strike="noStrike">
              <a:solidFill>
                <a:srgbClr val="000000"/>
              </a:solidFill>
              <a:latin typeface="Arial"/>
              <a:ea typeface="Arial"/>
              <a:cs typeface="Arial"/>
              <a:sym typeface="Arial"/>
            </a:endParaRPr>
          </a:p>
        </p:txBody>
      </p:sp>
      <p:pic>
        <p:nvPicPr>
          <p:cNvPr id="273" name="Google Shape;273;p14"/>
          <p:cNvPicPr preferRelativeResize="0"/>
          <p:nvPr/>
        </p:nvPicPr>
        <p:blipFill rotWithShape="1">
          <a:blip r:embed="rId5">
            <a:alphaModFix/>
          </a:blip>
          <a:srcRect b="0" l="15161" r="15161" t="0"/>
          <a:stretch/>
        </p:blipFill>
        <p:spPr>
          <a:xfrm>
            <a:off x="5132019" y="2707342"/>
            <a:ext cx="3336304" cy="32918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5"/>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400"/>
              <a:buFont typeface="Arial"/>
              <a:buNone/>
            </a:pPr>
            <a:r>
              <a:rPr b="1" i="0" lang="en-PH" sz="2400" u="none" cap="none" strike="noStrike">
                <a:solidFill>
                  <a:schemeClr val="dk1"/>
                </a:solidFill>
                <a:latin typeface="Calibri"/>
                <a:ea typeface="Calibri"/>
                <a:cs typeface="Calibri"/>
                <a:sym typeface="Calibri"/>
              </a:rPr>
              <a:t>Algorithm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1100"/>
              <a:buFont typeface="Arial"/>
              <a:buNone/>
            </a:pPr>
            <a:r>
              <a:t/>
            </a:r>
            <a:endParaRPr b="1" i="0" sz="1100" u="none" cap="none" strike="noStrike">
              <a:solidFill>
                <a:srgbClr val="002060"/>
              </a:solidFill>
              <a:latin typeface="Calibri"/>
              <a:ea typeface="Calibri"/>
              <a:cs typeface="Calibri"/>
              <a:sym typeface="Calibri"/>
            </a:endParaRPr>
          </a:p>
        </p:txBody>
      </p:sp>
      <p:sp>
        <p:nvSpPr>
          <p:cNvPr id="279" name="Google Shape;279;p15"/>
          <p:cNvSpPr txBox="1"/>
          <p:nvPr/>
        </p:nvSpPr>
        <p:spPr>
          <a:xfrm>
            <a:off x="2105595" y="1016639"/>
            <a:ext cx="5170932" cy="60852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800"/>
              <a:buFont typeface="Arial"/>
              <a:buNone/>
            </a:pPr>
            <a:r>
              <a:rPr b="1" i="0" lang="en-PH" sz="1800" u="none" cap="none" strike="noStrike">
                <a:solidFill>
                  <a:schemeClr val="lt1"/>
                </a:solidFill>
                <a:latin typeface="Helvetica Neue"/>
                <a:ea typeface="Helvetica Neue"/>
                <a:cs typeface="Helvetica Neue"/>
                <a:sym typeface="Helvetica Neue"/>
              </a:rPr>
              <a:t>Hierarchical Clustering</a:t>
            </a:r>
            <a:endParaRPr b="0" i="0" sz="1400" u="none" cap="none" strike="noStrike">
              <a:solidFill>
                <a:srgbClr val="000000"/>
              </a:solidFill>
              <a:latin typeface="Arial"/>
              <a:ea typeface="Arial"/>
              <a:cs typeface="Arial"/>
              <a:sym typeface="Arial"/>
            </a:endParaRPr>
          </a:p>
        </p:txBody>
      </p:sp>
      <p:pic>
        <p:nvPicPr>
          <p:cNvPr id="280" name="Google Shape;280;p15"/>
          <p:cNvPicPr preferRelativeResize="0"/>
          <p:nvPr/>
        </p:nvPicPr>
        <p:blipFill rotWithShape="1">
          <a:blip r:embed="rId3">
            <a:alphaModFix/>
          </a:blip>
          <a:srcRect b="0" l="0" r="0" t="0"/>
          <a:stretch/>
        </p:blipFill>
        <p:spPr>
          <a:xfrm>
            <a:off x="1371598" y="1863554"/>
            <a:ext cx="6638925" cy="451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gcf92d49f19_0_20"/>
          <p:cNvSpPr/>
          <p:nvPr/>
        </p:nvSpPr>
        <p:spPr>
          <a:xfrm>
            <a:off x="0" y="2141750"/>
            <a:ext cx="9144000" cy="4716300"/>
          </a:xfrm>
          <a:prstGeom prst="rect">
            <a:avLst/>
          </a:prstGeom>
          <a:solidFill>
            <a:srgbClr val="4D4F5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gcf92d49f19_0_20"/>
          <p:cNvSpPr/>
          <p:nvPr/>
        </p:nvSpPr>
        <p:spPr>
          <a:xfrm>
            <a:off x="241173" y="2423160"/>
            <a:ext cx="4210200" cy="3930300"/>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gcf92d49f19_0_20"/>
          <p:cNvSpPr/>
          <p:nvPr/>
        </p:nvSpPr>
        <p:spPr>
          <a:xfrm>
            <a:off x="4691061" y="2423160"/>
            <a:ext cx="4210200" cy="3930300"/>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8" name="Google Shape;288;gcf92d49f19_0_20"/>
          <p:cNvPicPr preferRelativeResize="0"/>
          <p:nvPr/>
        </p:nvPicPr>
        <p:blipFill rotWithShape="1">
          <a:blip r:embed="rId4">
            <a:alphaModFix/>
          </a:blip>
          <a:srcRect b="0" l="15166" r="15166" t="0"/>
          <a:stretch/>
        </p:blipFill>
        <p:spPr>
          <a:xfrm>
            <a:off x="678385" y="2707342"/>
            <a:ext cx="3335752" cy="3291839"/>
          </a:xfrm>
          <a:prstGeom prst="rect">
            <a:avLst/>
          </a:prstGeom>
          <a:noFill/>
          <a:ln>
            <a:noFill/>
          </a:ln>
        </p:spPr>
      </p:pic>
      <p:sp>
        <p:nvSpPr>
          <p:cNvPr id="289" name="Google Shape;289;gcf92d49f19_0_20"/>
          <p:cNvSpPr/>
          <p:nvPr/>
        </p:nvSpPr>
        <p:spPr>
          <a:xfrm>
            <a:off x="0" y="96218"/>
            <a:ext cx="2452518" cy="780084"/>
          </a:xfrm>
          <a:prstGeom prst="flowChartDocument">
            <a:avLst/>
          </a:prstGeom>
          <a:gradFill>
            <a:gsLst>
              <a:gs pos="0">
                <a:srgbClr val="FFFF00"/>
              </a:gs>
              <a:gs pos="100000">
                <a:srgbClr val="FFE38C"/>
              </a:gs>
            </a:gsLst>
            <a:lin ang="5400012"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400"/>
              <a:buFont typeface="Arial"/>
              <a:buNone/>
            </a:pPr>
            <a:r>
              <a:rPr b="1" i="0" lang="en-PH" sz="2400" u="none" cap="none" strike="noStrike">
                <a:solidFill>
                  <a:schemeClr val="dk1"/>
                </a:solidFill>
                <a:latin typeface="Calibri"/>
                <a:ea typeface="Calibri"/>
                <a:cs typeface="Calibri"/>
                <a:sym typeface="Calibri"/>
              </a:rPr>
              <a:t>Algorithm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1100"/>
              <a:buFont typeface="Arial"/>
              <a:buNone/>
            </a:pPr>
            <a:r>
              <a:t/>
            </a:r>
            <a:endParaRPr b="1" i="0" sz="1100" u="none" cap="none" strike="noStrike">
              <a:solidFill>
                <a:srgbClr val="002060"/>
              </a:solidFill>
              <a:latin typeface="Calibri"/>
              <a:ea typeface="Calibri"/>
              <a:cs typeface="Calibri"/>
              <a:sym typeface="Calibri"/>
            </a:endParaRPr>
          </a:p>
        </p:txBody>
      </p:sp>
      <p:sp>
        <p:nvSpPr>
          <p:cNvPr id="290" name="Google Shape;290;gcf92d49f19_0_20"/>
          <p:cNvSpPr txBox="1"/>
          <p:nvPr/>
        </p:nvSpPr>
        <p:spPr>
          <a:xfrm>
            <a:off x="2105600" y="1016650"/>
            <a:ext cx="5387400" cy="608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1" i="0" lang="en-PH" sz="1800" u="none" cap="none" strike="noStrike">
                <a:solidFill>
                  <a:schemeClr val="lt1"/>
                </a:solidFill>
                <a:latin typeface="Helvetica Neue"/>
                <a:ea typeface="Helvetica Neue"/>
                <a:cs typeface="Helvetica Neue"/>
                <a:sym typeface="Helvetica Neue"/>
              </a:rPr>
              <a:t>Clustering by Agglomerative Algorithm (3D Plot)</a:t>
            </a:r>
            <a:endParaRPr b="0" i="0" sz="1400" u="none" cap="none" strike="noStrike">
              <a:solidFill>
                <a:srgbClr val="000000"/>
              </a:solidFill>
              <a:latin typeface="Arial"/>
              <a:ea typeface="Arial"/>
              <a:cs typeface="Arial"/>
              <a:sym typeface="Arial"/>
            </a:endParaRPr>
          </a:p>
        </p:txBody>
      </p:sp>
      <p:sp>
        <p:nvSpPr>
          <p:cNvPr id="291" name="Google Shape;291;gcf92d49f19_0_20"/>
          <p:cNvSpPr/>
          <p:nvPr/>
        </p:nvSpPr>
        <p:spPr>
          <a:xfrm>
            <a:off x="247136" y="2129692"/>
            <a:ext cx="4204200" cy="2643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PH" sz="1800" u="none" cap="none" strike="noStrike">
                <a:solidFill>
                  <a:schemeClr val="lt1"/>
                </a:solidFill>
                <a:latin typeface="Calibri"/>
                <a:ea typeface="Calibri"/>
                <a:cs typeface="Calibri"/>
                <a:sym typeface="Calibri"/>
              </a:rPr>
              <a:t>Clusters</a:t>
            </a:r>
            <a:endParaRPr b="0" i="0" sz="1400" u="none" cap="none" strike="noStrike">
              <a:solidFill>
                <a:srgbClr val="000000"/>
              </a:solidFill>
              <a:latin typeface="Arial"/>
              <a:ea typeface="Arial"/>
              <a:cs typeface="Arial"/>
              <a:sym typeface="Arial"/>
            </a:endParaRPr>
          </a:p>
        </p:txBody>
      </p:sp>
      <p:sp>
        <p:nvSpPr>
          <p:cNvPr id="292" name="Google Shape;292;gcf92d49f19_0_20"/>
          <p:cNvSpPr/>
          <p:nvPr/>
        </p:nvSpPr>
        <p:spPr>
          <a:xfrm>
            <a:off x="4698486" y="2141750"/>
            <a:ext cx="4204200" cy="2643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PH" sz="1800" u="none" cap="none" strike="noStrike">
                <a:solidFill>
                  <a:schemeClr val="lt1"/>
                </a:solidFill>
                <a:latin typeface="Calibri"/>
                <a:ea typeface="Calibri"/>
                <a:cs typeface="Calibri"/>
                <a:sym typeface="Calibri"/>
              </a:rPr>
              <a:t>w/Power Plants</a:t>
            </a:r>
            <a:endParaRPr b="0" i="0" sz="1400" u="none" cap="none" strike="noStrike">
              <a:solidFill>
                <a:srgbClr val="000000"/>
              </a:solidFill>
              <a:latin typeface="Arial"/>
              <a:ea typeface="Arial"/>
              <a:cs typeface="Arial"/>
              <a:sym typeface="Arial"/>
            </a:endParaRPr>
          </a:p>
        </p:txBody>
      </p:sp>
      <p:pic>
        <p:nvPicPr>
          <p:cNvPr id="293" name="Google Shape;293;gcf92d49f19_0_20"/>
          <p:cNvPicPr preferRelativeResize="0"/>
          <p:nvPr/>
        </p:nvPicPr>
        <p:blipFill rotWithShape="1">
          <a:blip r:embed="rId5">
            <a:alphaModFix/>
          </a:blip>
          <a:srcRect b="0" l="15161" r="15161" t="0"/>
          <a:stretch/>
        </p:blipFill>
        <p:spPr>
          <a:xfrm>
            <a:off x="5132019" y="2707342"/>
            <a:ext cx="3336304" cy="32918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pic>
        <p:nvPicPr>
          <p:cNvPr id="300" name="Google Shape;300;p16"/>
          <p:cNvPicPr preferRelativeResize="0"/>
          <p:nvPr/>
        </p:nvPicPr>
        <p:blipFill rotWithShape="1">
          <a:blip r:embed="rId3">
            <a:alphaModFix/>
          </a:blip>
          <a:srcRect b="0" l="0" r="0" t="0"/>
          <a:stretch/>
        </p:blipFill>
        <p:spPr>
          <a:xfrm>
            <a:off x="152400" y="1028679"/>
            <a:ext cx="8839202" cy="27270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fc72c47bc6_0_11"/>
          <p:cNvSpPr/>
          <p:nvPr/>
        </p:nvSpPr>
        <p:spPr>
          <a:xfrm>
            <a:off x="0" y="96218"/>
            <a:ext cx="2452518" cy="780084"/>
          </a:xfrm>
          <a:prstGeom prst="flowChartDocument">
            <a:avLst/>
          </a:prstGeom>
          <a:gradFill>
            <a:gsLst>
              <a:gs pos="0">
                <a:srgbClr val="FFFF00"/>
              </a:gs>
              <a:gs pos="100000">
                <a:srgbClr val="FFE38C"/>
              </a:gs>
            </a:gsLst>
            <a:lin ang="5400012"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pic>
        <p:nvPicPr>
          <p:cNvPr id="307" name="Google Shape;307;gfc72c47bc6_0_11"/>
          <p:cNvPicPr preferRelativeResize="0"/>
          <p:nvPr/>
        </p:nvPicPr>
        <p:blipFill rotWithShape="1">
          <a:blip r:embed="rId3">
            <a:alphaModFix/>
          </a:blip>
          <a:srcRect b="0" l="0" r="0" t="0"/>
          <a:stretch/>
        </p:blipFill>
        <p:spPr>
          <a:xfrm>
            <a:off x="487556" y="662800"/>
            <a:ext cx="4191394" cy="6195199"/>
          </a:xfrm>
          <a:prstGeom prst="rect">
            <a:avLst/>
          </a:prstGeom>
          <a:noFill/>
          <a:ln>
            <a:noFill/>
          </a:ln>
        </p:spPr>
      </p:pic>
      <p:pic>
        <p:nvPicPr>
          <p:cNvPr id="308" name="Google Shape;308;gfc72c47bc6_0_11"/>
          <p:cNvPicPr preferRelativeResize="0"/>
          <p:nvPr/>
        </p:nvPicPr>
        <p:blipFill rotWithShape="1">
          <a:blip r:embed="rId4">
            <a:alphaModFix/>
          </a:blip>
          <a:srcRect b="0" l="0" r="0" t="0"/>
          <a:stretch/>
        </p:blipFill>
        <p:spPr>
          <a:xfrm>
            <a:off x="4747200" y="662800"/>
            <a:ext cx="4191400" cy="61951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A picture containing hydrozoan&#10;&#10;Description automatically generated" id="100" name="Google Shape;100;p2"/>
          <p:cNvPicPr preferRelativeResize="0"/>
          <p:nvPr/>
        </p:nvPicPr>
        <p:blipFill rotWithShape="1">
          <a:blip r:embed="rId3">
            <a:alphaModFix/>
          </a:blip>
          <a:srcRect b="0" l="0" r="0" t="0"/>
          <a:stretch/>
        </p:blipFill>
        <p:spPr>
          <a:xfrm>
            <a:off x="295054" y="1834874"/>
            <a:ext cx="3800694" cy="29972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sp>
        <p:nvSpPr>
          <p:cNvPr id="101" name="Google Shape;101;p2"/>
          <p:cNvSpPr txBox="1"/>
          <p:nvPr/>
        </p:nvSpPr>
        <p:spPr>
          <a:xfrm>
            <a:off x="5732873" y="877304"/>
            <a:ext cx="21378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0" i="0" lang="en-PH" sz="2700" u="none" cap="none" strike="noStrike">
                <a:solidFill>
                  <a:schemeClr val="lt1"/>
                </a:solidFill>
                <a:latin typeface="Calibri"/>
                <a:ea typeface="Calibri"/>
                <a:cs typeface="Calibri"/>
                <a:sym typeface="Calibri"/>
              </a:rPr>
              <a:t>Background</a:t>
            </a:r>
            <a:endParaRPr b="0" i="0" sz="1300" u="none" cap="none" strike="noStrike">
              <a:solidFill>
                <a:srgbClr val="000000"/>
              </a:solidFill>
              <a:latin typeface="Calibri"/>
              <a:ea typeface="Calibri"/>
              <a:cs typeface="Calibri"/>
              <a:sym typeface="Calibri"/>
            </a:endParaRPr>
          </a:p>
        </p:txBody>
      </p:sp>
      <p:cxnSp>
        <p:nvCxnSpPr>
          <p:cNvPr id="102" name="Google Shape;102;p2"/>
          <p:cNvCxnSpPr/>
          <p:nvPr/>
        </p:nvCxnSpPr>
        <p:spPr>
          <a:xfrm>
            <a:off x="4577197" y="619372"/>
            <a:ext cx="33300" cy="5277000"/>
          </a:xfrm>
          <a:prstGeom prst="straightConnector1">
            <a:avLst/>
          </a:prstGeom>
          <a:noFill/>
          <a:ln cap="flat" cmpd="sng" w="25400">
            <a:solidFill>
              <a:srgbClr val="FFFF00"/>
            </a:solidFill>
            <a:prstDash val="dashDot"/>
            <a:miter lim="800000"/>
            <a:headEnd len="sm" w="sm" type="none"/>
            <a:tailEnd len="sm" w="sm" type="none"/>
          </a:ln>
        </p:spPr>
      </p:cxnSp>
      <p:sp>
        <p:nvSpPr>
          <p:cNvPr id="103" name="Google Shape;103;p2"/>
          <p:cNvSpPr/>
          <p:nvPr/>
        </p:nvSpPr>
        <p:spPr>
          <a:xfrm>
            <a:off x="4919226" y="815555"/>
            <a:ext cx="704400" cy="645300"/>
          </a:xfrm>
          <a:prstGeom prst="heptagon">
            <a:avLst>
              <a:gd fmla="val 102572" name="hf"/>
              <a:gd fmla="val 105210" name="vf"/>
            </a:avLst>
          </a:prstGeom>
          <a:no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2"/>
          <p:cNvSpPr txBox="1"/>
          <p:nvPr/>
        </p:nvSpPr>
        <p:spPr>
          <a:xfrm>
            <a:off x="5091938" y="910176"/>
            <a:ext cx="544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PH" sz="2800" u="none" cap="none" strike="noStrike">
                <a:solidFill>
                  <a:schemeClr val="lt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4962322" y="1623555"/>
            <a:ext cx="704400" cy="645300"/>
          </a:xfrm>
          <a:prstGeom prst="heptagon">
            <a:avLst>
              <a:gd fmla="val 102572" name="hf"/>
              <a:gd fmla="val 105210" name="vf"/>
            </a:avLst>
          </a:prstGeom>
          <a:no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2"/>
          <p:cNvSpPr txBox="1"/>
          <p:nvPr/>
        </p:nvSpPr>
        <p:spPr>
          <a:xfrm>
            <a:off x="5133071" y="1684595"/>
            <a:ext cx="544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PH" sz="2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4962322" y="2511696"/>
            <a:ext cx="704400" cy="645300"/>
          </a:xfrm>
          <a:prstGeom prst="heptagon">
            <a:avLst>
              <a:gd fmla="val 102572" name="hf"/>
              <a:gd fmla="val 105210" name="vf"/>
            </a:avLst>
          </a:prstGeom>
          <a:no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2"/>
          <p:cNvSpPr txBox="1"/>
          <p:nvPr/>
        </p:nvSpPr>
        <p:spPr>
          <a:xfrm>
            <a:off x="5133071" y="2572736"/>
            <a:ext cx="544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PH" sz="2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4973387" y="3366248"/>
            <a:ext cx="704400" cy="645300"/>
          </a:xfrm>
          <a:prstGeom prst="heptagon">
            <a:avLst>
              <a:gd fmla="val 102572" name="hf"/>
              <a:gd fmla="val 105210" name="vf"/>
            </a:avLst>
          </a:prstGeom>
          <a:no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2"/>
          <p:cNvSpPr txBox="1"/>
          <p:nvPr/>
        </p:nvSpPr>
        <p:spPr>
          <a:xfrm>
            <a:off x="5144136" y="3427288"/>
            <a:ext cx="544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PH" sz="2800" u="none" cap="none" strike="noStrike">
                <a:solidFill>
                  <a:schemeClr val="lt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4967812" y="4281878"/>
            <a:ext cx="704400" cy="645300"/>
          </a:xfrm>
          <a:prstGeom prst="heptagon">
            <a:avLst>
              <a:gd fmla="val 102572" name="hf"/>
              <a:gd fmla="val 105210" name="vf"/>
            </a:avLst>
          </a:prstGeom>
          <a:no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2"/>
          <p:cNvSpPr txBox="1"/>
          <p:nvPr/>
        </p:nvSpPr>
        <p:spPr>
          <a:xfrm>
            <a:off x="5138561" y="4342918"/>
            <a:ext cx="544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PH" sz="2800" u="none" cap="none" strike="noStrike">
                <a:solidFill>
                  <a:schemeClr val="lt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13" name="Google Shape;113;p2"/>
          <p:cNvSpPr txBox="1"/>
          <p:nvPr/>
        </p:nvSpPr>
        <p:spPr>
          <a:xfrm>
            <a:off x="5144136" y="5049183"/>
            <a:ext cx="54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txBox="1"/>
          <p:nvPr/>
        </p:nvSpPr>
        <p:spPr>
          <a:xfrm>
            <a:off x="0" y="6557993"/>
            <a:ext cx="9144000" cy="3000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15" name="Google Shape;115;p2"/>
          <p:cNvSpPr txBox="1"/>
          <p:nvPr/>
        </p:nvSpPr>
        <p:spPr>
          <a:xfrm>
            <a:off x="5732875" y="1707700"/>
            <a:ext cx="25473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PH" sz="2500" u="none" cap="none" strike="noStrike">
                <a:solidFill>
                  <a:schemeClr val="lt1"/>
                </a:solidFill>
                <a:latin typeface="Calibri"/>
                <a:ea typeface="Calibri"/>
                <a:cs typeface="Calibri"/>
                <a:sym typeface="Calibri"/>
              </a:rPr>
              <a:t>Business Problem</a:t>
            </a:r>
            <a:endParaRPr b="0" i="0" sz="1100" u="none" cap="none" strike="noStrike">
              <a:solidFill>
                <a:srgbClr val="000000"/>
              </a:solidFill>
              <a:latin typeface="Calibri"/>
              <a:ea typeface="Calibri"/>
              <a:cs typeface="Calibri"/>
              <a:sym typeface="Calibri"/>
            </a:endParaRPr>
          </a:p>
        </p:txBody>
      </p:sp>
      <p:sp>
        <p:nvSpPr>
          <p:cNvPr id="116" name="Google Shape;116;p2"/>
          <p:cNvSpPr txBox="1"/>
          <p:nvPr/>
        </p:nvSpPr>
        <p:spPr>
          <a:xfrm>
            <a:off x="5732873" y="2649104"/>
            <a:ext cx="21378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0" i="0" lang="en-PH" sz="2700" u="none" cap="none" strike="noStrike">
                <a:solidFill>
                  <a:schemeClr val="lt1"/>
                </a:solidFill>
                <a:latin typeface="Calibri"/>
                <a:ea typeface="Calibri"/>
                <a:cs typeface="Calibri"/>
                <a:sym typeface="Calibri"/>
              </a:rPr>
              <a:t>Methodology</a:t>
            </a:r>
            <a:endParaRPr b="0" i="0" sz="1300" u="none" cap="none" strike="noStrike">
              <a:solidFill>
                <a:srgbClr val="000000"/>
              </a:solidFill>
              <a:latin typeface="Calibri"/>
              <a:ea typeface="Calibri"/>
              <a:cs typeface="Calibri"/>
              <a:sym typeface="Calibri"/>
            </a:endParaRPr>
          </a:p>
        </p:txBody>
      </p:sp>
      <p:sp>
        <p:nvSpPr>
          <p:cNvPr id="117" name="Google Shape;117;p2"/>
          <p:cNvSpPr txBox="1"/>
          <p:nvPr/>
        </p:nvSpPr>
        <p:spPr>
          <a:xfrm>
            <a:off x="5732873" y="3502029"/>
            <a:ext cx="21378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0" i="0" lang="en-PH" sz="2700" u="none" cap="none" strike="noStrike">
                <a:solidFill>
                  <a:schemeClr val="lt1"/>
                </a:solidFill>
                <a:latin typeface="Calibri"/>
                <a:ea typeface="Calibri"/>
                <a:cs typeface="Calibri"/>
                <a:sym typeface="Calibri"/>
              </a:rPr>
              <a:t>Results</a:t>
            </a:r>
            <a:endParaRPr b="0" i="0" sz="1300" u="none" cap="none" strike="noStrike">
              <a:solidFill>
                <a:srgbClr val="000000"/>
              </a:solidFill>
              <a:latin typeface="Calibri"/>
              <a:ea typeface="Calibri"/>
              <a:cs typeface="Calibri"/>
              <a:sym typeface="Calibri"/>
            </a:endParaRPr>
          </a:p>
        </p:txBody>
      </p:sp>
      <p:sp>
        <p:nvSpPr>
          <p:cNvPr id="118" name="Google Shape;118;p2"/>
          <p:cNvSpPr txBox="1"/>
          <p:nvPr/>
        </p:nvSpPr>
        <p:spPr>
          <a:xfrm>
            <a:off x="5732875" y="4281875"/>
            <a:ext cx="2665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0" i="0" lang="en-PH" sz="2700" u="none" cap="none" strike="noStrike">
                <a:solidFill>
                  <a:schemeClr val="lt1"/>
                </a:solidFill>
                <a:latin typeface="Calibri"/>
                <a:ea typeface="Calibri"/>
                <a:cs typeface="Calibri"/>
                <a:sym typeface="Calibri"/>
              </a:rPr>
              <a:t>Conclusion &amp; Recommendation</a:t>
            </a:r>
            <a:endParaRPr b="0" i="0" sz="13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0279b6a796_0_3"/>
          <p:cNvSpPr/>
          <p:nvPr/>
        </p:nvSpPr>
        <p:spPr>
          <a:xfrm>
            <a:off x="0" y="96218"/>
            <a:ext cx="2452518" cy="780084"/>
          </a:xfrm>
          <a:prstGeom prst="flowChartDocument">
            <a:avLst/>
          </a:prstGeom>
          <a:gradFill>
            <a:gsLst>
              <a:gs pos="0">
                <a:srgbClr val="FFFF00"/>
              </a:gs>
              <a:gs pos="100000">
                <a:srgbClr val="FFE38C"/>
              </a:gs>
            </a:gsLst>
            <a:lin ang="5400012"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pic>
        <p:nvPicPr>
          <p:cNvPr id="315" name="Google Shape;315;g10279b6a796_0_3"/>
          <p:cNvPicPr preferRelativeResize="0"/>
          <p:nvPr/>
        </p:nvPicPr>
        <p:blipFill rotWithShape="1">
          <a:blip r:embed="rId3">
            <a:alphaModFix/>
          </a:blip>
          <a:srcRect b="0" l="0" r="0" t="0"/>
          <a:stretch/>
        </p:blipFill>
        <p:spPr>
          <a:xfrm>
            <a:off x="463050" y="713325"/>
            <a:ext cx="4159525" cy="6148098"/>
          </a:xfrm>
          <a:prstGeom prst="rect">
            <a:avLst/>
          </a:prstGeom>
          <a:noFill/>
          <a:ln>
            <a:noFill/>
          </a:ln>
        </p:spPr>
      </p:pic>
      <p:pic>
        <p:nvPicPr>
          <p:cNvPr id="316" name="Google Shape;316;g10279b6a796_0_3"/>
          <p:cNvPicPr preferRelativeResize="0"/>
          <p:nvPr/>
        </p:nvPicPr>
        <p:blipFill rotWithShape="1">
          <a:blip r:embed="rId4">
            <a:alphaModFix/>
          </a:blip>
          <a:srcRect b="0" l="0" r="0" t="0"/>
          <a:stretch/>
        </p:blipFill>
        <p:spPr>
          <a:xfrm>
            <a:off x="4717800" y="713325"/>
            <a:ext cx="4159525" cy="61480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g102898cb7ad_0_25"/>
          <p:cNvPicPr preferRelativeResize="0"/>
          <p:nvPr/>
        </p:nvPicPr>
        <p:blipFill rotWithShape="1">
          <a:blip r:embed="rId3">
            <a:alphaModFix/>
          </a:blip>
          <a:srcRect b="0" l="0" r="0" t="0"/>
          <a:stretch/>
        </p:blipFill>
        <p:spPr>
          <a:xfrm>
            <a:off x="5851138" y="1136025"/>
            <a:ext cx="3042000" cy="2646000"/>
          </a:xfrm>
          <a:prstGeom prst="rect">
            <a:avLst/>
          </a:prstGeom>
          <a:noFill/>
          <a:ln>
            <a:noFill/>
          </a:ln>
        </p:spPr>
      </p:pic>
      <p:sp>
        <p:nvSpPr>
          <p:cNvPr id="323" name="Google Shape;323;g102898cb7ad_0_25"/>
          <p:cNvSpPr/>
          <p:nvPr/>
        </p:nvSpPr>
        <p:spPr>
          <a:xfrm>
            <a:off x="0" y="96218"/>
            <a:ext cx="2452518" cy="780084"/>
          </a:xfrm>
          <a:prstGeom prst="flowChartDocument">
            <a:avLst/>
          </a:prstGeom>
          <a:gradFill>
            <a:gsLst>
              <a:gs pos="0">
                <a:srgbClr val="FFFF00"/>
              </a:gs>
              <a:gs pos="100000">
                <a:srgbClr val="FFE38C"/>
              </a:gs>
            </a:gsLst>
            <a:lin ang="5400012"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
        <p:nvSpPr>
          <p:cNvPr id="324" name="Google Shape;324;g102898cb7ad_0_25"/>
          <p:cNvSpPr txBox="1"/>
          <p:nvPr/>
        </p:nvSpPr>
        <p:spPr>
          <a:xfrm>
            <a:off x="671875" y="1135275"/>
            <a:ext cx="6174600" cy="2647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lt1"/>
              </a:buClr>
              <a:buSzPts val="1600"/>
              <a:buFont typeface="Calibri"/>
              <a:buChar char="★"/>
            </a:pPr>
            <a:r>
              <a:rPr b="0" i="0" lang="en-PH" sz="1600" u="none" cap="none" strike="noStrike">
                <a:solidFill>
                  <a:schemeClr val="lt1"/>
                </a:solidFill>
                <a:latin typeface="Calibri"/>
                <a:ea typeface="Calibri"/>
                <a:cs typeface="Calibri"/>
                <a:sym typeface="Calibri"/>
              </a:rPr>
              <a:t>Cluster 1 (Blue)  </a:t>
            </a:r>
            <a:endParaRPr b="0" i="0" sz="1600" u="none" cap="none" strike="noStrike">
              <a:solidFill>
                <a:schemeClr val="lt1"/>
              </a:solidFill>
              <a:latin typeface="Calibri"/>
              <a:ea typeface="Calibri"/>
              <a:cs typeface="Calibri"/>
              <a:sym typeface="Calibri"/>
            </a:endParaRPr>
          </a:p>
          <a:p>
            <a:pPr indent="-330200" lvl="1" marL="914400" marR="0" rtl="0" algn="l">
              <a:lnSpc>
                <a:spcPct val="100000"/>
              </a:lnSpc>
              <a:spcBef>
                <a:spcPts val="0"/>
              </a:spcBef>
              <a:spcAft>
                <a:spcPts val="0"/>
              </a:spcAft>
              <a:buClr>
                <a:schemeClr val="lt1"/>
              </a:buClr>
              <a:buSzPts val="1600"/>
              <a:buFont typeface="Calibri"/>
              <a:buChar char="○"/>
            </a:pPr>
            <a:r>
              <a:rPr b="0" i="0" lang="en-PH" sz="1600" u="none" cap="none" strike="noStrike">
                <a:solidFill>
                  <a:schemeClr val="lt1"/>
                </a:solidFill>
                <a:latin typeface="Calibri"/>
                <a:ea typeface="Calibri"/>
                <a:cs typeface="Calibri"/>
                <a:sym typeface="Calibri"/>
              </a:rPr>
              <a:t>Ave. recorded temperature: 26.19 C</a:t>
            </a:r>
            <a:endParaRPr b="0" i="0" sz="1600" u="none" cap="none" strike="noStrike">
              <a:solidFill>
                <a:schemeClr val="lt1"/>
              </a:solidFill>
              <a:latin typeface="Calibri"/>
              <a:ea typeface="Calibri"/>
              <a:cs typeface="Calibri"/>
              <a:sym typeface="Calibri"/>
            </a:endParaRPr>
          </a:p>
          <a:p>
            <a:pPr indent="-330200" lvl="1" marL="914400" marR="0" rtl="0" algn="l">
              <a:lnSpc>
                <a:spcPct val="100000"/>
              </a:lnSpc>
              <a:spcBef>
                <a:spcPts val="0"/>
              </a:spcBef>
              <a:spcAft>
                <a:spcPts val="0"/>
              </a:spcAft>
              <a:buClr>
                <a:schemeClr val="lt1"/>
              </a:buClr>
              <a:buSzPts val="1600"/>
              <a:buFont typeface="Calibri"/>
              <a:buChar char="○"/>
            </a:pPr>
            <a:r>
              <a:rPr b="0" i="0" lang="en-PH" sz="1600" u="none" cap="none" strike="noStrike">
                <a:solidFill>
                  <a:schemeClr val="lt1"/>
                </a:solidFill>
                <a:latin typeface="Calibri"/>
                <a:ea typeface="Calibri"/>
                <a:cs typeface="Calibri"/>
                <a:sym typeface="Calibri"/>
              </a:rPr>
              <a:t>Humidity: 17.79</a:t>
            </a:r>
            <a:endParaRPr b="0" i="0" sz="1600" u="none" cap="none" strike="noStrike">
              <a:solidFill>
                <a:schemeClr val="lt1"/>
              </a:solidFill>
              <a:latin typeface="Calibri"/>
              <a:ea typeface="Calibri"/>
              <a:cs typeface="Calibri"/>
              <a:sym typeface="Calibri"/>
            </a:endParaRPr>
          </a:p>
          <a:p>
            <a:pPr indent="-330200" lvl="0" marL="457200" marR="0" rtl="0" algn="l">
              <a:lnSpc>
                <a:spcPct val="100000"/>
              </a:lnSpc>
              <a:spcBef>
                <a:spcPts val="0"/>
              </a:spcBef>
              <a:spcAft>
                <a:spcPts val="0"/>
              </a:spcAft>
              <a:buClr>
                <a:schemeClr val="lt1"/>
              </a:buClr>
              <a:buSzPts val="1600"/>
              <a:buFont typeface="Calibri"/>
              <a:buChar char="★"/>
            </a:pPr>
            <a:r>
              <a:rPr b="0" i="0" lang="en-PH" sz="1600" u="none" cap="none" strike="noStrike">
                <a:solidFill>
                  <a:schemeClr val="lt1"/>
                </a:solidFill>
                <a:latin typeface="Calibri"/>
                <a:ea typeface="Calibri"/>
                <a:cs typeface="Calibri"/>
                <a:sym typeface="Calibri"/>
              </a:rPr>
              <a:t>Cluster 2 (Green)</a:t>
            </a:r>
            <a:endParaRPr b="0" i="0" sz="1600" u="none" cap="none" strike="noStrike">
              <a:solidFill>
                <a:schemeClr val="lt1"/>
              </a:solidFill>
              <a:latin typeface="Calibri"/>
              <a:ea typeface="Calibri"/>
              <a:cs typeface="Calibri"/>
              <a:sym typeface="Calibri"/>
            </a:endParaRPr>
          </a:p>
          <a:p>
            <a:pPr indent="-330200" lvl="1" marL="914400" marR="0" rtl="0" algn="l">
              <a:lnSpc>
                <a:spcPct val="100000"/>
              </a:lnSpc>
              <a:spcBef>
                <a:spcPts val="0"/>
              </a:spcBef>
              <a:spcAft>
                <a:spcPts val="0"/>
              </a:spcAft>
              <a:buClr>
                <a:schemeClr val="lt1"/>
              </a:buClr>
              <a:buSzPts val="1600"/>
              <a:buFont typeface="Calibri"/>
              <a:buChar char="○"/>
            </a:pPr>
            <a:r>
              <a:rPr b="0" i="0" lang="en-PH" sz="1600" u="none" cap="none" strike="noStrike">
                <a:solidFill>
                  <a:schemeClr val="lt1"/>
                </a:solidFill>
                <a:latin typeface="Calibri"/>
                <a:ea typeface="Calibri"/>
                <a:cs typeface="Calibri"/>
                <a:sym typeface="Calibri"/>
              </a:rPr>
              <a:t>Lowest recorded temperature and humidity</a:t>
            </a:r>
            <a:endParaRPr b="0" i="0" sz="1600" u="none" cap="none" strike="noStrike">
              <a:solidFill>
                <a:schemeClr val="lt1"/>
              </a:solidFill>
              <a:latin typeface="Calibri"/>
              <a:ea typeface="Calibri"/>
              <a:cs typeface="Calibri"/>
              <a:sym typeface="Calibri"/>
            </a:endParaRPr>
          </a:p>
          <a:p>
            <a:pPr indent="-330200" lvl="0" marL="457200" marR="0" rtl="0" algn="l">
              <a:lnSpc>
                <a:spcPct val="100000"/>
              </a:lnSpc>
              <a:spcBef>
                <a:spcPts val="0"/>
              </a:spcBef>
              <a:spcAft>
                <a:spcPts val="0"/>
              </a:spcAft>
              <a:buClr>
                <a:schemeClr val="lt1"/>
              </a:buClr>
              <a:buSzPts val="1600"/>
              <a:buFont typeface="Calibri"/>
              <a:buChar char="★"/>
            </a:pPr>
            <a:r>
              <a:rPr b="0" i="0" lang="en-PH" sz="1600" u="none" cap="none" strike="noStrike">
                <a:solidFill>
                  <a:schemeClr val="lt1"/>
                </a:solidFill>
                <a:latin typeface="Calibri"/>
                <a:ea typeface="Calibri"/>
                <a:cs typeface="Calibri"/>
                <a:sym typeface="Calibri"/>
              </a:rPr>
              <a:t>Cluster 3 (Red)</a:t>
            </a:r>
            <a:endParaRPr b="0" i="0" sz="1600" u="none" cap="none" strike="noStrike">
              <a:solidFill>
                <a:schemeClr val="lt1"/>
              </a:solidFill>
              <a:latin typeface="Calibri"/>
              <a:ea typeface="Calibri"/>
              <a:cs typeface="Calibri"/>
              <a:sym typeface="Calibri"/>
            </a:endParaRPr>
          </a:p>
          <a:p>
            <a:pPr indent="-330200" lvl="1" marL="914400" marR="0" rtl="0" algn="l">
              <a:lnSpc>
                <a:spcPct val="100000"/>
              </a:lnSpc>
              <a:spcBef>
                <a:spcPts val="0"/>
              </a:spcBef>
              <a:spcAft>
                <a:spcPts val="0"/>
              </a:spcAft>
              <a:buClr>
                <a:schemeClr val="lt1"/>
              </a:buClr>
              <a:buSzPts val="1600"/>
              <a:buFont typeface="Calibri"/>
              <a:buChar char="○"/>
            </a:pPr>
            <a:r>
              <a:rPr b="0" i="0" lang="en-PH" sz="1600" u="none" cap="none" strike="noStrike">
                <a:solidFill>
                  <a:schemeClr val="lt1"/>
                </a:solidFill>
                <a:latin typeface="Calibri"/>
                <a:ea typeface="Calibri"/>
                <a:cs typeface="Calibri"/>
                <a:sym typeface="Calibri"/>
              </a:rPr>
              <a:t>most number of locations</a:t>
            </a:r>
            <a:endParaRPr b="0" i="0" sz="1600" u="none" cap="none" strike="noStrike">
              <a:solidFill>
                <a:schemeClr val="lt1"/>
              </a:solidFill>
              <a:latin typeface="Calibri"/>
              <a:ea typeface="Calibri"/>
              <a:cs typeface="Calibri"/>
              <a:sym typeface="Calibri"/>
            </a:endParaRPr>
          </a:p>
          <a:p>
            <a:pPr indent="-330200" lvl="1" marL="914400" marR="0" rtl="0" algn="l">
              <a:lnSpc>
                <a:spcPct val="100000"/>
              </a:lnSpc>
              <a:spcBef>
                <a:spcPts val="0"/>
              </a:spcBef>
              <a:spcAft>
                <a:spcPts val="0"/>
              </a:spcAft>
              <a:buClr>
                <a:schemeClr val="lt1"/>
              </a:buClr>
              <a:buSzPts val="1600"/>
              <a:buFont typeface="Calibri"/>
              <a:buChar char="○"/>
            </a:pPr>
            <a:r>
              <a:rPr b="0" i="0" lang="en-PH" sz="1600" u="none" cap="none" strike="noStrike">
                <a:solidFill>
                  <a:schemeClr val="lt1"/>
                </a:solidFill>
                <a:latin typeface="Calibri"/>
                <a:ea typeface="Calibri"/>
                <a:cs typeface="Calibri"/>
                <a:sym typeface="Calibri"/>
              </a:rPr>
              <a:t>highest recorded temperature and humidity</a:t>
            </a:r>
            <a:endParaRPr b="0" i="0" sz="16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25" name="Google Shape;325;g102898cb7ad_0_25"/>
          <p:cNvSpPr txBox="1"/>
          <p:nvPr/>
        </p:nvSpPr>
        <p:spPr>
          <a:xfrm>
            <a:off x="671875" y="4389275"/>
            <a:ext cx="6174600" cy="923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lt1"/>
              </a:buClr>
              <a:buSzPts val="1600"/>
              <a:buFont typeface="Calibri"/>
              <a:buChar char="★"/>
            </a:pPr>
            <a:r>
              <a:rPr b="0" i="0" lang="en-PH" sz="1600" u="none" cap="none" strike="noStrike">
                <a:solidFill>
                  <a:schemeClr val="lt1"/>
                </a:solidFill>
                <a:latin typeface="Calibri"/>
                <a:ea typeface="Calibri"/>
                <a:cs typeface="Calibri"/>
                <a:sym typeface="Calibri"/>
              </a:rPr>
              <a:t>Results under Agglomerative Clustering </a:t>
            </a:r>
            <a:endParaRPr b="0" i="0" sz="1600" u="none" cap="none" strike="noStrike">
              <a:solidFill>
                <a:schemeClr val="lt1"/>
              </a:solidFill>
              <a:latin typeface="Calibri"/>
              <a:ea typeface="Calibri"/>
              <a:cs typeface="Calibri"/>
              <a:sym typeface="Calibri"/>
            </a:endParaRPr>
          </a:p>
          <a:p>
            <a:pPr indent="-330200" lvl="1" marL="914400" marR="0" rtl="0" algn="l">
              <a:lnSpc>
                <a:spcPct val="100000"/>
              </a:lnSpc>
              <a:spcBef>
                <a:spcPts val="0"/>
              </a:spcBef>
              <a:spcAft>
                <a:spcPts val="0"/>
              </a:spcAft>
              <a:buClr>
                <a:schemeClr val="lt1"/>
              </a:buClr>
              <a:buSzPts val="1600"/>
              <a:buFont typeface="Calibri"/>
              <a:buChar char="○"/>
            </a:pPr>
            <a:r>
              <a:rPr b="0" i="0" lang="en-PH" sz="1600" u="none" cap="none" strike="noStrike">
                <a:solidFill>
                  <a:schemeClr val="lt1"/>
                </a:solidFill>
                <a:latin typeface="Calibri"/>
                <a:ea typeface="Calibri"/>
                <a:cs typeface="Calibri"/>
                <a:sym typeface="Calibri"/>
              </a:rPr>
              <a:t>Clusters 1 and 2 overlap in terms of </a:t>
            </a:r>
            <a:endParaRPr b="0" i="0" sz="1600" u="none" cap="none" strike="noStrike">
              <a:solidFill>
                <a:schemeClr val="lt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600"/>
              <a:buFont typeface="Arial"/>
              <a:buNone/>
            </a:pPr>
            <a:r>
              <a:rPr b="0" i="0" lang="en-PH" sz="1600" u="none" cap="none" strike="noStrike">
                <a:solidFill>
                  <a:schemeClr val="lt1"/>
                </a:solidFill>
                <a:latin typeface="Calibri"/>
                <a:ea typeface="Calibri"/>
                <a:cs typeface="Calibri"/>
                <a:sym typeface="Calibri"/>
              </a:rPr>
              <a:t>temperature and humidity</a:t>
            </a:r>
            <a:endParaRPr b="0" i="0" sz="1600" u="none" cap="none" strike="noStrike">
              <a:solidFill>
                <a:schemeClr val="lt1"/>
              </a:solidFill>
              <a:latin typeface="Calibri"/>
              <a:ea typeface="Calibri"/>
              <a:cs typeface="Calibri"/>
              <a:sym typeface="Calibri"/>
            </a:endParaRPr>
          </a:p>
        </p:txBody>
      </p:sp>
      <p:pic>
        <p:nvPicPr>
          <p:cNvPr id="326" name="Google Shape;326;g102898cb7ad_0_25"/>
          <p:cNvPicPr preferRelativeResize="0"/>
          <p:nvPr/>
        </p:nvPicPr>
        <p:blipFill rotWithShape="1">
          <a:blip r:embed="rId4">
            <a:alphaModFix/>
          </a:blip>
          <a:srcRect b="0" l="0" r="0" t="0"/>
          <a:stretch/>
        </p:blipFill>
        <p:spPr>
          <a:xfrm>
            <a:off x="5851000" y="4646457"/>
            <a:ext cx="3042301" cy="20114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7"/>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1" i="0" sz="5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1" i="0" lang="en-PH" sz="1900" u="none" cap="none" strike="noStrike">
                <a:solidFill>
                  <a:srgbClr val="002060"/>
                </a:solidFill>
                <a:latin typeface="Calibri"/>
                <a:ea typeface="Calibri"/>
                <a:cs typeface="Calibri"/>
                <a:sym typeface="Calibri"/>
              </a:rPr>
              <a:t>Conclusion &amp; Recommendation</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2060"/>
              </a:solidFill>
              <a:latin typeface="Calibri"/>
              <a:ea typeface="Calibri"/>
              <a:cs typeface="Calibri"/>
              <a:sym typeface="Calibri"/>
            </a:endParaRPr>
          </a:p>
        </p:txBody>
      </p:sp>
      <p:sp>
        <p:nvSpPr>
          <p:cNvPr id="333" name="Google Shape;333;p17"/>
          <p:cNvSpPr txBox="1"/>
          <p:nvPr/>
        </p:nvSpPr>
        <p:spPr>
          <a:xfrm>
            <a:off x="301200" y="978625"/>
            <a:ext cx="8352300" cy="5623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90000"/>
              </a:lnSpc>
              <a:spcBef>
                <a:spcPts val="1000"/>
              </a:spcBef>
              <a:spcAft>
                <a:spcPts val="0"/>
              </a:spcAft>
              <a:buClr>
                <a:schemeClr val="lt1"/>
              </a:buClr>
              <a:buSzPts val="1500"/>
              <a:buFont typeface="Lato"/>
              <a:buAutoNum type="arabicPeriod"/>
            </a:pPr>
            <a:r>
              <a:rPr b="0" i="0" lang="en-PH" sz="1500" u="none" cap="none" strike="noStrike">
                <a:solidFill>
                  <a:schemeClr val="lt1"/>
                </a:solidFill>
                <a:latin typeface="Lato"/>
                <a:ea typeface="Lato"/>
                <a:cs typeface="Lato"/>
                <a:sym typeface="Lato"/>
              </a:rPr>
              <a:t>Based on our criterion, locations under Cluster 1 would be the best prospects because they share similar features with most solar power plant sites.</a:t>
            </a:r>
            <a:endParaRPr b="0" i="0" sz="1500" u="none" cap="none" strike="noStrike">
              <a:solidFill>
                <a:schemeClr val="lt1"/>
              </a:solidFill>
              <a:latin typeface="Lato"/>
              <a:ea typeface="Lato"/>
              <a:cs typeface="Lato"/>
              <a:sym typeface="Lato"/>
            </a:endParaRPr>
          </a:p>
          <a:p>
            <a:pPr indent="0" lvl="0" marL="457200" marR="0" rtl="0" algn="l">
              <a:lnSpc>
                <a:spcPct val="90000"/>
              </a:lnSpc>
              <a:spcBef>
                <a:spcPts val="1000"/>
              </a:spcBef>
              <a:spcAft>
                <a:spcPts val="0"/>
              </a:spcAft>
              <a:buClr>
                <a:srgbClr val="000000"/>
              </a:buClr>
              <a:buSzPts val="1500"/>
              <a:buFont typeface="Arial"/>
              <a:buNone/>
            </a:pPr>
            <a:r>
              <a:t/>
            </a:r>
            <a:endParaRPr b="0" i="0" sz="1500" u="none" cap="none" strike="noStrike">
              <a:solidFill>
                <a:schemeClr val="lt1"/>
              </a:solidFill>
              <a:latin typeface="Lato"/>
              <a:ea typeface="Lato"/>
              <a:cs typeface="Lato"/>
              <a:sym typeface="Lato"/>
            </a:endParaRPr>
          </a:p>
          <a:p>
            <a:pPr indent="-323850" lvl="0" marL="457200" marR="0" rtl="0" algn="l">
              <a:lnSpc>
                <a:spcPct val="90000"/>
              </a:lnSpc>
              <a:spcBef>
                <a:spcPts val="1000"/>
              </a:spcBef>
              <a:spcAft>
                <a:spcPts val="0"/>
              </a:spcAft>
              <a:buClr>
                <a:schemeClr val="lt1"/>
              </a:buClr>
              <a:buSzPts val="1500"/>
              <a:buFont typeface="Lato"/>
              <a:buAutoNum type="arabicPeriod"/>
            </a:pPr>
            <a:r>
              <a:rPr b="0" i="0" lang="en-PH" sz="1500" u="none" cap="none" strike="noStrike">
                <a:solidFill>
                  <a:schemeClr val="lt1"/>
                </a:solidFill>
                <a:latin typeface="Lato"/>
                <a:ea typeface="Lato"/>
                <a:cs typeface="Lato"/>
                <a:sym typeface="Lato"/>
              </a:rPr>
              <a:t>It may be more logical to choose locations as prospects for solar installation since most of the locations are geographically close to each other. These are concentrated around the Mimaropa(South Luzon) &amp; Visayas Regions. </a:t>
            </a:r>
            <a:endParaRPr b="0" i="0" sz="1500" u="none" cap="none" strike="noStrike">
              <a:solidFill>
                <a:schemeClr val="lt1"/>
              </a:solidFill>
              <a:latin typeface="Lato"/>
              <a:ea typeface="Lato"/>
              <a:cs typeface="Lato"/>
              <a:sym typeface="Lato"/>
            </a:endParaRPr>
          </a:p>
          <a:p>
            <a:pPr indent="0" lvl="0" marL="457200" marR="0" rtl="0" algn="l">
              <a:lnSpc>
                <a:spcPct val="90000"/>
              </a:lnSpc>
              <a:spcBef>
                <a:spcPts val="1000"/>
              </a:spcBef>
              <a:spcAft>
                <a:spcPts val="0"/>
              </a:spcAft>
              <a:buClr>
                <a:srgbClr val="000000"/>
              </a:buClr>
              <a:buSzPts val="1500"/>
              <a:buFont typeface="Arial"/>
              <a:buNone/>
            </a:pPr>
            <a:r>
              <a:t/>
            </a:r>
            <a:endParaRPr b="0" i="0" sz="1500" u="none" cap="none" strike="noStrike">
              <a:solidFill>
                <a:schemeClr val="lt1"/>
              </a:solidFill>
              <a:latin typeface="Lato"/>
              <a:ea typeface="Lato"/>
              <a:cs typeface="Lato"/>
              <a:sym typeface="Lato"/>
            </a:endParaRPr>
          </a:p>
          <a:p>
            <a:pPr indent="-323850" lvl="0" marL="457200" marR="0" rtl="0" algn="l">
              <a:lnSpc>
                <a:spcPct val="90000"/>
              </a:lnSpc>
              <a:spcBef>
                <a:spcPts val="1000"/>
              </a:spcBef>
              <a:spcAft>
                <a:spcPts val="0"/>
              </a:spcAft>
              <a:buClr>
                <a:schemeClr val="lt1"/>
              </a:buClr>
              <a:buSzPts val="1500"/>
              <a:buFont typeface="Lato"/>
              <a:buAutoNum type="arabicPeriod"/>
            </a:pPr>
            <a:r>
              <a:rPr b="0" i="0" lang="en-PH" sz="1500" u="none" cap="none" strike="noStrike">
                <a:solidFill>
                  <a:schemeClr val="lt1"/>
                </a:solidFill>
                <a:latin typeface="Lato"/>
                <a:ea typeface="Lato"/>
                <a:cs typeface="Lato"/>
                <a:sym typeface="Lato"/>
              </a:rPr>
              <a:t>The obtained results and methodology used provide datasets for further analysis which will be useful for better assessment of  solar panel installation in the country.</a:t>
            </a:r>
            <a:endParaRPr b="0" i="0" sz="1500" u="none" cap="none" strike="noStrike">
              <a:solidFill>
                <a:schemeClr val="lt1"/>
              </a:solidFill>
              <a:latin typeface="Lato"/>
              <a:ea typeface="Lato"/>
              <a:cs typeface="Lato"/>
              <a:sym typeface="Lato"/>
            </a:endParaRPr>
          </a:p>
          <a:p>
            <a:pPr indent="0" lvl="0" marL="457200" marR="0" rtl="0" algn="l">
              <a:lnSpc>
                <a:spcPct val="90000"/>
              </a:lnSpc>
              <a:spcBef>
                <a:spcPts val="1000"/>
              </a:spcBef>
              <a:spcAft>
                <a:spcPts val="0"/>
              </a:spcAft>
              <a:buClr>
                <a:srgbClr val="000000"/>
              </a:buClr>
              <a:buSzPts val="1500"/>
              <a:buFont typeface="Arial"/>
              <a:buNone/>
            </a:pPr>
            <a:r>
              <a:t/>
            </a:r>
            <a:endParaRPr b="0" i="0" sz="1500" u="none" cap="none" strike="noStrike">
              <a:solidFill>
                <a:schemeClr val="lt1"/>
              </a:solidFill>
              <a:latin typeface="Lato"/>
              <a:ea typeface="Lato"/>
              <a:cs typeface="Lato"/>
              <a:sym typeface="Lato"/>
            </a:endParaRPr>
          </a:p>
          <a:p>
            <a:pPr indent="-323850" lvl="0" marL="457200" marR="0" rtl="0" algn="l">
              <a:lnSpc>
                <a:spcPct val="90000"/>
              </a:lnSpc>
              <a:spcBef>
                <a:spcPts val="1000"/>
              </a:spcBef>
              <a:spcAft>
                <a:spcPts val="0"/>
              </a:spcAft>
              <a:buClr>
                <a:schemeClr val="lt1"/>
              </a:buClr>
              <a:buSzPts val="1500"/>
              <a:buFont typeface="Lato"/>
              <a:buAutoNum type="arabicPeriod"/>
            </a:pPr>
            <a:r>
              <a:rPr b="0" i="0" lang="en-PH" sz="1500" u="none" cap="none" strike="noStrike">
                <a:solidFill>
                  <a:schemeClr val="lt1"/>
                </a:solidFill>
                <a:latin typeface="Lato"/>
                <a:ea typeface="Lato"/>
                <a:cs typeface="Lato"/>
                <a:sym typeface="Lato"/>
              </a:rPr>
              <a:t>The maps give better visualization of the locations which can be useful for the solar industry businesses  to find the best spots to market their solar panels.</a:t>
            </a:r>
            <a:endParaRPr b="0" i="0" sz="1500" u="none" cap="none" strike="noStrike">
              <a:solidFill>
                <a:schemeClr val="lt1"/>
              </a:solidFill>
              <a:latin typeface="Lato"/>
              <a:ea typeface="Lato"/>
              <a:cs typeface="Lato"/>
              <a:sym typeface="Lato"/>
            </a:endParaRPr>
          </a:p>
          <a:p>
            <a:pPr indent="0" lvl="0" marL="457200" marR="0" rtl="0" algn="l">
              <a:lnSpc>
                <a:spcPct val="90000"/>
              </a:lnSpc>
              <a:spcBef>
                <a:spcPts val="1000"/>
              </a:spcBef>
              <a:spcAft>
                <a:spcPts val="0"/>
              </a:spcAft>
              <a:buClr>
                <a:srgbClr val="000000"/>
              </a:buClr>
              <a:buSzPts val="1500"/>
              <a:buFont typeface="Arial"/>
              <a:buNone/>
            </a:pPr>
            <a:r>
              <a:t/>
            </a:r>
            <a:endParaRPr b="0" i="0" sz="1500" u="none" cap="none" strike="noStrike">
              <a:solidFill>
                <a:schemeClr val="lt1"/>
              </a:solidFill>
              <a:latin typeface="Lato"/>
              <a:ea typeface="Lato"/>
              <a:cs typeface="Lato"/>
              <a:sym typeface="Lato"/>
            </a:endParaRPr>
          </a:p>
          <a:p>
            <a:pPr indent="-323850" lvl="0" marL="457200" marR="0" rtl="0" algn="l">
              <a:lnSpc>
                <a:spcPct val="90000"/>
              </a:lnSpc>
              <a:spcBef>
                <a:spcPts val="1000"/>
              </a:spcBef>
              <a:spcAft>
                <a:spcPts val="0"/>
              </a:spcAft>
              <a:buClr>
                <a:schemeClr val="lt1"/>
              </a:buClr>
              <a:buSzPts val="1500"/>
              <a:buFont typeface="Lato"/>
              <a:buAutoNum type="arabicPeriod"/>
            </a:pPr>
            <a:r>
              <a:rPr b="0" i="0" lang="en-PH" sz="1500" u="none" cap="none" strike="noStrike">
                <a:solidFill>
                  <a:schemeClr val="lt1"/>
                </a:solidFill>
                <a:latin typeface="Lato"/>
                <a:ea typeface="Lato"/>
                <a:cs typeface="Lato"/>
                <a:sym typeface="Lato"/>
              </a:rPr>
              <a:t>For future research works, it is recommended to include other  factors which affect the solar panel efficiency such as geographic location,local topography and  amount of shading in the area, and to factor in the types of solar panels to be used. </a:t>
            </a:r>
            <a:endParaRPr b="0" i="0" sz="1500" u="none" cap="none" strike="noStrike">
              <a:solidFill>
                <a:schemeClr val="lt1"/>
              </a:solidFill>
              <a:latin typeface="Lato"/>
              <a:ea typeface="Lato"/>
              <a:cs typeface="Lato"/>
              <a:sym typeface="Lato"/>
            </a:endParaRPr>
          </a:p>
          <a:p>
            <a:pPr indent="0" lvl="0" marL="457200" marR="0" rtl="0" algn="l">
              <a:lnSpc>
                <a:spcPct val="90000"/>
              </a:lnSpc>
              <a:spcBef>
                <a:spcPts val="1000"/>
              </a:spcBef>
              <a:spcAft>
                <a:spcPts val="0"/>
              </a:spcAft>
              <a:buClr>
                <a:srgbClr val="000000"/>
              </a:buClr>
              <a:buSzPts val="1500"/>
              <a:buFont typeface="Arial"/>
              <a:buNone/>
            </a:pPr>
            <a:r>
              <a:t/>
            </a:r>
            <a:endParaRPr b="0" i="0" sz="1500" u="none" cap="none" strike="noStrike">
              <a:solidFill>
                <a:schemeClr val="lt1"/>
              </a:solidFill>
              <a:latin typeface="Lato"/>
              <a:ea typeface="Lato"/>
              <a:cs typeface="Lato"/>
              <a:sym typeface="Lato"/>
            </a:endParaRPr>
          </a:p>
          <a:p>
            <a:pPr indent="-323850" lvl="0" marL="457200" marR="0" rtl="0" algn="l">
              <a:lnSpc>
                <a:spcPct val="90000"/>
              </a:lnSpc>
              <a:spcBef>
                <a:spcPts val="1000"/>
              </a:spcBef>
              <a:spcAft>
                <a:spcPts val="0"/>
              </a:spcAft>
              <a:buClr>
                <a:schemeClr val="lt1"/>
              </a:buClr>
              <a:buSzPts val="1500"/>
              <a:buFont typeface="Lato"/>
              <a:buAutoNum type="arabicPeriod"/>
            </a:pPr>
            <a:r>
              <a:rPr b="0" i="0" lang="en-PH" sz="1500" u="none" cap="none" strike="noStrike">
                <a:solidFill>
                  <a:schemeClr val="lt1"/>
                </a:solidFill>
                <a:latin typeface="Lato"/>
                <a:ea typeface="Lato"/>
                <a:cs typeface="Lato"/>
                <a:sym typeface="Lato"/>
              </a:rPr>
              <a:t>It is also recommended to integrate features such as power consumption per city.</a:t>
            </a:r>
            <a:endParaRPr b="0" i="0" sz="1500" u="none" cap="none" strike="noStrike">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cxnSp>
        <p:nvCxnSpPr>
          <p:cNvPr id="339" name="Google Shape;339;p18"/>
          <p:cNvCxnSpPr/>
          <p:nvPr/>
        </p:nvCxnSpPr>
        <p:spPr>
          <a:xfrm>
            <a:off x="2372496" y="2038865"/>
            <a:ext cx="0" cy="1482811"/>
          </a:xfrm>
          <a:prstGeom prst="straightConnector1">
            <a:avLst/>
          </a:prstGeom>
          <a:noFill/>
          <a:ln cap="flat" cmpd="sng" w="19050">
            <a:solidFill>
              <a:schemeClr val="lt1"/>
            </a:solidFill>
            <a:prstDash val="solid"/>
            <a:miter lim="800000"/>
            <a:headEnd len="sm" w="sm" type="none"/>
            <a:tailEnd len="sm" w="sm" type="none"/>
          </a:ln>
        </p:spPr>
      </p:cxnSp>
      <p:cxnSp>
        <p:nvCxnSpPr>
          <p:cNvPr id="340" name="Google Shape;340;p18"/>
          <p:cNvCxnSpPr/>
          <p:nvPr/>
        </p:nvCxnSpPr>
        <p:spPr>
          <a:xfrm>
            <a:off x="2372496" y="2038865"/>
            <a:ext cx="803190" cy="0"/>
          </a:xfrm>
          <a:prstGeom prst="straightConnector1">
            <a:avLst/>
          </a:prstGeom>
          <a:noFill/>
          <a:ln cap="flat" cmpd="sng" w="19050">
            <a:solidFill>
              <a:schemeClr val="lt1"/>
            </a:solidFill>
            <a:prstDash val="solid"/>
            <a:miter lim="800000"/>
            <a:headEnd len="sm" w="sm" type="none"/>
            <a:tailEnd len="sm" w="sm" type="none"/>
          </a:ln>
        </p:spPr>
      </p:cxnSp>
      <p:cxnSp>
        <p:nvCxnSpPr>
          <p:cNvPr id="341" name="Google Shape;341;p18"/>
          <p:cNvCxnSpPr/>
          <p:nvPr/>
        </p:nvCxnSpPr>
        <p:spPr>
          <a:xfrm>
            <a:off x="6414299" y="2280813"/>
            <a:ext cx="0" cy="1396314"/>
          </a:xfrm>
          <a:prstGeom prst="straightConnector1">
            <a:avLst/>
          </a:prstGeom>
          <a:noFill/>
          <a:ln cap="flat" cmpd="sng" w="19050">
            <a:solidFill>
              <a:schemeClr val="lt1"/>
            </a:solidFill>
            <a:prstDash val="solid"/>
            <a:miter lim="800000"/>
            <a:headEnd len="sm" w="sm" type="none"/>
            <a:tailEnd len="sm" w="sm" type="none"/>
          </a:ln>
        </p:spPr>
      </p:cxnSp>
      <p:cxnSp>
        <p:nvCxnSpPr>
          <p:cNvPr id="342" name="Google Shape;342;p18"/>
          <p:cNvCxnSpPr/>
          <p:nvPr/>
        </p:nvCxnSpPr>
        <p:spPr>
          <a:xfrm>
            <a:off x="5610093" y="3668434"/>
            <a:ext cx="803190" cy="0"/>
          </a:xfrm>
          <a:prstGeom prst="straightConnector1">
            <a:avLst/>
          </a:prstGeom>
          <a:noFill/>
          <a:ln cap="flat" cmpd="sng" w="19050">
            <a:solidFill>
              <a:schemeClr val="lt1"/>
            </a:solidFill>
            <a:prstDash val="solid"/>
            <a:miter lim="800000"/>
            <a:headEnd len="sm" w="sm" type="none"/>
            <a:tailEnd len="sm" w="sm" type="none"/>
          </a:ln>
        </p:spPr>
      </p:cxnSp>
      <p:sp>
        <p:nvSpPr>
          <p:cNvPr id="343" name="Google Shape;343;p18"/>
          <p:cNvSpPr/>
          <p:nvPr/>
        </p:nvSpPr>
        <p:spPr>
          <a:xfrm>
            <a:off x="2242660" y="2280813"/>
            <a:ext cx="3093978" cy="56714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PH" sz="5400" u="none" cap="none" strike="noStrike">
                <a:solidFill>
                  <a:schemeClr val="lt1"/>
                </a:solidFill>
                <a:latin typeface="Arial Black"/>
                <a:ea typeface="Arial Black"/>
                <a:cs typeface="Arial Black"/>
                <a:sym typeface="Arial Black"/>
              </a:rPr>
              <a:t>Thank</a:t>
            </a:r>
            <a:r>
              <a:rPr b="1" i="0" lang="en-PH" sz="5400" u="none" cap="none" strike="noStrike">
                <a:solidFill>
                  <a:schemeClr val="lt1"/>
                </a:solidFill>
                <a:latin typeface="Corbel"/>
                <a:ea typeface="Corbel"/>
                <a:cs typeface="Corbel"/>
                <a:sym typeface="Corbel"/>
              </a:rPr>
              <a:t> </a:t>
            </a:r>
            <a:endParaRPr b="0" i="0" sz="1400" u="none" cap="none" strike="noStrike">
              <a:solidFill>
                <a:srgbClr val="000000"/>
              </a:solidFill>
              <a:latin typeface="Arial"/>
              <a:ea typeface="Arial"/>
              <a:cs typeface="Arial"/>
              <a:sym typeface="Arial"/>
            </a:endParaRPr>
          </a:p>
        </p:txBody>
      </p:sp>
      <p:sp>
        <p:nvSpPr>
          <p:cNvPr id="344" name="Google Shape;344;p18"/>
          <p:cNvSpPr/>
          <p:nvPr/>
        </p:nvSpPr>
        <p:spPr>
          <a:xfrm>
            <a:off x="4244634" y="2900661"/>
            <a:ext cx="2168649" cy="62101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PH" sz="5400" u="none" cap="none" strike="noStrike">
                <a:solidFill>
                  <a:schemeClr val="lt1"/>
                </a:solidFill>
                <a:latin typeface="Arial Black"/>
                <a:ea typeface="Arial Black"/>
                <a:cs typeface="Arial Black"/>
                <a:sym typeface="Arial Black"/>
              </a:rPr>
              <a:t>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pSp>
        <p:nvGrpSpPr>
          <p:cNvPr id="350" name="Google Shape;350;p19"/>
          <p:cNvGrpSpPr/>
          <p:nvPr/>
        </p:nvGrpSpPr>
        <p:grpSpPr>
          <a:xfrm>
            <a:off x="2158210" y="1703773"/>
            <a:ext cx="3441587" cy="3636593"/>
            <a:chOff x="970103" y="169703"/>
            <a:chExt cx="3801907" cy="4177028"/>
          </a:xfrm>
        </p:grpSpPr>
        <p:sp>
          <p:nvSpPr>
            <p:cNvPr id="351" name="Google Shape;351;p19"/>
            <p:cNvSpPr/>
            <p:nvPr/>
          </p:nvSpPr>
          <p:spPr>
            <a:xfrm>
              <a:off x="1122179" y="334451"/>
              <a:ext cx="3649831" cy="1140572"/>
            </a:xfrm>
            <a:prstGeom prst="rect">
              <a:avLst/>
            </a:prstGeom>
            <a:solidFill>
              <a:schemeClr val="lt1">
                <a:alpha val="40000"/>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52" name="Google Shape;352;p19"/>
            <p:cNvSpPr txBox="1"/>
            <p:nvPr/>
          </p:nvSpPr>
          <p:spPr>
            <a:xfrm>
              <a:off x="1122179" y="334451"/>
              <a:ext cx="3649831" cy="1140572"/>
            </a:xfrm>
            <a:prstGeom prst="rect">
              <a:avLst/>
            </a:prstGeom>
            <a:noFill/>
            <a:ln>
              <a:noFill/>
            </a:ln>
          </p:spPr>
          <p:txBody>
            <a:bodyPr anchorCtr="0" anchor="ctr" bIns="76200" lIns="772525" spcFirstLastPara="1" rIns="76200" wrap="square" tIns="76200">
              <a:noAutofit/>
            </a:bodyPr>
            <a:lstStyle/>
            <a:p>
              <a:pPr indent="0" lvl="0" marL="0" marR="0" rtl="0" algn="l">
                <a:lnSpc>
                  <a:spcPct val="90000"/>
                </a:lnSpc>
                <a:spcBef>
                  <a:spcPts val="0"/>
                </a:spcBef>
                <a:spcAft>
                  <a:spcPts val="0"/>
                </a:spcAft>
                <a:buClr>
                  <a:srgbClr val="0070C0"/>
                </a:buClr>
                <a:buSzPts val="2000"/>
                <a:buFont typeface="Arial"/>
                <a:buNone/>
              </a:pPr>
              <a:r>
                <a:rPr b="1" i="0" lang="en-PH" sz="2000" u="none" cap="none" strike="noStrike">
                  <a:solidFill>
                    <a:srgbClr val="FFD966"/>
                  </a:solidFill>
                  <a:latin typeface="Arial"/>
                  <a:ea typeface="Arial"/>
                  <a:cs typeface="Arial"/>
                  <a:sym typeface="Arial"/>
                </a:rPr>
                <a:t>Ochoa, King Matthew</a:t>
              </a:r>
              <a:endParaRPr b="1" i="0" sz="2000" u="none" cap="none" strike="noStrike">
                <a:solidFill>
                  <a:srgbClr val="FFD966"/>
                </a:solidFill>
                <a:latin typeface="Calibri"/>
                <a:ea typeface="Calibri"/>
                <a:cs typeface="Calibri"/>
                <a:sym typeface="Calibri"/>
              </a:endParaRPr>
            </a:p>
          </p:txBody>
        </p:sp>
        <p:sp>
          <p:nvSpPr>
            <p:cNvPr id="353" name="Google Shape;353;p19"/>
            <p:cNvSpPr/>
            <p:nvPr/>
          </p:nvSpPr>
          <p:spPr>
            <a:xfrm>
              <a:off x="970103" y="169703"/>
              <a:ext cx="798400" cy="11976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54" name="Google Shape;354;p19"/>
            <p:cNvSpPr/>
            <p:nvPr/>
          </p:nvSpPr>
          <p:spPr>
            <a:xfrm>
              <a:off x="1122179" y="1770305"/>
              <a:ext cx="3649831" cy="1140572"/>
            </a:xfrm>
            <a:prstGeom prst="rect">
              <a:avLst/>
            </a:prstGeom>
            <a:solidFill>
              <a:schemeClr val="lt1">
                <a:alpha val="40000"/>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55" name="Google Shape;355;p19"/>
            <p:cNvSpPr txBox="1"/>
            <p:nvPr/>
          </p:nvSpPr>
          <p:spPr>
            <a:xfrm>
              <a:off x="1122179" y="1770305"/>
              <a:ext cx="3649831" cy="1140572"/>
            </a:xfrm>
            <a:prstGeom prst="rect">
              <a:avLst/>
            </a:prstGeom>
            <a:noFill/>
            <a:ln>
              <a:noFill/>
            </a:ln>
          </p:spPr>
          <p:txBody>
            <a:bodyPr anchorCtr="0" anchor="ctr" bIns="76200" lIns="772525" spcFirstLastPara="1" rIns="76200" wrap="square" tIns="76200">
              <a:noAutofit/>
            </a:bodyPr>
            <a:lstStyle/>
            <a:p>
              <a:pPr indent="0" lvl="0" marL="0" marR="0" rtl="0" algn="l">
                <a:lnSpc>
                  <a:spcPct val="90000"/>
                </a:lnSpc>
                <a:spcBef>
                  <a:spcPts val="0"/>
                </a:spcBef>
                <a:spcAft>
                  <a:spcPts val="0"/>
                </a:spcAft>
                <a:buClr>
                  <a:srgbClr val="0070C0"/>
                </a:buClr>
                <a:buSzPts val="2000"/>
                <a:buFont typeface="Arial"/>
                <a:buNone/>
              </a:pPr>
              <a:r>
                <a:rPr b="1" i="0" lang="en-PH" sz="2000" u="none" cap="none" strike="noStrike">
                  <a:solidFill>
                    <a:srgbClr val="FFD966"/>
                  </a:solidFill>
                  <a:latin typeface="Arial"/>
                  <a:ea typeface="Arial"/>
                  <a:cs typeface="Arial"/>
                  <a:sym typeface="Arial"/>
                </a:rPr>
                <a:t>Lacbawan, Joy Angeli</a:t>
              </a:r>
              <a:endParaRPr b="1" i="0" sz="2000" u="none" cap="none" strike="noStrike">
                <a:solidFill>
                  <a:srgbClr val="FFD966"/>
                </a:solidFill>
                <a:latin typeface="Calibri"/>
                <a:ea typeface="Calibri"/>
                <a:cs typeface="Calibri"/>
                <a:sym typeface="Calibri"/>
              </a:endParaRPr>
            </a:p>
          </p:txBody>
        </p:sp>
        <p:sp>
          <p:nvSpPr>
            <p:cNvPr id="356" name="Google Shape;356;p19"/>
            <p:cNvSpPr/>
            <p:nvPr/>
          </p:nvSpPr>
          <p:spPr>
            <a:xfrm>
              <a:off x="970103" y="1605556"/>
              <a:ext cx="798400" cy="119760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57" name="Google Shape;357;p19"/>
            <p:cNvSpPr/>
            <p:nvPr/>
          </p:nvSpPr>
          <p:spPr>
            <a:xfrm>
              <a:off x="1122179" y="3206159"/>
              <a:ext cx="3649831" cy="1140572"/>
            </a:xfrm>
            <a:prstGeom prst="rect">
              <a:avLst/>
            </a:prstGeom>
            <a:solidFill>
              <a:schemeClr val="lt1">
                <a:alpha val="40000"/>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58" name="Google Shape;358;p19"/>
            <p:cNvSpPr txBox="1"/>
            <p:nvPr/>
          </p:nvSpPr>
          <p:spPr>
            <a:xfrm>
              <a:off x="1122179" y="3206159"/>
              <a:ext cx="3649831" cy="1140572"/>
            </a:xfrm>
            <a:prstGeom prst="rect">
              <a:avLst/>
            </a:prstGeom>
            <a:noFill/>
            <a:ln>
              <a:noFill/>
            </a:ln>
          </p:spPr>
          <p:txBody>
            <a:bodyPr anchorCtr="0" anchor="ctr" bIns="76200" lIns="772525" spcFirstLastPara="1" rIns="76200" wrap="square" tIns="76200">
              <a:noAutofit/>
            </a:bodyPr>
            <a:lstStyle/>
            <a:p>
              <a:pPr indent="0" lvl="0" marL="0" marR="0" rtl="0" algn="l">
                <a:lnSpc>
                  <a:spcPct val="90000"/>
                </a:lnSpc>
                <a:spcBef>
                  <a:spcPts val="0"/>
                </a:spcBef>
                <a:spcAft>
                  <a:spcPts val="0"/>
                </a:spcAft>
                <a:buClr>
                  <a:srgbClr val="0070C0"/>
                </a:buClr>
                <a:buSzPts val="2000"/>
                <a:buFont typeface="Arial"/>
                <a:buNone/>
              </a:pPr>
              <a:r>
                <a:rPr b="1" i="0" lang="en-PH" sz="2000" u="none" cap="none" strike="noStrike">
                  <a:solidFill>
                    <a:srgbClr val="FFD966"/>
                  </a:solidFill>
                  <a:latin typeface="Arial"/>
                  <a:ea typeface="Arial"/>
                  <a:cs typeface="Arial"/>
                  <a:sym typeface="Arial"/>
                </a:rPr>
                <a:t>Cueto, Mary Grace</a:t>
              </a:r>
              <a:endParaRPr b="1" i="0" sz="2000" u="none" cap="none" strike="noStrike">
                <a:solidFill>
                  <a:srgbClr val="FFD966"/>
                </a:solidFill>
                <a:latin typeface="Calibri"/>
                <a:ea typeface="Calibri"/>
                <a:cs typeface="Calibri"/>
                <a:sym typeface="Calibri"/>
              </a:endParaRPr>
            </a:p>
          </p:txBody>
        </p:sp>
        <p:sp>
          <p:nvSpPr>
            <p:cNvPr id="359" name="Google Shape;359;p19"/>
            <p:cNvSpPr/>
            <p:nvPr/>
          </p:nvSpPr>
          <p:spPr>
            <a:xfrm>
              <a:off x="970103" y="3041409"/>
              <a:ext cx="798400" cy="119760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grpSp>
      <p:cxnSp>
        <p:nvCxnSpPr>
          <p:cNvPr id="360" name="Google Shape;360;p19"/>
          <p:cNvCxnSpPr/>
          <p:nvPr/>
        </p:nvCxnSpPr>
        <p:spPr>
          <a:xfrm>
            <a:off x="1085480" y="1417320"/>
            <a:ext cx="0" cy="4023360"/>
          </a:xfrm>
          <a:prstGeom prst="straightConnector1">
            <a:avLst/>
          </a:prstGeom>
          <a:noFill/>
          <a:ln cap="flat" cmpd="sng" w="28575">
            <a:solidFill>
              <a:schemeClr val="accent4"/>
            </a:solidFill>
            <a:prstDash val="dash"/>
            <a:round/>
            <a:headEnd len="sm" w="sm" type="none"/>
            <a:tailEnd len="sm" w="sm" type="none"/>
          </a:ln>
        </p:spPr>
      </p:cxnSp>
      <p:sp>
        <p:nvSpPr>
          <p:cNvPr id="361" name="Google Shape;361;p19"/>
          <p:cNvSpPr/>
          <p:nvPr/>
        </p:nvSpPr>
        <p:spPr>
          <a:xfrm>
            <a:off x="298685" y="2547237"/>
            <a:ext cx="1573590" cy="1543050"/>
          </a:xfrm>
          <a:prstGeom prst="ellipse">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Calibri"/>
              <a:buNone/>
            </a:pPr>
            <a:r>
              <a:rPr b="1" i="0" lang="en-PH" sz="1600" u="none" cap="none" strike="noStrike">
                <a:solidFill>
                  <a:schemeClr val="dk1"/>
                </a:solidFill>
                <a:latin typeface="Calibri"/>
                <a:ea typeface="Calibri"/>
                <a:cs typeface="Calibri"/>
                <a:sym typeface="Calibri"/>
              </a:rPr>
              <a:t>GROUP MEMBERS</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nvSpPr>
        <p:spPr>
          <a:xfrm>
            <a:off x="597189" y="1759035"/>
            <a:ext cx="3571857" cy="1338828"/>
          </a:xfrm>
          <a:prstGeom prst="rect">
            <a:avLst/>
          </a:prstGeom>
          <a:noFill/>
          <a:ln>
            <a:noFill/>
          </a:ln>
        </p:spPr>
        <p:txBody>
          <a:bodyPr anchorCtr="0" anchor="t" bIns="45700" lIns="91425" spcFirstLastPara="1" rIns="91425" wrap="square" tIns="45700">
            <a:spAutoFit/>
          </a:bodyPr>
          <a:lstStyle/>
          <a:p>
            <a:pPr indent="-214313" lvl="0" marL="214313" marR="0" rtl="0" algn="l">
              <a:lnSpc>
                <a:spcPct val="100000"/>
              </a:lnSpc>
              <a:spcBef>
                <a:spcPts val="0"/>
              </a:spcBef>
              <a:spcAft>
                <a:spcPts val="0"/>
              </a:spcAft>
              <a:buClr>
                <a:schemeClr val="lt1"/>
              </a:buClr>
              <a:buSzPts val="1350"/>
              <a:buFont typeface="Noto Sans Symbols"/>
              <a:buChar char="❑"/>
            </a:pPr>
            <a:r>
              <a:rPr b="0" i="0" lang="en-PH" sz="1350" u="none" cap="none" strike="noStrike">
                <a:solidFill>
                  <a:schemeClr val="lt1"/>
                </a:solidFill>
                <a:latin typeface="Lato"/>
                <a:ea typeface="Lato"/>
                <a:cs typeface="Lato"/>
                <a:sym typeface="Lato"/>
              </a:rPr>
              <a:t>The Philippines heavily uses coal as its energy source, accounting for 47% of the energy mix. While renewable energy  (hydro, geothermal, wind, solar) accounts 24% of the energy mix. </a:t>
            </a:r>
            <a:br>
              <a:rPr b="0" i="0" lang="en-PH" sz="1350" u="none" cap="none" strike="noStrike">
                <a:solidFill>
                  <a:schemeClr val="lt1"/>
                </a:solidFill>
                <a:latin typeface="Lato"/>
                <a:ea typeface="Lato"/>
                <a:cs typeface="Lato"/>
                <a:sym typeface="Lato"/>
              </a:rPr>
            </a:br>
            <a:endParaRPr b="0" i="0" sz="1350" u="none" cap="none" strike="noStrike">
              <a:solidFill>
                <a:schemeClr val="lt1"/>
              </a:solidFill>
              <a:latin typeface="Lato"/>
              <a:ea typeface="Lato"/>
              <a:cs typeface="Lato"/>
              <a:sym typeface="Lato"/>
            </a:endParaRPr>
          </a:p>
        </p:txBody>
      </p:sp>
      <p:sp>
        <p:nvSpPr>
          <p:cNvPr id="125" name="Google Shape;125;p3"/>
          <p:cNvSpPr txBox="1"/>
          <p:nvPr/>
        </p:nvSpPr>
        <p:spPr>
          <a:xfrm>
            <a:off x="4979070" y="2784708"/>
            <a:ext cx="3349500" cy="715800"/>
          </a:xfrm>
          <a:prstGeom prst="rect">
            <a:avLst/>
          </a:prstGeom>
          <a:noFill/>
          <a:ln>
            <a:noFill/>
          </a:ln>
        </p:spPr>
        <p:txBody>
          <a:bodyPr anchorCtr="0" anchor="t" bIns="45700" lIns="91425" spcFirstLastPara="1" rIns="91425" wrap="square" tIns="45700">
            <a:spAutoFit/>
          </a:bodyPr>
          <a:lstStyle/>
          <a:p>
            <a:pPr indent="-214311" lvl="0" marL="214311" marR="0" rtl="0" algn="just">
              <a:lnSpc>
                <a:spcPct val="100000"/>
              </a:lnSpc>
              <a:spcBef>
                <a:spcPts val="0"/>
              </a:spcBef>
              <a:spcAft>
                <a:spcPts val="0"/>
              </a:spcAft>
              <a:buClr>
                <a:schemeClr val="lt1"/>
              </a:buClr>
              <a:buSzPts val="1350"/>
              <a:buFont typeface="Noto Sans Symbols"/>
              <a:buChar char="❑"/>
            </a:pPr>
            <a:r>
              <a:rPr b="0" i="0" lang="en-PH" sz="1350" u="none" cap="none" strike="noStrike">
                <a:solidFill>
                  <a:schemeClr val="lt1"/>
                </a:solidFill>
                <a:latin typeface="Lato"/>
                <a:ea typeface="Lato"/>
                <a:cs typeface="Lato"/>
                <a:sym typeface="Lato"/>
              </a:rPr>
              <a:t>Ave. solar radiation ranges from 128 - 203 W/m2 which is equivalent to around 4.5 - 5.5 kWh/m2/day</a:t>
            </a:r>
            <a:endParaRPr b="0" i="0" sz="1400" u="none" cap="none" strike="noStrike">
              <a:solidFill>
                <a:srgbClr val="000000"/>
              </a:solidFill>
              <a:latin typeface="Arial"/>
              <a:ea typeface="Arial"/>
              <a:cs typeface="Arial"/>
              <a:sym typeface="Arial"/>
            </a:endParaRPr>
          </a:p>
        </p:txBody>
      </p:sp>
      <p:sp>
        <p:nvSpPr>
          <p:cNvPr id="126" name="Google Shape;126;p3"/>
          <p:cNvSpPr txBox="1"/>
          <p:nvPr/>
        </p:nvSpPr>
        <p:spPr>
          <a:xfrm>
            <a:off x="513160" y="4503269"/>
            <a:ext cx="3349398" cy="715581"/>
          </a:xfrm>
          <a:prstGeom prst="rect">
            <a:avLst/>
          </a:prstGeom>
          <a:noFill/>
          <a:ln>
            <a:noFill/>
          </a:ln>
        </p:spPr>
        <p:txBody>
          <a:bodyPr anchorCtr="0" anchor="t" bIns="45700" lIns="91425" spcFirstLastPara="1" rIns="91425" wrap="square" tIns="45700">
            <a:spAutoFit/>
          </a:bodyPr>
          <a:lstStyle/>
          <a:p>
            <a:pPr indent="-214313" lvl="0" marL="214313" marR="0" rtl="0" algn="just">
              <a:lnSpc>
                <a:spcPct val="100000"/>
              </a:lnSpc>
              <a:spcBef>
                <a:spcPts val="0"/>
              </a:spcBef>
              <a:spcAft>
                <a:spcPts val="0"/>
              </a:spcAft>
              <a:buClr>
                <a:schemeClr val="lt1"/>
              </a:buClr>
              <a:buSzPts val="1350"/>
              <a:buFont typeface="Noto Sans Symbols"/>
              <a:buChar char="❑"/>
            </a:pPr>
            <a:r>
              <a:rPr b="0" i="0" lang="en-PH" sz="1350" u="none" cap="none" strike="noStrike">
                <a:solidFill>
                  <a:schemeClr val="lt1"/>
                </a:solidFill>
                <a:latin typeface="Lato"/>
                <a:ea typeface="Lato"/>
                <a:cs typeface="Lato"/>
                <a:sym typeface="Lato"/>
              </a:rPr>
              <a:t>Solar power is one way to decrease dependence on the increasing and volatile prices of fossil fuels .</a:t>
            </a:r>
            <a:endParaRPr b="0" i="0" sz="1400" u="none" cap="none" strike="noStrike">
              <a:solidFill>
                <a:srgbClr val="000000"/>
              </a:solidFill>
              <a:latin typeface="Arial"/>
              <a:ea typeface="Arial"/>
              <a:cs typeface="Arial"/>
              <a:sym typeface="Arial"/>
            </a:endParaRPr>
          </a:p>
        </p:txBody>
      </p:sp>
      <p:sp>
        <p:nvSpPr>
          <p:cNvPr id="127" name="Google Shape;127;p3"/>
          <p:cNvSpPr txBox="1"/>
          <p:nvPr/>
        </p:nvSpPr>
        <p:spPr>
          <a:xfrm>
            <a:off x="5054171" y="1294386"/>
            <a:ext cx="2571300" cy="323100"/>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100"/>
              <a:buFont typeface="Arial"/>
              <a:buNone/>
            </a:pPr>
            <a:r>
              <a:rPr b="1" i="0" lang="en-PH" sz="1500" u="none" cap="none" strike="noStrike">
                <a:solidFill>
                  <a:srgbClr val="FFFFFF"/>
                </a:solidFill>
                <a:latin typeface="Calibri"/>
                <a:ea typeface="Calibri"/>
                <a:cs typeface="Calibri"/>
                <a:sym typeface="Calibri"/>
              </a:rPr>
              <a:t>Solar Energy Potential in PH </a:t>
            </a:r>
            <a:endParaRPr b="1" i="0" sz="1500" u="none" cap="none" strike="noStrike">
              <a:solidFill>
                <a:schemeClr val="lt1"/>
              </a:solidFill>
              <a:latin typeface="Calibri"/>
              <a:ea typeface="Calibri"/>
              <a:cs typeface="Calibri"/>
              <a:sym typeface="Calibri"/>
            </a:endParaRPr>
          </a:p>
        </p:txBody>
      </p:sp>
      <p:sp>
        <p:nvSpPr>
          <p:cNvPr id="128" name="Google Shape;128;p3"/>
          <p:cNvSpPr txBox="1"/>
          <p:nvPr/>
        </p:nvSpPr>
        <p:spPr>
          <a:xfrm>
            <a:off x="155276" y="1915025"/>
            <a:ext cx="2571240" cy="3000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1" i="0" lang="en-PH" sz="1350" u="none" cap="none" strike="noStrike">
                <a:solidFill>
                  <a:schemeClr val="lt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29" name="Google Shape;129;p3"/>
          <p:cNvSpPr txBox="1"/>
          <p:nvPr/>
        </p:nvSpPr>
        <p:spPr>
          <a:xfrm>
            <a:off x="597189" y="1294381"/>
            <a:ext cx="2452510" cy="323165"/>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PH" sz="1500" u="none" cap="none" strike="noStrike">
                <a:solidFill>
                  <a:schemeClr val="lt1"/>
                </a:solidFill>
                <a:latin typeface="Calibri"/>
                <a:ea typeface="Calibri"/>
                <a:cs typeface="Calibri"/>
                <a:sym typeface="Calibri"/>
              </a:rPr>
              <a:t>PH Energy Sources</a:t>
            </a:r>
            <a:endParaRPr b="0" i="0" sz="1400" u="none" cap="none" strike="noStrike">
              <a:solidFill>
                <a:srgbClr val="000000"/>
              </a:solidFill>
              <a:latin typeface="Arial"/>
              <a:ea typeface="Arial"/>
              <a:cs typeface="Arial"/>
              <a:sym typeface="Arial"/>
            </a:endParaRPr>
          </a:p>
        </p:txBody>
      </p:sp>
      <p:sp>
        <p:nvSpPr>
          <p:cNvPr id="130" name="Google Shape;130;p3"/>
          <p:cNvSpPr txBox="1"/>
          <p:nvPr/>
        </p:nvSpPr>
        <p:spPr>
          <a:xfrm>
            <a:off x="597189" y="3177126"/>
            <a:ext cx="2452510" cy="323165"/>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PH" sz="1500" u="none" cap="none" strike="noStrike">
                <a:solidFill>
                  <a:schemeClr val="lt1"/>
                </a:solidFill>
                <a:latin typeface="Calibri"/>
                <a:ea typeface="Calibri"/>
                <a:cs typeface="Calibri"/>
                <a:sym typeface="Calibri"/>
              </a:rPr>
              <a:t>What is Solar Energy?</a:t>
            </a:r>
            <a:endParaRPr b="0" i="0" sz="1400" u="none" cap="none" strike="noStrike">
              <a:solidFill>
                <a:srgbClr val="000000"/>
              </a:solidFill>
              <a:latin typeface="Arial"/>
              <a:ea typeface="Arial"/>
              <a:cs typeface="Arial"/>
              <a:sym typeface="Arial"/>
            </a:endParaRPr>
          </a:p>
        </p:txBody>
      </p:sp>
      <p:sp>
        <p:nvSpPr>
          <p:cNvPr id="131" name="Google Shape;131;p3"/>
          <p:cNvSpPr txBox="1"/>
          <p:nvPr/>
        </p:nvSpPr>
        <p:spPr>
          <a:xfrm>
            <a:off x="513160" y="3617810"/>
            <a:ext cx="3571874" cy="715581"/>
          </a:xfrm>
          <a:prstGeom prst="rect">
            <a:avLst/>
          </a:prstGeom>
          <a:noFill/>
          <a:ln>
            <a:noFill/>
          </a:ln>
        </p:spPr>
        <p:txBody>
          <a:bodyPr anchorCtr="0" anchor="t" bIns="45700" lIns="91425" spcFirstLastPara="1" rIns="91425" wrap="square" tIns="45700">
            <a:spAutoFit/>
          </a:bodyPr>
          <a:lstStyle/>
          <a:p>
            <a:pPr indent="-214313" lvl="0" marL="214313" marR="0" rtl="0" algn="just">
              <a:lnSpc>
                <a:spcPct val="100000"/>
              </a:lnSpc>
              <a:spcBef>
                <a:spcPts val="0"/>
              </a:spcBef>
              <a:spcAft>
                <a:spcPts val="0"/>
              </a:spcAft>
              <a:buClr>
                <a:schemeClr val="lt1"/>
              </a:buClr>
              <a:buSzPts val="1350"/>
              <a:buFont typeface="Noto Sans Symbols"/>
              <a:buChar char="❑"/>
            </a:pPr>
            <a:r>
              <a:rPr b="0" i="0" lang="en-PH" sz="1350" u="none" cap="none" strike="noStrike">
                <a:solidFill>
                  <a:schemeClr val="lt1"/>
                </a:solidFill>
                <a:latin typeface="Lato"/>
                <a:ea typeface="Lato"/>
                <a:cs typeface="Lato"/>
                <a:sym typeface="Lato"/>
              </a:rPr>
              <a:t>Solar energy is a powerful source of energy that can be used to heat, cool, and light homes and businesses.</a:t>
            </a:r>
            <a:endParaRPr b="0" i="0" sz="1400" u="none" cap="none" strike="noStrike">
              <a:solidFill>
                <a:srgbClr val="000000"/>
              </a:solidFill>
              <a:latin typeface="Arial"/>
              <a:ea typeface="Arial"/>
              <a:cs typeface="Arial"/>
              <a:sym typeface="Arial"/>
            </a:endParaRPr>
          </a:p>
        </p:txBody>
      </p:sp>
      <p:cxnSp>
        <p:nvCxnSpPr>
          <p:cNvPr id="132" name="Google Shape;132;p3"/>
          <p:cNvCxnSpPr/>
          <p:nvPr/>
        </p:nvCxnSpPr>
        <p:spPr>
          <a:xfrm>
            <a:off x="4757068" y="1724241"/>
            <a:ext cx="0" cy="3918857"/>
          </a:xfrm>
          <a:prstGeom prst="straightConnector1">
            <a:avLst/>
          </a:prstGeom>
          <a:noFill/>
          <a:ln cap="flat" cmpd="sng" w="60325">
            <a:solidFill>
              <a:srgbClr val="FFFF00">
                <a:alpha val="60392"/>
              </a:srgbClr>
            </a:solidFill>
            <a:prstDash val="dot"/>
            <a:miter lim="800000"/>
            <a:headEnd len="sm" w="sm" type="none"/>
            <a:tailEnd len="sm" w="sm" type="none"/>
          </a:ln>
        </p:spPr>
      </p:cxnSp>
      <p:sp>
        <p:nvSpPr>
          <p:cNvPr id="133" name="Google Shape;133;p3"/>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2800"/>
              <a:buFont typeface="Arial"/>
              <a:buNone/>
            </a:pPr>
            <a:r>
              <a:rPr b="1" i="0" lang="en-PH" sz="2800" u="none" cap="none" strike="noStrike">
                <a:solidFill>
                  <a:srgbClr val="002060"/>
                </a:solidFill>
                <a:latin typeface="Calibri"/>
                <a:ea typeface="Calibri"/>
                <a:cs typeface="Calibri"/>
                <a:sym typeface="Calibri"/>
              </a:rPr>
              <a:t>Background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rgbClr val="002060"/>
              </a:solidFill>
              <a:latin typeface="Calibri"/>
              <a:ea typeface="Calibri"/>
              <a:cs typeface="Calibri"/>
              <a:sym typeface="Calibri"/>
            </a:endParaRPr>
          </a:p>
        </p:txBody>
      </p:sp>
      <p:sp>
        <p:nvSpPr>
          <p:cNvPr id="134" name="Google Shape;134;p3"/>
          <p:cNvSpPr txBox="1"/>
          <p:nvPr/>
        </p:nvSpPr>
        <p:spPr>
          <a:xfrm>
            <a:off x="0" y="6557918"/>
            <a:ext cx="9144000" cy="30008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35" name="Google Shape;135;p3"/>
          <p:cNvSpPr txBox="1"/>
          <p:nvPr/>
        </p:nvSpPr>
        <p:spPr>
          <a:xfrm>
            <a:off x="6575829" y="6384794"/>
            <a:ext cx="2568171" cy="473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1" lang="en-PH" sz="800" u="sng" cap="none" strike="noStrike">
                <a:solidFill>
                  <a:schemeClr val="lt1"/>
                </a:solidFill>
                <a:latin typeface="Arial Narrow"/>
                <a:ea typeface="Arial Narrow"/>
                <a:cs typeface="Arial Narrow"/>
                <a:sym typeface="Arial Narrow"/>
              </a:rPr>
              <a:t>Philippines Energy Market (trade.gov)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1" lang="en-PH" sz="800" u="none" cap="none" strike="noStrike">
                <a:solidFill>
                  <a:schemeClr val="lt1"/>
                </a:solidFill>
                <a:latin typeface="Arial Narrow"/>
                <a:ea typeface="Arial Narrow"/>
                <a:cs typeface="Arial Narrow"/>
                <a:sym typeface="Arial Narrow"/>
              </a:rPr>
              <a:t>It’s more sun in the Philippines- Facts &amp; Figures on  Solar Energy in the Philippines (</a:t>
            </a:r>
            <a:r>
              <a:rPr b="0" i="1" lang="en-PH" sz="800" u="sng" cap="none" strike="noStrike">
                <a:solidFill>
                  <a:schemeClr val="lt1"/>
                </a:solidFill>
                <a:latin typeface="Arial Narrow"/>
                <a:ea typeface="Arial Narrow"/>
                <a:cs typeface="Arial Narrow"/>
                <a:sym typeface="Arial Narrow"/>
              </a:rPr>
              <a:t>doe.gov.ph)</a:t>
            </a:r>
            <a:endParaRPr b="0" i="1" sz="800" u="none" cap="none" strike="noStrike">
              <a:solidFill>
                <a:schemeClr val="lt1"/>
              </a:solidFill>
              <a:latin typeface="Arial Narrow"/>
              <a:ea typeface="Arial Narrow"/>
              <a:cs typeface="Arial Narrow"/>
              <a:sym typeface="Arial Narrow"/>
            </a:endParaRPr>
          </a:p>
        </p:txBody>
      </p:sp>
      <p:sp>
        <p:nvSpPr>
          <p:cNvPr id="136" name="Google Shape;136;p3"/>
          <p:cNvSpPr txBox="1"/>
          <p:nvPr/>
        </p:nvSpPr>
        <p:spPr>
          <a:xfrm>
            <a:off x="4799445" y="1919958"/>
            <a:ext cx="3349500" cy="777900"/>
          </a:xfrm>
          <a:prstGeom prst="rect">
            <a:avLst/>
          </a:prstGeom>
          <a:noFill/>
          <a:ln>
            <a:noFill/>
          </a:ln>
        </p:spPr>
        <p:txBody>
          <a:bodyPr anchorCtr="0" anchor="t" bIns="45700" lIns="91425" spcFirstLastPara="1" rIns="91425" wrap="square" tIns="45700">
            <a:spAutoFit/>
          </a:bodyPr>
          <a:lstStyle/>
          <a:p>
            <a:pPr indent="-314325" lvl="0" marL="457200" marR="0" rtl="0" algn="just">
              <a:lnSpc>
                <a:spcPct val="115000"/>
              </a:lnSpc>
              <a:spcBef>
                <a:spcPts val="0"/>
              </a:spcBef>
              <a:spcAft>
                <a:spcPts val="0"/>
              </a:spcAft>
              <a:buClr>
                <a:schemeClr val="lt1"/>
              </a:buClr>
              <a:buSzPts val="1350"/>
              <a:buFont typeface="Lato"/>
              <a:buChar char="❑"/>
            </a:pPr>
            <a:r>
              <a:rPr b="0" i="0" lang="en-PH" sz="1350" u="none" cap="none" strike="noStrike">
                <a:solidFill>
                  <a:schemeClr val="lt1"/>
                </a:solidFill>
                <a:latin typeface="Lato"/>
                <a:ea typeface="Lato"/>
                <a:cs typeface="Lato"/>
                <a:sym typeface="Lato"/>
              </a:rPr>
              <a:t>From a geographic standpoint, the Philippines has a huge potential for solar energy.</a:t>
            </a:r>
            <a:endParaRPr b="0" i="0" sz="1350" u="none" cap="none" strike="noStrike">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p:nvPr/>
        </p:nvSpPr>
        <p:spPr>
          <a:xfrm>
            <a:off x="232415" y="1448114"/>
            <a:ext cx="4635249" cy="3952139"/>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4"/>
          <p:cNvSpPr/>
          <p:nvPr/>
        </p:nvSpPr>
        <p:spPr>
          <a:xfrm>
            <a:off x="989175" y="1167222"/>
            <a:ext cx="4844167" cy="4521197"/>
          </a:xfrm>
          <a:prstGeom prst="rect">
            <a:avLst/>
          </a:prstGeom>
          <a:noFill/>
          <a:ln cap="flat" cmpd="sng" w="444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4"/>
          <p:cNvSpPr txBox="1"/>
          <p:nvPr/>
        </p:nvSpPr>
        <p:spPr>
          <a:xfrm>
            <a:off x="467128" y="1616868"/>
            <a:ext cx="5215800" cy="4263600"/>
          </a:xfrm>
          <a:prstGeom prst="rect">
            <a:avLst/>
          </a:prstGeom>
          <a:solidFill>
            <a:schemeClr val="lt1"/>
          </a:solidFill>
          <a:ln cap="flat" cmpd="sng" w="5397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highlight>
                <a:srgbClr val="FFFCF2"/>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1" i="0" lang="en-PH" sz="3500" u="none" cap="none" strike="noStrike">
                <a:solidFill>
                  <a:schemeClr val="dk2"/>
                </a:solidFill>
                <a:latin typeface="Arial"/>
                <a:ea typeface="Arial"/>
                <a:cs typeface="Arial"/>
                <a:sym typeface="Arial"/>
              </a:rPr>
              <a:t>Using available data on weather and solar irradiation, which cities would benefit the most in harvesting solar energy for their household use</a:t>
            </a:r>
            <a:r>
              <a:rPr b="0" i="0" lang="en-PH" sz="3500" u="none" cap="none" strike="noStrike">
                <a:solidFill>
                  <a:schemeClr val="dk2"/>
                </a:solidFill>
                <a:latin typeface="Arial"/>
                <a:ea typeface="Arial"/>
                <a:cs typeface="Arial"/>
                <a:sym typeface="Arial"/>
              </a:rPr>
              <a:t>?</a:t>
            </a:r>
            <a:endParaRPr b="0" i="0" sz="31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highlight>
                <a:srgbClr val="FFFCF2"/>
              </a:highlight>
              <a:latin typeface="Arial"/>
              <a:ea typeface="Arial"/>
              <a:cs typeface="Arial"/>
              <a:sym typeface="Arial"/>
            </a:endParaRPr>
          </a:p>
        </p:txBody>
      </p:sp>
      <p:sp>
        <p:nvSpPr>
          <p:cNvPr id="145" name="Google Shape;145;p4"/>
          <p:cNvSpPr txBox="1"/>
          <p:nvPr/>
        </p:nvSpPr>
        <p:spPr>
          <a:xfrm>
            <a:off x="0" y="6528557"/>
            <a:ext cx="9144000" cy="30008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pic>
        <p:nvPicPr>
          <p:cNvPr descr="Diagram, schematic&#10;&#10;Description automatically generated" id="146" name="Google Shape;146;p4"/>
          <p:cNvPicPr preferRelativeResize="0"/>
          <p:nvPr/>
        </p:nvPicPr>
        <p:blipFill rotWithShape="1">
          <a:blip r:embed="rId4">
            <a:alphaModFix/>
          </a:blip>
          <a:srcRect b="0" l="0" r="0" t="0"/>
          <a:stretch/>
        </p:blipFill>
        <p:spPr>
          <a:xfrm>
            <a:off x="6933181" y="2072226"/>
            <a:ext cx="1794431" cy="1572011"/>
          </a:xfrm>
          <a:prstGeom prst="rect">
            <a:avLst/>
          </a:prstGeom>
          <a:noFill/>
          <a:ln cap="sq" cmpd="sng" w="38100">
            <a:solidFill>
              <a:srgbClr val="FFFF00"/>
            </a:solidFill>
            <a:prstDash val="solid"/>
            <a:miter lim="800000"/>
            <a:headEnd len="sm" w="sm" type="none"/>
            <a:tailEnd len="sm" w="sm" type="none"/>
          </a:ln>
          <a:effectLst>
            <a:outerShdw blurRad="50800" rotWithShape="0" algn="tl" dir="2700000" dist="38100">
              <a:srgbClr val="000000">
                <a:alpha val="42352"/>
              </a:srgbClr>
            </a:outerShdw>
          </a:effectLst>
        </p:spPr>
      </p:pic>
      <p:pic>
        <p:nvPicPr>
          <p:cNvPr descr="A picture containing text&#10;&#10;Description automatically generated" id="147" name="Google Shape;147;p4"/>
          <p:cNvPicPr preferRelativeResize="0"/>
          <p:nvPr/>
        </p:nvPicPr>
        <p:blipFill rotWithShape="1">
          <a:blip r:embed="rId5">
            <a:alphaModFix/>
          </a:blip>
          <a:srcRect b="0" l="0" r="0" t="0"/>
          <a:stretch/>
        </p:blipFill>
        <p:spPr>
          <a:xfrm>
            <a:off x="5967503" y="2539691"/>
            <a:ext cx="1723827" cy="1339575"/>
          </a:xfrm>
          <a:prstGeom prst="rect">
            <a:avLst/>
          </a:prstGeom>
          <a:noFill/>
          <a:ln cap="sq" cmpd="sng" w="38100">
            <a:solidFill>
              <a:srgbClr val="FFFF00"/>
            </a:solidFill>
            <a:prstDash val="solid"/>
            <a:miter lim="800000"/>
            <a:headEnd len="sm" w="sm" type="none"/>
            <a:tailEnd len="sm" w="sm" type="none"/>
          </a:ln>
          <a:effectLst>
            <a:outerShdw blurRad="50800" rotWithShape="0" algn="tl" dir="2700000" dist="38100">
              <a:srgbClr val="000000">
                <a:alpha val="42352"/>
              </a:srgbClr>
            </a:outerShdw>
          </a:effectLst>
        </p:spPr>
      </p:pic>
      <p:pic>
        <p:nvPicPr>
          <p:cNvPr descr="A blue sky with white clouds&#10;&#10;Description automatically generated with medium confidence" id="148" name="Google Shape;148;p4"/>
          <p:cNvPicPr preferRelativeResize="0"/>
          <p:nvPr/>
        </p:nvPicPr>
        <p:blipFill rotWithShape="1">
          <a:blip r:embed="rId6">
            <a:alphaModFix/>
          </a:blip>
          <a:srcRect b="0" l="0" r="0" t="0"/>
          <a:stretch/>
        </p:blipFill>
        <p:spPr>
          <a:xfrm>
            <a:off x="7300830" y="3390479"/>
            <a:ext cx="1509418" cy="1285864"/>
          </a:xfrm>
          <a:prstGeom prst="rect">
            <a:avLst/>
          </a:prstGeom>
          <a:noFill/>
          <a:ln cap="sq" cmpd="sng" w="38100">
            <a:solidFill>
              <a:srgbClr val="FFFF00"/>
            </a:solidFill>
            <a:prstDash val="solid"/>
            <a:miter lim="800000"/>
            <a:headEnd len="sm" w="sm" type="none"/>
            <a:tailEnd len="sm" w="sm" type="none"/>
          </a:ln>
          <a:effectLst>
            <a:outerShdw blurRad="50800" rotWithShape="0" algn="tl" dir="2700000" dist="38100">
              <a:srgbClr val="000000">
                <a:alpha val="42352"/>
              </a:srgbClr>
            </a:outerShdw>
          </a:effectLst>
        </p:spPr>
      </p:pic>
      <p:pic>
        <p:nvPicPr>
          <p:cNvPr descr="Diagram&#10;&#10;Description automatically generated with medium confidence" id="149" name="Google Shape;149;p4"/>
          <p:cNvPicPr preferRelativeResize="0"/>
          <p:nvPr/>
        </p:nvPicPr>
        <p:blipFill rotWithShape="1">
          <a:blip r:embed="rId7">
            <a:alphaModFix/>
          </a:blip>
          <a:srcRect b="0" l="0" r="0" t="2214"/>
          <a:stretch/>
        </p:blipFill>
        <p:spPr>
          <a:xfrm>
            <a:off x="6485643" y="3647241"/>
            <a:ext cx="1723828" cy="1506200"/>
          </a:xfrm>
          <a:prstGeom prst="rect">
            <a:avLst/>
          </a:prstGeom>
          <a:noFill/>
          <a:ln cap="sq" cmpd="sng" w="38100">
            <a:solidFill>
              <a:srgbClr val="FFFF00"/>
            </a:solidFill>
            <a:prstDash val="solid"/>
            <a:miter lim="800000"/>
            <a:headEnd len="sm" w="sm" type="none"/>
            <a:tailEnd len="sm" w="sm" type="none"/>
          </a:ln>
          <a:effectLst>
            <a:outerShdw blurRad="50800" rotWithShape="0" algn="tl" dir="2700000" dist="38100">
              <a:srgbClr val="000000">
                <a:alpha val="42352"/>
              </a:srgbClr>
            </a:outerShdw>
          </a:effectLst>
        </p:spPr>
      </p:pic>
      <p:sp>
        <p:nvSpPr>
          <p:cNvPr id="150" name="Google Shape;150;p4"/>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Business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         Problem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fc72c47bc6_0_0"/>
          <p:cNvSpPr txBox="1"/>
          <p:nvPr/>
        </p:nvSpPr>
        <p:spPr>
          <a:xfrm>
            <a:off x="0" y="6557918"/>
            <a:ext cx="9144000" cy="3000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57" name="Google Shape;157;gfc72c47bc6_0_0"/>
          <p:cNvSpPr/>
          <p:nvPr/>
        </p:nvSpPr>
        <p:spPr>
          <a:xfrm>
            <a:off x="0" y="96218"/>
            <a:ext cx="2452518" cy="780084"/>
          </a:xfrm>
          <a:prstGeom prst="flowChartDocument">
            <a:avLst/>
          </a:prstGeom>
          <a:gradFill>
            <a:gsLst>
              <a:gs pos="0">
                <a:srgbClr val="FFFF00"/>
              </a:gs>
              <a:gs pos="100000">
                <a:srgbClr val="FFE38C"/>
              </a:gs>
            </a:gsLst>
            <a:lin ang="5400012"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Methodology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
        <p:nvSpPr>
          <p:cNvPr id="158" name="Google Shape;158;gfc72c47bc6_0_0"/>
          <p:cNvSpPr txBox="1"/>
          <p:nvPr/>
        </p:nvSpPr>
        <p:spPr>
          <a:xfrm>
            <a:off x="612850" y="1128400"/>
            <a:ext cx="459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59" name="Google Shape;159;gfc72c47bc6_0_0"/>
          <p:cNvPicPr preferRelativeResize="0"/>
          <p:nvPr/>
        </p:nvPicPr>
        <p:blipFill rotWithShape="1">
          <a:blip r:embed="rId4">
            <a:alphaModFix/>
          </a:blip>
          <a:srcRect b="0" l="0" r="0" t="0"/>
          <a:stretch/>
        </p:blipFill>
        <p:spPr>
          <a:xfrm>
            <a:off x="2009775" y="1066738"/>
            <a:ext cx="4915408" cy="47245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cf92d49f19_0_8"/>
          <p:cNvPicPr preferRelativeResize="0"/>
          <p:nvPr/>
        </p:nvPicPr>
        <p:blipFill rotWithShape="1">
          <a:blip r:embed="rId3">
            <a:alphaModFix/>
          </a:blip>
          <a:srcRect b="2747" l="0" r="0" t="14716"/>
          <a:stretch/>
        </p:blipFill>
        <p:spPr>
          <a:xfrm>
            <a:off x="605110" y="1811631"/>
            <a:ext cx="3890648" cy="4693150"/>
          </a:xfrm>
          <a:prstGeom prst="rect">
            <a:avLst/>
          </a:prstGeom>
          <a:noFill/>
          <a:ln>
            <a:noFill/>
          </a:ln>
        </p:spPr>
      </p:pic>
      <p:pic>
        <p:nvPicPr>
          <p:cNvPr id="166" name="Google Shape;166;gcf92d49f19_0_8"/>
          <p:cNvPicPr preferRelativeResize="0"/>
          <p:nvPr/>
        </p:nvPicPr>
        <p:blipFill rotWithShape="1">
          <a:blip r:embed="rId4">
            <a:alphaModFix/>
          </a:blip>
          <a:srcRect b="3180" l="0" r="0" t="1270"/>
          <a:stretch/>
        </p:blipFill>
        <p:spPr>
          <a:xfrm>
            <a:off x="4495760" y="1735106"/>
            <a:ext cx="3755976" cy="4769675"/>
          </a:xfrm>
          <a:prstGeom prst="rect">
            <a:avLst/>
          </a:prstGeom>
          <a:noFill/>
          <a:ln>
            <a:noFill/>
          </a:ln>
        </p:spPr>
      </p:pic>
      <p:pic>
        <p:nvPicPr>
          <p:cNvPr id="167" name="Google Shape;167;gcf92d49f19_0_8"/>
          <p:cNvPicPr preferRelativeResize="0"/>
          <p:nvPr/>
        </p:nvPicPr>
        <p:blipFill rotWithShape="1">
          <a:blip r:embed="rId5">
            <a:alphaModFix/>
          </a:blip>
          <a:srcRect b="0" l="0" r="0" t="0"/>
          <a:stretch/>
        </p:blipFill>
        <p:spPr>
          <a:xfrm>
            <a:off x="605113" y="1221081"/>
            <a:ext cx="7646625" cy="590550"/>
          </a:xfrm>
          <a:prstGeom prst="rect">
            <a:avLst/>
          </a:prstGeom>
          <a:noFill/>
          <a:ln>
            <a:noFill/>
          </a:ln>
        </p:spPr>
      </p:pic>
      <p:sp>
        <p:nvSpPr>
          <p:cNvPr id="168" name="Google Shape;168;gcf92d49f19_0_8"/>
          <p:cNvSpPr txBox="1"/>
          <p:nvPr/>
        </p:nvSpPr>
        <p:spPr>
          <a:xfrm>
            <a:off x="3310214" y="358026"/>
            <a:ext cx="3966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PH" sz="1800" u="none" cap="none" strike="noStrike">
                <a:solidFill>
                  <a:schemeClr val="lt1"/>
                </a:solidFill>
                <a:latin typeface="Arial"/>
                <a:ea typeface="Arial"/>
                <a:cs typeface="Arial"/>
                <a:sym typeface="Arial"/>
              </a:rPr>
              <a:t>NASA’s Prediction of Worldwide Energy Resources (POWER) </a:t>
            </a:r>
            <a:endParaRPr b="0" i="0" sz="1400" u="none" cap="none" strike="noStrike">
              <a:solidFill>
                <a:srgbClr val="000000"/>
              </a:solidFill>
              <a:latin typeface="Arial"/>
              <a:ea typeface="Arial"/>
              <a:cs typeface="Arial"/>
              <a:sym typeface="Arial"/>
            </a:endParaRPr>
          </a:p>
        </p:txBody>
      </p:sp>
      <p:sp>
        <p:nvSpPr>
          <p:cNvPr id="169" name="Google Shape;169;gcf92d49f19_0_8"/>
          <p:cNvSpPr txBox="1"/>
          <p:nvPr/>
        </p:nvSpPr>
        <p:spPr>
          <a:xfrm>
            <a:off x="0" y="6557918"/>
            <a:ext cx="9144000" cy="3000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170" name="Google Shape;170;gcf92d49f19_0_8"/>
          <p:cNvSpPr/>
          <p:nvPr/>
        </p:nvSpPr>
        <p:spPr>
          <a:xfrm>
            <a:off x="0" y="96218"/>
            <a:ext cx="2452518" cy="780084"/>
          </a:xfrm>
          <a:prstGeom prst="flowChartDocument">
            <a:avLst/>
          </a:prstGeom>
          <a:gradFill>
            <a:gsLst>
              <a:gs pos="0">
                <a:srgbClr val="FFFF00"/>
              </a:gs>
              <a:gs pos="100000">
                <a:srgbClr val="FFE38C"/>
              </a:gs>
            </a:gsLst>
            <a:lin ang="5400012"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Dataset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nvSpPr>
        <p:spPr>
          <a:xfrm>
            <a:off x="414002" y="1068900"/>
            <a:ext cx="3790800" cy="323100"/>
          </a:xfrm>
          <a:prstGeom prst="rect">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352"/>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00"/>
              <a:buFont typeface="Arial"/>
              <a:buNone/>
            </a:pPr>
            <a:r>
              <a:rPr b="0" i="0" lang="en-PH" sz="1500" u="none" cap="none" strike="noStrike">
                <a:solidFill>
                  <a:schemeClr val="lt1"/>
                </a:solidFill>
                <a:latin typeface="Calibri"/>
                <a:ea typeface="Calibri"/>
                <a:cs typeface="Calibri"/>
                <a:sym typeface="Calibri"/>
              </a:rPr>
              <a:t>Features Affecting Solar Panel Performance </a:t>
            </a:r>
            <a:endParaRPr b="0" i="0" sz="500" u="none" cap="none" strike="noStrike">
              <a:solidFill>
                <a:srgbClr val="000000"/>
              </a:solidFill>
              <a:latin typeface="Arial"/>
              <a:ea typeface="Arial"/>
              <a:cs typeface="Arial"/>
              <a:sym typeface="Arial"/>
            </a:endParaRPr>
          </a:p>
        </p:txBody>
      </p:sp>
      <p:sp>
        <p:nvSpPr>
          <p:cNvPr id="177" name="Google Shape;177;p6"/>
          <p:cNvSpPr txBox="1"/>
          <p:nvPr/>
        </p:nvSpPr>
        <p:spPr>
          <a:xfrm>
            <a:off x="414004" y="1723169"/>
            <a:ext cx="4200600" cy="156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Calibri"/>
              <a:buNone/>
            </a:pPr>
            <a:r>
              <a:rPr b="0" i="0" lang="en-PH" sz="1600" u="none" cap="none" strike="noStrike">
                <a:solidFill>
                  <a:schemeClr val="lt1"/>
                </a:solidFill>
                <a:highlight>
                  <a:srgbClr val="808000"/>
                </a:highlight>
                <a:latin typeface="Calibri"/>
                <a:ea typeface="Calibri"/>
                <a:cs typeface="Calibri"/>
                <a:sym typeface="Calibri"/>
              </a:rPr>
              <a:t>Specific Humidity at 2 Meters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600"/>
              <a:buFont typeface="Noto Sans Symbols"/>
              <a:buChar char="⮚"/>
            </a:pPr>
            <a:r>
              <a:rPr b="0" i="0" lang="en-PH" sz="1600" u="none" cap="none" strike="noStrike">
                <a:solidFill>
                  <a:schemeClr val="lt1"/>
                </a:solidFill>
                <a:latin typeface="Calibri"/>
                <a:ea typeface="Calibri"/>
                <a:cs typeface="Calibri"/>
                <a:sym typeface="Calibri"/>
              </a:rPr>
              <a:t>The ratio of the mass of water vapor to the total mass of air at 2 meters (kg water/kg total air).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78" name="Google Shape;178;p6"/>
          <p:cNvSpPr txBox="1"/>
          <p:nvPr/>
        </p:nvSpPr>
        <p:spPr>
          <a:xfrm>
            <a:off x="4981245" y="1393773"/>
            <a:ext cx="37908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600"/>
              <a:buFont typeface="Calibri"/>
              <a:buNone/>
            </a:pPr>
            <a:r>
              <a:rPr b="0" i="0" lang="en-PH" sz="1600" u="none" cap="none" strike="noStrike">
                <a:solidFill>
                  <a:schemeClr val="lt1"/>
                </a:solidFill>
                <a:highlight>
                  <a:srgbClr val="808000"/>
                </a:highlight>
                <a:latin typeface="Calibri"/>
                <a:ea typeface="Calibri"/>
                <a:cs typeface="Calibri"/>
                <a:sym typeface="Calibri"/>
              </a:rPr>
              <a:t>Clear Sky Insolation Clearness Index</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600"/>
              <a:buFont typeface="Noto Sans Symbols"/>
              <a:buChar char="⮚"/>
            </a:pPr>
            <a:r>
              <a:rPr b="0" i="0" lang="en-PH" sz="1600" u="none" cap="none" strike="noStrike">
                <a:solidFill>
                  <a:schemeClr val="lt1"/>
                </a:solidFill>
                <a:latin typeface="Calibri"/>
                <a:ea typeface="Calibri"/>
                <a:cs typeface="Calibri"/>
                <a:sym typeface="Calibri"/>
              </a:rPr>
              <a:t>A fraction representing clearness of the atmosphere</a:t>
            </a:r>
            <a:endParaRPr b="0" i="0" sz="1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79" name="Google Shape;179;p6"/>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Dataset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
        <p:nvSpPr>
          <p:cNvPr id="180" name="Google Shape;180;p6"/>
          <p:cNvSpPr txBox="1"/>
          <p:nvPr/>
        </p:nvSpPr>
        <p:spPr>
          <a:xfrm>
            <a:off x="413995" y="3007765"/>
            <a:ext cx="33705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n-PH" sz="1800" u="none" cap="none" strike="noStrike">
                <a:solidFill>
                  <a:schemeClr val="lt1"/>
                </a:solidFill>
                <a:highlight>
                  <a:srgbClr val="808000"/>
                </a:highlight>
                <a:latin typeface="Calibri"/>
                <a:ea typeface="Calibri"/>
                <a:cs typeface="Calibri"/>
                <a:sym typeface="Calibri"/>
              </a:rPr>
              <a:t>Temperature at 2 Meters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PH" sz="1800" u="none" cap="none" strike="noStrike">
                <a:solidFill>
                  <a:schemeClr val="lt1"/>
                </a:solidFill>
                <a:latin typeface="Calibri"/>
                <a:ea typeface="Calibri"/>
                <a:cs typeface="Calibri"/>
                <a:sym typeface="Calibri"/>
              </a:rPr>
              <a:t>The average air (dry bulb) temperature at 2 meters above the surface of the earth.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6"/>
          <p:cNvSpPr txBox="1"/>
          <p:nvPr/>
        </p:nvSpPr>
        <p:spPr>
          <a:xfrm>
            <a:off x="5099602" y="1068900"/>
            <a:ext cx="3790800" cy="338700"/>
          </a:xfrm>
          <a:prstGeom prst="rect">
            <a:avLst/>
          </a:prstGeom>
          <a:gradFill>
            <a:gsLst>
              <a:gs pos="0">
                <a:srgbClr val="5F82CA"/>
              </a:gs>
              <a:gs pos="50000">
                <a:srgbClr val="3C70CA"/>
              </a:gs>
              <a:gs pos="100000">
                <a:srgbClr val="2E60B9"/>
              </a:gs>
            </a:gsLst>
            <a:lin ang="5400012"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PH" sz="1600" u="none" cap="none" strike="noStrike">
                <a:solidFill>
                  <a:schemeClr val="lt1"/>
                </a:solidFill>
                <a:latin typeface="Calibri"/>
                <a:ea typeface="Calibri"/>
                <a:cs typeface="Calibri"/>
                <a:sym typeface="Calibri"/>
              </a:rPr>
              <a:t>Features Affecting Solar Energy Input </a:t>
            </a:r>
            <a:endParaRPr b="0" i="0" sz="600" u="none" cap="none" strike="noStrike">
              <a:solidFill>
                <a:srgbClr val="000000"/>
              </a:solidFill>
              <a:latin typeface="Arial"/>
              <a:ea typeface="Arial"/>
              <a:cs typeface="Arial"/>
              <a:sym typeface="Arial"/>
            </a:endParaRPr>
          </a:p>
        </p:txBody>
      </p:sp>
      <p:sp>
        <p:nvSpPr>
          <p:cNvPr id="182" name="Google Shape;182;p6"/>
          <p:cNvSpPr txBox="1"/>
          <p:nvPr/>
        </p:nvSpPr>
        <p:spPr>
          <a:xfrm>
            <a:off x="4840555" y="3151196"/>
            <a:ext cx="40722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n-PH" sz="1800" u="none" cap="none" strike="noStrike">
                <a:solidFill>
                  <a:schemeClr val="lt1"/>
                </a:solidFill>
                <a:highlight>
                  <a:srgbClr val="808000"/>
                </a:highlight>
                <a:latin typeface="Calibri"/>
                <a:ea typeface="Calibri"/>
                <a:cs typeface="Calibri"/>
                <a:sym typeface="Calibri"/>
              </a:rPr>
              <a:t>All Sky Surface Shortwave Downward Irradiance</a:t>
            </a:r>
            <a:endParaRPr b="0" i="0" sz="1800" u="none" cap="none" strike="noStrike">
              <a:solidFill>
                <a:schemeClr val="lt1"/>
              </a:solidFill>
              <a:highlight>
                <a:srgbClr val="808000"/>
              </a:highlight>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PH" sz="1800" u="none" cap="none" strike="noStrike">
                <a:solidFill>
                  <a:schemeClr val="lt1"/>
                </a:solidFill>
                <a:latin typeface="Calibri"/>
                <a:ea typeface="Calibri"/>
                <a:cs typeface="Calibri"/>
                <a:sym typeface="Calibri"/>
              </a:rPr>
              <a:t>The total solar irradiance incident (direct plus diffuse) on a horizontal plane at the surface of the earth under all sky conditions. </a:t>
            </a:r>
            <a:endParaRPr b="0" i="0" sz="18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PH" sz="1800" u="none" cap="none" strike="noStrike">
                <a:solidFill>
                  <a:schemeClr val="lt1"/>
                </a:solidFill>
                <a:latin typeface="Calibri"/>
                <a:ea typeface="Calibri"/>
                <a:cs typeface="Calibri"/>
                <a:sym typeface="Calibri"/>
              </a:rPr>
              <a:t>An alternative term is "Global Horizontal Irradiance" or GHI.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Data Cleaning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
        <p:nvSpPr>
          <p:cNvPr id="189" name="Google Shape;189;p7"/>
          <p:cNvSpPr txBox="1"/>
          <p:nvPr/>
        </p:nvSpPr>
        <p:spPr>
          <a:xfrm>
            <a:off x="212651" y="1123676"/>
            <a:ext cx="3713675" cy="3693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PH" sz="1800" u="none" cap="none" strike="noStrike">
                <a:solidFill>
                  <a:schemeClr val="lt1"/>
                </a:solidFill>
                <a:latin typeface="Helvetica Neue"/>
                <a:ea typeface="Helvetica Neue"/>
                <a:cs typeface="Helvetica Neue"/>
                <a:sym typeface="Helvetica Neue"/>
              </a:rPr>
              <a:t>Reading all the required Packages</a:t>
            </a:r>
            <a:endParaRPr b="0" i="0" sz="1800" u="none" cap="none" strike="noStrike">
              <a:solidFill>
                <a:schemeClr val="lt1"/>
              </a:solidFill>
              <a:latin typeface="Calibri"/>
              <a:ea typeface="Calibri"/>
              <a:cs typeface="Calibri"/>
              <a:sym typeface="Calibri"/>
            </a:endParaRPr>
          </a:p>
        </p:txBody>
      </p:sp>
      <p:pic>
        <p:nvPicPr>
          <p:cNvPr id="190" name="Google Shape;190;p7"/>
          <p:cNvPicPr preferRelativeResize="0"/>
          <p:nvPr/>
        </p:nvPicPr>
        <p:blipFill rotWithShape="1">
          <a:blip r:embed="rId3">
            <a:alphaModFix/>
          </a:blip>
          <a:srcRect b="0" l="0" r="733" t="0"/>
          <a:stretch/>
        </p:blipFill>
        <p:spPr>
          <a:xfrm>
            <a:off x="212650" y="1544730"/>
            <a:ext cx="8633637" cy="1384057"/>
          </a:xfrm>
          <a:prstGeom prst="rect">
            <a:avLst/>
          </a:prstGeom>
          <a:noFill/>
          <a:ln>
            <a:noFill/>
          </a:ln>
        </p:spPr>
      </p:pic>
      <p:sp>
        <p:nvSpPr>
          <p:cNvPr id="191" name="Google Shape;191;p7"/>
          <p:cNvSpPr txBox="1"/>
          <p:nvPr/>
        </p:nvSpPr>
        <p:spPr>
          <a:xfrm>
            <a:off x="212650" y="3429000"/>
            <a:ext cx="3713675" cy="3693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PH" sz="1800" u="none" cap="none" strike="noStrike">
                <a:solidFill>
                  <a:schemeClr val="lt1"/>
                </a:solidFill>
                <a:latin typeface="Helvetica Neue"/>
                <a:ea typeface="Helvetica Neue"/>
                <a:cs typeface="Helvetica Neue"/>
                <a:sym typeface="Helvetica Neue"/>
              </a:rPr>
              <a:t>Opening all the csv files</a:t>
            </a:r>
            <a:endParaRPr b="0" i="0" sz="1800" u="none" cap="none" strike="noStrike">
              <a:solidFill>
                <a:schemeClr val="lt1"/>
              </a:solidFill>
              <a:latin typeface="Calibri"/>
              <a:ea typeface="Calibri"/>
              <a:cs typeface="Calibri"/>
              <a:sym typeface="Calibri"/>
            </a:endParaRPr>
          </a:p>
        </p:txBody>
      </p:sp>
      <p:pic>
        <p:nvPicPr>
          <p:cNvPr id="192" name="Google Shape;192;p7"/>
          <p:cNvPicPr preferRelativeResize="0"/>
          <p:nvPr/>
        </p:nvPicPr>
        <p:blipFill rotWithShape="1">
          <a:blip r:embed="rId4">
            <a:alphaModFix/>
          </a:blip>
          <a:srcRect b="0" l="0" r="734" t="0"/>
          <a:stretch/>
        </p:blipFill>
        <p:spPr>
          <a:xfrm>
            <a:off x="212651" y="3798332"/>
            <a:ext cx="8633636" cy="1252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p:nvPr/>
        </p:nvSpPr>
        <p:spPr>
          <a:xfrm>
            <a:off x="0" y="96218"/>
            <a:ext cx="2452510" cy="780061"/>
          </a:xfrm>
          <a:prstGeom prst="flowChartDocument">
            <a:avLst/>
          </a:prstGeom>
          <a:gradFill>
            <a:gsLst>
              <a:gs pos="0">
                <a:srgbClr val="FFFF00"/>
              </a:gs>
              <a:gs pos="100000">
                <a:srgbClr val="FFE38C"/>
              </a:gs>
            </a:gsLst>
            <a:lin ang="5400000" scaled="0"/>
          </a:gra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2060"/>
                </a:solidFill>
                <a:latin typeface="Calibri"/>
                <a:ea typeface="Calibri"/>
                <a:cs typeface="Calibri"/>
                <a:sym typeface="Calibri"/>
              </a:rPr>
              <a:t>Data Cleaning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2060"/>
              </a:solidFill>
              <a:latin typeface="Calibri"/>
              <a:ea typeface="Calibri"/>
              <a:cs typeface="Calibri"/>
              <a:sym typeface="Calibri"/>
            </a:endParaRPr>
          </a:p>
        </p:txBody>
      </p:sp>
      <p:sp>
        <p:nvSpPr>
          <p:cNvPr id="198" name="Google Shape;198;p8"/>
          <p:cNvSpPr txBox="1"/>
          <p:nvPr/>
        </p:nvSpPr>
        <p:spPr>
          <a:xfrm>
            <a:off x="265670" y="1327693"/>
            <a:ext cx="3188043" cy="3693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PH" sz="1800" u="none" cap="none" strike="noStrike">
                <a:solidFill>
                  <a:schemeClr val="lt1"/>
                </a:solidFill>
                <a:latin typeface="Helvetica Neue"/>
                <a:ea typeface="Helvetica Neue"/>
                <a:cs typeface="Helvetica Neue"/>
                <a:sym typeface="Helvetica Neue"/>
              </a:rPr>
              <a:t>Data are not properly parsed</a:t>
            </a:r>
            <a:endParaRPr b="0" i="0" sz="1800" u="none" cap="none" strike="noStrike">
              <a:solidFill>
                <a:schemeClr val="lt1"/>
              </a:solidFill>
              <a:latin typeface="Calibri"/>
              <a:ea typeface="Calibri"/>
              <a:cs typeface="Calibri"/>
              <a:sym typeface="Calibri"/>
            </a:endParaRPr>
          </a:p>
        </p:txBody>
      </p:sp>
      <p:pic>
        <p:nvPicPr>
          <p:cNvPr id="199" name="Google Shape;199;p8"/>
          <p:cNvPicPr preferRelativeResize="0"/>
          <p:nvPr/>
        </p:nvPicPr>
        <p:blipFill rotWithShape="1">
          <a:blip r:embed="rId3">
            <a:alphaModFix/>
          </a:blip>
          <a:srcRect b="53701" l="0" r="0" t="0"/>
          <a:stretch/>
        </p:blipFill>
        <p:spPr>
          <a:xfrm>
            <a:off x="265670" y="1697025"/>
            <a:ext cx="8186352" cy="1256240"/>
          </a:xfrm>
          <a:prstGeom prst="rect">
            <a:avLst/>
          </a:prstGeom>
          <a:noFill/>
          <a:ln>
            <a:noFill/>
          </a:ln>
        </p:spPr>
      </p:pic>
      <p:sp>
        <p:nvSpPr>
          <p:cNvPr id="200" name="Google Shape;200;p8"/>
          <p:cNvSpPr txBox="1"/>
          <p:nvPr/>
        </p:nvSpPr>
        <p:spPr>
          <a:xfrm>
            <a:off x="140756" y="3168083"/>
            <a:ext cx="5611458" cy="3385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600"/>
              <a:buFont typeface="Noto Sans Symbols"/>
              <a:buChar char="⮚"/>
            </a:pPr>
            <a:r>
              <a:rPr b="0" i="0" lang="en-PH" sz="1600" u="none" cap="none" strike="noStrike">
                <a:solidFill>
                  <a:schemeClr val="lt1"/>
                </a:solidFill>
                <a:latin typeface="Helvetica Neue"/>
                <a:ea typeface="Helvetica Neue"/>
                <a:cs typeface="Helvetica Neue"/>
                <a:sym typeface="Helvetica Neue"/>
              </a:rPr>
              <a:t>Header &amp; Values are displayed; NA values do not exist</a:t>
            </a:r>
            <a:endParaRPr b="0" i="0" sz="1600" u="none" cap="none" strike="noStrike">
              <a:solidFill>
                <a:schemeClr val="lt1"/>
              </a:solidFill>
              <a:latin typeface="Calibri"/>
              <a:ea typeface="Calibri"/>
              <a:cs typeface="Calibri"/>
              <a:sym typeface="Calibri"/>
            </a:endParaRPr>
          </a:p>
        </p:txBody>
      </p:sp>
      <p:pic>
        <p:nvPicPr>
          <p:cNvPr id="201" name="Google Shape;201;p8"/>
          <p:cNvPicPr preferRelativeResize="0"/>
          <p:nvPr/>
        </p:nvPicPr>
        <p:blipFill rotWithShape="1">
          <a:blip r:embed="rId4">
            <a:alphaModFix/>
          </a:blip>
          <a:srcRect b="0" l="0" r="0" t="0"/>
          <a:stretch/>
        </p:blipFill>
        <p:spPr>
          <a:xfrm>
            <a:off x="574589" y="3506637"/>
            <a:ext cx="7877433" cy="17215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2021-11-14T01:03:41Z</dcterms:created>
  <dc:creator>Joy Lacbawan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f53bc2-2e94-45b7-8a68-bf0464d873c5_Enabled">
    <vt:lpwstr>true</vt:lpwstr>
  </property>
  <property fmtid="{D5CDD505-2E9C-101B-9397-08002B2CF9AE}" pid="3" name="MSIP_Label_99f53bc2-2e94-45b7-8a68-bf0464d873c5_SetDate">
    <vt:lpwstr>2021-11-14T04:33:59Z</vt:lpwstr>
  </property>
  <property fmtid="{D5CDD505-2E9C-101B-9397-08002B2CF9AE}" pid="4" name="MSIP_Label_99f53bc2-2e94-45b7-8a68-bf0464d873c5_Method">
    <vt:lpwstr>Privileged</vt:lpwstr>
  </property>
  <property fmtid="{D5CDD505-2E9C-101B-9397-08002B2CF9AE}" pid="5" name="MSIP_Label_99f53bc2-2e94-45b7-8a68-bf0464d873c5_Name">
    <vt:lpwstr>External</vt:lpwstr>
  </property>
  <property fmtid="{D5CDD505-2E9C-101B-9397-08002B2CF9AE}" pid="6" name="MSIP_Label_99f53bc2-2e94-45b7-8a68-bf0464d873c5_SiteId">
    <vt:lpwstr>f220d6d2-5abb-4cd1-8549-341de22fe690</vt:lpwstr>
  </property>
  <property fmtid="{D5CDD505-2E9C-101B-9397-08002B2CF9AE}" pid="7" name="MSIP_Label_99f53bc2-2e94-45b7-8a68-bf0464d873c5_ActionId">
    <vt:lpwstr>8bd657a6-0be6-4699-9983-488099c44272</vt:lpwstr>
  </property>
  <property fmtid="{D5CDD505-2E9C-101B-9397-08002B2CF9AE}" pid="8" name="MSIP_Label_99f53bc2-2e94-45b7-8a68-bf0464d873c5_ContentBits">
    <vt:lpwstr>0</vt:lpwstr>
  </property>
</Properties>
</file>