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italic.fntdata"/><Relationship Id="rId23" Type="http://schemas.openxmlformats.org/officeDocument/2006/relationships/slide" Target="slides/slide17.xml"/><Relationship Id="rId45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aff7300e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aff7300ec_0_0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ff7300ec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ff7300ec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b8f404ef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b8f404ef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b8f404ef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b8f404ef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aff7300ec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aff7300ec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b8f404ef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b8f404ef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ff7300ec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ff7300ec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ff7300ec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ff7300ec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ff7300ec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ff7300ec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8f404ef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8f404ef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aff7300ec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aff7300ec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aff7300ec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aff7300ec_0_287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b8f404e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b8f404e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b8f404ef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b8f404ef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ff7300e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ff7300e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aff7300ec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aff7300ec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aff7300ec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aff7300ec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aff7300ec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aff7300ec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aff7300ec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aff7300ec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b8f404ef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b8f404ef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aff7300ec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aff7300ec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b8f404e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b8f404e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8f404e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8f404e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aff7300ec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aff7300ec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aff7300ec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aff7300ec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8f404ef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8f404ef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b8f404ef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b8f404ef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b8f404ef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b8f404ef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b8f404ef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b8f404ef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aff7300ec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aff7300ec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aff7300ec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aff7300ec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b8f404e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b8f404e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b8f404ef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b8f404ef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b8f404ef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b8f404ef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aff7300ec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aff7300ec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aff7300ec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aff7300ec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b8f404ef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b8f404ef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1384924"/>
            <a:ext cx="8520600" cy="26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940884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3885" y="-8"/>
            <a:ext cx="1610125" cy="132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4"/>
          <p:cNvGrpSpPr/>
          <p:nvPr/>
        </p:nvGrpSpPr>
        <p:grpSpPr>
          <a:xfrm>
            <a:off x="311700" y="284975"/>
            <a:ext cx="1939700" cy="1468150"/>
            <a:chOff x="311700" y="284975"/>
            <a:chExt cx="1939700" cy="1468150"/>
          </a:xfrm>
        </p:grpSpPr>
        <p:sp>
          <p:nvSpPr>
            <p:cNvPr id="60" name="Google Shape;60;p14"/>
            <p:cNvSpPr/>
            <p:nvPr/>
          </p:nvSpPr>
          <p:spPr>
            <a:xfrm>
              <a:off x="321800" y="347625"/>
              <a:ext cx="1929600" cy="1405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1" name="Google Shape;6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284975"/>
              <a:ext cx="1517899" cy="1427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3885" y="-8"/>
            <a:ext cx="1610125" cy="13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2">
  <p:cSld name="SECTION_HEADER_1">
    <p:bg>
      <p:bgPr>
        <a:solidFill>
          <a:srgbClr val="65989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3F3F3"/>
                </a:solidFill>
              </a:defRPr>
            </a:lvl1pPr>
            <a:lvl2pPr lvl="1" rtl="0">
              <a:buNone/>
              <a:defRPr>
                <a:solidFill>
                  <a:srgbClr val="F3F3F3"/>
                </a:solidFill>
              </a:defRPr>
            </a:lvl2pPr>
            <a:lvl3pPr lvl="2" rtl="0">
              <a:buNone/>
              <a:defRPr>
                <a:solidFill>
                  <a:srgbClr val="F3F3F3"/>
                </a:solidFill>
              </a:defRPr>
            </a:lvl3pPr>
            <a:lvl4pPr lvl="3" rtl="0">
              <a:buNone/>
              <a:defRPr>
                <a:solidFill>
                  <a:srgbClr val="F3F3F3"/>
                </a:solidFill>
              </a:defRPr>
            </a:lvl4pPr>
            <a:lvl5pPr lvl="4" rtl="0">
              <a:buNone/>
              <a:defRPr>
                <a:solidFill>
                  <a:srgbClr val="F3F3F3"/>
                </a:solidFill>
              </a:defRPr>
            </a:lvl5pPr>
            <a:lvl6pPr lvl="5" rtl="0">
              <a:buNone/>
              <a:defRPr>
                <a:solidFill>
                  <a:srgbClr val="F3F3F3"/>
                </a:solidFill>
              </a:defRPr>
            </a:lvl6pPr>
            <a:lvl7pPr lvl="6" rtl="0">
              <a:buNone/>
              <a:defRPr>
                <a:solidFill>
                  <a:srgbClr val="F3F3F3"/>
                </a:solidFill>
              </a:defRPr>
            </a:lvl7pPr>
            <a:lvl8pPr lvl="7" rtl="0">
              <a:buNone/>
              <a:defRPr>
                <a:solidFill>
                  <a:srgbClr val="F3F3F3"/>
                </a:solidFill>
              </a:defRPr>
            </a:lvl8pPr>
            <a:lvl9pPr lvl="8" rtl="0">
              <a:buNone/>
              <a:defRPr>
                <a:solidFill>
                  <a:srgbClr val="F3F3F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6"/>
          <p:cNvGrpSpPr/>
          <p:nvPr/>
        </p:nvGrpSpPr>
        <p:grpSpPr>
          <a:xfrm>
            <a:off x="264750" y="150175"/>
            <a:ext cx="1987200" cy="580500"/>
            <a:chOff x="264750" y="150175"/>
            <a:chExt cx="1987200" cy="580500"/>
          </a:xfrm>
        </p:grpSpPr>
        <p:sp>
          <p:nvSpPr>
            <p:cNvPr id="72" name="Google Shape;72;p16"/>
            <p:cNvSpPr/>
            <p:nvPr/>
          </p:nvSpPr>
          <p:spPr>
            <a:xfrm>
              <a:off x="264750" y="150175"/>
              <a:ext cx="1987200" cy="580500"/>
            </a:xfrm>
            <a:prstGeom prst="rect">
              <a:avLst/>
            </a:prstGeom>
            <a:solidFill>
              <a:srgbClr val="6598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3" name="Google Shape;7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3">
  <p:cSld name="SECTION_HEADER_1_1">
    <p:bg>
      <p:bgPr>
        <a:solidFill>
          <a:srgbClr val="A11C3D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3F3F3"/>
                </a:solidFill>
              </a:defRPr>
            </a:lvl1pPr>
            <a:lvl2pPr lvl="1" rtl="0">
              <a:buNone/>
              <a:defRPr>
                <a:solidFill>
                  <a:srgbClr val="F3F3F3"/>
                </a:solidFill>
              </a:defRPr>
            </a:lvl2pPr>
            <a:lvl3pPr lvl="2" rtl="0">
              <a:buNone/>
              <a:defRPr>
                <a:solidFill>
                  <a:srgbClr val="F3F3F3"/>
                </a:solidFill>
              </a:defRPr>
            </a:lvl3pPr>
            <a:lvl4pPr lvl="3" rtl="0">
              <a:buNone/>
              <a:defRPr>
                <a:solidFill>
                  <a:srgbClr val="F3F3F3"/>
                </a:solidFill>
              </a:defRPr>
            </a:lvl4pPr>
            <a:lvl5pPr lvl="4" rtl="0">
              <a:buNone/>
              <a:defRPr>
                <a:solidFill>
                  <a:srgbClr val="F3F3F3"/>
                </a:solidFill>
              </a:defRPr>
            </a:lvl5pPr>
            <a:lvl6pPr lvl="5" rtl="0">
              <a:buNone/>
              <a:defRPr>
                <a:solidFill>
                  <a:srgbClr val="F3F3F3"/>
                </a:solidFill>
              </a:defRPr>
            </a:lvl6pPr>
            <a:lvl7pPr lvl="6" rtl="0">
              <a:buNone/>
              <a:defRPr>
                <a:solidFill>
                  <a:srgbClr val="F3F3F3"/>
                </a:solidFill>
              </a:defRPr>
            </a:lvl7pPr>
            <a:lvl8pPr lvl="7" rtl="0">
              <a:buNone/>
              <a:defRPr>
                <a:solidFill>
                  <a:srgbClr val="F3F3F3"/>
                </a:solidFill>
              </a:defRPr>
            </a:lvl8pPr>
            <a:lvl9pPr lvl="8" rtl="0">
              <a:buNone/>
              <a:defRPr>
                <a:solidFill>
                  <a:srgbClr val="F3F3F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7"/>
          <p:cNvGrpSpPr/>
          <p:nvPr/>
        </p:nvGrpSpPr>
        <p:grpSpPr>
          <a:xfrm>
            <a:off x="264750" y="150175"/>
            <a:ext cx="1931700" cy="580500"/>
            <a:chOff x="264750" y="150175"/>
            <a:chExt cx="1931700" cy="580500"/>
          </a:xfrm>
        </p:grpSpPr>
        <p:sp>
          <p:nvSpPr>
            <p:cNvPr id="80" name="Google Shape;80;p17"/>
            <p:cNvSpPr/>
            <p:nvPr/>
          </p:nvSpPr>
          <p:spPr>
            <a:xfrm>
              <a:off x="264750" y="150175"/>
              <a:ext cx="1931700" cy="580500"/>
            </a:xfrm>
            <a:prstGeom prst="rect">
              <a:avLst/>
            </a:prstGeom>
            <a:solidFill>
              <a:srgbClr val="A11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1" name="Google Shape;8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4">
  <p:cSld name="SECTION_HEADER_1_1_1">
    <p:bg>
      <p:bgPr>
        <a:solidFill>
          <a:srgbClr val="EFC515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3F3F3"/>
                </a:solidFill>
              </a:defRPr>
            </a:lvl1pPr>
            <a:lvl2pPr lvl="1" rtl="0">
              <a:buNone/>
              <a:defRPr>
                <a:solidFill>
                  <a:srgbClr val="F3F3F3"/>
                </a:solidFill>
              </a:defRPr>
            </a:lvl2pPr>
            <a:lvl3pPr lvl="2" rtl="0">
              <a:buNone/>
              <a:defRPr>
                <a:solidFill>
                  <a:srgbClr val="F3F3F3"/>
                </a:solidFill>
              </a:defRPr>
            </a:lvl3pPr>
            <a:lvl4pPr lvl="3" rtl="0">
              <a:buNone/>
              <a:defRPr>
                <a:solidFill>
                  <a:srgbClr val="F3F3F3"/>
                </a:solidFill>
              </a:defRPr>
            </a:lvl4pPr>
            <a:lvl5pPr lvl="4" rtl="0">
              <a:buNone/>
              <a:defRPr>
                <a:solidFill>
                  <a:srgbClr val="F3F3F3"/>
                </a:solidFill>
              </a:defRPr>
            </a:lvl5pPr>
            <a:lvl6pPr lvl="5" rtl="0">
              <a:buNone/>
              <a:defRPr>
                <a:solidFill>
                  <a:srgbClr val="F3F3F3"/>
                </a:solidFill>
              </a:defRPr>
            </a:lvl6pPr>
            <a:lvl7pPr lvl="6" rtl="0">
              <a:buNone/>
              <a:defRPr>
                <a:solidFill>
                  <a:srgbClr val="F3F3F3"/>
                </a:solidFill>
              </a:defRPr>
            </a:lvl7pPr>
            <a:lvl8pPr lvl="7" rtl="0">
              <a:buNone/>
              <a:defRPr>
                <a:solidFill>
                  <a:srgbClr val="F3F3F3"/>
                </a:solidFill>
              </a:defRPr>
            </a:lvl8pPr>
            <a:lvl9pPr lvl="8" rtl="0">
              <a:buNone/>
              <a:defRPr>
                <a:solidFill>
                  <a:srgbClr val="F3F3F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8"/>
          <p:cNvGrpSpPr/>
          <p:nvPr/>
        </p:nvGrpSpPr>
        <p:grpSpPr>
          <a:xfrm>
            <a:off x="264750" y="150175"/>
            <a:ext cx="2007300" cy="580500"/>
            <a:chOff x="264750" y="150175"/>
            <a:chExt cx="2007300" cy="580500"/>
          </a:xfrm>
        </p:grpSpPr>
        <p:sp>
          <p:nvSpPr>
            <p:cNvPr id="88" name="Google Shape;88;p18"/>
            <p:cNvSpPr/>
            <p:nvPr/>
          </p:nvSpPr>
          <p:spPr>
            <a:xfrm>
              <a:off x="264750" y="150175"/>
              <a:ext cx="2007300" cy="580500"/>
            </a:xfrm>
            <a:prstGeom prst="rect">
              <a:avLst/>
            </a:prstGeom>
            <a:solidFill>
              <a:srgbClr val="EFC5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9" name="Google Shape;8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5">
  <p:cSld name="SECTION_HEADER_1_1_1_1">
    <p:bg>
      <p:bgPr>
        <a:solidFill>
          <a:srgbClr val="4FA1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3F3F3"/>
                </a:solidFill>
              </a:defRPr>
            </a:lvl1pPr>
            <a:lvl2pPr lvl="1" rtl="0">
              <a:buNone/>
              <a:defRPr>
                <a:solidFill>
                  <a:srgbClr val="F3F3F3"/>
                </a:solidFill>
              </a:defRPr>
            </a:lvl2pPr>
            <a:lvl3pPr lvl="2" rtl="0">
              <a:buNone/>
              <a:defRPr>
                <a:solidFill>
                  <a:srgbClr val="F3F3F3"/>
                </a:solidFill>
              </a:defRPr>
            </a:lvl3pPr>
            <a:lvl4pPr lvl="3" rtl="0">
              <a:buNone/>
              <a:defRPr>
                <a:solidFill>
                  <a:srgbClr val="F3F3F3"/>
                </a:solidFill>
              </a:defRPr>
            </a:lvl4pPr>
            <a:lvl5pPr lvl="4" rtl="0">
              <a:buNone/>
              <a:defRPr>
                <a:solidFill>
                  <a:srgbClr val="F3F3F3"/>
                </a:solidFill>
              </a:defRPr>
            </a:lvl5pPr>
            <a:lvl6pPr lvl="5" rtl="0">
              <a:buNone/>
              <a:defRPr>
                <a:solidFill>
                  <a:srgbClr val="F3F3F3"/>
                </a:solidFill>
              </a:defRPr>
            </a:lvl6pPr>
            <a:lvl7pPr lvl="6" rtl="0">
              <a:buNone/>
              <a:defRPr>
                <a:solidFill>
                  <a:srgbClr val="F3F3F3"/>
                </a:solidFill>
              </a:defRPr>
            </a:lvl7pPr>
            <a:lvl8pPr lvl="7" rtl="0">
              <a:buNone/>
              <a:defRPr>
                <a:solidFill>
                  <a:srgbClr val="F3F3F3"/>
                </a:solidFill>
              </a:defRPr>
            </a:lvl8pPr>
            <a:lvl9pPr lvl="8" rtl="0">
              <a:buNone/>
              <a:defRPr>
                <a:solidFill>
                  <a:srgbClr val="F3F3F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9"/>
          <p:cNvGrpSpPr/>
          <p:nvPr/>
        </p:nvGrpSpPr>
        <p:grpSpPr>
          <a:xfrm>
            <a:off x="264750" y="150175"/>
            <a:ext cx="1926900" cy="580500"/>
            <a:chOff x="264750" y="150175"/>
            <a:chExt cx="1926900" cy="580500"/>
          </a:xfrm>
        </p:grpSpPr>
        <p:sp>
          <p:nvSpPr>
            <p:cNvPr id="96" name="Google Shape;96;p19"/>
            <p:cNvSpPr/>
            <p:nvPr/>
          </p:nvSpPr>
          <p:spPr>
            <a:xfrm>
              <a:off x="264750" y="150175"/>
              <a:ext cx="1926900" cy="580500"/>
            </a:xfrm>
            <a:prstGeom prst="rect">
              <a:avLst/>
            </a:prstGeom>
            <a:solidFill>
              <a:srgbClr val="4FA1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7" name="Google Shape;9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6">
  <p:cSld name="SECTION_HEADER_1_1_1_1_1">
    <p:bg>
      <p:bgPr>
        <a:solidFill>
          <a:srgbClr val="168CB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3F3F3"/>
                </a:solidFill>
              </a:defRPr>
            </a:lvl1pPr>
            <a:lvl2pPr lvl="1" rtl="0">
              <a:buNone/>
              <a:defRPr>
                <a:solidFill>
                  <a:srgbClr val="F3F3F3"/>
                </a:solidFill>
              </a:defRPr>
            </a:lvl2pPr>
            <a:lvl3pPr lvl="2" rtl="0">
              <a:buNone/>
              <a:defRPr>
                <a:solidFill>
                  <a:srgbClr val="F3F3F3"/>
                </a:solidFill>
              </a:defRPr>
            </a:lvl3pPr>
            <a:lvl4pPr lvl="3" rtl="0">
              <a:buNone/>
              <a:defRPr>
                <a:solidFill>
                  <a:srgbClr val="F3F3F3"/>
                </a:solidFill>
              </a:defRPr>
            </a:lvl4pPr>
            <a:lvl5pPr lvl="4" rtl="0">
              <a:buNone/>
              <a:defRPr>
                <a:solidFill>
                  <a:srgbClr val="F3F3F3"/>
                </a:solidFill>
              </a:defRPr>
            </a:lvl5pPr>
            <a:lvl6pPr lvl="5" rtl="0">
              <a:buNone/>
              <a:defRPr>
                <a:solidFill>
                  <a:srgbClr val="F3F3F3"/>
                </a:solidFill>
              </a:defRPr>
            </a:lvl6pPr>
            <a:lvl7pPr lvl="6" rtl="0">
              <a:buNone/>
              <a:defRPr>
                <a:solidFill>
                  <a:srgbClr val="F3F3F3"/>
                </a:solidFill>
              </a:defRPr>
            </a:lvl7pPr>
            <a:lvl8pPr lvl="7" rtl="0">
              <a:buNone/>
              <a:defRPr>
                <a:solidFill>
                  <a:srgbClr val="F3F3F3"/>
                </a:solidFill>
              </a:defRPr>
            </a:lvl8pPr>
            <a:lvl9pPr lvl="8" rtl="0">
              <a:buNone/>
              <a:defRPr>
                <a:solidFill>
                  <a:srgbClr val="F3F3F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20"/>
          <p:cNvGrpSpPr/>
          <p:nvPr/>
        </p:nvGrpSpPr>
        <p:grpSpPr>
          <a:xfrm>
            <a:off x="264750" y="150175"/>
            <a:ext cx="2088000" cy="580500"/>
            <a:chOff x="264750" y="150175"/>
            <a:chExt cx="2088000" cy="580500"/>
          </a:xfrm>
        </p:grpSpPr>
        <p:sp>
          <p:nvSpPr>
            <p:cNvPr id="104" name="Google Shape;104;p20"/>
            <p:cNvSpPr/>
            <p:nvPr/>
          </p:nvSpPr>
          <p:spPr>
            <a:xfrm>
              <a:off x="264750" y="150175"/>
              <a:ext cx="2088000" cy="580500"/>
            </a:xfrm>
            <a:prstGeom prst="rect">
              <a:avLst/>
            </a:prstGeom>
            <a:solidFill>
              <a:srgbClr val="168C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5" name="Google Shape;10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6 1">
  <p:cSld name="SECTION_HEADER_1_1_1_1_1_1">
    <p:bg>
      <p:bgPr>
        <a:solidFill>
          <a:srgbClr val="E48C2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09899"/>
            <a:ext cx="9143996" cy="3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3F3F3"/>
                </a:solidFill>
              </a:defRPr>
            </a:lvl1pPr>
            <a:lvl2pPr lvl="1" rtl="0">
              <a:buNone/>
              <a:defRPr>
                <a:solidFill>
                  <a:srgbClr val="F3F3F3"/>
                </a:solidFill>
              </a:defRPr>
            </a:lvl2pPr>
            <a:lvl3pPr lvl="2" rtl="0">
              <a:buNone/>
              <a:defRPr>
                <a:solidFill>
                  <a:srgbClr val="F3F3F3"/>
                </a:solidFill>
              </a:defRPr>
            </a:lvl3pPr>
            <a:lvl4pPr lvl="3" rtl="0">
              <a:buNone/>
              <a:defRPr>
                <a:solidFill>
                  <a:srgbClr val="F3F3F3"/>
                </a:solidFill>
              </a:defRPr>
            </a:lvl4pPr>
            <a:lvl5pPr lvl="4" rtl="0">
              <a:buNone/>
              <a:defRPr>
                <a:solidFill>
                  <a:srgbClr val="F3F3F3"/>
                </a:solidFill>
              </a:defRPr>
            </a:lvl5pPr>
            <a:lvl6pPr lvl="5" rtl="0">
              <a:buNone/>
              <a:defRPr>
                <a:solidFill>
                  <a:srgbClr val="F3F3F3"/>
                </a:solidFill>
              </a:defRPr>
            </a:lvl6pPr>
            <a:lvl7pPr lvl="6" rtl="0">
              <a:buNone/>
              <a:defRPr>
                <a:solidFill>
                  <a:srgbClr val="F3F3F3"/>
                </a:solidFill>
              </a:defRPr>
            </a:lvl7pPr>
            <a:lvl8pPr lvl="7" rtl="0">
              <a:buNone/>
              <a:defRPr>
                <a:solidFill>
                  <a:srgbClr val="F3F3F3"/>
                </a:solidFill>
              </a:defRPr>
            </a:lvl8pPr>
            <a:lvl9pPr lvl="8" rtl="0">
              <a:buNone/>
              <a:defRPr>
                <a:solidFill>
                  <a:srgbClr val="F3F3F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7533875" y="0"/>
            <a:ext cx="1610125" cy="1960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21"/>
          <p:cNvGrpSpPr/>
          <p:nvPr/>
        </p:nvGrpSpPr>
        <p:grpSpPr>
          <a:xfrm>
            <a:off x="264750" y="150175"/>
            <a:ext cx="2052900" cy="580500"/>
            <a:chOff x="264750" y="150175"/>
            <a:chExt cx="2052900" cy="580500"/>
          </a:xfrm>
        </p:grpSpPr>
        <p:sp>
          <p:nvSpPr>
            <p:cNvPr id="112" name="Google Shape;112;p21"/>
            <p:cNvSpPr/>
            <p:nvPr/>
          </p:nvSpPr>
          <p:spPr>
            <a:xfrm>
              <a:off x="264750" y="150175"/>
              <a:ext cx="2052900" cy="580500"/>
            </a:xfrm>
            <a:prstGeom prst="rect">
              <a:avLst/>
            </a:prstGeom>
            <a:solidFill>
              <a:srgbClr val="E48C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8225" y="306933"/>
              <a:ext cx="1675901" cy="20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◆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◆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◆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803500"/>
            <a:ext cx="39999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4832400" y="1803500"/>
            <a:ext cx="39999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555600"/>
            <a:ext cx="568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389600"/>
            <a:ext cx="4091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68CBA"/>
              </a:buClr>
              <a:buSzPts val="6000"/>
              <a:buNone/>
              <a:defRPr sz="6000">
                <a:solidFill>
                  <a:srgbClr val="168CB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FC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 и описание 1">
  <p:cSld name="SECTION_TITLE_AND_DESCRIPTION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A11C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 и описание 1 1">
  <p:cSld name="SECTION_TITLE_AND_DESCRIPTION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FA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 и описание 1 1 1">
  <p:cSld name="SECTION_TITLE_AND_DESCRIPTION_2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168C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 и описание 1 1 1 1">
  <p:cSld name="SECTION_TITLE_AND_DESCRIPTION_2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48C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7" name="Google Shape;157;p30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 и описание 1 1 1 1 1">
  <p:cSld name="SECTION_TITLE_AND_DESCRIPTION_2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598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31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photo">
  <p:cSld name="SECTION_TITLE_AND_DESCRIPTION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>
            <p:ph type="title"/>
          </p:nvPr>
        </p:nvSpPr>
        <p:spPr>
          <a:xfrm>
            <a:off x="265500" y="1414500"/>
            <a:ext cx="40452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9" name="Google Shape;169;p32"/>
          <p:cNvSpPr txBox="1"/>
          <p:nvPr>
            <p:ph idx="1" type="subTitle"/>
          </p:nvPr>
        </p:nvSpPr>
        <p:spPr>
          <a:xfrm>
            <a:off x="319600" y="3844825"/>
            <a:ext cx="3669600" cy="8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2">
            <a:alphaModFix/>
          </a:blip>
          <a:srcRect b="0" l="25445" r="24555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4230575"/>
            <a:ext cx="83913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hasCustomPrompt="1"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FA150"/>
              </a:buClr>
              <a:buSzPts val="14000"/>
              <a:buNone/>
              <a:defRPr sz="14000">
                <a:solidFill>
                  <a:srgbClr val="4FA15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3463550"/>
            <a:ext cx="85206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in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3885" y="-8"/>
            <a:ext cx="1610125" cy="13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3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732475"/>
            <a:ext cx="85206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575" y="308785"/>
            <a:ext cx="1676194" cy="20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GitTools/GitVersion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onatype.com/nexus-repository-sonatype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dotnet-architecture/HealthChecks" TargetMode="External"/><Relationship Id="rId4" Type="http://schemas.openxmlformats.org/officeDocument/2006/relationships/hyperlink" Target="https://www.app-metrics.io/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2.png"/><Relationship Id="rId11" Type="http://schemas.openxmlformats.org/officeDocument/2006/relationships/image" Target="../media/image18.png"/><Relationship Id="rId10" Type="http://schemas.openxmlformats.org/officeDocument/2006/relationships/image" Target="../media/image31.png"/><Relationship Id="rId12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etkong.org/" TargetMode="External"/><Relationship Id="rId4" Type="http://schemas.openxmlformats.org/officeDocument/2006/relationships/hyperlink" Target="https://istio.io/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nexogen-international/Nexogen.Libraries.Metrics" TargetMode="External"/><Relationship Id="rId4" Type="http://schemas.openxmlformats.org/officeDocument/2006/relationships/hyperlink" Target="https://www.app-metrics.io/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31.png"/><Relationship Id="rId6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erilog.net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App-vNext/Polly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31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Relationship Id="rId8" Type="http://schemas.openxmlformats.org/officeDocument/2006/relationships/image" Target="../media/image9.png"/><Relationship Id="rId11" Type="http://schemas.openxmlformats.org/officeDocument/2006/relationships/image" Target="../media/image20.png"/><Relationship Id="rId10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24.png"/><Relationship Id="rId15" Type="http://schemas.openxmlformats.org/officeDocument/2006/relationships/image" Target="../media/image21.png"/><Relationship Id="rId14" Type="http://schemas.openxmlformats.org/officeDocument/2006/relationships/image" Target="../media/image16.png"/><Relationship Id="rId17" Type="http://schemas.openxmlformats.org/officeDocument/2006/relationships/image" Target="../media/image17.png"/><Relationship Id="rId1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Suter/NSwag" TargetMode="External"/><Relationship Id="rId4" Type="http://schemas.openxmlformats.org/officeDocument/2006/relationships/hyperlink" Target="https://swagger.io/tools/swagger-codegen/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s://github.com/apiaryio/dredd" TargetMode="External"/><Relationship Id="rId6" Type="http://schemas.openxmlformats.org/officeDocument/2006/relationships/hyperlink" Target="https://swagger.io/tools/swagger-ui/" TargetMode="External"/><Relationship Id="rId7" Type="http://schemas.openxmlformats.org/officeDocument/2006/relationships/hyperlink" Target="https://github.com/domaindrivendev/Swashbuckle" TargetMode="External"/><Relationship Id="rId8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b.docker.com/r/microsoft/dotnet/tags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ctrTitle"/>
          </p:nvPr>
        </p:nvSpPr>
        <p:spPr>
          <a:xfrm>
            <a:off x="311700" y="1773854"/>
            <a:ext cx="8520600" cy="17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.NET Core app for Kubernetes</a:t>
            </a:r>
            <a:endParaRPr/>
          </a:p>
        </p:txBody>
      </p:sp>
      <p:sp>
        <p:nvSpPr>
          <p:cNvPr id="188" name="Google Shape;188;p37"/>
          <p:cNvSpPr txBox="1"/>
          <p:nvPr>
            <p:ph idx="1" type="subTitle"/>
          </p:nvPr>
        </p:nvSpPr>
        <p:spPr>
          <a:xfrm>
            <a:off x="311700" y="3940884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Uladzimir Abramchuk							May </a:t>
            </a:r>
            <a:r>
              <a:rPr lang="en"/>
              <a:t>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artifact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readthedocs.org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Artifacts versioning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 (and application inside)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Helm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Tool: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GitVersion</a:t>
            </a:r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4">
            <a:alphaModFix/>
          </a:blip>
          <a:srcRect b="0" l="12627" r="13659" t="0"/>
          <a:stretch/>
        </p:blipFill>
        <p:spPr>
          <a:xfrm>
            <a:off x="7789150" y="1025025"/>
            <a:ext cx="1043150" cy="9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9789" y="2136375"/>
            <a:ext cx="901875" cy="7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3800" y="3057250"/>
            <a:ext cx="993850" cy="9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manager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Nuget, npm, docker registry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Swagger-generated clients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Tools: </a:t>
            </a:r>
            <a:r>
              <a:rPr lang="en" u="sng">
                <a:solidFill>
                  <a:schemeClr val="hlink"/>
                </a:solidFill>
                <a:hlinkClick r:id="rId3"/>
              </a:rPr>
              <a:t>Nexus</a:t>
            </a:r>
            <a:endParaRPr/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827" y="1025023"/>
            <a:ext cx="1537475" cy="4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825" y="1732475"/>
            <a:ext cx="1537474" cy="5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9789" y="2570125"/>
            <a:ext cx="901875" cy="7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311700" y="1732475"/>
            <a:ext cx="8520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 for dependencies / single-node cluster in future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Fix SDK version in global.json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Fully automated CI/CD pipeline (GitLab, Octopus)</a:t>
            </a:r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 b="0" l="12627" r="13659" t="0"/>
          <a:stretch/>
        </p:blipFill>
        <p:spPr>
          <a:xfrm>
            <a:off x="7789150" y="1025025"/>
            <a:ext cx="1043150" cy="9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776" y="2130100"/>
            <a:ext cx="901875" cy="7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9274" y="3044699"/>
            <a:ext cx="822875" cy="9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checks - Readiness probe</a:t>
            </a:r>
            <a:endParaRPr/>
          </a:p>
        </p:txBody>
      </p:sp>
      <p:sp>
        <p:nvSpPr>
          <p:cNvPr id="335" name="Google Shape;335;p51"/>
          <p:cNvSpPr txBox="1"/>
          <p:nvPr>
            <p:ph idx="1" type="body"/>
          </p:nvPr>
        </p:nvSpPr>
        <p:spPr>
          <a:xfrm>
            <a:off x="311700" y="1732475"/>
            <a:ext cx="67824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hen a Container is ready to accept traffic.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Possible scenarios: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Configuration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Migrations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Shutdown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Etc.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5" y="1025026"/>
            <a:ext cx="1014525" cy="10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1"/>
          <p:cNvPicPr preferRelativeResize="0"/>
          <p:nvPr/>
        </p:nvPicPr>
        <p:blipFill rotWithShape="1">
          <a:blip r:embed="rId4">
            <a:alphaModFix/>
          </a:blip>
          <a:srcRect b="0" l="12627" r="13659" t="0"/>
          <a:stretch/>
        </p:blipFill>
        <p:spPr>
          <a:xfrm>
            <a:off x="7803462" y="2220225"/>
            <a:ext cx="10431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Health checks - Liveness probe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311700" y="1732475"/>
            <a:ext cx="85509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restart a Container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Possible scenarios: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Backing services (like DB) are available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App is not deadlocked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Etc. </a:t>
            </a:r>
            <a:endParaRPr/>
          </a:p>
        </p:txBody>
      </p:sp>
      <p:pic>
        <p:nvPicPr>
          <p:cNvPr id="344" name="Google Shape;3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5" y="1025026"/>
            <a:ext cx="1014525" cy="10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2"/>
          <p:cNvPicPr preferRelativeResize="0"/>
          <p:nvPr/>
        </p:nvPicPr>
        <p:blipFill rotWithShape="1">
          <a:blip r:embed="rId4">
            <a:alphaModFix/>
          </a:blip>
          <a:srcRect b="0" l="12627" r="13659" t="0"/>
          <a:stretch/>
        </p:blipFill>
        <p:spPr>
          <a:xfrm>
            <a:off x="7803462" y="2220225"/>
            <a:ext cx="10431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checks</a:t>
            </a:r>
            <a:endParaRPr/>
          </a:p>
        </p:txBody>
      </p:sp>
      <p:sp>
        <p:nvSpPr>
          <p:cNvPr id="351" name="Google Shape;351;p53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dotnet-architecture/HealthChecks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Metrics</a:t>
            </a:r>
            <a:endParaRPr/>
          </a:p>
        </p:txBody>
      </p:sp>
      <p:pic>
        <p:nvPicPr>
          <p:cNvPr id="352" name="Google Shape;35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775" y="1025026"/>
            <a:ext cx="1014525" cy="10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3"/>
          <p:cNvPicPr preferRelativeResize="0"/>
          <p:nvPr/>
        </p:nvPicPr>
        <p:blipFill rotWithShape="1">
          <a:blip r:embed="rId6">
            <a:alphaModFix/>
          </a:blip>
          <a:srcRect b="0" l="12627" r="13659" t="0"/>
          <a:stretch/>
        </p:blipFill>
        <p:spPr>
          <a:xfrm>
            <a:off x="7803462" y="2220225"/>
            <a:ext cx="10431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limits</a:t>
            </a:r>
            <a:endParaRPr/>
          </a:p>
        </p:txBody>
      </p:sp>
      <p:sp>
        <p:nvSpPr>
          <p:cNvPr id="359" name="Google Shape;359;p54"/>
          <p:cNvSpPr txBox="1"/>
          <p:nvPr>
            <p:ph idx="1" type="body"/>
          </p:nvPr>
        </p:nvSpPr>
        <p:spPr>
          <a:xfrm>
            <a:off x="311700" y="1732475"/>
            <a:ext cx="8520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Container exceeds its memory limit, it might be terminated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Container exceeds its memory request, it is likely that its Pod will be evicted whenever the node runs out of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Container might or might not be allowed to exceed its CPU limit for extended periods of time</a:t>
            </a:r>
            <a:endParaRPr/>
          </a:p>
        </p:txBody>
      </p:sp>
      <p:pic>
        <p:nvPicPr>
          <p:cNvPr id="360" name="Google Shape;3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5" y="1025026"/>
            <a:ext cx="1014525" cy="10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  <p:sp>
        <p:nvSpPr>
          <p:cNvPr id="366" name="Google Shape;366;p55"/>
          <p:cNvSpPr txBox="1"/>
          <p:nvPr>
            <p:ph idx="1" type="body"/>
          </p:nvPr>
        </p:nvSpPr>
        <p:spPr>
          <a:xfrm>
            <a:off x="311700" y="1732475"/>
            <a:ext cx="8520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API gateway sits between clients and services. It acts as a reverse proxy, routing requests from clients to services.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SSL termination								</a:t>
            </a:r>
            <a:r>
              <a:rPr lang="en"/>
              <a:t>Authentication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IP whitelisting								Client rate limiting (throttling)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Logging and monitoring						Response caching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 application firewall						GZIP compression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Servicing static content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Host, base path, scheme as custom headers (X-Proto-...)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app.UserForwardedHeaders()</a:t>
            </a:r>
            <a:endParaRPr/>
          </a:p>
        </p:txBody>
      </p:sp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900" y="1025036"/>
            <a:ext cx="1539398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/>
        </p:nvSpPr>
        <p:spPr>
          <a:xfrm>
            <a:off x="545000" y="676550"/>
            <a:ext cx="2744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Why?</a:t>
            </a:r>
            <a:endParaRPr sz="2400"/>
          </a:p>
        </p:txBody>
      </p:sp>
      <p:sp>
        <p:nvSpPr>
          <p:cNvPr id="194" name="Google Shape;194;p38"/>
          <p:cNvSpPr/>
          <p:nvPr/>
        </p:nvSpPr>
        <p:spPr>
          <a:xfrm>
            <a:off x="545000" y="1566900"/>
            <a:ext cx="5594700" cy="31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950" y="2461388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50" y="3214825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575" y="3603350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350" y="1618325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300" y="3407500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800" y="4030000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00" y="1762638"/>
            <a:ext cx="42665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525" y="1618325"/>
            <a:ext cx="1985025" cy="19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500" y="1762650"/>
            <a:ext cx="569076" cy="80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000" y="2397522"/>
            <a:ext cx="1202974" cy="3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7175" y="2888050"/>
            <a:ext cx="1225736" cy="3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7650" y="3378575"/>
            <a:ext cx="1066926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80013" y="4263175"/>
            <a:ext cx="1477536" cy="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9775" y="4030000"/>
            <a:ext cx="1422180" cy="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93178" y="3495581"/>
            <a:ext cx="1066922" cy="48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13475" y="2724300"/>
            <a:ext cx="878045" cy="8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13475" y="2014263"/>
            <a:ext cx="878050" cy="439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 txBox="1"/>
          <p:nvPr/>
        </p:nvSpPr>
        <p:spPr>
          <a:xfrm>
            <a:off x="5899175" y="1213450"/>
            <a:ext cx="8781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x15</a:t>
            </a:r>
            <a:endParaRPr b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  <p:sp>
        <p:nvSpPr>
          <p:cNvPr id="373" name="Google Shape;373;p56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 path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Forwarded headers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Discovery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Tools: </a:t>
            </a:r>
            <a:r>
              <a:rPr lang="en" u="sng">
                <a:solidFill>
                  <a:schemeClr val="hlink"/>
                </a:solidFill>
                <a:hlinkClick r:id="rId3"/>
              </a:rPr>
              <a:t>Kong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istio</a:t>
            </a:r>
            <a:endParaRPr/>
          </a:p>
        </p:txBody>
      </p:sp>
      <p:pic>
        <p:nvPicPr>
          <p:cNvPr id="374" name="Google Shape;37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900" y="2166711"/>
            <a:ext cx="1539398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6"/>
          <p:cNvPicPr preferRelativeResize="0"/>
          <p:nvPr/>
        </p:nvPicPr>
        <p:blipFill rotWithShape="1">
          <a:blip r:embed="rId6">
            <a:alphaModFix/>
          </a:blip>
          <a:srcRect b="0" l="12627" r="13659" t="0"/>
          <a:stretch/>
        </p:blipFill>
        <p:spPr>
          <a:xfrm>
            <a:off x="7789150" y="1025025"/>
            <a:ext cx="10431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grpSp>
        <p:nvGrpSpPr>
          <p:cNvPr id="386" name="Google Shape;386;p58"/>
          <p:cNvGrpSpPr/>
          <p:nvPr/>
        </p:nvGrpSpPr>
        <p:grpSpPr>
          <a:xfrm>
            <a:off x="1031725" y="1982090"/>
            <a:ext cx="7080549" cy="2222420"/>
            <a:chOff x="311700" y="2618328"/>
            <a:chExt cx="7080549" cy="2222420"/>
          </a:xfrm>
        </p:grpSpPr>
        <p:pic>
          <p:nvPicPr>
            <p:cNvPr id="387" name="Google Shape;387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2618328"/>
              <a:ext cx="1415150" cy="94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08138" y="2908588"/>
              <a:ext cx="1477536" cy="36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66975" y="2690850"/>
              <a:ext cx="878045" cy="80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5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04588" y="3797648"/>
              <a:ext cx="1202823" cy="10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5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97950" y="3844238"/>
              <a:ext cx="1794299" cy="9499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2" name="Google Shape;392;p58"/>
          <p:cNvCxnSpPr>
            <a:stCxn id="387" idx="3"/>
            <a:endCxn id="388" idx="1"/>
          </p:cNvCxnSpPr>
          <p:nvPr/>
        </p:nvCxnSpPr>
        <p:spPr>
          <a:xfrm>
            <a:off x="2446875" y="2457053"/>
            <a:ext cx="3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8"/>
          <p:cNvCxnSpPr>
            <a:stCxn id="388" idx="3"/>
            <a:endCxn id="389" idx="1"/>
          </p:cNvCxnSpPr>
          <p:nvPr/>
        </p:nvCxnSpPr>
        <p:spPr>
          <a:xfrm>
            <a:off x="4305699" y="2457050"/>
            <a:ext cx="3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58"/>
          <p:cNvCxnSpPr>
            <a:stCxn id="390" idx="3"/>
            <a:endCxn id="391" idx="1"/>
          </p:cNvCxnSpPr>
          <p:nvPr/>
        </p:nvCxnSpPr>
        <p:spPr>
          <a:xfrm>
            <a:off x="5727435" y="3682961"/>
            <a:ext cx="5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58"/>
          <p:cNvCxnSpPr>
            <a:stCxn id="388" idx="2"/>
            <a:endCxn id="390" idx="1"/>
          </p:cNvCxnSpPr>
          <p:nvPr/>
        </p:nvCxnSpPr>
        <p:spPr>
          <a:xfrm>
            <a:off x="3566931" y="2641750"/>
            <a:ext cx="957600" cy="10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401" name="Google Shape;401;p59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 format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Monitor requests on API gateway (proxy)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Libs: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Nexogen.Libraries.Metrics.Prometheus.AspCore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App Metrics</a:t>
            </a:r>
            <a:endParaRPr/>
          </a:p>
        </p:txBody>
      </p:sp>
      <p:pic>
        <p:nvPicPr>
          <p:cNvPr id="402" name="Google Shape;402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0874" y="1025025"/>
            <a:ext cx="2071426" cy="5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9"/>
          <p:cNvPicPr preferRelativeResize="0"/>
          <p:nvPr/>
        </p:nvPicPr>
        <p:blipFill rotWithShape="1">
          <a:blip r:embed="rId6">
            <a:alphaModFix/>
          </a:blip>
          <a:srcRect b="0" l="12627" r="13659" t="0"/>
          <a:stretch/>
        </p:blipFill>
        <p:spPr>
          <a:xfrm>
            <a:off x="7789137" y="1732475"/>
            <a:ext cx="10431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  <p:grpSp>
        <p:nvGrpSpPr>
          <p:cNvPr id="409" name="Google Shape;409;p60"/>
          <p:cNvGrpSpPr/>
          <p:nvPr/>
        </p:nvGrpSpPr>
        <p:grpSpPr>
          <a:xfrm>
            <a:off x="1122488" y="2096778"/>
            <a:ext cx="6344325" cy="949925"/>
            <a:chOff x="1031725" y="1982090"/>
            <a:chExt cx="6344325" cy="949925"/>
          </a:xfrm>
        </p:grpSpPr>
        <p:pic>
          <p:nvPicPr>
            <p:cNvPr id="410" name="Google Shape;410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1725" y="1982090"/>
              <a:ext cx="1415150" cy="94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82675" y="2272350"/>
              <a:ext cx="1066926" cy="36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6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09128" y="2213618"/>
              <a:ext cx="1066922" cy="486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6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66500" y="2293700"/>
              <a:ext cx="1225736" cy="3267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4" name="Google Shape;414;p60"/>
          <p:cNvCxnSpPr>
            <a:stCxn id="410" idx="3"/>
            <a:endCxn id="411" idx="1"/>
          </p:cNvCxnSpPr>
          <p:nvPr/>
        </p:nvCxnSpPr>
        <p:spPr>
          <a:xfrm>
            <a:off x="2537637" y="2571741"/>
            <a:ext cx="5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60"/>
          <p:cNvCxnSpPr>
            <a:stCxn id="411" idx="3"/>
            <a:endCxn id="413" idx="1"/>
          </p:cNvCxnSpPr>
          <p:nvPr/>
        </p:nvCxnSpPr>
        <p:spPr>
          <a:xfrm>
            <a:off x="4140363" y="2571737"/>
            <a:ext cx="51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60"/>
          <p:cNvCxnSpPr>
            <a:stCxn id="413" idx="3"/>
            <a:endCxn id="412" idx="1"/>
          </p:cNvCxnSpPr>
          <p:nvPr/>
        </p:nvCxnSpPr>
        <p:spPr>
          <a:xfrm>
            <a:off x="5882998" y="2571775"/>
            <a:ext cx="51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422" name="Google Shape;422;p61"/>
          <p:cNvSpPr txBox="1"/>
          <p:nvPr>
            <p:ph idx="1" type="body"/>
          </p:nvPr>
        </p:nvSpPr>
        <p:spPr>
          <a:xfrm>
            <a:off x="311700" y="1732475"/>
            <a:ext cx="8520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Structured logs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Correlation ids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your service can only write logs to file system use sidecar (or process) with tail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Lib: </a:t>
            </a:r>
            <a:r>
              <a:rPr lang="en" u="sng">
                <a:solidFill>
                  <a:schemeClr val="hlink"/>
                </a:solidFill>
                <a:hlinkClick r:id="rId3"/>
              </a:rPr>
              <a:t>Serilog</a:t>
            </a:r>
            <a:endParaRPr/>
          </a:p>
        </p:txBody>
      </p:sp>
      <p:pic>
        <p:nvPicPr>
          <p:cNvPr id="423" name="Google Shape;4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7775" y="1025026"/>
            <a:ext cx="1014525" cy="10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1"/>
          <p:cNvPicPr preferRelativeResize="0"/>
          <p:nvPr/>
        </p:nvPicPr>
        <p:blipFill rotWithShape="1">
          <a:blip r:embed="rId5">
            <a:alphaModFix/>
          </a:blip>
          <a:srcRect b="0" l="12627" r="13659" t="0"/>
          <a:stretch/>
        </p:blipFill>
        <p:spPr>
          <a:xfrm>
            <a:off x="7803462" y="2220225"/>
            <a:ext cx="10431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2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</a:t>
            </a:r>
            <a:endParaRPr/>
          </a:p>
        </p:txBody>
      </p:sp>
      <p:grpSp>
        <p:nvGrpSpPr>
          <p:cNvPr id="430" name="Google Shape;430;p62"/>
          <p:cNvGrpSpPr/>
          <p:nvPr/>
        </p:nvGrpSpPr>
        <p:grpSpPr>
          <a:xfrm>
            <a:off x="1122488" y="2096778"/>
            <a:ext cx="6039711" cy="949925"/>
            <a:chOff x="1122488" y="2096778"/>
            <a:chExt cx="6039711" cy="949925"/>
          </a:xfrm>
        </p:grpSpPr>
        <p:pic>
          <p:nvPicPr>
            <p:cNvPr id="431" name="Google Shape;431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08775" y="2236587"/>
              <a:ext cx="2056548" cy="67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22488" y="2096778"/>
              <a:ext cx="1415150" cy="94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36463" y="2408350"/>
              <a:ext cx="1225736" cy="3267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4" name="Google Shape;434;p62"/>
          <p:cNvCxnSpPr>
            <a:stCxn id="432" idx="3"/>
            <a:endCxn id="431" idx="1"/>
          </p:cNvCxnSpPr>
          <p:nvPr/>
        </p:nvCxnSpPr>
        <p:spPr>
          <a:xfrm>
            <a:off x="2537637" y="2571741"/>
            <a:ext cx="67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62"/>
          <p:cNvCxnSpPr>
            <a:stCxn id="431" idx="3"/>
            <a:endCxn id="433" idx="1"/>
          </p:cNvCxnSpPr>
          <p:nvPr/>
        </p:nvCxnSpPr>
        <p:spPr>
          <a:xfrm>
            <a:off x="5265323" y="2571737"/>
            <a:ext cx="67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3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availability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Graceful shutdown</a:t>
            </a:r>
            <a:endParaRPr/>
          </a:p>
        </p:txBody>
      </p:sp>
      <p:sp>
        <p:nvSpPr>
          <p:cNvPr id="446" name="Google Shape;446;p64"/>
          <p:cNvSpPr txBox="1"/>
          <p:nvPr>
            <p:ph idx="1" type="body"/>
          </p:nvPr>
        </p:nvSpPr>
        <p:spPr>
          <a:xfrm>
            <a:off x="311700" y="1732475"/>
            <a:ext cx="65799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of the resources app used and all of the traffic and/or data processing that it handled are closed and released properly.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SIGTERM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Finish ongoing requests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 not accept new requests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5" y="1025026"/>
            <a:ext cx="1014525" cy="10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4"/>
          <p:cNvPicPr preferRelativeResize="0"/>
          <p:nvPr/>
        </p:nvPicPr>
        <p:blipFill rotWithShape="1">
          <a:blip r:embed="rId4">
            <a:alphaModFix/>
          </a:blip>
          <a:srcRect b="0" l="12627" r="13659" t="0"/>
          <a:stretch/>
        </p:blipFill>
        <p:spPr>
          <a:xfrm>
            <a:off x="7803462" y="2220225"/>
            <a:ext cx="10431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5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Graceful shutdown</a:t>
            </a:r>
            <a:endParaRPr/>
          </a:p>
        </p:txBody>
      </p:sp>
      <p:sp>
        <p:nvSpPr>
          <p:cNvPr id="454" name="Google Shape;454;p65"/>
          <p:cNvSpPr txBox="1"/>
          <p:nvPr>
            <p:ph idx="1" type="body"/>
          </p:nvPr>
        </p:nvSpPr>
        <p:spPr>
          <a:xfrm>
            <a:off x="311700" y="1732475"/>
            <a:ext cx="8520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ASP.NET Core: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Microsoft.AspNetCore.Hosting.IApplicationLifetime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.NET Core: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System.Runtime.Loader.AssemblyLoadContext.Default.Unloading</a:t>
            </a:r>
            <a:endParaRPr/>
          </a:p>
        </p:txBody>
      </p:sp>
      <p:pic>
        <p:nvPicPr>
          <p:cNvPr id="455" name="Google Shape;45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5" y="1025026"/>
            <a:ext cx="1014525" cy="10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5"/>
          <p:cNvPicPr preferRelativeResize="0"/>
          <p:nvPr/>
        </p:nvPicPr>
        <p:blipFill rotWithShape="1">
          <a:blip r:embed="rId4">
            <a:alphaModFix/>
          </a:blip>
          <a:srcRect b="0" l="12627" r="13659" t="0"/>
          <a:stretch/>
        </p:blipFill>
        <p:spPr>
          <a:xfrm>
            <a:off x="7803462" y="2220225"/>
            <a:ext cx="10431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6A6A"/>
                </a:solidFill>
                <a:highlight>
                  <a:srgbClr val="FFFFFF"/>
                </a:highlight>
              </a:rPr>
              <a:t>Docker is a container technology for Linux that allows a developer to package up an application with all of the parts it needs.</a:t>
            </a:r>
            <a:endParaRPr>
              <a:solidFill>
                <a:srgbClr val="6A6A6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A6A6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A6A6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075" y="1025025"/>
            <a:ext cx="1553225" cy="1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6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instances</a:t>
            </a:r>
            <a:endParaRPr/>
          </a:p>
        </p:txBody>
      </p:sp>
      <p:sp>
        <p:nvSpPr>
          <p:cNvPr id="462" name="Google Shape;462;p66"/>
          <p:cNvSpPr txBox="1"/>
          <p:nvPr>
            <p:ph idx="1" type="body"/>
          </p:nvPr>
        </p:nvSpPr>
        <p:spPr>
          <a:xfrm>
            <a:off x="311700" y="1732475"/>
            <a:ext cx="8520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and Cache - use distributed cache (like Redis)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Cookies - configure Data Protection or switch to access tokens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File system - make sure files are persisted to shared storage</a:t>
            </a:r>
            <a:endParaRPr/>
          </a:p>
        </p:txBody>
      </p:sp>
      <p:pic>
        <p:nvPicPr>
          <p:cNvPr id="463" name="Google Shape;463;p66"/>
          <p:cNvPicPr preferRelativeResize="0"/>
          <p:nvPr/>
        </p:nvPicPr>
        <p:blipFill rotWithShape="1">
          <a:blip r:embed="rId3">
            <a:alphaModFix/>
          </a:blip>
          <a:srcRect b="0" l="12627" r="13659" t="0"/>
          <a:stretch/>
        </p:blipFill>
        <p:spPr>
          <a:xfrm>
            <a:off x="7789150" y="1025025"/>
            <a:ext cx="1043150" cy="9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6"/>
          <p:cNvPicPr preferRelativeResize="0"/>
          <p:nvPr/>
        </p:nvPicPr>
        <p:blipFill rotWithShape="1">
          <a:blip r:embed="rId3">
            <a:alphaModFix/>
          </a:blip>
          <a:srcRect b="0" l="12627" r="13659" t="0"/>
          <a:stretch/>
        </p:blipFill>
        <p:spPr>
          <a:xfrm>
            <a:off x="7789150" y="2096788"/>
            <a:ext cx="1043150" cy="9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6"/>
          <p:cNvPicPr preferRelativeResize="0"/>
          <p:nvPr/>
        </p:nvPicPr>
        <p:blipFill rotWithShape="1">
          <a:blip r:embed="rId3">
            <a:alphaModFix/>
          </a:blip>
          <a:srcRect b="0" l="12627" r="13659" t="0"/>
          <a:stretch/>
        </p:blipFill>
        <p:spPr>
          <a:xfrm>
            <a:off x="7789150" y="3168575"/>
            <a:ext cx="10431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7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Resilience</a:t>
            </a:r>
            <a:endParaRPr/>
          </a:p>
        </p:txBody>
      </p:sp>
      <p:sp>
        <p:nvSpPr>
          <p:cNvPr id="471" name="Google Shape;471;p67"/>
          <p:cNvSpPr txBox="1"/>
          <p:nvPr>
            <p:ph idx="1" type="body"/>
          </p:nvPr>
        </p:nvSpPr>
        <p:spPr>
          <a:xfrm>
            <a:off x="311700" y="1732475"/>
            <a:ext cx="8520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etries with exponential backoff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 around network timeouts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Circuit breaker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Fallbacks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Prefer async communication over long chain of sync HTTP requests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Lib: </a:t>
            </a:r>
            <a:r>
              <a:rPr lang="en" u="sng">
                <a:solidFill>
                  <a:schemeClr val="hlink"/>
                </a:solidFill>
                <a:hlinkClick r:id="rId3"/>
              </a:rPr>
              <a:t>Polly</a:t>
            </a:r>
            <a:endParaRPr/>
          </a:p>
        </p:txBody>
      </p:sp>
      <p:pic>
        <p:nvPicPr>
          <p:cNvPr id="472" name="Google Shape;472;p67"/>
          <p:cNvPicPr preferRelativeResize="0"/>
          <p:nvPr/>
        </p:nvPicPr>
        <p:blipFill rotWithShape="1">
          <a:blip r:embed="rId4">
            <a:alphaModFix/>
          </a:blip>
          <a:srcRect b="0" l="12627" r="13659" t="0"/>
          <a:stretch/>
        </p:blipFill>
        <p:spPr>
          <a:xfrm>
            <a:off x="7789150" y="1919150"/>
            <a:ext cx="1043150" cy="9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3686" y="1025013"/>
            <a:ext cx="574075" cy="349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67"/>
          <p:cNvCxnSpPr>
            <a:stCxn id="472" idx="0"/>
            <a:endCxn id="473" idx="2"/>
          </p:cNvCxnSpPr>
          <p:nvPr/>
        </p:nvCxnSpPr>
        <p:spPr>
          <a:xfrm rot="10800000">
            <a:off x="8310725" y="1374650"/>
            <a:ext cx="0" cy="5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8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9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Read-only file system in container</a:t>
            </a:r>
            <a:endParaRPr/>
          </a:p>
        </p:txBody>
      </p:sp>
      <p:sp>
        <p:nvSpPr>
          <p:cNvPr id="485" name="Google Shape;485;p69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Core 2.1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Disable diagnostics: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COMPlus_EnableDiagnostics="0"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Store files in folders backed by shared storage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Debug may become more complex</a:t>
            </a:r>
            <a:endParaRPr/>
          </a:p>
        </p:txBody>
      </p:sp>
      <p:pic>
        <p:nvPicPr>
          <p:cNvPr id="486" name="Google Shape;48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5" y="1025026"/>
            <a:ext cx="1014525" cy="10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9"/>
          <p:cNvPicPr preferRelativeResize="0"/>
          <p:nvPr/>
        </p:nvPicPr>
        <p:blipFill rotWithShape="1">
          <a:blip r:embed="rId4">
            <a:alphaModFix/>
          </a:blip>
          <a:srcRect b="0" l="12627" r="13659" t="0"/>
          <a:stretch/>
        </p:blipFill>
        <p:spPr>
          <a:xfrm>
            <a:off x="7803462" y="2220225"/>
            <a:ext cx="10431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0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container as non-root user</a:t>
            </a:r>
            <a:endParaRPr/>
          </a:p>
        </p:txBody>
      </p:sp>
      <p:sp>
        <p:nvSpPr>
          <p:cNvPr id="493" name="Google Shape;493;p70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user in container is root user on host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Specify user id to run container with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about permissions</a:t>
            </a:r>
            <a:endParaRPr/>
          </a:p>
        </p:txBody>
      </p:sp>
      <p:pic>
        <p:nvPicPr>
          <p:cNvPr id="494" name="Google Shape;49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5" y="1025026"/>
            <a:ext cx="1014525" cy="10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1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Secrets</a:t>
            </a:r>
            <a:endParaRPr/>
          </a:p>
        </p:txBody>
      </p:sp>
      <p:sp>
        <p:nvSpPr>
          <p:cNvPr id="500" name="Google Shape;500;p71"/>
          <p:cNvSpPr txBox="1"/>
          <p:nvPr>
            <p:ph idx="1" type="body"/>
          </p:nvPr>
        </p:nvSpPr>
        <p:spPr>
          <a:xfrm>
            <a:off x="311700" y="1732475"/>
            <a:ext cx="8520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secrets for sensitive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Kubernetes secrets passed to container as environment variables or files</a:t>
            </a:r>
            <a:endParaRPr/>
          </a:p>
        </p:txBody>
      </p:sp>
      <p:pic>
        <p:nvPicPr>
          <p:cNvPr id="501" name="Google Shape;50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5" y="1025026"/>
            <a:ext cx="1014525" cy="10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2"/>
          <p:cNvSpPr txBox="1"/>
          <p:nvPr>
            <p:ph type="title"/>
          </p:nvPr>
        </p:nvSpPr>
        <p:spPr>
          <a:xfrm>
            <a:off x="278200" y="228540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3"/>
          <p:cNvSpPr txBox="1"/>
          <p:nvPr>
            <p:ph type="title"/>
          </p:nvPr>
        </p:nvSpPr>
        <p:spPr>
          <a:xfrm>
            <a:off x="311700" y="228540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Kubernetes is an open-source system for automating deployment, scaling, and management of containerized applications.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625" y="1025025"/>
            <a:ext cx="1665675" cy="16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/>
          <p:nvPr/>
        </p:nvSpPr>
        <p:spPr>
          <a:xfrm>
            <a:off x="311600" y="1688725"/>
            <a:ext cx="8520600" cy="232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</a:t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 rotWithShape="1">
          <a:blip r:embed="rId3">
            <a:alphaModFix/>
          </a:blip>
          <a:srcRect b="0" l="12627" r="13659" t="0"/>
          <a:stretch/>
        </p:blipFill>
        <p:spPr>
          <a:xfrm>
            <a:off x="2573400" y="2967150"/>
            <a:ext cx="1043150" cy="94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41"/>
          <p:cNvGrpSpPr/>
          <p:nvPr/>
        </p:nvGrpSpPr>
        <p:grpSpPr>
          <a:xfrm>
            <a:off x="4076325" y="3180800"/>
            <a:ext cx="4526399" cy="1628508"/>
            <a:chOff x="2094450" y="3448388"/>
            <a:chExt cx="4526399" cy="1628508"/>
          </a:xfrm>
        </p:grpSpPr>
        <p:pic>
          <p:nvPicPr>
            <p:cNvPr id="235" name="Google Shape;235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94450" y="3666125"/>
              <a:ext cx="1477536" cy="36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1787" y="3448388"/>
              <a:ext cx="878045" cy="80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31784" y="4315428"/>
              <a:ext cx="878050" cy="761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54729" y="4361013"/>
              <a:ext cx="1266120" cy="670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41"/>
          <p:cNvGrpSpPr/>
          <p:nvPr/>
        </p:nvGrpSpPr>
        <p:grpSpPr>
          <a:xfrm>
            <a:off x="4264138" y="2556406"/>
            <a:ext cx="4238975" cy="486848"/>
            <a:chOff x="3156800" y="2875818"/>
            <a:chExt cx="4238975" cy="486848"/>
          </a:xfrm>
        </p:grpSpPr>
        <p:pic>
          <p:nvPicPr>
            <p:cNvPr id="240" name="Google Shape;240;p4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56800" y="2934550"/>
              <a:ext cx="1066926" cy="36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4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328853" y="2875818"/>
              <a:ext cx="1066922" cy="486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4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750338" y="2955862"/>
              <a:ext cx="1225736" cy="3267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3" name="Google Shape;243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90025" y="1926748"/>
            <a:ext cx="1415149" cy="46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41"/>
          <p:cNvCxnSpPr>
            <a:stCxn id="240" idx="3"/>
            <a:endCxn id="242" idx="1"/>
          </p:cNvCxnSpPr>
          <p:nvPr/>
        </p:nvCxnSpPr>
        <p:spPr>
          <a:xfrm>
            <a:off x="5331063" y="2799837"/>
            <a:ext cx="52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41"/>
          <p:cNvCxnSpPr>
            <a:stCxn id="237" idx="3"/>
            <a:endCxn id="238" idx="1"/>
          </p:cNvCxnSpPr>
          <p:nvPr/>
        </p:nvCxnSpPr>
        <p:spPr>
          <a:xfrm>
            <a:off x="6891709" y="4428574"/>
            <a:ext cx="4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41"/>
          <p:cNvCxnSpPr>
            <a:stCxn id="242" idx="3"/>
            <a:endCxn id="241" idx="1"/>
          </p:cNvCxnSpPr>
          <p:nvPr/>
        </p:nvCxnSpPr>
        <p:spPr>
          <a:xfrm>
            <a:off x="7083411" y="2799837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7" name="Google Shape;247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9200" y="3189061"/>
            <a:ext cx="1539398" cy="50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41"/>
          <p:cNvCxnSpPr>
            <a:stCxn id="247" idx="3"/>
            <a:endCxn id="233" idx="1"/>
          </p:cNvCxnSpPr>
          <p:nvPr/>
        </p:nvCxnSpPr>
        <p:spPr>
          <a:xfrm>
            <a:off x="2098598" y="3442111"/>
            <a:ext cx="4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9" name="Google Shape;249;p41"/>
          <p:cNvPicPr preferRelativeResize="0"/>
          <p:nvPr/>
        </p:nvPicPr>
        <p:blipFill rotWithShape="1">
          <a:blip r:embed="rId3">
            <a:alphaModFix/>
          </a:blip>
          <a:srcRect b="0" l="12627" r="13659" t="0"/>
          <a:stretch/>
        </p:blipFill>
        <p:spPr>
          <a:xfrm>
            <a:off x="1708150" y="2665000"/>
            <a:ext cx="526500" cy="47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71125" y="4104725"/>
            <a:ext cx="647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 rotWithShape="1">
          <a:blip r:embed="rId14">
            <a:alphaModFix/>
          </a:blip>
          <a:srcRect b="0" l="8498" r="9474" t="0"/>
          <a:stretch/>
        </p:blipFill>
        <p:spPr>
          <a:xfrm>
            <a:off x="2523413" y="2028388"/>
            <a:ext cx="720200" cy="4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62163" y="1926752"/>
            <a:ext cx="574065" cy="64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41"/>
          <p:cNvCxnSpPr>
            <a:stCxn id="233" idx="0"/>
            <a:endCxn id="251" idx="2"/>
          </p:cNvCxnSpPr>
          <p:nvPr/>
        </p:nvCxnSpPr>
        <p:spPr>
          <a:xfrm rot="10800000">
            <a:off x="2883475" y="2467350"/>
            <a:ext cx="211500" cy="4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41"/>
          <p:cNvCxnSpPr>
            <a:stCxn id="233" idx="0"/>
            <a:endCxn id="252" idx="2"/>
          </p:cNvCxnSpPr>
          <p:nvPr/>
        </p:nvCxnSpPr>
        <p:spPr>
          <a:xfrm flipH="1" rot="10800000">
            <a:off x="3094975" y="2569050"/>
            <a:ext cx="4542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41"/>
          <p:cNvCxnSpPr>
            <a:stCxn id="233" idx="2"/>
            <a:endCxn id="250" idx="0"/>
          </p:cNvCxnSpPr>
          <p:nvPr/>
        </p:nvCxnSpPr>
        <p:spPr>
          <a:xfrm>
            <a:off x="3094975" y="3917075"/>
            <a:ext cx="0" cy="1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869348" y="2073013"/>
            <a:ext cx="574075" cy="349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41"/>
          <p:cNvCxnSpPr>
            <a:stCxn id="235" idx="1"/>
            <a:endCxn id="233" idx="3"/>
          </p:cNvCxnSpPr>
          <p:nvPr/>
        </p:nvCxnSpPr>
        <p:spPr>
          <a:xfrm rot="10800000">
            <a:off x="3616425" y="3442238"/>
            <a:ext cx="4599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41"/>
          <p:cNvCxnSpPr>
            <a:stCxn id="240" idx="1"/>
            <a:endCxn id="233" idx="3"/>
          </p:cNvCxnSpPr>
          <p:nvPr/>
        </p:nvCxnSpPr>
        <p:spPr>
          <a:xfrm flipH="1">
            <a:off x="3616438" y="2799837"/>
            <a:ext cx="647700" cy="6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41"/>
          <p:cNvCxnSpPr>
            <a:stCxn id="236" idx="1"/>
            <a:endCxn id="235" idx="3"/>
          </p:cNvCxnSpPr>
          <p:nvPr/>
        </p:nvCxnSpPr>
        <p:spPr>
          <a:xfrm rot="10800000">
            <a:off x="5553762" y="3583237"/>
            <a:ext cx="4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1"/>
          <p:cNvCxnSpPr>
            <a:stCxn id="237" idx="1"/>
            <a:endCxn id="235" idx="3"/>
          </p:cNvCxnSpPr>
          <p:nvPr/>
        </p:nvCxnSpPr>
        <p:spPr>
          <a:xfrm rot="10800000">
            <a:off x="5553759" y="3583174"/>
            <a:ext cx="459900" cy="8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1"/>
          <p:cNvCxnSpPr>
            <a:stCxn id="243" idx="1"/>
            <a:endCxn id="233" idx="3"/>
          </p:cNvCxnSpPr>
          <p:nvPr/>
        </p:nvCxnSpPr>
        <p:spPr>
          <a:xfrm flipH="1">
            <a:off x="3616625" y="2157371"/>
            <a:ext cx="473400" cy="12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62" name="Google Shape;262;p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13700" y="1260963"/>
            <a:ext cx="924675" cy="92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41"/>
          <p:cNvCxnSpPr>
            <a:stCxn id="249" idx="3"/>
            <a:endCxn id="233" idx="1"/>
          </p:cNvCxnSpPr>
          <p:nvPr/>
        </p:nvCxnSpPr>
        <p:spPr>
          <a:xfrm>
            <a:off x="2234650" y="2904727"/>
            <a:ext cx="3387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41"/>
          <p:cNvCxnSpPr>
            <a:stCxn id="233" idx="0"/>
            <a:endCxn id="256" idx="2"/>
          </p:cNvCxnSpPr>
          <p:nvPr/>
        </p:nvCxnSpPr>
        <p:spPr>
          <a:xfrm rot="10800000">
            <a:off x="2156275" y="2422650"/>
            <a:ext cx="938700" cy="5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2601650"/>
            <a:ext cx="64953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first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API is the first user interface of your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API comes first, then the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API is described (and maybe even self-descriptive)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875" y="1025025"/>
            <a:ext cx="1026425" cy="10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732475"/>
            <a:ext cx="8520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clients (and server):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NSwag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Swagger codegen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API against spec: </a:t>
            </a:r>
            <a:r>
              <a:rPr lang="en" u="sng">
                <a:solidFill>
                  <a:schemeClr val="hlink"/>
                </a:solidFill>
                <a:hlinkClick r:id="rId5"/>
              </a:rPr>
              <a:t>Dredd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Swagger 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Lib: </a:t>
            </a:r>
            <a:r>
              <a:rPr lang="en" u="sng">
                <a:solidFill>
                  <a:schemeClr val="hlink"/>
                </a:solidFill>
                <a:hlinkClick r:id="rId7"/>
              </a:rPr>
              <a:t>Swashbuckle</a:t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97512" y="2113200"/>
            <a:ext cx="1026425" cy="10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4"/>
          <p:cNvPicPr preferRelativeResize="0"/>
          <p:nvPr/>
        </p:nvPicPr>
        <p:blipFill rotWithShape="1">
          <a:blip r:embed="rId9">
            <a:alphaModFix/>
          </a:blip>
          <a:srcRect b="0" l="12627" r="13659" t="0"/>
          <a:stretch/>
        </p:blipFill>
        <p:spPr>
          <a:xfrm>
            <a:off x="7789150" y="1025025"/>
            <a:ext cx="1043150" cy="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311700" y="102502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</a:t>
            </a:r>
            <a:endParaRPr/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311700" y="1732475"/>
            <a:ext cx="6331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as few layers as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a stripped-down base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the right image for the right 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Fewer apps in image mean fewer bugs and vulnerabilities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Base image: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Alpine</a:t>
            </a:r>
            <a:endParaRPr/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0414" y="1025025"/>
            <a:ext cx="901875" cy="7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rgetprocess_2.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