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BA9584-D0B5-4DA7-8F92-F8097C612950}">
  <a:tblStyle styleId="{51BA9584-D0B5-4DA7-8F92-F8097C612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on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378a22ed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378a22ed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78a22ed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378a22ed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78a22ed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378a22ed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penneuro.org/datasets/ds004144/versions/1.0.1" TargetMode="External"/><Relationship Id="rId4" Type="http://schemas.openxmlformats.org/officeDocument/2006/relationships/hyperlink" Target="https://www.ncbi.nlm.nih.gov/geo/query/acc.cgi?acc=GSE20229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ImageNomeR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Image + Genome/Transcriptome Explorer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Anton Orlichenko (Tulane University)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Grant Daly (South Alabama)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Jack Freeman (Colby College)</a:t>
            </a:r>
            <a:endParaRPr sz="1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525" y="422225"/>
            <a:ext cx="2175850" cy="21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o facilitate efficient exploration of fMRI/omics data.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Current capabilities: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Convert python analysis to JSON and visualize it in the web browser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Plot a distribution of features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Visualize brain network statistics for fMRI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822750" y="3994275"/>
            <a:ext cx="36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Brain networks among the top 20 regions (red bars are expected counts)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200" y="1153950"/>
            <a:ext cx="3370777" cy="27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23850" y="4222875"/>
            <a:ext cx="39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fMRI = 34,716 connections (14 Brain networks)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 = 66,023 gene products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ImageNomeR Screenshots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99" y="1731838"/>
            <a:ext cx="4233651" cy="213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5" y="1731850"/>
            <a:ext cx="4684960" cy="21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586550" y="1220650"/>
            <a:ext cx="16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Bar Graph/fMRI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833625" y="1220650"/>
            <a:ext cx="20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Box Plot/Gene Counts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704800" y="4225450"/>
            <a:ext cx="3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http://149.165.159.90/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2005650" y="995625"/>
            <a:ext cx="6987300" cy="3844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ImageNomeR Architecture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584913" y="2299150"/>
            <a:ext cx="1464900" cy="767700"/>
          </a:xfrm>
          <a:prstGeom prst="rect">
            <a:avLst/>
          </a:prstGeom>
          <a:gradFill>
            <a:gsLst>
              <a:gs pos="0">
                <a:srgbClr val="81AEF8"/>
              </a:gs>
              <a:gs pos="100000">
                <a:srgbClr val="1663D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Python Library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906338" y="2299150"/>
            <a:ext cx="1464900" cy="767700"/>
          </a:xfrm>
          <a:prstGeom prst="rect">
            <a:avLst/>
          </a:prstGeom>
          <a:gradFill>
            <a:gsLst>
              <a:gs pos="0">
                <a:srgbClr val="81AEF8"/>
              </a:gs>
              <a:gs pos="100000">
                <a:srgbClr val="1663D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Flask Server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227788" y="2299150"/>
            <a:ext cx="1464900" cy="767700"/>
          </a:xfrm>
          <a:prstGeom prst="rect">
            <a:avLst/>
          </a:prstGeom>
          <a:gradFill>
            <a:gsLst>
              <a:gs pos="0">
                <a:srgbClr val="81AEF8"/>
              </a:gs>
              <a:gs pos="100000">
                <a:srgbClr val="1663D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Web Front-end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341025" y="3415250"/>
            <a:ext cx="240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from imagenomer import \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Analysis, \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JsonData, \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JsonSubjects, \ JsonFCMetadata, \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JsonImage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501650" y="3415250"/>
            <a:ext cx="257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sudo python flask_backend.py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93750" y="3415250"/>
            <a:ext cx="153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http://localhost/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13" y="1301725"/>
            <a:ext cx="2072324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326838" y="2299150"/>
            <a:ext cx="1464900" cy="767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Model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6"/>
          <p:cNvCxnSpPr>
            <a:stCxn id="102" idx="3"/>
            <a:endCxn id="95" idx="1"/>
          </p:cNvCxnSpPr>
          <p:nvPr/>
        </p:nvCxnSpPr>
        <p:spPr>
          <a:xfrm>
            <a:off x="1791738" y="2683000"/>
            <a:ext cx="79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95" idx="3"/>
            <a:endCxn id="96" idx="1"/>
          </p:cNvCxnSpPr>
          <p:nvPr/>
        </p:nvCxnSpPr>
        <p:spPr>
          <a:xfrm>
            <a:off x="4049813" y="2683000"/>
            <a:ext cx="85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6" idx="3"/>
            <a:endCxn id="97" idx="1"/>
          </p:cNvCxnSpPr>
          <p:nvPr/>
        </p:nvCxnSpPr>
        <p:spPr>
          <a:xfrm>
            <a:off x="6371238" y="2683000"/>
            <a:ext cx="85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582" y="1225737"/>
            <a:ext cx="177643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650" y="1190916"/>
            <a:ext cx="793200" cy="82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50" y="1215959"/>
            <a:ext cx="1532999" cy="77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750" y="3389075"/>
            <a:ext cx="1166325" cy="13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433850" y="4129475"/>
            <a:ext cx="24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ImageNomeR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8763" y="4467425"/>
            <a:ext cx="509025" cy="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Datasets + Results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fMRI dataset: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https://openneuro.org/datasets/ds004144/versions/1.0.1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Fibromyalgia 2-task fMRI, 2 groups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Most discriminative networks (40 runs):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DMN, UNK (weights only)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VIS, SMH, UNK (weights*features)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1054750" y="404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{51BA9584-D0B5-4DA7-8F92-F8097C612950}</a:tableStyleId>
              </a:tblPr>
              <a:tblGrid>
                <a:gridCol w="1417100"/>
                <a:gridCol w="1417100"/>
              </a:tblGrid>
              <a:tr h="25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Logistic Regression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0.64±0.09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MLP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0.51±0.10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Sparse MLP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0.56±0.11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Gene count dataset: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https://www.ncbi.nlm.nih.gov/geo/query/acc.cgi?acc=GSE202295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Exercise, mRNA, type 2 diabetes, 2 groups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Vastus lateralis biopsy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Most discriminative gene products (80 runs):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>
                <a:solidFill>
                  <a:schemeClr val="dk2"/>
                </a:solidFill>
              </a:rPr>
              <a:t>NEB, MYH1/2, TTN, MT-CO1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5173875" y="430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{51BA9584-D0B5-4DA7-8F92-F8097C612950}</a:tableStyleId>
              </a:tblPr>
              <a:tblGrid>
                <a:gridCol w="1054350"/>
                <a:gridCol w="1054350"/>
                <a:gridCol w="1054350"/>
              </a:tblGrid>
              <a:tr h="25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Basal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Post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Recovery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0.52±0.16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0.60±0.16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0.51±0.10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5122950" y="257500"/>
            <a:ext cx="329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Brain Functional Networks (14 total)</a:t>
            </a:r>
            <a:endParaRPr b="1" u="sng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DMN = Default mode network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VIS = Visual network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SMH = Somatomotor network (Hand)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UNK = Uncertain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