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4366b1cac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4366b1ca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4366b1cace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4366b1cac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4366b1cace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4366b1ca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4366b1cac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4366b1cac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4366b1cace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4366b1cac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428c542e38_3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428c542e38_3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428c542e38_3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428c542e38_3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428c542e38_3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428c542e38_3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4366b1cace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4366b1cac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428c542e38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428c542e38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428529820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428529820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428c542e38_3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428c542e38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428c542e38_3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428c542e38_3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428c542e38_4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428c542e38_4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428c542e38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428c542e38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428c542e3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428c542e3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428c542e38_4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428c542e38_4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hyperlink" Target="https://doi.org/10.3389/fnins.2018.00830" TargetMode="External"/><Relationship Id="rId13" Type="http://schemas.openxmlformats.org/officeDocument/2006/relationships/hyperlink" Target="https://doi.org/10.1038/379534a0" TargetMode="External"/><Relationship Id="rId3" Type="http://schemas.openxmlformats.org/officeDocument/2006/relationships/hyperlink" Target="https://doi.org/10.1002/alz.12068" TargetMode="External"/><Relationship Id="rId7" Type="http://schemas.openxmlformats.org/officeDocument/2006/relationships/hyperlink" Target="https://doi.org/10.1186/s13195-021-00784-w" TargetMode="External"/><Relationship Id="rId12" Type="http://schemas.openxmlformats.org/officeDocument/2006/relationships/hyperlink" Target="https://doi.org/10.1186/s13195-017-0318-y"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s://www.who.int/news-room/fact-sheets/detail/dementia" TargetMode="External"/><Relationship Id="rId11" Type="http://schemas.openxmlformats.org/officeDocument/2006/relationships/hyperlink" Target="https://doi.org/10.1371/journal.pmed.1003012" TargetMode="External"/><Relationship Id="rId5" Type="http://schemas.openxmlformats.org/officeDocument/2006/relationships/hyperlink" Target="https://www.fda.gov/news-events/press-announcements/fda-grants-accelerated-approval-alzheimers-drug" TargetMode="External"/><Relationship Id="rId15" Type="http://schemas.openxmlformats.org/officeDocument/2006/relationships/hyperlink" Target="https://www.ajmc.com/view/economic-burden-of-alzheimer-disease-and-managed-care-considerations" TargetMode="External"/><Relationship Id="rId10" Type="http://schemas.openxmlformats.org/officeDocument/2006/relationships/hyperlink" Target="https://www.nia.nih.gov/health/how-alzheimers-disease-treated" TargetMode="External"/><Relationship Id="rId4" Type="http://schemas.openxmlformats.org/officeDocument/2006/relationships/hyperlink" Target="https://doi.org/10.4274/Tjh.2012.0187" TargetMode="External"/><Relationship Id="rId9" Type="http://schemas.openxmlformats.org/officeDocument/2006/relationships/hyperlink" Target="https://www.alzforum.org/therapeutics/gantenerumab" TargetMode="External"/><Relationship Id="rId14" Type="http://schemas.openxmlformats.org/officeDocument/2006/relationships/hyperlink" Target="https://doi.org/10.1186/s13195-020-00663-w"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30850" y="754825"/>
            <a:ext cx="8682300" cy="20793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Utilizing Graph Neural Networks and ML models for personalized AD pathology discovery</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Team AD Guys</a:t>
            </a:r>
            <a:endParaRPr/>
          </a:p>
        </p:txBody>
      </p:sp>
      <p:sp>
        <p:nvSpPr>
          <p:cNvPr id="56" name="Google Shape;56;p13"/>
          <p:cNvSpPr txBox="1"/>
          <p:nvPr/>
        </p:nvSpPr>
        <p:spPr>
          <a:xfrm>
            <a:off x="491250" y="3626725"/>
            <a:ext cx="8161500" cy="1169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t>Hackathon 2022</a:t>
            </a:r>
            <a:endParaRPr sz="1800" b="1"/>
          </a:p>
          <a:p>
            <a:pPr marL="0" lvl="0" indent="0" algn="ctr" rtl="0">
              <a:spcBef>
                <a:spcPts val="0"/>
              </a:spcBef>
              <a:spcAft>
                <a:spcPts val="0"/>
              </a:spcAft>
              <a:buNone/>
            </a:pPr>
            <a:endParaRPr sz="1800" b="1"/>
          </a:p>
          <a:p>
            <a:pPr marL="0" lvl="0" indent="0" algn="ctr" rtl="0">
              <a:spcBef>
                <a:spcPts val="0"/>
              </a:spcBef>
              <a:spcAft>
                <a:spcPts val="0"/>
              </a:spcAft>
              <a:buNone/>
            </a:pPr>
            <a:r>
              <a:rPr lang="en"/>
              <a:t>Mehmet Enes Inam, Karen Bonilla, Karolina Willicott, </a:t>
            </a:r>
            <a:r>
              <a:rPr lang="en">
                <a:solidFill>
                  <a:schemeClr val="dk1"/>
                </a:solidFill>
              </a:rPr>
              <a:t>Pradeep Varathan</a:t>
            </a:r>
            <a:endParaRPr/>
          </a:p>
          <a:p>
            <a:pPr marL="0" lvl="0" indent="0" algn="ctr" rtl="0">
              <a:spcBef>
                <a:spcPts val="0"/>
              </a:spcBef>
              <a:spcAft>
                <a:spcPts val="0"/>
              </a:spcAft>
              <a:buNone/>
            </a:pPr>
            <a:r>
              <a:rPr lang="en"/>
              <a:t>(authors in alphabetical order)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body" idx="1"/>
          </p:nvPr>
        </p:nvSpPr>
        <p:spPr>
          <a:xfrm>
            <a:off x="311700" y="1152475"/>
            <a:ext cx="3834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solidFill>
                  <a:schemeClr val="dk1"/>
                </a:solidFill>
              </a:rPr>
              <a:t>The heatmap for three randomly picked patients:</a:t>
            </a:r>
            <a:endParaRPr sz="1500">
              <a:solidFill>
                <a:schemeClr val="dk1"/>
              </a:solidFill>
            </a:endParaRPr>
          </a:p>
          <a:p>
            <a:pPr marL="457200" lvl="0" indent="-323850" algn="l" rtl="0">
              <a:spcBef>
                <a:spcPts val="1200"/>
              </a:spcBef>
              <a:spcAft>
                <a:spcPts val="0"/>
              </a:spcAft>
              <a:buClr>
                <a:schemeClr val="dk1"/>
              </a:buClr>
              <a:buSzPts val="1500"/>
              <a:buChar char="●"/>
            </a:pPr>
            <a:r>
              <a:rPr lang="en" sz="1500">
                <a:solidFill>
                  <a:schemeClr val="dk1"/>
                </a:solidFill>
              </a:rPr>
              <a:t>AD vs HC</a:t>
            </a:r>
            <a:endParaRPr sz="1500">
              <a:solidFill>
                <a:schemeClr val="dk1"/>
              </a:solidFill>
            </a:endParaRPr>
          </a:p>
          <a:p>
            <a:pPr marL="457200" lvl="0" indent="-323850" algn="l" rtl="0">
              <a:spcBef>
                <a:spcPts val="0"/>
              </a:spcBef>
              <a:spcAft>
                <a:spcPts val="0"/>
              </a:spcAft>
              <a:buClr>
                <a:schemeClr val="dk1"/>
              </a:buClr>
              <a:buSzPts val="1500"/>
              <a:buChar char="●"/>
            </a:pPr>
            <a:r>
              <a:rPr lang="en" sz="1500">
                <a:solidFill>
                  <a:schemeClr val="dk1"/>
                </a:solidFill>
              </a:rPr>
              <a:t>Male vs Female</a:t>
            </a:r>
            <a:endParaRPr sz="1500">
              <a:solidFill>
                <a:schemeClr val="dk1"/>
              </a:solidFill>
            </a:endParaRPr>
          </a:p>
        </p:txBody>
      </p:sp>
      <p:pic>
        <p:nvPicPr>
          <p:cNvPr id="114" name="Google Shape;114;p22"/>
          <p:cNvPicPr preferRelativeResize="0"/>
          <p:nvPr/>
        </p:nvPicPr>
        <p:blipFill>
          <a:blip r:embed="rId3">
            <a:alphaModFix/>
          </a:blip>
          <a:stretch>
            <a:fillRect/>
          </a:stretch>
        </p:blipFill>
        <p:spPr>
          <a:xfrm>
            <a:off x="4445525" y="445025"/>
            <a:ext cx="4698476" cy="4698476"/>
          </a:xfrm>
          <a:prstGeom prst="rect">
            <a:avLst/>
          </a:prstGeom>
          <a:noFill/>
          <a:ln>
            <a:noFill/>
          </a:ln>
        </p:spPr>
      </p:pic>
      <p:sp>
        <p:nvSpPr>
          <p:cNvPr id="115" name="Google Shape;11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20"/>
              <a:t>Results - All Genes from ROSMAP</a:t>
            </a:r>
            <a:endParaRPr sz="232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en" sz="2320"/>
              <a:t>Results - Top 10 from ROSMAP</a:t>
            </a:r>
            <a:endParaRPr sz="2320"/>
          </a:p>
          <a:p>
            <a:pPr marL="0" lvl="0" indent="0" algn="l" rtl="0">
              <a:spcBef>
                <a:spcPts val="0"/>
              </a:spcBef>
              <a:spcAft>
                <a:spcPts val="0"/>
              </a:spcAft>
              <a:buSzPts val="990"/>
              <a:buNone/>
            </a:pPr>
            <a:endParaRPr sz="2320"/>
          </a:p>
        </p:txBody>
      </p:sp>
      <p:pic>
        <p:nvPicPr>
          <p:cNvPr id="121" name="Google Shape;121;p23"/>
          <p:cNvPicPr preferRelativeResize="0"/>
          <p:nvPr/>
        </p:nvPicPr>
        <p:blipFill>
          <a:blip r:embed="rId3">
            <a:alphaModFix/>
          </a:blip>
          <a:stretch>
            <a:fillRect/>
          </a:stretch>
        </p:blipFill>
        <p:spPr>
          <a:xfrm>
            <a:off x="2154325" y="1629975"/>
            <a:ext cx="6832799" cy="3416399"/>
          </a:xfrm>
          <a:prstGeom prst="rect">
            <a:avLst/>
          </a:prstGeom>
          <a:noFill/>
          <a:ln>
            <a:noFill/>
          </a:ln>
        </p:spPr>
      </p:pic>
      <p:sp>
        <p:nvSpPr>
          <p:cNvPr id="122" name="Google Shape;122;p23"/>
          <p:cNvSpPr txBox="1">
            <a:spLocks noGrp="1"/>
          </p:cNvSpPr>
          <p:nvPr>
            <p:ph type="body" idx="1"/>
          </p:nvPr>
        </p:nvSpPr>
        <p:spPr>
          <a:xfrm>
            <a:off x="311700" y="1152475"/>
            <a:ext cx="24450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500">
                <a:solidFill>
                  <a:schemeClr val="dk1"/>
                </a:solidFill>
              </a:rPr>
              <a:t>The heatmap for three randomly picked patients: </a:t>
            </a:r>
            <a:endParaRPr sz="1500">
              <a:solidFill>
                <a:schemeClr val="dk1"/>
              </a:solidFill>
            </a:endParaRPr>
          </a:p>
          <a:p>
            <a:pPr marL="457200" lvl="0" indent="-323850" algn="l" rtl="0">
              <a:spcBef>
                <a:spcPts val="1200"/>
              </a:spcBef>
              <a:spcAft>
                <a:spcPts val="0"/>
              </a:spcAft>
              <a:buClr>
                <a:schemeClr val="dk1"/>
              </a:buClr>
              <a:buSzPts val="1500"/>
              <a:buChar char="●"/>
            </a:pPr>
            <a:r>
              <a:rPr lang="en" sz="1500">
                <a:solidFill>
                  <a:schemeClr val="dk1"/>
                </a:solidFill>
              </a:rPr>
              <a:t>AD vs C</a:t>
            </a:r>
            <a:endParaRPr sz="1500">
              <a:solidFill>
                <a:schemeClr val="dk1"/>
              </a:solidFill>
            </a:endParaRPr>
          </a:p>
          <a:p>
            <a:pPr marL="457200" lvl="0" indent="-323850" algn="l" rtl="0">
              <a:spcBef>
                <a:spcPts val="0"/>
              </a:spcBef>
              <a:spcAft>
                <a:spcPts val="0"/>
              </a:spcAft>
              <a:buClr>
                <a:schemeClr val="dk1"/>
              </a:buClr>
              <a:buSzPts val="1500"/>
              <a:buChar char="●"/>
            </a:pPr>
            <a:r>
              <a:rPr lang="en" sz="1500">
                <a:solidFill>
                  <a:schemeClr val="dk1"/>
                </a:solidFill>
              </a:rPr>
              <a:t>Male vs Female</a:t>
            </a:r>
            <a:endParaRPr sz="1500">
              <a:solidFill>
                <a:schemeClr val="dk1"/>
              </a:solidFill>
            </a:endParaRPr>
          </a:p>
          <a:p>
            <a:pPr marL="0" lvl="0" indent="0" algn="l" rtl="0">
              <a:spcBef>
                <a:spcPts val="1200"/>
              </a:spcBef>
              <a:spcAft>
                <a:spcPts val="0"/>
              </a:spcAft>
              <a:buNone/>
            </a:pPr>
            <a:endParaRPr sz="1500">
              <a:solidFill>
                <a:schemeClr val="dk1"/>
              </a:solidFill>
            </a:endParaRPr>
          </a:p>
          <a:p>
            <a:pPr marL="0" lvl="0" indent="0" algn="l" rtl="0">
              <a:spcBef>
                <a:spcPts val="1200"/>
              </a:spcBef>
              <a:spcAft>
                <a:spcPts val="1200"/>
              </a:spcAft>
              <a:buNone/>
            </a:pPr>
            <a:r>
              <a:rPr lang="en" sz="1500">
                <a:solidFill>
                  <a:schemeClr val="dk1"/>
                </a:solidFill>
              </a:rPr>
              <a:t> </a:t>
            </a:r>
            <a:endParaRPr sz="15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320"/>
              <a:t>Results - Demographic Data &amp; APOE from ROSMAP</a:t>
            </a:r>
            <a:endParaRPr/>
          </a:p>
        </p:txBody>
      </p:sp>
      <p:sp>
        <p:nvSpPr>
          <p:cNvPr id="128" name="Google Shape;128;p24"/>
          <p:cNvSpPr txBox="1">
            <a:spLocks noGrp="1"/>
          </p:cNvSpPr>
          <p:nvPr>
            <p:ph type="body" idx="1"/>
          </p:nvPr>
        </p:nvSpPr>
        <p:spPr>
          <a:xfrm>
            <a:off x="311700" y="1152475"/>
            <a:ext cx="22338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Females - AD</a:t>
            </a:r>
            <a:endParaRPr>
              <a:solidFill>
                <a:schemeClr val="dk1"/>
              </a:solidFill>
            </a:endParaRPr>
          </a:p>
          <a:p>
            <a:pPr marL="0" lvl="0" indent="0" algn="l" rtl="0">
              <a:spcBef>
                <a:spcPts val="1200"/>
              </a:spcBef>
              <a:spcAft>
                <a:spcPts val="0"/>
              </a:spcAft>
              <a:buClr>
                <a:schemeClr val="dk1"/>
              </a:buClr>
              <a:buSzPts val="1100"/>
              <a:buFont typeface="Arial"/>
              <a:buNone/>
            </a:pPr>
            <a:r>
              <a:rPr lang="en">
                <a:solidFill>
                  <a:schemeClr val="dk1"/>
                </a:solidFill>
              </a:rPr>
              <a:t>APOE 4/4 - I</a:t>
            </a:r>
            <a:endParaRPr>
              <a:solidFill>
                <a:schemeClr val="dk1"/>
              </a:solidFill>
            </a:endParaRPr>
          </a:p>
          <a:p>
            <a:pPr marL="0" lvl="0" indent="0" algn="l" rtl="0">
              <a:spcBef>
                <a:spcPts val="1200"/>
              </a:spcBef>
              <a:spcAft>
                <a:spcPts val="0"/>
              </a:spcAft>
              <a:buNone/>
            </a:pPr>
            <a:r>
              <a:rPr lang="en">
                <a:solidFill>
                  <a:schemeClr val="dk1"/>
                </a:solidFill>
              </a:rPr>
              <a:t>APOE 3/4 - III</a:t>
            </a:r>
            <a:endParaRPr>
              <a:solidFill>
                <a:schemeClr val="dk1"/>
              </a:solidFill>
            </a:endParaRPr>
          </a:p>
          <a:p>
            <a:pPr marL="0" lvl="0" indent="0" algn="l" rtl="0">
              <a:spcBef>
                <a:spcPts val="1200"/>
              </a:spcBef>
              <a:spcAft>
                <a:spcPts val="0"/>
              </a:spcAft>
              <a:buNone/>
            </a:pPr>
            <a:r>
              <a:rPr lang="en">
                <a:solidFill>
                  <a:schemeClr val="dk1"/>
                </a:solidFill>
              </a:rPr>
              <a:t>APOE 3/3 - I</a:t>
            </a:r>
            <a:endParaRPr>
              <a:solidFill>
                <a:schemeClr val="dk1"/>
              </a:solidFill>
            </a:endParaRPr>
          </a:p>
          <a:p>
            <a:pPr marL="0" lvl="0" indent="0" algn="l" rtl="0">
              <a:spcBef>
                <a:spcPts val="1200"/>
              </a:spcBef>
              <a:spcAft>
                <a:spcPts val="0"/>
              </a:spcAft>
              <a:buNone/>
            </a:pPr>
            <a:r>
              <a:rPr lang="en">
                <a:solidFill>
                  <a:schemeClr val="dk1"/>
                </a:solidFill>
              </a:rPr>
              <a:t>APOE 2/3 - 0</a:t>
            </a:r>
            <a:endParaRPr>
              <a:solidFill>
                <a:schemeClr val="dk1"/>
              </a:solidFill>
            </a:endParaRPr>
          </a:p>
          <a:p>
            <a:pPr marL="0" lvl="0" indent="0" algn="l" rtl="0">
              <a:spcBef>
                <a:spcPts val="1200"/>
              </a:spcBef>
              <a:spcAft>
                <a:spcPts val="1200"/>
              </a:spcAft>
              <a:buNone/>
            </a:pPr>
            <a:endParaRPr>
              <a:solidFill>
                <a:schemeClr val="dk1"/>
              </a:solidFill>
            </a:endParaRPr>
          </a:p>
        </p:txBody>
      </p:sp>
      <p:sp>
        <p:nvSpPr>
          <p:cNvPr id="129" name="Google Shape;129;p24"/>
          <p:cNvSpPr txBox="1">
            <a:spLocks noGrp="1"/>
          </p:cNvSpPr>
          <p:nvPr>
            <p:ph type="body" idx="1"/>
          </p:nvPr>
        </p:nvSpPr>
        <p:spPr>
          <a:xfrm>
            <a:off x="4497525" y="1152475"/>
            <a:ext cx="22338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Males - AD</a:t>
            </a:r>
            <a:endParaRPr>
              <a:solidFill>
                <a:schemeClr val="dk1"/>
              </a:solidFill>
            </a:endParaRPr>
          </a:p>
          <a:p>
            <a:pPr marL="0" lvl="0" indent="0" algn="l" rtl="0">
              <a:spcBef>
                <a:spcPts val="1200"/>
              </a:spcBef>
              <a:spcAft>
                <a:spcPts val="0"/>
              </a:spcAft>
              <a:buClr>
                <a:schemeClr val="dk1"/>
              </a:buClr>
              <a:buSzPts val="1100"/>
              <a:buFont typeface="Arial"/>
              <a:buNone/>
            </a:pPr>
            <a:r>
              <a:rPr lang="en">
                <a:solidFill>
                  <a:schemeClr val="dk1"/>
                </a:solidFill>
              </a:rPr>
              <a:t>APOE 4/4 - 0</a:t>
            </a:r>
            <a:endParaRPr>
              <a:solidFill>
                <a:schemeClr val="dk1"/>
              </a:solidFill>
            </a:endParaRPr>
          </a:p>
          <a:p>
            <a:pPr marL="0" lvl="0" indent="0" algn="l" rtl="0">
              <a:spcBef>
                <a:spcPts val="1200"/>
              </a:spcBef>
              <a:spcAft>
                <a:spcPts val="0"/>
              </a:spcAft>
              <a:buNone/>
            </a:pPr>
            <a:r>
              <a:rPr lang="en">
                <a:solidFill>
                  <a:schemeClr val="dk1"/>
                </a:solidFill>
              </a:rPr>
              <a:t>APOE 3/4 - IIII I</a:t>
            </a:r>
            <a:endParaRPr>
              <a:solidFill>
                <a:schemeClr val="dk1"/>
              </a:solidFill>
            </a:endParaRPr>
          </a:p>
          <a:p>
            <a:pPr marL="0" lvl="0" indent="0" algn="l" rtl="0">
              <a:spcBef>
                <a:spcPts val="1200"/>
              </a:spcBef>
              <a:spcAft>
                <a:spcPts val="0"/>
              </a:spcAft>
              <a:buNone/>
            </a:pPr>
            <a:r>
              <a:rPr lang="en">
                <a:solidFill>
                  <a:schemeClr val="dk1"/>
                </a:solidFill>
              </a:rPr>
              <a:t>APOE 3/3 - IIII II</a:t>
            </a:r>
            <a:endParaRPr>
              <a:solidFill>
                <a:schemeClr val="dk1"/>
              </a:solidFill>
            </a:endParaRPr>
          </a:p>
          <a:p>
            <a:pPr marL="0" lvl="0" indent="0" algn="l" rtl="0">
              <a:spcBef>
                <a:spcPts val="1200"/>
              </a:spcBef>
              <a:spcAft>
                <a:spcPts val="0"/>
              </a:spcAft>
              <a:buNone/>
            </a:pPr>
            <a:r>
              <a:rPr lang="en">
                <a:solidFill>
                  <a:schemeClr val="dk1"/>
                </a:solidFill>
              </a:rPr>
              <a:t>APOE 2/3 - I</a:t>
            </a:r>
            <a:endParaRPr>
              <a:solidFill>
                <a:schemeClr val="dk1"/>
              </a:solidFill>
            </a:endParaRPr>
          </a:p>
          <a:p>
            <a:pPr marL="0" lvl="0" indent="0" algn="l" rtl="0">
              <a:spcBef>
                <a:spcPts val="1200"/>
              </a:spcBef>
              <a:spcAft>
                <a:spcPts val="1200"/>
              </a:spcAft>
              <a:buNone/>
            </a:pPr>
            <a:endParaRPr>
              <a:solidFill>
                <a:schemeClr val="dk1"/>
              </a:solidFill>
            </a:endParaRPr>
          </a:p>
        </p:txBody>
      </p:sp>
      <p:sp>
        <p:nvSpPr>
          <p:cNvPr id="130" name="Google Shape;130;p24"/>
          <p:cNvSpPr txBox="1">
            <a:spLocks noGrp="1"/>
          </p:cNvSpPr>
          <p:nvPr>
            <p:ph type="body" idx="1"/>
          </p:nvPr>
        </p:nvSpPr>
        <p:spPr>
          <a:xfrm>
            <a:off x="2263725" y="1152475"/>
            <a:ext cx="22338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Females - Control</a:t>
            </a:r>
            <a:endParaRPr>
              <a:solidFill>
                <a:schemeClr val="dk1"/>
              </a:solidFill>
            </a:endParaRPr>
          </a:p>
          <a:p>
            <a:pPr marL="0" lvl="0" indent="0" algn="l" rtl="0">
              <a:spcBef>
                <a:spcPts val="1200"/>
              </a:spcBef>
              <a:spcAft>
                <a:spcPts val="0"/>
              </a:spcAft>
              <a:buNone/>
            </a:pPr>
            <a:r>
              <a:rPr lang="en">
                <a:solidFill>
                  <a:schemeClr val="dk1"/>
                </a:solidFill>
              </a:rPr>
              <a:t>APOE 4/4 - 0</a:t>
            </a:r>
            <a:endParaRPr>
              <a:solidFill>
                <a:schemeClr val="dk1"/>
              </a:solidFill>
            </a:endParaRPr>
          </a:p>
          <a:p>
            <a:pPr marL="0" lvl="0" indent="0" algn="l" rtl="0">
              <a:spcBef>
                <a:spcPts val="1200"/>
              </a:spcBef>
              <a:spcAft>
                <a:spcPts val="0"/>
              </a:spcAft>
              <a:buNone/>
            </a:pPr>
            <a:r>
              <a:rPr lang="en">
                <a:solidFill>
                  <a:schemeClr val="dk1"/>
                </a:solidFill>
              </a:rPr>
              <a:t>APOE 3/4 - I</a:t>
            </a:r>
            <a:endParaRPr>
              <a:solidFill>
                <a:schemeClr val="dk1"/>
              </a:solidFill>
            </a:endParaRPr>
          </a:p>
          <a:p>
            <a:pPr marL="0" lvl="0" indent="0" algn="l" rtl="0">
              <a:spcBef>
                <a:spcPts val="1200"/>
              </a:spcBef>
              <a:spcAft>
                <a:spcPts val="0"/>
              </a:spcAft>
              <a:buNone/>
            </a:pPr>
            <a:r>
              <a:rPr lang="en">
                <a:solidFill>
                  <a:schemeClr val="dk1"/>
                </a:solidFill>
              </a:rPr>
              <a:t>APOE 3/3 - IIII IIII</a:t>
            </a:r>
            <a:endParaRPr>
              <a:solidFill>
                <a:schemeClr val="dk1"/>
              </a:solidFill>
            </a:endParaRPr>
          </a:p>
          <a:p>
            <a:pPr marL="0" lvl="0" indent="0" algn="l" rtl="0">
              <a:spcBef>
                <a:spcPts val="1200"/>
              </a:spcBef>
              <a:spcAft>
                <a:spcPts val="0"/>
              </a:spcAft>
              <a:buNone/>
            </a:pPr>
            <a:r>
              <a:rPr lang="en">
                <a:solidFill>
                  <a:schemeClr val="dk1"/>
                </a:solidFill>
              </a:rPr>
              <a:t>APOE 2/3 - I</a:t>
            </a:r>
            <a:endParaRPr>
              <a:solidFill>
                <a:schemeClr val="dk1"/>
              </a:solidFill>
            </a:endParaRPr>
          </a:p>
          <a:p>
            <a:pPr marL="0" lvl="0" indent="0" algn="l" rtl="0">
              <a:spcBef>
                <a:spcPts val="1200"/>
              </a:spcBef>
              <a:spcAft>
                <a:spcPts val="1200"/>
              </a:spcAft>
              <a:buNone/>
            </a:pPr>
            <a:endParaRPr>
              <a:solidFill>
                <a:schemeClr val="dk1"/>
              </a:solidFill>
            </a:endParaRPr>
          </a:p>
        </p:txBody>
      </p:sp>
      <p:sp>
        <p:nvSpPr>
          <p:cNvPr id="131" name="Google Shape;131;p24"/>
          <p:cNvSpPr txBox="1">
            <a:spLocks noGrp="1"/>
          </p:cNvSpPr>
          <p:nvPr>
            <p:ph type="body" idx="1"/>
          </p:nvPr>
        </p:nvSpPr>
        <p:spPr>
          <a:xfrm>
            <a:off x="6534800" y="1152475"/>
            <a:ext cx="26091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Males - Control</a:t>
            </a:r>
            <a:endParaRPr>
              <a:solidFill>
                <a:schemeClr val="dk1"/>
              </a:solidFill>
            </a:endParaRPr>
          </a:p>
          <a:p>
            <a:pPr marL="0" lvl="0" indent="0" algn="l" rtl="0">
              <a:spcBef>
                <a:spcPts val="1200"/>
              </a:spcBef>
              <a:spcAft>
                <a:spcPts val="0"/>
              </a:spcAft>
              <a:buClr>
                <a:schemeClr val="dk1"/>
              </a:buClr>
              <a:buSzPts val="1100"/>
              <a:buFont typeface="Arial"/>
              <a:buNone/>
            </a:pPr>
            <a:r>
              <a:rPr lang="en">
                <a:solidFill>
                  <a:schemeClr val="dk1"/>
                </a:solidFill>
              </a:rPr>
              <a:t>APOE 4/4 - 0</a:t>
            </a:r>
            <a:endParaRPr>
              <a:solidFill>
                <a:schemeClr val="dk1"/>
              </a:solidFill>
            </a:endParaRPr>
          </a:p>
          <a:p>
            <a:pPr marL="0" lvl="0" indent="0" algn="l" rtl="0">
              <a:spcBef>
                <a:spcPts val="1200"/>
              </a:spcBef>
              <a:spcAft>
                <a:spcPts val="0"/>
              </a:spcAft>
              <a:buNone/>
            </a:pPr>
            <a:r>
              <a:rPr lang="en">
                <a:solidFill>
                  <a:schemeClr val="dk1"/>
                </a:solidFill>
              </a:rPr>
              <a:t>APOE 3/4 - III</a:t>
            </a:r>
            <a:endParaRPr>
              <a:solidFill>
                <a:schemeClr val="dk1"/>
              </a:solidFill>
            </a:endParaRPr>
          </a:p>
          <a:p>
            <a:pPr marL="0" lvl="0" indent="0" algn="l" rtl="0">
              <a:spcBef>
                <a:spcPts val="1200"/>
              </a:spcBef>
              <a:spcAft>
                <a:spcPts val="0"/>
              </a:spcAft>
              <a:buNone/>
            </a:pPr>
            <a:r>
              <a:rPr lang="en">
                <a:solidFill>
                  <a:schemeClr val="dk1"/>
                </a:solidFill>
              </a:rPr>
              <a:t>APOE 3/3 - IIII IIII IIII III</a:t>
            </a:r>
            <a:endParaRPr>
              <a:solidFill>
                <a:schemeClr val="dk1"/>
              </a:solidFill>
            </a:endParaRPr>
          </a:p>
          <a:p>
            <a:pPr marL="0" lvl="0" indent="0" algn="l" rtl="0">
              <a:spcBef>
                <a:spcPts val="1200"/>
              </a:spcBef>
              <a:spcAft>
                <a:spcPts val="0"/>
              </a:spcAft>
              <a:buNone/>
            </a:pPr>
            <a:r>
              <a:rPr lang="en">
                <a:solidFill>
                  <a:schemeClr val="dk1"/>
                </a:solidFill>
              </a:rPr>
              <a:t>APOE 2/3 - I</a:t>
            </a:r>
            <a:endParaRPr>
              <a:solidFill>
                <a:schemeClr val="dk1"/>
              </a:solidFill>
            </a:endParaRPr>
          </a:p>
          <a:p>
            <a:pPr marL="0" lvl="0" indent="0" algn="l" rtl="0">
              <a:spcBef>
                <a:spcPts val="1200"/>
              </a:spcBef>
              <a:spcAft>
                <a:spcPts val="1200"/>
              </a:spcAft>
              <a:buNone/>
            </a:pP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11700" y="445025"/>
            <a:ext cx="8701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Results - Literature Review of Top 10 Genes from ROSMAP</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137" name="Google Shape;13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200" dirty="0">
                <a:solidFill>
                  <a:schemeClr val="dk1"/>
                </a:solidFill>
              </a:rPr>
              <a:t>ETS2: 	ETS Proto-Oncogene 2, Transcription Factor		</a:t>
            </a:r>
            <a:r>
              <a:rPr lang="en" sz="1200" dirty="0" err="1">
                <a:solidFill>
                  <a:schemeClr val="dk1"/>
                </a:solidFill>
              </a:rPr>
              <a:t>Sumarsono</a:t>
            </a:r>
            <a:r>
              <a:rPr lang="en" sz="1200" dirty="0">
                <a:solidFill>
                  <a:schemeClr val="dk1"/>
                </a:solidFill>
              </a:rPr>
              <a:t> et al., 1996	</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 sz="1200" dirty="0">
                <a:solidFill>
                  <a:schemeClr val="dk1"/>
                </a:solidFill>
              </a:rPr>
              <a:t>CUX2: 	Cut Like Homeobox 2				Jorge et al., 2021</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 sz="1200" dirty="0">
                <a:solidFill>
                  <a:schemeClr val="dk1"/>
                </a:solidFill>
              </a:rPr>
              <a:t>HBB: 	Hemoglobin Subunit Beta				Perry et al., 2008</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 sz="1200" dirty="0">
                <a:solidFill>
                  <a:schemeClr val="dk1"/>
                </a:solidFill>
              </a:rPr>
              <a:t>FTH1: 	Ferritin Heavy Chain 1				Milward et al., 2010</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 sz="1200" dirty="0">
                <a:solidFill>
                  <a:schemeClr val="dk1"/>
                </a:solidFill>
              </a:rPr>
              <a:t>MLLT10: 	Histone Lysine Methyltransferase DOT1L Cofactor		</a:t>
            </a:r>
            <a:r>
              <a:rPr lang="en" sz="1200" dirty="0" err="1">
                <a:solidFill>
                  <a:schemeClr val="dk1"/>
                </a:solidFill>
              </a:rPr>
              <a:t>Moshkanbaryans</a:t>
            </a:r>
            <a:r>
              <a:rPr lang="en" sz="1200" dirty="0">
                <a:solidFill>
                  <a:schemeClr val="dk1"/>
                </a:solidFill>
              </a:rPr>
              <a:t> et al., 2014</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 sz="1200" dirty="0">
                <a:solidFill>
                  <a:schemeClr val="dk1"/>
                </a:solidFill>
              </a:rPr>
              <a:t>SAT1: 	Spermidine/Spermine N1-Acetyltransferase 1</a:t>
            </a:r>
            <a:r>
              <a:rPr lang="en" sz="1200">
                <a:solidFill>
                  <a:schemeClr val="dk1"/>
                </a:solidFill>
              </a:rPr>
              <a:t>		Mahajan </a:t>
            </a:r>
            <a:r>
              <a:rPr lang="en" sz="1200" dirty="0">
                <a:solidFill>
                  <a:schemeClr val="dk1"/>
                </a:solidFill>
              </a:rPr>
              <a:t>et al., 2020</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 sz="1200" dirty="0">
                <a:solidFill>
                  <a:schemeClr val="dk1"/>
                </a:solidFill>
              </a:rPr>
              <a:t>CYB5R3: 	Cytochrome B5 Reductase 3			Zhang et al., 2018</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 sz="1200" dirty="0">
                <a:solidFill>
                  <a:schemeClr val="dk1"/>
                </a:solidFill>
              </a:rPr>
              <a:t>PSMC6: 	Proteasome 26S Subunit, ATPase 6			Neff et al., 2021</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 sz="1200" dirty="0">
                <a:solidFill>
                  <a:schemeClr val="dk1"/>
                </a:solidFill>
              </a:rPr>
              <a:t>EPB41L1: 	Erythrocyte Membrane Protein Band 4.1 Like 1		</a:t>
            </a:r>
            <a:r>
              <a:rPr lang="en" sz="1200" dirty="0" err="1">
                <a:solidFill>
                  <a:schemeClr val="dk1"/>
                </a:solidFill>
              </a:rPr>
              <a:t>Bendl</a:t>
            </a:r>
            <a:r>
              <a:rPr lang="en" sz="1200" dirty="0">
                <a:solidFill>
                  <a:schemeClr val="dk1"/>
                </a:solidFill>
              </a:rPr>
              <a:t> et al., 2021</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 sz="1200" dirty="0">
                <a:solidFill>
                  <a:schemeClr val="dk1"/>
                </a:solidFill>
              </a:rPr>
              <a:t>PGK1: 	Phosphoglycerate Kinase 1			</a:t>
            </a:r>
            <a:r>
              <a:rPr lang="en" sz="1200" dirty="0" err="1">
                <a:solidFill>
                  <a:schemeClr val="dk1"/>
                </a:solidFill>
              </a:rPr>
              <a:t>Isoda</a:t>
            </a:r>
            <a:r>
              <a:rPr lang="en" sz="1200" dirty="0">
                <a:solidFill>
                  <a:schemeClr val="dk1"/>
                </a:solidFill>
              </a:rPr>
              <a:t> et al., 2010</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 sz="1200" dirty="0">
                <a:solidFill>
                  <a:schemeClr val="dk1"/>
                </a:solidFill>
              </a:rPr>
              <a:t>ACTB: 	Actin Beta					Talwar et al., 2014</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 sz="1200" dirty="0">
                <a:solidFill>
                  <a:schemeClr val="dk1"/>
                </a:solidFill>
              </a:rPr>
              <a:t>TXNDC9: 	Thioredoxin Domain Containing 9			Zheng et al., 2020</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 sz="1200" dirty="0">
                <a:solidFill>
                  <a:schemeClr val="dk1"/>
                </a:solidFill>
              </a:rPr>
              <a:t>NFKBIA: 	NFKB Inhibitor Alpha				Jamal et al., 2016</a:t>
            </a:r>
            <a:endParaRPr sz="1200" dirty="0">
              <a:solidFill>
                <a:schemeClr val="dk1"/>
              </a:solidFill>
            </a:endParaRPr>
          </a:p>
          <a:p>
            <a:pPr marL="0" lvl="0" indent="0" algn="l" rtl="0">
              <a:spcBef>
                <a:spcPts val="0"/>
              </a:spcBef>
              <a:spcAft>
                <a:spcPts val="1200"/>
              </a:spcAft>
              <a:buNone/>
            </a:pPr>
            <a:endParaRPr dirty="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311700" y="445025"/>
            <a:ext cx="8520600" cy="859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320"/>
              <a:t>Results - Top 10 from GSE63063</a:t>
            </a:r>
            <a:endParaRPr sz="2320"/>
          </a:p>
          <a:p>
            <a:pPr marL="0" lvl="0" indent="0" algn="l" rtl="0">
              <a:spcBef>
                <a:spcPts val="0"/>
              </a:spcBef>
              <a:spcAft>
                <a:spcPts val="0"/>
              </a:spcAft>
              <a:buClr>
                <a:schemeClr val="dk1"/>
              </a:buClr>
              <a:buSzPct val="42672"/>
              <a:buFont typeface="Arial"/>
              <a:buNone/>
            </a:pPr>
            <a:r>
              <a:rPr lang="en" sz="2320"/>
              <a:t>*Gene found in Literature*</a:t>
            </a:r>
            <a:endParaRPr sz="2320"/>
          </a:p>
          <a:p>
            <a:pPr marL="0" lvl="0" indent="0" algn="l" rtl="0">
              <a:spcBef>
                <a:spcPts val="0"/>
              </a:spcBef>
              <a:spcAft>
                <a:spcPts val="0"/>
              </a:spcAft>
              <a:buClr>
                <a:schemeClr val="dk1"/>
              </a:buClr>
              <a:buSzPct val="42672"/>
              <a:buFont typeface="Arial"/>
              <a:buNone/>
            </a:pPr>
            <a:endParaRPr sz="2320"/>
          </a:p>
          <a:p>
            <a:pPr marL="0" lvl="0" indent="0" algn="l" rtl="0">
              <a:spcBef>
                <a:spcPts val="0"/>
              </a:spcBef>
              <a:spcAft>
                <a:spcPts val="0"/>
              </a:spcAft>
              <a:buNone/>
            </a:pPr>
            <a:endParaRPr/>
          </a:p>
        </p:txBody>
      </p:sp>
      <p:sp>
        <p:nvSpPr>
          <p:cNvPr id="143" name="Google Shape;143;p26"/>
          <p:cNvSpPr txBox="1">
            <a:spLocks noGrp="1"/>
          </p:cNvSpPr>
          <p:nvPr>
            <p:ph type="body" idx="1"/>
          </p:nvPr>
        </p:nvSpPr>
        <p:spPr>
          <a:xfrm>
            <a:off x="311700" y="1304375"/>
            <a:ext cx="1338600" cy="3839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b="1">
                <a:solidFill>
                  <a:srgbClr val="000000"/>
                </a:solidFill>
              </a:rPr>
              <a:t>MCI and AD</a:t>
            </a:r>
            <a:endParaRPr sz="1200" b="1">
              <a:solidFill>
                <a:srgbClr val="000000"/>
              </a:solidFill>
            </a:endParaRPr>
          </a:p>
          <a:p>
            <a:pPr marL="0" lvl="0" indent="0" algn="l" rtl="0">
              <a:spcBef>
                <a:spcPts val="0"/>
              </a:spcBef>
              <a:spcAft>
                <a:spcPts val="0"/>
              </a:spcAft>
              <a:buNone/>
            </a:pPr>
            <a:endParaRPr sz="1200" b="1">
              <a:solidFill>
                <a:srgbClr val="000000"/>
              </a:solidFill>
            </a:endParaRPr>
          </a:p>
          <a:p>
            <a:pPr marL="0" lvl="0" indent="0" algn="l" rtl="0">
              <a:spcBef>
                <a:spcPts val="0"/>
              </a:spcBef>
              <a:spcAft>
                <a:spcPts val="0"/>
              </a:spcAft>
              <a:buNone/>
            </a:pPr>
            <a:r>
              <a:rPr lang="en" sz="1200" b="1">
                <a:solidFill>
                  <a:srgbClr val="000000"/>
                </a:solidFill>
              </a:rPr>
              <a:t>Negative</a:t>
            </a:r>
            <a:endParaRPr sz="1200" b="1">
              <a:solidFill>
                <a:srgbClr val="000000"/>
              </a:solidFill>
            </a:endParaRPr>
          </a:p>
          <a:p>
            <a:pPr marL="0" lvl="0" indent="0" algn="l" rtl="0">
              <a:spcBef>
                <a:spcPts val="0"/>
              </a:spcBef>
              <a:spcAft>
                <a:spcPts val="0"/>
              </a:spcAft>
              <a:buNone/>
            </a:pPr>
            <a:r>
              <a:rPr lang="en" sz="1200">
                <a:solidFill>
                  <a:srgbClr val="000000"/>
                </a:solidFill>
              </a:rPr>
              <a:t>HLA-C*</a:t>
            </a:r>
            <a:endParaRPr sz="1200">
              <a:solidFill>
                <a:srgbClr val="000000"/>
              </a:solidFill>
            </a:endParaRPr>
          </a:p>
          <a:p>
            <a:pPr marL="0" lvl="0" indent="0" algn="l" rtl="0">
              <a:spcBef>
                <a:spcPts val="0"/>
              </a:spcBef>
              <a:spcAft>
                <a:spcPts val="0"/>
              </a:spcAft>
              <a:buNone/>
            </a:pPr>
            <a:r>
              <a:rPr lang="en" sz="1200">
                <a:solidFill>
                  <a:srgbClr val="000000"/>
                </a:solidFill>
              </a:rPr>
              <a:t>LOC642178</a:t>
            </a:r>
            <a:endParaRPr sz="1200">
              <a:solidFill>
                <a:srgbClr val="000000"/>
              </a:solidFill>
            </a:endParaRPr>
          </a:p>
          <a:p>
            <a:pPr marL="0" lvl="0" indent="0" algn="l" rtl="0">
              <a:spcBef>
                <a:spcPts val="0"/>
              </a:spcBef>
              <a:spcAft>
                <a:spcPts val="0"/>
              </a:spcAft>
              <a:buNone/>
            </a:pPr>
            <a:r>
              <a:rPr lang="en" sz="1200">
                <a:solidFill>
                  <a:srgbClr val="000000"/>
                </a:solidFill>
                <a:highlight>
                  <a:srgbClr val="F4CCCC"/>
                </a:highlight>
              </a:rPr>
              <a:t>CLC</a:t>
            </a:r>
            <a:endParaRPr sz="1200">
              <a:solidFill>
                <a:srgbClr val="000000"/>
              </a:solidFill>
              <a:highlight>
                <a:srgbClr val="F4CCCC"/>
              </a:highlight>
            </a:endParaRPr>
          </a:p>
          <a:p>
            <a:pPr marL="0" lvl="0" indent="0" algn="l" rtl="0">
              <a:spcBef>
                <a:spcPts val="0"/>
              </a:spcBef>
              <a:spcAft>
                <a:spcPts val="0"/>
              </a:spcAft>
              <a:buNone/>
            </a:pPr>
            <a:r>
              <a:rPr lang="en" sz="1200">
                <a:solidFill>
                  <a:srgbClr val="000000"/>
                </a:solidFill>
              </a:rPr>
              <a:t>C16ORF35</a:t>
            </a:r>
            <a:endParaRPr sz="1200">
              <a:solidFill>
                <a:srgbClr val="000000"/>
              </a:solidFill>
            </a:endParaRPr>
          </a:p>
          <a:p>
            <a:pPr marL="0" lvl="0" indent="0" algn="l" rtl="0">
              <a:spcBef>
                <a:spcPts val="0"/>
              </a:spcBef>
              <a:spcAft>
                <a:spcPts val="0"/>
              </a:spcAft>
              <a:buNone/>
            </a:pPr>
            <a:r>
              <a:rPr lang="en" sz="1200">
                <a:solidFill>
                  <a:srgbClr val="000000"/>
                </a:solidFill>
              </a:rPr>
              <a:t>CYP27A1*</a:t>
            </a:r>
            <a:endParaRPr sz="1200">
              <a:solidFill>
                <a:srgbClr val="000000"/>
              </a:solidFill>
            </a:endParaRPr>
          </a:p>
          <a:p>
            <a:pPr marL="0" lvl="0" indent="0" algn="l" rtl="0">
              <a:spcBef>
                <a:spcPts val="0"/>
              </a:spcBef>
              <a:spcAft>
                <a:spcPts val="0"/>
              </a:spcAft>
              <a:buNone/>
            </a:pPr>
            <a:r>
              <a:rPr lang="en" sz="1200">
                <a:solidFill>
                  <a:srgbClr val="000000"/>
                </a:solidFill>
              </a:rPr>
              <a:t>IFITM3*</a:t>
            </a:r>
            <a:endParaRPr sz="1200">
              <a:solidFill>
                <a:srgbClr val="000000"/>
              </a:solidFill>
            </a:endParaRPr>
          </a:p>
          <a:p>
            <a:pPr marL="0" lvl="0" indent="0" algn="l" rtl="0">
              <a:spcBef>
                <a:spcPts val="0"/>
              </a:spcBef>
              <a:spcAft>
                <a:spcPts val="0"/>
              </a:spcAft>
              <a:buNone/>
            </a:pPr>
            <a:r>
              <a:rPr lang="en" sz="1200">
                <a:solidFill>
                  <a:srgbClr val="000000"/>
                </a:solidFill>
              </a:rPr>
              <a:t>LOC388588</a:t>
            </a:r>
            <a:endParaRPr sz="1200">
              <a:solidFill>
                <a:srgbClr val="000000"/>
              </a:solidFill>
            </a:endParaRPr>
          </a:p>
          <a:p>
            <a:pPr marL="0" lvl="0" indent="0" algn="l" rtl="0">
              <a:spcBef>
                <a:spcPts val="0"/>
              </a:spcBef>
              <a:spcAft>
                <a:spcPts val="0"/>
              </a:spcAft>
              <a:buNone/>
            </a:pPr>
            <a:r>
              <a:rPr lang="en" sz="1200">
                <a:solidFill>
                  <a:srgbClr val="000000"/>
                </a:solidFill>
              </a:rPr>
              <a:t>C17ORF97</a:t>
            </a:r>
            <a:endParaRPr sz="1200">
              <a:solidFill>
                <a:srgbClr val="000000"/>
              </a:solidFill>
            </a:endParaRPr>
          </a:p>
          <a:p>
            <a:pPr marL="0" lvl="0" indent="0" algn="l" rtl="0">
              <a:spcBef>
                <a:spcPts val="0"/>
              </a:spcBef>
              <a:spcAft>
                <a:spcPts val="0"/>
              </a:spcAft>
              <a:buNone/>
            </a:pPr>
            <a:r>
              <a:rPr lang="en" sz="1200">
                <a:solidFill>
                  <a:srgbClr val="000000"/>
                </a:solidFill>
              </a:rPr>
              <a:t>C21ORF81</a:t>
            </a:r>
            <a:endParaRPr sz="1200">
              <a:solidFill>
                <a:srgbClr val="000000"/>
              </a:solidFill>
            </a:endParaRPr>
          </a:p>
          <a:p>
            <a:pPr marL="0" lvl="0" indent="0" algn="l" rtl="0">
              <a:spcBef>
                <a:spcPts val="0"/>
              </a:spcBef>
              <a:spcAft>
                <a:spcPts val="0"/>
              </a:spcAft>
              <a:buNone/>
            </a:pPr>
            <a:r>
              <a:rPr lang="en" sz="1200">
                <a:solidFill>
                  <a:srgbClr val="000000"/>
                </a:solidFill>
              </a:rPr>
              <a:t>IRF5*</a:t>
            </a:r>
            <a:endParaRPr sz="1200">
              <a:solidFill>
                <a:srgbClr val="000000"/>
              </a:solidFill>
            </a:endParaRPr>
          </a:p>
          <a:p>
            <a:pPr marL="0" lvl="0" indent="0" algn="l" rtl="0">
              <a:spcBef>
                <a:spcPts val="0"/>
              </a:spcBef>
              <a:spcAft>
                <a:spcPts val="1200"/>
              </a:spcAft>
              <a:buNone/>
            </a:pPr>
            <a:endParaRPr/>
          </a:p>
        </p:txBody>
      </p:sp>
      <p:sp>
        <p:nvSpPr>
          <p:cNvPr id="144" name="Google Shape;144;p26"/>
          <p:cNvSpPr txBox="1">
            <a:spLocks noGrp="1"/>
          </p:cNvSpPr>
          <p:nvPr>
            <p:ph type="body" idx="1"/>
          </p:nvPr>
        </p:nvSpPr>
        <p:spPr>
          <a:xfrm>
            <a:off x="1382525" y="1727100"/>
            <a:ext cx="10800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b="1">
                <a:solidFill>
                  <a:srgbClr val="000000"/>
                </a:solidFill>
              </a:rPr>
              <a:t>Positive</a:t>
            </a:r>
            <a:endParaRPr sz="1200" b="1">
              <a:solidFill>
                <a:srgbClr val="000000"/>
              </a:solidFill>
            </a:endParaRPr>
          </a:p>
          <a:p>
            <a:pPr marL="0" lvl="0" indent="0" algn="l" rtl="0">
              <a:spcBef>
                <a:spcPts val="0"/>
              </a:spcBef>
              <a:spcAft>
                <a:spcPts val="0"/>
              </a:spcAft>
              <a:buNone/>
            </a:pPr>
            <a:r>
              <a:rPr lang="en" sz="1200">
                <a:solidFill>
                  <a:srgbClr val="000000"/>
                </a:solidFill>
                <a:highlight>
                  <a:srgbClr val="FFE599"/>
                </a:highlight>
              </a:rPr>
              <a:t>S100P*</a:t>
            </a:r>
            <a:endParaRPr sz="1200">
              <a:solidFill>
                <a:srgbClr val="000000"/>
              </a:solidFill>
              <a:highlight>
                <a:srgbClr val="FFE599"/>
              </a:highlight>
            </a:endParaRPr>
          </a:p>
          <a:p>
            <a:pPr marL="0" lvl="0" indent="0" algn="l" rtl="0">
              <a:spcBef>
                <a:spcPts val="0"/>
              </a:spcBef>
              <a:spcAft>
                <a:spcPts val="0"/>
              </a:spcAft>
              <a:buNone/>
            </a:pPr>
            <a:r>
              <a:rPr lang="en" sz="1200">
                <a:solidFill>
                  <a:srgbClr val="000000"/>
                </a:solidFill>
              </a:rPr>
              <a:t>HS.535044</a:t>
            </a:r>
            <a:endParaRPr sz="1200">
              <a:solidFill>
                <a:srgbClr val="000000"/>
              </a:solidFill>
            </a:endParaRPr>
          </a:p>
          <a:p>
            <a:pPr marL="0" lvl="0" indent="0" algn="l" rtl="0">
              <a:spcBef>
                <a:spcPts val="0"/>
              </a:spcBef>
              <a:spcAft>
                <a:spcPts val="0"/>
              </a:spcAft>
              <a:buNone/>
            </a:pPr>
            <a:r>
              <a:rPr lang="en" sz="1200">
                <a:solidFill>
                  <a:srgbClr val="000000"/>
                </a:solidFill>
              </a:rPr>
              <a:t>SNORD13</a:t>
            </a:r>
            <a:endParaRPr sz="1200">
              <a:solidFill>
                <a:srgbClr val="000000"/>
              </a:solidFill>
            </a:endParaRPr>
          </a:p>
          <a:p>
            <a:pPr marL="0" lvl="0" indent="0" algn="l" rtl="0">
              <a:spcBef>
                <a:spcPts val="0"/>
              </a:spcBef>
              <a:spcAft>
                <a:spcPts val="0"/>
              </a:spcAft>
              <a:buNone/>
            </a:pPr>
            <a:r>
              <a:rPr lang="en" sz="1200">
                <a:solidFill>
                  <a:srgbClr val="000000"/>
                </a:solidFill>
              </a:rPr>
              <a:t>IL18RAP</a:t>
            </a:r>
            <a:endParaRPr sz="1200">
              <a:solidFill>
                <a:srgbClr val="000000"/>
              </a:solidFill>
            </a:endParaRPr>
          </a:p>
          <a:p>
            <a:pPr marL="0" lvl="0" indent="0" algn="l" rtl="0">
              <a:spcBef>
                <a:spcPts val="0"/>
              </a:spcBef>
              <a:spcAft>
                <a:spcPts val="0"/>
              </a:spcAft>
              <a:buNone/>
            </a:pPr>
            <a:r>
              <a:rPr lang="en" sz="1200">
                <a:solidFill>
                  <a:srgbClr val="000000"/>
                </a:solidFill>
              </a:rPr>
              <a:t>HDC</a:t>
            </a:r>
            <a:endParaRPr sz="1200">
              <a:solidFill>
                <a:srgbClr val="000000"/>
              </a:solidFill>
            </a:endParaRPr>
          </a:p>
          <a:p>
            <a:pPr marL="0" lvl="0" indent="0" algn="l" rtl="0">
              <a:spcBef>
                <a:spcPts val="0"/>
              </a:spcBef>
              <a:spcAft>
                <a:spcPts val="0"/>
              </a:spcAft>
              <a:buNone/>
            </a:pPr>
            <a:r>
              <a:rPr lang="en" sz="1200">
                <a:solidFill>
                  <a:srgbClr val="000000"/>
                </a:solidFill>
              </a:rPr>
              <a:t>TREML3*</a:t>
            </a:r>
            <a:endParaRPr sz="1200">
              <a:solidFill>
                <a:srgbClr val="000000"/>
              </a:solidFill>
            </a:endParaRPr>
          </a:p>
          <a:p>
            <a:pPr marL="0" lvl="0" indent="0" algn="l" rtl="0">
              <a:spcBef>
                <a:spcPts val="0"/>
              </a:spcBef>
              <a:spcAft>
                <a:spcPts val="0"/>
              </a:spcAft>
              <a:buNone/>
            </a:pPr>
            <a:r>
              <a:rPr lang="en" sz="1200">
                <a:solidFill>
                  <a:srgbClr val="000000"/>
                </a:solidFill>
              </a:rPr>
              <a:t>SNORD8</a:t>
            </a:r>
            <a:endParaRPr sz="1200">
              <a:solidFill>
                <a:srgbClr val="000000"/>
              </a:solidFill>
            </a:endParaRPr>
          </a:p>
          <a:p>
            <a:pPr marL="0" lvl="0" indent="0" algn="l" rtl="0">
              <a:spcBef>
                <a:spcPts val="0"/>
              </a:spcBef>
              <a:spcAft>
                <a:spcPts val="0"/>
              </a:spcAft>
              <a:buNone/>
            </a:pPr>
            <a:r>
              <a:rPr lang="en" sz="1200">
                <a:solidFill>
                  <a:srgbClr val="000000"/>
                </a:solidFill>
              </a:rPr>
              <a:t>SLC26A8</a:t>
            </a:r>
            <a:endParaRPr sz="1200">
              <a:solidFill>
                <a:srgbClr val="000000"/>
              </a:solidFill>
            </a:endParaRPr>
          </a:p>
          <a:p>
            <a:pPr marL="0" lvl="0" indent="0" algn="l" rtl="0">
              <a:spcBef>
                <a:spcPts val="0"/>
              </a:spcBef>
              <a:spcAft>
                <a:spcPts val="0"/>
              </a:spcAft>
              <a:buNone/>
            </a:pPr>
            <a:r>
              <a:rPr lang="en" sz="1200">
                <a:solidFill>
                  <a:srgbClr val="000000"/>
                </a:solidFill>
                <a:highlight>
                  <a:srgbClr val="FCE5CD"/>
                </a:highlight>
              </a:rPr>
              <a:t>LOC653820</a:t>
            </a:r>
            <a:endParaRPr sz="1200">
              <a:solidFill>
                <a:srgbClr val="000000"/>
              </a:solidFill>
              <a:highlight>
                <a:srgbClr val="FCE5CD"/>
              </a:highlight>
            </a:endParaRPr>
          </a:p>
          <a:p>
            <a:pPr marL="0" lvl="0" indent="0" algn="l" rtl="0">
              <a:spcBef>
                <a:spcPts val="0"/>
              </a:spcBef>
              <a:spcAft>
                <a:spcPts val="0"/>
              </a:spcAft>
              <a:buNone/>
            </a:pPr>
            <a:r>
              <a:rPr lang="en" sz="1200">
                <a:solidFill>
                  <a:srgbClr val="000000"/>
                </a:solidFill>
              </a:rPr>
              <a:t>VAMP5*</a:t>
            </a:r>
            <a:endParaRPr sz="1200">
              <a:solidFill>
                <a:srgbClr val="000000"/>
              </a:solidFill>
            </a:endParaRPr>
          </a:p>
          <a:p>
            <a:pPr marL="0" lvl="0" indent="0" algn="l" rtl="0">
              <a:spcBef>
                <a:spcPts val="0"/>
              </a:spcBef>
              <a:spcAft>
                <a:spcPts val="1200"/>
              </a:spcAft>
              <a:buNone/>
            </a:pPr>
            <a:endParaRPr/>
          </a:p>
        </p:txBody>
      </p:sp>
      <p:sp>
        <p:nvSpPr>
          <p:cNvPr id="145" name="Google Shape;145;p26"/>
          <p:cNvSpPr txBox="1">
            <a:spLocks noGrp="1"/>
          </p:cNvSpPr>
          <p:nvPr>
            <p:ph type="body" idx="1"/>
          </p:nvPr>
        </p:nvSpPr>
        <p:spPr>
          <a:xfrm>
            <a:off x="2759450" y="1304400"/>
            <a:ext cx="1566300" cy="3839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b="1">
                <a:solidFill>
                  <a:srgbClr val="000000"/>
                </a:solidFill>
              </a:rPr>
              <a:t>MCI vs Control </a:t>
            </a:r>
            <a:endParaRPr sz="1200" b="1">
              <a:solidFill>
                <a:srgbClr val="000000"/>
              </a:solidFill>
            </a:endParaRPr>
          </a:p>
          <a:p>
            <a:pPr marL="0" lvl="0" indent="0" algn="l" rtl="0">
              <a:spcBef>
                <a:spcPts val="0"/>
              </a:spcBef>
              <a:spcAft>
                <a:spcPts val="0"/>
              </a:spcAft>
              <a:buNone/>
            </a:pPr>
            <a:endParaRPr sz="1200" b="1">
              <a:solidFill>
                <a:srgbClr val="000000"/>
              </a:solidFill>
            </a:endParaRPr>
          </a:p>
          <a:p>
            <a:pPr marL="0" lvl="0" indent="0" algn="l" rtl="0">
              <a:spcBef>
                <a:spcPts val="0"/>
              </a:spcBef>
              <a:spcAft>
                <a:spcPts val="0"/>
              </a:spcAft>
              <a:buNone/>
            </a:pPr>
            <a:r>
              <a:rPr lang="en" sz="1200" b="1">
                <a:solidFill>
                  <a:srgbClr val="000000"/>
                </a:solidFill>
              </a:rPr>
              <a:t>Negative</a:t>
            </a:r>
            <a:endParaRPr sz="1200" b="1">
              <a:solidFill>
                <a:srgbClr val="000000"/>
              </a:solidFill>
            </a:endParaRPr>
          </a:p>
          <a:p>
            <a:pPr marL="0" lvl="0" indent="0" algn="l" rtl="0">
              <a:spcBef>
                <a:spcPts val="0"/>
              </a:spcBef>
              <a:spcAft>
                <a:spcPts val="0"/>
              </a:spcAft>
              <a:buNone/>
            </a:pPr>
            <a:r>
              <a:rPr lang="en" sz="1200">
                <a:solidFill>
                  <a:srgbClr val="000000"/>
                </a:solidFill>
              </a:rPr>
              <a:t>CCDC23</a:t>
            </a:r>
            <a:endParaRPr sz="1200">
              <a:solidFill>
                <a:srgbClr val="000000"/>
              </a:solidFill>
            </a:endParaRPr>
          </a:p>
          <a:p>
            <a:pPr marL="0" lvl="0" indent="0" algn="l" rtl="0">
              <a:spcBef>
                <a:spcPts val="0"/>
              </a:spcBef>
              <a:spcAft>
                <a:spcPts val="0"/>
              </a:spcAft>
              <a:buNone/>
            </a:pPr>
            <a:r>
              <a:rPr lang="en" sz="1200">
                <a:solidFill>
                  <a:srgbClr val="000000"/>
                </a:solidFill>
              </a:rPr>
              <a:t>FOLR3</a:t>
            </a:r>
            <a:endParaRPr sz="1200">
              <a:solidFill>
                <a:srgbClr val="000000"/>
              </a:solidFill>
            </a:endParaRPr>
          </a:p>
          <a:p>
            <a:pPr marL="0" lvl="0" indent="0" algn="l" rtl="0">
              <a:spcBef>
                <a:spcPts val="0"/>
              </a:spcBef>
              <a:spcAft>
                <a:spcPts val="0"/>
              </a:spcAft>
              <a:buNone/>
            </a:pPr>
            <a:r>
              <a:rPr lang="en" sz="1200">
                <a:solidFill>
                  <a:srgbClr val="000000"/>
                </a:solidFill>
              </a:rPr>
              <a:t>HBZ</a:t>
            </a:r>
            <a:endParaRPr sz="1200">
              <a:solidFill>
                <a:srgbClr val="000000"/>
              </a:solidFill>
            </a:endParaRPr>
          </a:p>
          <a:p>
            <a:pPr marL="0" lvl="0" indent="0" algn="l" rtl="0">
              <a:spcBef>
                <a:spcPts val="0"/>
              </a:spcBef>
              <a:spcAft>
                <a:spcPts val="0"/>
              </a:spcAft>
              <a:buNone/>
            </a:pPr>
            <a:r>
              <a:rPr lang="en" sz="1200">
                <a:solidFill>
                  <a:srgbClr val="000000"/>
                </a:solidFill>
              </a:rPr>
              <a:t>LY86</a:t>
            </a:r>
            <a:endParaRPr sz="1200">
              <a:solidFill>
                <a:srgbClr val="000000"/>
              </a:solidFill>
            </a:endParaRPr>
          </a:p>
          <a:p>
            <a:pPr marL="0" lvl="0" indent="0" algn="l" rtl="0">
              <a:spcBef>
                <a:spcPts val="0"/>
              </a:spcBef>
              <a:spcAft>
                <a:spcPts val="0"/>
              </a:spcAft>
              <a:buNone/>
            </a:pPr>
            <a:r>
              <a:rPr lang="en" sz="1200">
                <a:solidFill>
                  <a:srgbClr val="000000"/>
                </a:solidFill>
              </a:rPr>
              <a:t>H1F0</a:t>
            </a:r>
            <a:endParaRPr sz="1200">
              <a:solidFill>
                <a:srgbClr val="000000"/>
              </a:solidFill>
            </a:endParaRPr>
          </a:p>
          <a:p>
            <a:pPr marL="0" lvl="0" indent="0" algn="l" rtl="0">
              <a:spcBef>
                <a:spcPts val="0"/>
              </a:spcBef>
              <a:spcAft>
                <a:spcPts val="0"/>
              </a:spcAft>
              <a:buNone/>
            </a:pPr>
            <a:r>
              <a:rPr lang="en" sz="1200">
                <a:solidFill>
                  <a:srgbClr val="000000"/>
                </a:solidFill>
              </a:rPr>
              <a:t>GCAT</a:t>
            </a:r>
            <a:endParaRPr sz="1200">
              <a:solidFill>
                <a:srgbClr val="000000"/>
              </a:solidFill>
            </a:endParaRPr>
          </a:p>
          <a:p>
            <a:pPr marL="0" lvl="0" indent="0" algn="l" rtl="0">
              <a:spcBef>
                <a:spcPts val="0"/>
              </a:spcBef>
              <a:spcAft>
                <a:spcPts val="0"/>
              </a:spcAft>
              <a:buNone/>
            </a:pPr>
            <a:r>
              <a:rPr lang="en" sz="1200">
                <a:solidFill>
                  <a:srgbClr val="000000"/>
                </a:solidFill>
                <a:highlight>
                  <a:srgbClr val="FCE5CD"/>
                </a:highlight>
              </a:rPr>
              <a:t>LOC653820</a:t>
            </a:r>
            <a:endParaRPr sz="1200">
              <a:solidFill>
                <a:srgbClr val="000000"/>
              </a:solidFill>
              <a:highlight>
                <a:srgbClr val="FCE5CD"/>
              </a:highlight>
            </a:endParaRPr>
          </a:p>
          <a:p>
            <a:pPr marL="0" lvl="0" indent="0" algn="l" rtl="0">
              <a:spcBef>
                <a:spcPts val="0"/>
              </a:spcBef>
              <a:spcAft>
                <a:spcPts val="0"/>
              </a:spcAft>
              <a:buNone/>
            </a:pPr>
            <a:r>
              <a:rPr lang="en" sz="1200">
                <a:solidFill>
                  <a:srgbClr val="000000"/>
                </a:solidFill>
              </a:rPr>
              <a:t>RAP1GAP</a:t>
            </a:r>
            <a:endParaRPr sz="1200">
              <a:solidFill>
                <a:srgbClr val="000000"/>
              </a:solidFill>
            </a:endParaRPr>
          </a:p>
          <a:p>
            <a:pPr marL="0" lvl="0" indent="0" algn="l" rtl="0">
              <a:spcBef>
                <a:spcPts val="0"/>
              </a:spcBef>
              <a:spcAft>
                <a:spcPts val="0"/>
              </a:spcAft>
              <a:buNone/>
            </a:pPr>
            <a:r>
              <a:rPr lang="en" sz="1200">
                <a:solidFill>
                  <a:srgbClr val="000000"/>
                </a:solidFill>
              </a:rPr>
              <a:t>RPS23</a:t>
            </a:r>
            <a:endParaRPr sz="1200">
              <a:solidFill>
                <a:srgbClr val="000000"/>
              </a:solidFill>
            </a:endParaRPr>
          </a:p>
          <a:p>
            <a:pPr marL="0" lvl="0" indent="0" algn="l" rtl="0">
              <a:spcBef>
                <a:spcPts val="0"/>
              </a:spcBef>
              <a:spcAft>
                <a:spcPts val="0"/>
              </a:spcAft>
              <a:buNone/>
            </a:pPr>
            <a:r>
              <a:rPr lang="en" sz="1200">
                <a:solidFill>
                  <a:srgbClr val="000000"/>
                </a:solidFill>
              </a:rPr>
              <a:t>TUBB2A</a:t>
            </a:r>
            <a:endParaRPr sz="1200">
              <a:solidFill>
                <a:srgbClr val="000000"/>
              </a:solidFill>
            </a:endParaRPr>
          </a:p>
          <a:p>
            <a:pPr marL="0" lvl="0" indent="0" algn="l" rtl="0">
              <a:spcBef>
                <a:spcPts val="0"/>
              </a:spcBef>
              <a:spcAft>
                <a:spcPts val="1200"/>
              </a:spcAft>
              <a:buNone/>
            </a:pPr>
            <a:endParaRPr sz="1200" b="1">
              <a:solidFill>
                <a:srgbClr val="000000"/>
              </a:solidFill>
            </a:endParaRPr>
          </a:p>
        </p:txBody>
      </p:sp>
      <p:sp>
        <p:nvSpPr>
          <p:cNvPr id="146" name="Google Shape;146;p26"/>
          <p:cNvSpPr txBox="1">
            <a:spLocks noGrp="1"/>
          </p:cNvSpPr>
          <p:nvPr>
            <p:ph type="body" idx="1"/>
          </p:nvPr>
        </p:nvSpPr>
        <p:spPr>
          <a:xfrm>
            <a:off x="3936725" y="1304400"/>
            <a:ext cx="1566300" cy="3839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b="1">
                <a:solidFill>
                  <a:srgbClr val="000000"/>
                </a:solidFill>
              </a:rPr>
              <a:t> </a:t>
            </a:r>
            <a:endParaRPr sz="1200" b="1">
              <a:solidFill>
                <a:srgbClr val="000000"/>
              </a:solidFill>
            </a:endParaRPr>
          </a:p>
          <a:p>
            <a:pPr marL="0" lvl="0" indent="0" algn="l" rtl="0">
              <a:spcBef>
                <a:spcPts val="0"/>
              </a:spcBef>
              <a:spcAft>
                <a:spcPts val="0"/>
              </a:spcAft>
              <a:buNone/>
            </a:pPr>
            <a:endParaRPr sz="1200" b="1">
              <a:solidFill>
                <a:srgbClr val="000000"/>
              </a:solidFill>
            </a:endParaRPr>
          </a:p>
          <a:p>
            <a:pPr marL="0" lvl="0" indent="0" algn="l" rtl="0">
              <a:spcBef>
                <a:spcPts val="0"/>
              </a:spcBef>
              <a:spcAft>
                <a:spcPts val="0"/>
              </a:spcAft>
              <a:buNone/>
            </a:pPr>
            <a:r>
              <a:rPr lang="en" sz="1200" b="1">
                <a:solidFill>
                  <a:srgbClr val="000000"/>
                </a:solidFill>
              </a:rPr>
              <a:t>Positive</a:t>
            </a:r>
            <a:endParaRPr sz="1200" b="1">
              <a:solidFill>
                <a:srgbClr val="000000"/>
              </a:solidFill>
            </a:endParaRPr>
          </a:p>
          <a:p>
            <a:pPr marL="0" lvl="0" indent="0" algn="l" rtl="0">
              <a:spcBef>
                <a:spcPts val="0"/>
              </a:spcBef>
              <a:spcAft>
                <a:spcPts val="0"/>
              </a:spcAft>
              <a:buNone/>
            </a:pPr>
            <a:r>
              <a:rPr lang="en" sz="1200">
                <a:solidFill>
                  <a:srgbClr val="000000"/>
                </a:solidFill>
              </a:rPr>
              <a:t>FAM21A</a:t>
            </a:r>
            <a:endParaRPr sz="1200">
              <a:solidFill>
                <a:srgbClr val="000000"/>
              </a:solidFill>
            </a:endParaRPr>
          </a:p>
          <a:p>
            <a:pPr marL="0" lvl="0" indent="0" algn="l" rtl="0">
              <a:spcBef>
                <a:spcPts val="0"/>
              </a:spcBef>
              <a:spcAft>
                <a:spcPts val="0"/>
              </a:spcAft>
              <a:buNone/>
            </a:pPr>
            <a:r>
              <a:rPr lang="en" sz="1200">
                <a:solidFill>
                  <a:srgbClr val="000000"/>
                </a:solidFill>
              </a:rPr>
              <a:t>LOC388588</a:t>
            </a:r>
            <a:endParaRPr sz="1200">
              <a:solidFill>
                <a:srgbClr val="000000"/>
              </a:solidFill>
            </a:endParaRPr>
          </a:p>
          <a:p>
            <a:pPr marL="0" lvl="0" indent="0" algn="l" rtl="0">
              <a:spcBef>
                <a:spcPts val="0"/>
              </a:spcBef>
              <a:spcAft>
                <a:spcPts val="0"/>
              </a:spcAft>
              <a:buNone/>
            </a:pPr>
            <a:r>
              <a:rPr lang="en" sz="1200">
                <a:solidFill>
                  <a:srgbClr val="000000"/>
                </a:solidFill>
              </a:rPr>
              <a:t>MYOM2</a:t>
            </a:r>
            <a:endParaRPr sz="1200">
              <a:solidFill>
                <a:srgbClr val="000000"/>
              </a:solidFill>
            </a:endParaRPr>
          </a:p>
          <a:p>
            <a:pPr marL="0" lvl="0" indent="0" algn="l" rtl="0">
              <a:spcBef>
                <a:spcPts val="0"/>
              </a:spcBef>
              <a:spcAft>
                <a:spcPts val="0"/>
              </a:spcAft>
              <a:buNone/>
            </a:pPr>
            <a:r>
              <a:rPr lang="en" sz="1200">
                <a:solidFill>
                  <a:srgbClr val="000000"/>
                </a:solidFill>
              </a:rPr>
              <a:t>CLEC12A</a:t>
            </a:r>
            <a:endParaRPr sz="1200">
              <a:solidFill>
                <a:srgbClr val="000000"/>
              </a:solidFill>
            </a:endParaRPr>
          </a:p>
          <a:p>
            <a:pPr marL="0" lvl="0" indent="0" algn="l" rtl="0">
              <a:spcBef>
                <a:spcPts val="0"/>
              </a:spcBef>
              <a:spcAft>
                <a:spcPts val="0"/>
              </a:spcAft>
              <a:buNone/>
            </a:pPr>
            <a:r>
              <a:rPr lang="en" sz="1200">
                <a:solidFill>
                  <a:srgbClr val="000000"/>
                </a:solidFill>
              </a:rPr>
              <a:t>HMBOX1</a:t>
            </a:r>
            <a:endParaRPr sz="1200">
              <a:solidFill>
                <a:srgbClr val="000000"/>
              </a:solidFill>
            </a:endParaRPr>
          </a:p>
          <a:p>
            <a:pPr marL="0" lvl="0" indent="0" algn="l" rtl="0">
              <a:spcBef>
                <a:spcPts val="0"/>
              </a:spcBef>
              <a:spcAft>
                <a:spcPts val="0"/>
              </a:spcAft>
              <a:buNone/>
            </a:pPr>
            <a:r>
              <a:rPr lang="en" sz="1200">
                <a:solidFill>
                  <a:srgbClr val="000000"/>
                </a:solidFill>
              </a:rPr>
              <a:t>RNASE2</a:t>
            </a:r>
            <a:endParaRPr sz="1200">
              <a:solidFill>
                <a:srgbClr val="000000"/>
              </a:solidFill>
            </a:endParaRPr>
          </a:p>
          <a:p>
            <a:pPr marL="0" lvl="0" indent="0" algn="l" rtl="0">
              <a:spcBef>
                <a:spcPts val="0"/>
              </a:spcBef>
              <a:spcAft>
                <a:spcPts val="0"/>
              </a:spcAft>
              <a:buNone/>
            </a:pPr>
            <a:r>
              <a:rPr lang="en" sz="1200">
                <a:solidFill>
                  <a:srgbClr val="000000"/>
                </a:solidFill>
              </a:rPr>
              <a:t>LPCAT2</a:t>
            </a:r>
            <a:endParaRPr sz="1200">
              <a:solidFill>
                <a:srgbClr val="000000"/>
              </a:solidFill>
            </a:endParaRPr>
          </a:p>
          <a:p>
            <a:pPr marL="0" lvl="0" indent="0" algn="l" rtl="0">
              <a:spcBef>
                <a:spcPts val="0"/>
              </a:spcBef>
              <a:spcAft>
                <a:spcPts val="0"/>
              </a:spcAft>
              <a:buNone/>
            </a:pPr>
            <a:r>
              <a:rPr lang="en" sz="1200">
                <a:solidFill>
                  <a:srgbClr val="000000"/>
                </a:solidFill>
              </a:rPr>
              <a:t>CA1</a:t>
            </a:r>
            <a:endParaRPr sz="1200">
              <a:solidFill>
                <a:srgbClr val="000000"/>
              </a:solidFill>
            </a:endParaRPr>
          </a:p>
          <a:p>
            <a:pPr marL="0" lvl="0" indent="0" algn="l" rtl="0">
              <a:spcBef>
                <a:spcPts val="0"/>
              </a:spcBef>
              <a:spcAft>
                <a:spcPts val="0"/>
              </a:spcAft>
              <a:buNone/>
            </a:pPr>
            <a:r>
              <a:rPr lang="en" sz="1200">
                <a:solidFill>
                  <a:srgbClr val="000000"/>
                </a:solidFill>
              </a:rPr>
              <a:t>FAR2</a:t>
            </a:r>
            <a:endParaRPr sz="1200">
              <a:solidFill>
                <a:srgbClr val="000000"/>
              </a:solidFill>
            </a:endParaRPr>
          </a:p>
          <a:p>
            <a:pPr marL="0" lvl="0" indent="0" algn="l" rtl="0">
              <a:spcBef>
                <a:spcPts val="0"/>
              </a:spcBef>
              <a:spcAft>
                <a:spcPts val="0"/>
              </a:spcAft>
              <a:buNone/>
            </a:pPr>
            <a:r>
              <a:rPr lang="en" sz="1200">
                <a:solidFill>
                  <a:srgbClr val="000000"/>
                </a:solidFill>
              </a:rPr>
              <a:t>NBPF10</a:t>
            </a:r>
            <a:endParaRPr sz="1200">
              <a:solidFill>
                <a:srgbClr val="000000"/>
              </a:solidFill>
            </a:endParaRPr>
          </a:p>
          <a:p>
            <a:pPr marL="0" lvl="0" indent="0" algn="l" rtl="0">
              <a:spcBef>
                <a:spcPts val="0"/>
              </a:spcBef>
              <a:spcAft>
                <a:spcPts val="1200"/>
              </a:spcAft>
              <a:buNone/>
            </a:pPr>
            <a:endParaRPr sz="1200" b="1">
              <a:solidFill>
                <a:srgbClr val="000000"/>
              </a:solidFill>
            </a:endParaRPr>
          </a:p>
        </p:txBody>
      </p:sp>
      <p:sp>
        <p:nvSpPr>
          <p:cNvPr id="147" name="Google Shape;147;p26"/>
          <p:cNvSpPr txBox="1">
            <a:spLocks noGrp="1"/>
          </p:cNvSpPr>
          <p:nvPr>
            <p:ph type="body" idx="1"/>
          </p:nvPr>
        </p:nvSpPr>
        <p:spPr>
          <a:xfrm>
            <a:off x="5121300" y="1304375"/>
            <a:ext cx="1566300" cy="3839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b="1">
                <a:solidFill>
                  <a:srgbClr val="000000"/>
                </a:solidFill>
              </a:rPr>
              <a:t>AD vs Control </a:t>
            </a:r>
            <a:endParaRPr sz="1200" b="1">
              <a:solidFill>
                <a:srgbClr val="000000"/>
              </a:solidFill>
            </a:endParaRPr>
          </a:p>
          <a:p>
            <a:pPr marL="0" lvl="0" indent="0" algn="l" rtl="0">
              <a:spcBef>
                <a:spcPts val="0"/>
              </a:spcBef>
              <a:spcAft>
                <a:spcPts val="0"/>
              </a:spcAft>
              <a:buNone/>
            </a:pPr>
            <a:endParaRPr sz="1200" b="1">
              <a:solidFill>
                <a:srgbClr val="000000"/>
              </a:solidFill>
            </a:endParaRPr>
          </a:p>
          <a:p>
            <a:pPr marL="0" lvl="0" indent="0" algn="l" rtl="0">
              <a:spcBef>
                <a:spcPts val="0"/>
              </a:spcBef>
              <a:spcAft>
                <a:spcPts val="0"/>
              </a:spcAft>
              <a:buNone/>
            </a:pPr>
            <a:r>
              <a:rPr lang="en" sz="1200" b="1">
                <a:solidFill>
                  <a:srgbClr val="000000"/>
                </a:solidFill>
              </a:rPr>
              <a:t>Negative</a:t>
            </a:r>
            <a:endParaRPr sz="1200" b="1">
              <a:solidFill>
                <a:srgbClr val="000000"/>
              </a:solidFill>
            </a:endParaRPr>
          </a:p>
          <a:p>
            <a:pPr marL="0" lvl="0" indent="0" algn="l" rtl="0">
              <a:spcBef>
                <a:spcPts val="0"/>
              </a:spcBef>
              <a:spcAft>
                <a:spcPts val="0"/>
              </a:spcAft>
              <a:buNone/>
            </a:pPr>
            <a:r>
              <a:rPr lang="en" sz="1200">
                <a:solidFill>
                  <a:srgbClr val="000000"/>
                </a:solidFill>
              </a:rPr>
              <a:t>LOC653658</a:t>
            </a:r>
            <a:endParaRPr sz="1200">
              <a:solidFill>
                <a:srgbClr val="000000"/>
              </a:solidFill>
            </a:endParaRPr>
          </a:p>
          <a:p>
            <a:pPr marL="0" lvl="0" indent="0" algn="l" rtl="0">
              <a:spcBef>
                <a:spcPts val="0"/>
              </a:spcBef>
              <a:spcAft>
                <a:spcPts val="0"/>
              </a:spcAft>
              <a:buNone/>
            </a:pPr>
            <a:r>
              <a:rPr lang="en" sz="1200">
                <a:solidFill>
                  <a:srgbClr val="000000"/>
                </a:solidFill>
              </a:rPr>
              <a:t>MMP9</a:t>
            </a:r>
            <a:endParaRPr sz="1200">
              <a:solidFill>
                <a:srgbClr val="000000"/>
              </a:solidFill>
            </a:endParaRPr>
          </a:p>
          <a:p>
            <a:pPr marL="0" lvl="0" indent="0" algn="l" rtl="0">
              <a:spcBef>
                <a:spcPts val="0"/>
              </a:spcBef>
              <a:spcAft>
                <a:spcPts val="0"/>
              </a:spcAft>
              <a:buNone/>
            </a:pPr>
            <a:r>
              <a:rPr lang="en" sz="1200">
                <a:solidFill>
                  <a:srgbClr val="000000"/>
                </a:solidFill>
              </a:rPr>
              <a:t>RPL36AL</a:t>
            </a:r>
            <a:endParaRPr sz="1200">
              <a:solidFill>
                <a:srgbClr val="000000"/>
              </a:solidFill>
            </a:endParaRPr>
          </a:p>
          <a:p>
            <a:pPr marL="0" lvl="0" indent="0" algn="l" rtl="0">
              <a:spcBef>
                <a:spcPts val="0"/>
              </a:spcBef>
              <a:spcAft>
                <a:spcPts val="0"/>
              </a:spcAft>
              <a:buNone/>
            </a:pPr>
            <a:r>
              <a:rPr lang="en" sz="1200">
                <a:solidFill>
                  <a:srgbClr val="000000"/>
                </a:solidFill>
              </a:rPr>
              <a:t>PPDPF</a:t>
            </a:r>
            <a:endParaRPr sz="1200">
              <a:solidFill>
                <a:srgbClr val="000000"/>
              </a:solidFill>
            </a:endParaRPr>
          </a:p>
          <a:p>
            <a:pPr marL="0" lvl="0" indent="0" algn="l" rtl="0">
              <a:spcBef>
                <a:spcPts val="0"/>
              </a:spcBef>
              <a:spcAft>
                <a:spcPts val="0"/>
              </a:spcAft>
              <a:buNone/>
            </a:pPr>
            <a:r>
              <a:rPr lang="en" sz="1200">
                <a:solidFill>
                  <a:srgbClr val="000000"/>
                </a:solidFill>
              </a:rPr>
              <a:t>ZHX2</a:t>
            </a:r>
            <a:endParaRPr sz="1200">
              <a:solidFill>
                <a:srgbClr val="000000"/>
              </a:solidFill>
            </a:endParaRPr>
          </a:p>
          <a:p>
            <a:pPr marL="0" lvl="0" indent="0" algn="l" rtl="0">
              <a:spcBef>
                <a:spcPts val="0"/>
              </a:spcBef>
              <a:spcAft>
                <a:spcPts val="0"/>
              </a:spcAft>
              <a:buNone/>
            </a:pPr>
            <a:r>
              <a:rPr lang="en" sz="1200">
                <a:solidFill>
                  <a:srgbClr val="000000"/>
                </a:solidFill>
              </a:rPr>
              <a:t>GPR162</a:t>
            </a:r>
            <a:endParaRPr sz="1200">
              <a:solidFill>
                <a:srgbClr val="000000"/>
              </a:solidFill>
            </a:endParaRPr>
          </a:p>
          <a:p>
            <a:pPr marL="0" lvl="0" indent="0" algn="l" rtl="0">
              <a:spcBef>
                <a:spcPts val="0"/>
              </a:spcBef>
              <a:spcAft>
                <a:spcPts val="0"/>
              </a:spcAft>
              <a:buNone/>
            </a:pPr>
            <a:r>
              <a:rPr lang="en" sz="1200">
                <a:solidFill>
                  <a:srgbClr val="000000"/>
                </a:solidFill>
              </a:rPr>
              <a:t>IFITM3</a:t>
            </a:r>
            <a:endParaRPr sz="1200">
              <a:solidFill>
                <a:srgbClr val="000000"/>
              </a:solidFill>
            </a:endParaRPr>
          </a:p>
          <a:p>
            <a:pPr marL="0" lvl="0" indent="0" algn="l" rtl="0">
              <a:spcBef>
                <a:spcPts val="0"/>
              </a:spcBef>
              <a:spcAft>
                <a:spcPts val="0"/>
              </a:spcAft>
              <a:buNone/>
            </a:pPr>
            <a:r>
              <a:rPr lang="en" sz="1200">
                <a:solidFill>
                  <a:srgbClr val="000000"/>
                </a:solidFill>
              </a:rPr>
              <a:t>HLA-DOB</a:t>
            </a:r>
            <a:endParaRPr sz="1200">
              <a:solidFill>
                <a:srgbClr val="000000"/>
              </a:solidFill>
            </a:endParaRPr>
          </a:p>
          <a:p>
            <a:pPr marL="0" lvl="0" indent="0" algn="l" rtl="0">
              <a:spcBef>
                <a:spcPts val="0"/>
              </a:spcBef>
              <a:spcAft>
                <a:spcPts val="0"/>
              </a:spcAft>
              <a:buNone/>
            </a:pPr>
            <a:r>
              <a:rPr lang="en" sz="1200">
                <a:solidFill>
                  <a:srgbClr val="000000"/>
                </a:solidFill>
                <a:highlight>
                  <a:srgbClr val="F4CCCC"/>
                </a:highlight>
              </a:rPr>
              <a:t>CLC</a:t>
            </a:r>
            <a:endParaRPr sz="1200">
              <a:solidFill>
                <a:srgbClr val="000000"/>
              </a:solidFill>
              <a:highlight>
                <a:srgbClr val="F4CCCC"/>
              </a:highlight>
            </a:endParaRPr>
          </a:p>
          <a:p>
            <a:pPr marL="0" lvl="0" indent="0" algn="l" rtl="0">
              <a:spcBef>
                <a:spcPts val="0"/>
              </a:spcBef>
              <a:spcAft>
                <a:spcPts val="0"/>
              </a:spcAft>
              <a:buNone/>
            </a:pPr>
            <a:r>
              <a:rPr lang="en" sz="1200">
                <a:solidFill>
                  <a:srgbClr val="000000"/>
                </a:solidFill>
              </a:rPr>
              <a:t>FCER2</a:t>
            </a:r>
            <a:endParaRPr sz="1200">
              <a:solidFill>
                <a:srgbClr val="000000"/>
              </a:solidFill>
            </a:endParaRPr>
          </a:p>
          <a:p>
            <a:pPr marL="0" lvl="0" indent="0" algn="l" rtl="0">
              <a:spcBef>
                <a:spcPts val="0"/>
              </a:spcBef>
              <a:spcAft>
                <a:spcPts val="0"/>
              </a:spcAft>
              <a:buNone/>
            </a:pPr>
            <a:endParaRPr sz="1200">
              <a:solidFill>
                <a:srgbClr val="000000"/>
              </a:solidFill>
            </a:endParaRPr>
          </a:p>
          <a:p>
            <a:pPr marL="0" lvl="0" indent="0" algn="l" rtl="0">
              <a:spcBef>
                <a:spcPts val="0"/>
              </a:spcBef>
              <a:spcAft>
                <a:spcPts val="0"/>
              </a:spcAft>
              <a:buNone/>
            </a:pPr>
            <a:endParaRPr sz="1200">
              <a:solidFill>
                <a:srgbClr val="000000"/>
              </a:solidFill>
            </a:endParaRPr>
          </a:p>
          <a:p>
            <a:pPr marL="0" lvl="0" indent="0" algn="l" rtl="0">
              <a:spcBef>
                <a:spcPts val="0"/>
              </a:spcBef>
              <a:spcAft>
                <a:spcPts val="0"/>
              </a:spcAft>
              <a:buNone/>
            </a:pPr>
            <a:endParaRPr sz="1200">
              <a:solidFill>
                <a:srgbClr val="000000"/>
              </a:solidFill>
            </a:endParaRPr>
          </a:p>
          <a:p>
            <a:pPr marL="0" lvl="0" indent="0" algn="l" rtl="0">
              <a:spcBef>
                <a:spcPts val="0"/>
              </a:spcBef>
              <a:spcAft>
                <a:spcPts val="1200"/>
              </a:spcAft>
              <a:buNone/>
            </a:pPr>
            <a:endParaRPr sz="1200" b="1">
              <a:solidFill>
                <a:srgbClr val="000000"/>
              </a:solidFill>
            </a:endParaRPr>
          </a:p>
        </p:txBody>
      </p:sp>
      <p:sp>
        <p:nvSpPr>
          <p:cNvPr id="148" name="Google Shape;148;p26"/>
          <p:cNvSpPr txBox="1">
            <a:spLocks noGrp="1"/>
          </p:cNvSpPr>
          <p:nvPr>
            <p:ph type="body" idx="1"/>
          </p:nvPr>
        </p:nvSpPr>
        <p:spPr>
          <a:xfrm>
            <a:off x="6511550" y="1727075"/>
            <a:ext cx="1566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b="1">
                <a:solidFill>
                  <a:srgbClr val="000000"/>
                </a:solidFill>
              </a:rPr>
              <a:t>Positive</a:t>
            </a:r>
            <a:endParaRPr sz="1200" b="1">
              <a:solidFill>
                <a:srgbClr val="000000"/>
              </a:solidFill>
            </a:endParaRPr>
          </a:p>
          <a:p>
            <a:pPr marL="0" lvl="0" indent="0" algn="l" rtl="0">
              <a:spcBef>
                <a:spcPts val="0"/>
              </a:spcBef>
              <a:spcAft>
                <a:spcPts val="0"/>
              </a:spcAft>
              <a:buNone/>
            </a:pPr>
            <a:r>
              <a:rPr lang="en" sz="1200">
                <a:solidFill>
                  <a:srgbClr val="000000"/>
                </a:solidFill>
              </a:rPr>
              <a:t>ATHL1</a:t>
            </a:r>
            <a:endParaRPr sz="1200">
              <a:solidFill>
                <a:srgbClr val="000000"/>
              </a:solidFill>
            </a:endParaRPr>
          </a:p>
          <a:p>
            <a:pPr marL="0" lvl="0" indent="0" algn="l" rtl="0">
              <a:spcBef>
                <a:spcPts val="0"/>
              </a:spcBef>
              <a:spcAft>
                <a:spcPts val="0"/>
              </a:spcAft>
              <a:buNone/>
            </a:pPr>
            <a:r>
              <a:rPr lang="en" sz="1200">
                <a:solidFill>
                  <a:srgbClr val="000000"/>
                </a:solidFill>
              </a:rPr>
              <a:t>SNHG5</a:t>
            </a:r>
            <a:endParaRPr sz="1200">
              <a:solidFill>
                <a:srgbClr val="000000"/>
              </a:solidFill>
            </a:endParaRPr>
          </a:p>
          <a:p>
            <a:pPr marL="0" lvl="0" indent="0" algn="l" rtl="0">
              <a:spcBef>
                <a:spcPts val="0"/>
              </a:spcBef>
              <a:spcAft>
                <a:spcPts val="0"/>
              </a:spcAft>
              <a:buNone/>
            </a:pPr>
            <a:r>
              <a:rPr lang="en" sz="1200">
                <a:solidFill>
                  <a:srgbClr val="000000"/>
                </a:solidFill>
              </a:rPr>
              <a:t>HLA-H</a:t>
            </a:r>
            <a:endParaRPr sz="1200">
              <a:solidFill>
                <a:srgbClr val="000000"/>
              </a:solidFill>
            </a:endParaRPr>
          </a:p>
          <a:p>
            <a:pPr marL="0" lvl="0" indent="0" algn="l" rtl="0">
              <a:spcBef>
                <a:spcPts val="0"/>
              </a:spcBef>
              <a:spcAft>
                <a:spcPts val="0"/>
              </a:spcAft>
              <a:buNone/>
            </a:pPr>
            <a:r>
              <a:rPr lang="en" sz="1200">
                <a:solidFill>
                  <a:srgbClr val="000000"/>
                </a:solidFill>
              </a:rPr>
              <a:t>IKZF3</a:t>
            </a:r>
            <a:endParaRPr sz="1200">
              <a:solidFill>
                <a:srgbClr val="000000"/>
              </a:solidFill>
            </a:endParaRPr>
          </a:p>
          <a:p>
            <a:pPr marL="0" lvl="0" indent="0" algn="l" rtl="0">
              <a:spcBef>
                <a:spcPts val="0"/>
              </a:spcBef>
              <a:spcAft>
                <a:spcPts val="0"/>
              </a:spcAft>
              <a:buNone/>
            </a:pPr>
            <a:r>
              <a:rPr lang="en" sz="1200">
                <a:solidFill>
                  <a:srgbClr val="000000"/>
                </a:solidFill>
              </a:rPr>
              <a:t>TPST1</a:t>
            </a:r>
            <a:endParaRPr sz="1200">
              <a:solidFill>
                <a:srgbClr val="000000"/>
              </a:solidFill>
            </a:endParaRPr>
          </a:p>
          <a:p>
            <a:pPr marL="0" lvl="0" indent="0" algn="l" rtl="0">
              <a:spcBef>
                <a:spcPts val="0"/>
              </a:spcBef>
              <a:spcAft>
                <a:spcPts val="0"/>
              </a:spcAft>
              <a:buNone/>
            </a:pPr>
            <a:r>
              <a:rPr lang="en" sz="1200">
                <a:solidFill>
                  <a:srgbClr val="000000"/>
                </a:solidFill>
              </a:rPr>
              <a:t>STAT6</a:t>
            </a:r>
            <a:endParaRPr sz="1200">
              <a:solidFill>
                <a:srgbClr val="000000"/>
              </a:solidFill>
            </a:endParaRPr>
          </a:p>
          <a:p>
            <a:pPr marL="0" lvl="0" indent="0" algn="l" rtl="0">
              <a:spcBef>
                <a:spcPts val="0"/>
              </a:spcBef>
              <a:spcAft>
                <a:spcPts val="0"/>
              </a:spcAft>
              <a:buNone/>
            </a:pPr>
            <a:r>
              <a:rPr lang="en" sz="1200">
                <a:solidFill>
                  <a:srgbClr val="000000"/>
                </a:solidFill>
              </a:rPr>
              <a:t>MT1E</a:t>
            </a:r>
            <a:endParaRPr sz="1200">
              <a:solidFill>
                <a:srgbClr val="000000"/>
              </a:solidFill>
            </a:endParaRPr>
          </a:p>
          <a:p>
            <a:pPr marL="0" lvl="0" indent="0" algn="l" rtl="0">
              <a:spcBef>
                <a:spcPts val="0"/>
              </a:spcBef>
              <a:spcAft>
                <a:spcPts val="0"/>
              </a:spcAft>
              <a:buNone/>
            </a:pPr>
            <a:r>
              <a:rPr lang="en" sz="1200">
                <a:solidFill>
                  <a:srgbClr val="000000"/>
                </a:solidFill>
              </a:rPr>
              <a:t>ASAP1</a:t>
            </a:r>
            <a:endParaRPr sz="1200">
              <a:solidFill>
                <a:srgbClr val="000000"/>
              </a:solidFill>
            </a:endParaRPr>
          </a:p>
          <a:p>
            <a:pPr marL="0" lvl="0" indent="0" algn="l" rtl="0">
              <a:spcBef>
                <a:spcPts val="0"/>
              </a:spcBef>
              <a:spcAft>
                <a:spcPts val="0"/>
              </a:spcAft>
              <a:buNone/>
            </a:pPr>
            <a:r>
              <a:rPr lang="en" sz="1200">
                <a:solidFill>
                  <a:srgbClr val="000000"/>
                </a:solidFill>
              </a:rPr>
              <a:t>SIGLEC14</a:t>
            </a:r>
            <a:endParaRPr sz="1200">
              <a:solidFill>
                <a:srgbClr val="000000"/>
              </a:solidFill>
            </a:endParaRPr>
          </a:p>
          <a:p>
            <a:pPr marL="0" lvl="0" indent="0" algn="l" rtl="0">
              <a:spcBef>
                <a:spcPts val="0"/>
              </a:spcBef>
              <a:spcAft>
                <a:spcPts val="0"/>
              </a:spcAft>
              <a:buNone/>
            </a:pPr>
            <a:r>
              <a:rPr lang="en" sz="1200">
                <a:solidFill>
                  <a:srgbClr val="000000"/>
                </a:solidFill>
                <a:highlight>
                  <a:srgbClr val="FFE599"/>
                </a:highlight>
              </a:rPr>
              <a:t>S100P</a:t>
            </a:r>
            <a:endParaRPr sz="1200">
              <a:solidFill>
                <a:srgbClr val="000000"/>
              </a:solidFill>
              <a:highlight>
                <a:srgbClr val="FFE599"/>
              </a:highlight>
            </a:endParaRPr>
          </a:p>
          <a:p>
            <a:pPr marL="0" lvl="0" indent="0" algn="l" rtl="0">
              <a:spcBef>
                <a:spcPts val="0"/>
              </a:spcBef>
              <a:spcAft>
                <a:spcPts val="0"/>
              </a:spcAft>
              <a:buNone/>
            </a:pPr>
            <a:endParaRPr sz="1200">
              <a:solidFill>
                <a:srgbClr val="000000"/>
              </a:solidFill>
            </a:endParaRPr>
          </a:p>
          <a:p>
            <a:pPr marL="0" lvl="0" indent="0" algn="l" rtl="0">
              <a:spcBef>
                <a:spcPts val="0"/>
              </a:spcBef>
              <a:spcAft>
                <a:spcPts val="0"/>
              </a:spcAft>
              <a:buNone/>
            </a:pPr>
            <a:endParaRPr sz="1200">
              <a:solidFill>
                <a:srgbClr val="000000"/>
              </a:solidFill>
            </a:endParaRPr>
          </a:p>
          <a:p>
            <a:pPr marL="0" lvl="0" indent="0" algn="l" rtl="0">
              <a:spcBef>
                <a:spcPts val="0"/>
              </a:spcBef>
              <a:spcAft>
                <a:spcPts val="0"/>
              </a:spcAft>
              <a:buNone/>
            </a:pPr>
            <a:endParaRPr sz="1200">
              <a:solidFill>
                <a:srgbClr val="000000"/>
              </a:solidFill>
            </a:endParaRPr>
          </a:p>
          <a:p>
            <a:pPr marL="0" lvl="0" indent="0" algn="l" rtl="0">
              <a:spcBef>
                <a:spcPts val="0"/>
              </a:spcBef>
              <a:spcAft>
                <a:spcPts val="1200"/>
              </a:spcAft>
              <a:buNone/>
            </a:pPr>
            <a:endParaRPr sz="1200" b="1">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54" name="Google Shape;154;p27"/>
          <p:cNvSpPr txBox="1">
            <a:spLocks noGrp="1"/>
          </p:cNvSpPr>
          <p:nvPr>
            <p:ph type="body" idx="1"/>
          </p:nvPr>
        </p:nvSpPr>
        <p:spPr>
          <a:xfrm>
            <a:off x="311700" y="17271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solidFill>
                  <a:schemeClr val="dk1"/>
                </a:solidFill>
              </a:rPr>
              <a:t>Dysfunctional hemoglobin (HBB gene) induced iron deregulation potentially plays a role in the elevation of intracellular toxicity, reactive oxygen species, (involving SAT1 and PSMC6 genes) leading to the activation of associated apoptotic pathways (Ferroptosis involving FTH1, SAT1, and CASP8 genes) in AD.  </a:t>
            </a:r>
            <a:endParaRPr sz="1500">
              <a:solidFill>
                <a:schemeClr val="dk1"/>
              </a:solidFill>
            </a:endParaRPr>
          </a:p>
          <a:p>
            <a:pPr marL="0" lvl="0" indent="0" algn="l" rtl="0">
              <a:spcBef>
                <a:spcPts val="1200"/>
              </a:spcBef>
              <a:spcAft>
                <a:spcPts val="0"/>
              </a:spcAft>
              <a:buNone/>
            </a:pPr>
            <a:r>
              <a:rPr lang="en" sz="1500">
                <a:solidFill>
                  <a:schemeClr val="dk1"/>
                </a:solidFill>
              </a:rPr>
              <a:t>Insulin resistance in AD, previously defined in the literature (Altunoğlu et al., 2014; Femminella et al., 2021; Ferreira et al., 2018), might tie into this hypothetical pathophysiology while other inflammatory pathways may be explained as a consequential immune response focusing our attention to upstream pathways of microglial activation for more of causal biomarkers.</a:t>
            </a:r>
            <a:endParaRPr sz="1500">
              <a:solidFill>
                <a:schemeClr val="dk1"/>
              </a:solidFill>
            </a:endParaRPr>
          </a:p>
          <a:p>
            <a:pPr marL="0" lvl="0" indent="0" algn="l" rtl="0">
              <a:spcBef>
                <a:spcPts val="1200"/>
              </a:spcBef>
              <a:spcAft>
                <a:spcPts val="1200"/>
              </a:spcAft>
              <a:buNone/>
            </a:pPr>
            <a:r>
              <a:rPr lang="en" sz="1500">
                <a:solidFill>
                  <a:schemeClr val="dk1"/>
                </a:solidFill>
              </a:rPr>
              <a:t>Future studies should validate our findings. Further exploration of both upstream and downstream pathways of the immunologic activities may be good targets for early detection or treatment of AD.</a:t>
            </a:r>
            <a:endParaRPr sz="1500">
              <a:solidFill>
                <a:schemeClr val="dk1"/>
              </a:solidFill>
            </a:endParaRPr>
          </a:p>
        </p:txBody>
      </p:sp>
      <p:pic>
        <p:nvPicPr>
          <p:cNvPr id="155" name="Google Shape;155;p27"/>
          <p:cNvPicPr preferRelativeResize="0"/>
          <p:nvPr/>
        </p:nvPicPr>
        <p:blipFill>
          <a:blip r:embed="rId3">
            <a:alphaModFix/>
          </a:blip>
          <a:stretch>
            <a:fillRect/>
          </a:stretch>
        </p:blipFill>
        <p:spPr>
          <a:xfrm>
            <a:off x="3961500" y="262051"/>
            <a:ext cx="4870800" cy="1307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161" name="Google Shape;161;p28"/>
          <p:cNvSpPr txBox="1">
            <a:spLocks noGrp="1"/>
          </p:cNvSpPr>
          <p:nvPr>
            <p:ph type="body" idx="1"/>
          </p:nvPr>
        </p:nvSpPr>
        <p:spPr>
          <a:xfrm>
            <a:off x="311700" y="1152475"/>
            <a:ext cx="8520600" cy="3696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600">
                <a:solidFill>
                  <a:schemeClr val="dk1"/>
                </a:solidFill>
              </a:rPr>
              <a:t>2020 Alzheimer’s disease facts and figures. (2020). Alzheimer’s &amp; Dementia, 16(3), 391–460. </a:t>
            </a:r>
            <a:r>
              <a:rPr lang="en" sz="600" u="sng">
                <a:solidFill>
                  <a:schemeClr val="dk1"/>
                </a:solidFill>
                <a:hlinkClick r:id="rId3">
                  <a:extLst>
                    <a:ext uri="{A12FA001-AC4F-418D-AE19-62706E023703}">
                      <ahyp:hlinkClr xmlns:ahyp="http://schemas.microsoft.com/office/drawing/2018/hyperlinkcolor" val="tx"/>
                    </a:ext>
                  </a:extLst>
                </a:hlinkClick>
              </a:rPr>
              <a:t>https://doi.org/10.1002/alz.12068</a:t>
            </a:r>
            <a:endParaRPr sz="600">
              <a:solidFill>
                <a:schemeClr val="dk1"/>
              </a:solidFill>
            </a:endParaRPr>
          </a:p>
          <a:p>
            <a:pPr marL="0" lvl="0" indent="0" algn="l" rtl="0">
              <a:lnSpc>
                <a:spcPct val="100000"/>
              </a:lnSpc>
              <a:spcBef>
                <a:spcPts val="700"/>
              </a:spcBef>
              <a:spcAft>
                <a:spcPts val="0"/>
              </a:spcAft>
              <a:buNone/>
            </a:pPr>
            <a:r>
              <a:rPr lang="en" sz="600">
                <a:solidFill>
                  <a:schemeClr val="dk1"/>
                </a:solidFill>
              </a:rPr>
              <a:t>Altunoğlu, E., Müderrisoğlu, C., Erdenen, F., Ülgen, E., &amp; Ar, M. C. (2014). The Impact of Obesity and Insulin Resistance on Iron and Red Blood Cell Parameters: A Single Center, Cross-Sectional Study. </a:t>
            </a:r>
            <a:r>
              <a:rPr lang="en" sz="600" i="1">
                <a:solidFill>
                  <a:schemeClr val="dk1"/>
                </a:solidFill>
              </a:rPr>
              <a:t>Turkish Journal of Hematology</a:t>
            </a:r>
            <a:r>
              <a:rPr lang="en" sz="600">
                <a:solidFill>
                  <a:schemeClr val="dk1"/>
                </a:solidFill>
              </a:rPr>
              <a:t>, </a:t>
            </a:r>
            <a:r>
              <a:rPr lang="en" sz="600" i="1">
                <a:solidFill>
                  <a:schemeClr val="dk1"/>
                </a:solidFill>
              </a:rPr>
              <a:t>31</a:t>
            </a:r>
            <a:r>
              <a:rPr lang="en" sz="600">
                <a:solidFill>
                  <a:schemeClr val="dk1"/>
                </a:solidFill>
              </a:rPr>
              <a:t>(1), 61–67. </a:t>
            </a:r>
            <a:r>
              <a:rPr lang="en" sz="600" u="sng">
                <a:solidFill>
                  <a:schemeClr val="dk1"/>
                </a:solidFill>
                <a:hlinkClick r:id="rId4">
                  <a:extLst>
                    <a:ext uri="{A12FA001-AC4F-418D-AE19-62706E023703}">
                      <ahyp:hlinkClr xmlns:ahyp="http://schemas.microsoft.com/office/drawing/2018/hyperlinkcolor" val="tx"/>
                    </a:ext>
                  </a:extLst>
                </a:hlinkClick>
              </a:rPr>
              <a:t>https://doi.org/10.4274/Tjh.2012.0187</a:t>
            </a:r>
            <a:endParaRPr sz="600">
              <a:solidFill>
                <a:schemeClr val="dk1"/>
              </a:solidFill>
            </a:endParaRPr>
          </a:p>
          <a:p>
            <a:pPr marL="0" lvl="0" indent="0" algn="l" rtl="0">
              <a:lnSpc>
                <a:spcPct val="100000"/>
              </a:lnSpc>
              <a:spcBef>
                <a:spcPts val="700"/>
              </a:spcBef>
              <a:spcAft>
                <a:spcPts val="0"/>
              </a:spcAft>
              <a:buNone/>
            </a:pPr>
            <a:r>
              <a:rPr lang="en" sz="600">
                <a:solidFill>
                  <a:schemeClr val="dk1"/>
                </a:solidFill>
              </a:rPr>
              <a:t>Commissioner, O. of the. (2021, June 7). FDA Grants Accelerated Approval for Alzheimer’s Drug. FDA; FDA. </a:t>
            </a:r>
            <a:r>
              <a:rPr lang="en" sz="600" u="sng">
                <a:solidFill>
                  <a:schemeClr val="dk1"/>
                </a:solidFill>
                <a:hlinkClick r:id="rId5">
                  <a:extLst>
                    <a:ext uri="{A12FA001-AC4F-418D-AE19-62706E023703}">
                      <ahyp:hlinkClr xmlns:ahyp="http://schemas.microsoft.com/office/drawing/2018/hyperlinkcolor" val="tx"/>
                    </a:ext>
                  </a:extLst>
                </a:hlinkClick>
              </a:rPr>
              <a:t>https://www.fda.gov/news-events/press-announcements/fda-grants-accelerated-approval-alzheimers-drug</a:t>
            </a:r>
            <a:endParaRPr sz="600">
              <a:solidFill>
                <a:schemeClr val="dk1"/>
              </a:solidFill>
            </a:endParaRPr>
          </a:p>
          <a:p>
            <a:pPr marL="0" lvl="0" indent="0" algn="l" rtl="0">
              <a:lnSpc>
                <a:spcPct val="100000"/>
              </a:lnSpc>
              <a:spcBef>
                <a:spcPts val="700"/>
              </a:spcBef>
              <a:spcAft>
                <a:spcPts val="0"/>
              </a:spcAft>
              <a:buNone/>
            </a:pPr>
            <a:r>
              <a:rPr lang="en" sz="600">
                <a:solidFill>
                  <a:schemeClr val="dk1"/>
                </a:solidFill>
              </a:rPr>
              <a:t>Dementia. (n.d.). World Health Organization. Retrieved April 18, 2022, from </a:t>
            </a:r>
            <a:r>
              <a:rPr lang="en" sz="600" u="sng">
                <a:solidFill>
                  <a:schemeClr val="dk1"/>
                </a:solidFill>
                <a:hlinkClick r:id="rId6">
                  <a:extLst>
                    <a:ext uri="{A12FA001-AC4F-418D-AE19-62706E023703}">
                      <ahyp:hlinkClr xmlns:ahyp="http://schemas.microsoft.com/office/drawing/2018/hyperlinkcolor" val="tx"/>
                    </a:ext>
                  </a:extLst>
                </a:hlinkClick>
              </a:rPr>
              <a:t>https://www.who.int/news-room/fact-sheets/detail/dementia</a:t>
            </a:r>
            <a:endParaRPr sz="600">
              <a:solidFill>
                <a:schemeClr val="dk1"/>
              </a:solidFill>
            </a:endParaRPr>
          </a:p>
          <a:p>
            <a:pPr marL="0" lvl="0" indent="0" algn="l" rtl="0">
              <a:lnSpc>
                <a:spcPct val="100000"/>
              </a:lnSpc>
              <a:spcBef>
                <a:spcPts val="700"/>
              </a:spcBef>
              <a:spcAft>
                <a:spcPts val="0"/>
              </a:spcAft>
              <a:buNone/>
            </a:pPr>
            <a:r>
              <a:rPr lang="en" sz="600">
                <a:solidFill>
                  <a:schemeClr val="dk1"/>
                </a:solidFill>
              </a:rPr>
              <a:t>Femminella, G. D., Livingston, N. R., Raza, S., van der Doef, T., Frangou, E., Love, S., Busza, G., Calsolaro, V., Carver, S., Holmes, C., Ritchie, C. W., Lawrence, R. M., McFarlane, B., Tadros, G., Ridha, B. H., Bannister, C., Walker, Z., Archer, H., Coulthard, E., … Edison, P. (2021). Does insulin resistance influence neurodegeneration in non-diabetic Alzheimer’s subjects? </a:t>
            </a:r>
            <a:r>
              <a:rPr lang="en" sz="600" i="1">
                <a:solidFill>
                  <a:schemeClr val="dk1"/>
                </a:solidFill>
              </a:rPr>
              <a:t>Alzheimer’s Research &amp; Therapy</a:t>
            </a:r>
            <a:r>
              <a:rPr lang="en" sz="600">
                <a:solidFill>
                  <a:schemeClr val="dk1"/>
                </a:solidFill>
              </a:rPr>
              <a:t>, </a:t>
            </a:r>
            <a:r>
              <a:rPr lang="en" sz="600" i="1">
                <a:solidFill>
                  <a:schemeClr val="dk1"/>
                </a:solidFill>
              </a:rPr>
              <a:t>13</a:t>
            </a:r>
            <a:r>
              <a:rPr lang="en" sz="600">
                <a:solidFill>
                  <a:schemeClr val="dk1"/>
                </a:solidFill>
              </a:rPr>
              <a:t>(1), 47. </a:t>
            </a:r>
            <a:r>
              <a:rPr lang="en" sz="600" u="sng">
                <a:solidFill>
                  <a:schemeClr val="hlink"/>
                </a:solidFill>
                <a:hlinkClick r:id="rId7"/>
              </a:rPr>
              <a:t>https://doi.org/10.1186/s13195-021-00784-w</a:t>
            </a:r>
            <a:endParaRPr sz="600">
              <a:solidFill>
                <a:schemeClr val="dk1"/>
              </a:solidFill>
            </a:endParaRPr>
          </a:p>
          <a:p>
            <a:pPr marL="0" lvl="0" indent="0" algn="l" rtl="0">
              <a:lnSpc>
                <a:spcPct val="100000"/>
              </a:lnSpc>
              <a:spcBef>
                <a:spcPts val="700"/>
              </a:spcBef>
              <a:spcAft>
                <a:spcPts val="0"/>
              </a:spcAft>
              <a:buNone/>
            </a:pPr>
            <a:r>
              <a:rPr lang="en" sz="600">
                <a:solidFill>
                  <a:schemeClr val="dk1"/>
                </a:solidFill>
              </a:rPr>
              <a:t>Ferreira, L. S. S., Fernandes, C. S., Vieira, M. N. N., &amp; De Felice, F. G. (2018). Insulin Resistance in Alzheimer’s Disease. Frontiers in Neuroscience, 12, 830. </a:t>
            </a:r>
            <a:r>
              <a:rPr lang="en" sz="600" u="sng">
                <a:solidFill>
                  <a:schemeClr val="hlink"/>
                </a:solidFill>
                <a:hlinkClick r:id="rId8"/>
              </a:rPr>
              <a:t>https://doi.org/10.3389/fnins.2018.00830</a:t>
            </a:r>
            <a:endParaRPr sz="600">
              <a:solidFill>
                <a:schemeClr val="dk1"/>
              </a:solidFill>
            </a:endParaRPr>
          </a:p>
          <a:p>
            <a:pPr marL="0" lvl="0" indent="0" algn="l" rtl="0">
              <a:lnSpc>
                <a:spcPct val="100000"/>
              </a:lnSpc>
              <a:spcBef>
                <a:spcPts val="700"/>
              </a:spcBef>
              <a:spcAft>
                <a:spcPts val="0"/>
              </a:spcAft>
              <a:buNone/>
            </a:pPr>
            <a:r>
              <a:rPr lang="en" sz="600">
                <a:solidFill>
                  <a:schemeClr val="dk1"/>
                </a:solidFill>
              </a:rPr>
              <a:t>Gantenerumab | ALZFORUM. (n.d.). Retrieved April 18, 2022, from </a:t>
            </a:r>
            <a:r>
              <a:rPr lang="en" sz="600" u="sng">
                <a:solidFill>
                  <a:schemeClr val="dk1"/>
                </a:solidFill>
                <a:hlinkClick r:id="rId9">
                  <a:extLst>
                    <a:ext uri="{A12FA001-AC4F-418D-AE19-62706E023703}">
                      <ahyp:hlinkClr xmlns:ahyp="http://schemas.microsoft.com/office/drawing/2018/hyperlinkcolor" val="tx"/>
                    </a:ext>
                  </a:extLst>
                </a:hlinkClick>
              </a:rPr>
              <a:t>https://www.alzforum.org/therapeutics/gantenerumab</a:t>
            </a:r>
            <a:endParaRPr sz="600">
              <a:solidFill>
                <a:schemeClr val="dk1"/>
              </a:solidFill>
            </a:endParaRPr>
          </a:p>
          <a:p>
            <a:pPr marL="0" lvl="0" indent="0" algn="l" rtl="0">
              <a:lnSpc>
                <a:spcPct val="100000"/>
              </a:lnSpc>
              <a:spcBef>
                <a:spcPts val="700"/>
              </a:spcBef>
              <a:spcAft>
                <a:spcPts val="0"/>
              </a:spcAft>
              <a:buNone/>
            </a:pPr>
            <a:r>
              <a:rPr lang="en" sz="600">
                <a:solidFill>
                  <a:schemeClr val="dk1"/>
                </a:solidFill>
              </a:rPr>
              <a:t>How Is Alzheimer’s Disease Treated? (n.d.). National Institute on Aging. Retrieved April 18, 2022, from </a:t>
            </a:r>
            <a:r>
              <a:rPr lang="en" sz="600" u="sng">
                <a:solidFill>
                  <a:schemeClr val="dk1"/>
                </a:solidFill>
                <a:hlinkClick r:id="rId10">
                  <a:extLst>
                    <a:ext uri="{A12FA001-AC4F-418D-AE19-62706E023703}">
                      <ahyp:hlinkClr xmlns:ahyp="http://schemas.microsoft.com/office/drawing/2018/hyperlinkcolor" val="tx"/>
                    </a:ext>
                  </a:extLst>
                </a:hlinkClick>
              </a:rPr>
              <a:t>https://www.nia.nih.gov/health/how-alzheimers-disease-treated</a:t>
            </a:r>
            <a:endParaRPr sz="600">
              <a:solidFill>
                <a:schemeClr val="dk1"/>
              </a:solidFill>
            </a:endParaRPr>
          </a:p>
          <a:p>
            <a:pPr marL="0" lvl="0" indent="0" algn="l" rtl="0">
              <a:lnSpc>
                <a:spcPct val="100000"/>
              </a:lnSpc>
              <a:spcBef>
                <a:spcPts val="700"/>
              </a:spcBef>
              <a:spcAft>
                <a:spcPts val="0"/>
              </a:spcAft>
              <a:buNone/>
            </a:pPr>
            <a:r>
              <a:rPr lang="en" sz="600">
                <a:solidFill>
                  <a:schemeClr val="dk1"/>
                </a:solidFill>
              </a:rPr>
              <a:t>Mahajan, U. V., Varma, V. R., Griswold, M. E., Blackshear, C. T., An, Y., Oommen, A. M., Varma, S., Troncoso, J. C., Pletnikova, O., O’Brien, R., Hohman, T. J., Legido-Quigley, C., &amp; Thambisetty, M. (2020). Dysregulation of multiple metabolic networks related to brain transmethylation and polyamine pathways in Alzheimer disease: A targeted metabolomic and transcriptomic study. </a:t>
            </a:r>
            <a:r>
              <a:rPr lang="en" sz="600" i="1">
                <a:solidFill>
                  <a:schemeClr val="dk1"/>
                </a:solidFill>
              </a:rPr>
              <a:t>PLoS Medicine</a:t>
            </a:r>
            <a:r>
              <a:rPr lang="en" sz="600">
                <a:solidFill>
                  <a:schemeClr val="dk1"/>
                </a:solidFill>
              </a:rPr>
              <a:t>, </a:t>
            </a:r>
            <a:r>
              <a:rPr lang="en" sz="600" i="1">
                <a:solidFill>
                  <a:schemeClr val="dk1"/>
                </a:solidFill>
              </a:rPr>
              <a:t>17</a:t>
            </a:r>
            <a:r>
              <a:rPr lang="en" sz="600">
                <a:solidFill>
                  <a:schemeClr val="dk1"/>
                </a:solidFill>
              </a:rPr>
              <a:t>(1), e1003012. </a:t>
            </a:r>
            <a:r>
              <a:rPr lang="en" sz="600" u="sng">
                <a:solidFill>
                  <a:schemeClr val="hlink"/>
                </a:solidFill>
                <a:hlinkClick r:id="rId11"/>
              </a:rPr>
              <a:t>https://doi.org/10.1371/journal.pmed.1003012</a:t>
            </a:r>
            <a:endParaRPr sz="600">
              <a:solidFill>
                <a:schemeClr val="dk1"/>
              </a:solidFill>
            </a:endParaRPr>
          </a:p>
          <a:p>
            <a:pPr marL="0" lvl="0" indent="0" algn="l" rtl="0">
              <a:lnSpc>
                <a:spcPct val="100000"/>
              </a:lnSpc>
              <a:spcBef>
                <a:spcPts val="700"/>
              </a:spcBef>
              <a:spcAft>
                <a:spcPts val="0"/>
              </a:spcAft>
              <a:buNone/>
            </a:pPr>
            <a:r>
              <a:rPr lang="en" sz="600">
                <a:solidFill>
                  <a:schemeClr val="dk1"/>
                </a:solidFill>
              </a:rPr>
              <a:t>Moshkanbaryans, L., Chan, L.-S., &amp; Graham, M. E. (2014). The Biochemical Properties and Functions of CALM and AP180 in Clathrin Mediated Endocytosis. </a:t>
            </a:r>
            <a:r>
              <a:rPr lang="en" sz="600" i="1">
                <a:solidFill>
                  <a:schemeClr val="dk1"/>
                </a:solidFill>
              </a:rPr>
              <a:t>Membranes</a:t>
            </a:r>
            <a:r>
              <a:rPr lang="en" sz="600">
                <a:solidFill>
                  <a:schemeClr val="dk1"/>
                </a:solidFill>
              </a:rPr>
              <a:t>, </a:t>
            </a:r>
            <a:r>
              <a:rPr lang="en" sz="600" i="1">
                <a:solidFill>
                  <a:schemeClr val="dk1"/>
                </a:solidFill>
              </a:rPr>
              <a:t>4</a:t>
            </a:r>
            <a:r>
              <a:rPr lang="en" sz="600">
                <a:solidFill>
                  <a:schemeClr val="dk1"/>
                </a:solidFill>
              </a:rPr>
              <a:t>(3), 388–413. https://doi.org/10.3390/membranes4030388</a:t>
            </a:r>
            <a:endParaRPr sz="600">
              <a:solidFill>
                <a:schemeClr val="dk1"/>
              </a:solidFill>
            </a:endParaRPr>
          </a:p>
          <a:p>
            <a:pPr marL="0" lvl="0" indent="0" algn="l" rtl="0">
              <a:lnSpc>
                <a:spcPct val="100000"/>
              </a:lnSpc>
              <a:spcBef>
                <a:spcPts val="700"/>
              </a:spcBef>
              <a:spcAft>
                <a:spcPts val="0"/>
              </a:spcAft>
              <a:buNone/>
            </a:pPr>
            <a:r>
              <a:rPr lang="en" sz="600">
                <a:solidFill>
                  <a:schemeClr val="dk1"/>
                </a:solidFill>
              </a:rPr>
              <a:t>Perry, R. T., Gearhart, D. A., Wiener, H. W., Harrell, L. E., Barton, J. C., Kutlar, A., Kutlar, F., Ozcan, O., Go, R. C. P., &amp; Hill, W. D. (2008). Hemoglobin binding to Aβ and HBG2 SNP association suggest a role in Alzheimer’s disease. </a:t>
            </a:r>
            <a:r>
              <a:rPr lang="en" sz="600" i="1">
                <a:solidFill>
                  <a:schemeClr val="dk1"/>
                </a:solidFill>
              </a:rPr>
              <a:t>Neurobiology of Aging</a:t>
            </a:r>
            <a:r>
              <a:rPr lang="en" sz="600">
                <a:solidFill>
                  <a:schemeClr val="dk1"/>
                </a:solidFill>
              </a:rPr>
              <a:t>, </a:t>
            </a:r>
            <a:r>
              <a:rPr lang="en" sz="600" i="1">
                <a:solidFill>
                  <a:schemeClr val="dk1"/>
                </a:solidFill>
              </a:rPr>
              <a:t>29</a:t>
            </a:r>
            <a:r>
              <a:rPr lang="en" sz="600">
                <a:solidFill>
                  <a:schemeClr val="dk1"/>
                </a:solidFill>
              </a:rPr>
              <a:t>(2), 185–193. https://doi.org/10.1016/j.neurobiolaging.2006.10.017</a:t>
            </a:r>
            <a:endParaRPr sz="600">
              <a:solidFill>
                <a:schemeClr val="dk1"/>
              </a:solidFill>
            </a:endParaRPr>
          </a:p>
          <a:p>
            <a:pPr marL="0" lvl="0" indent="0" algn="l" rtl="0">
              <a:lnSpc>
                <a:spcPct val="100000"/>
              </a:lnSpc>
              <a:spcBef>
                <a:spcPts val="700"/>
              </a:spcBef>
              <a:spcAft>
                <a:spcPts val="0"/>
              </a:spcAft>
              <a:buNone/>
            </a:pPr>
            <a:r>
              <a:rPr lang="en" sz="600">
                <a:solidFill>
                  <a:schemeClr val="dk1"/>
                </a:solidFill>
              </a:rPr>
              <a:t>Ostrowitzki, S., Lasser, R. A., Dorflinger, E., Scheltens, P., Barkhof, F., Nikolcheva, T., Ashford, E., Retout, S., Hofmann, C., Delmar, P., Klein, G., Andjelkovic, M., Dubois, B., Boada, M., Blennow, K., Santarelli, L., &amp; Fontoura, P. (2017). A phase III randomized trial of gantenerumab in prodromal Alzheimer’s disease. Alzheimer’s Research &amp; Therapy, 9, 95. </a:t>
            </a:r>
            <a:r>
              <a:rPr lang="en" sz="600" u="sng">
                <a:solidFill>
                  <a:schemeClr val="dk1"/>
                </a:solidFill>
                <a:hlinkClick r:id="rId12">
                  <a:extLst>
                    <a:ext uri="{A12FA001-AC4F-418D-AE19-62706E023703}">
                      <ahyp:hlinkClr xmlns:ahyp="http://schemas.microsoft.com/office/drawing/2018/hyperlinkcolor" val="tx"/>
                    </a:ext>
                  </a:extLst>
                </a:hlinkClick>
              </a:rPr>
              <a:t>https://doi.org/10.1186/s13195-017-0318-y</a:t>
            </a:r>
            <a:endParaRPr sz="600">
              <a:solidFill>
                <a:schemeClr val="dk1"/>
              </a:solidFill>
            </a:endParaRPr>
          </a:p>
          <a:p>
            <a:pPr marL="0" lvl="0" indent="0" algn="l" rtl="0">
              <a:lnSpc>
                <a:spcPct val="100000"/>
              </a:lnSpc>
              <a:spcBef>
                <a:spcPts val="700"/>
              </a:spcBef>
              <a:spcAft>
                <a:spcPts val="0"/>
              </a:spcAft>
              <a:buNone/>
            </a:pPr>
            <a:r>
              <a:rPr lang="en" sz="600">
                <a:solidFill>
                  <a:schemeClr val="dk1"/>
                </a:solidFill>
              </a:rPr>
              <a:t>Sumarsono, S. H., Wilson, T. J., Tymms, M. J., Venter, D. J., Corrick, C. M., Kola, R., Lahoud, M. H., Papas, T. S., Seth, A., &amp; Kola, I. (1996). Down’s syndrome-like skeletal abnormalities in Ets2 transgenic mice. Nature, 379(6565), 534–537. </a:t>
            </a:r>
            <a:r>
              <a:rPr lang="en" sz="600" u="sng">
                <a:solidFill>
                  <a:schemeClr val="hlink"/>
                </a:solidFill>
                <a:hlinkClick r:id="rId13"/>
              </a:rPr>
              <a:t>https://doi.org/10.1038/379534a0</a:t>
            </a:r>
            <a:r>
              <a:rPr lang="en" sz="600">
                <a:solidFill>
                  <a:schemeClr val="dk1"/>
                </a:solidFill>
              </a:rPr>
              <a:t> </a:t>
            </a:r>
            <a:endParaRPr sz="600">
              <a:solidFill>
                <a:schemeClr val="dk1"/>
              </a:solidFill>
            </a:endParaRPr>
          </a:p>
          <a:p>
            <a:pPr marL="0" lvl="0" indent="0" algn="l" rtl="0">
              <a:lnSpc>
                <a:spcPct val="100000"/>
              </a:lnSpc>
              <a:spcBef>
                <a:spcPts val="700"/>
              </a:spcBef>
              <a:spcAft>
                <a:spcPts val="0"/>
              </a:spcAft>
              <a:buNone/>
            </a:pPr>
            <a:r>
              <a:rPr lang="en" sz="600">
                <a:solidFill>
                  <a:schemeClr val="dk1"/>
                </a:solidFill>
              </a:rPr>
              <a:t>Tolar, M., Abushakra, S., Hey, J. A., Porsteinsson, A., &amp; Sabbagh, M. (2020). Aducanumab, gantenerumab, BAN2401, and ALZ-801—The first wave of amyloid-targeting drugs for Alzheimer’s disease with potential for near term approval. Alzheimer’s Research &amp; Therapy, 12(1), 95. </a:t>
            </a:r>
            <a:r>
              <a:rPr lang="en" sz="600" u="sng">
                <a:solidFill>
                  <a:schemeClr val="dk1"/>
                </a:solidFill>
                <a:hlinkClick r:id="rId14">
                  <a:extLst>
                    <a:ext uri="{A12FA001-AC4F-418D-AE19-62706E023703}">
                      <ahyp:hlinkClr xmlns:ahyp="http://schemas.microsoft.com/office/drawing/2018/hyperlinkcolor" val="tx"/>
                    </a:ext>
                  </a:extLst>
                </a:hlinkClick>
              </a:rPr>
              <a:t>https://doi.org/10.1186/s13195-020-00663-w</a:t>
            </a:r>
            <a:endParaRPr sz="600">
              <a:solidFill>
                <a:schemeClr val="dk1"/>
              </a:solidFill>
            </a:endParaRPr>
          </a:p>
          <a:p>
            <a:pPr marL="0" lvl="0" indent="0" algn="l" rtl="0">
              <a:lnSpc>
                <a:spcPct val="100000"/>
              </a:lnSpc>
              <a:spcBef>
                <a:spcPts val="700"/>
              </a:spcBef>
              <a:spcAft>
                <a:spcPts val="700"/>
              </a:spcAft>
              <a:buNone/>
            </a:pPr>
            <a:r>
              <a:rPr lang="en" sz="600">
                <a:solidFill>
                  <a:schemeClr val="dk1"/>
                </a:solidFill>
              </a:rPr>
              <a:t>Winston Wong, P. (2020). Economic Burden of Alzheimer Disease and Managed Care Considerations. Supplements and Featured Publications, 26(8). </a:t>
            </a:r>
            <a:r>
              <a:rPr lang="en" sz="600" u="sng">
                <a:solidFill>
                  <a:schemeClr val="dk1"/>
                </a:solidFill>
                <a:hlinkClick r:id="rId15">
                  <a:extLst>
                    <a:ext uri="{A12FA001-AC4F-418D-AE19-62706E023703}">
                      <ahyp:hlinkClr xmlns:ahyp="http://schemas.microsoft.com/office/drawing/2018/hyperlinkcolor" val="tx"/>
                    </a:ext>
                  </a:extLst>
                </a:hlinkClick>
              </a:rPr>
              <a:t>https://www.ajmc.com/view/economic-burden-of-alzheimer-disease-and-managed-care-considerations</a:t>
            </a:r>
            <a:endParaRPr sz="6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Appendix</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miRNA Data</a:t>
            </a:r>
            <a:endParaRPr/>
          </a:p>
        </p:txBody>
      </p:sp>
      <p:sp>
        <p:nvSpPr>
          <p:cNvPr id="172" name="Google Shape;172;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000000"/>
                </a:solidFill>
              </a:rPr>
              <a:t>MIMAT0019199	mir-3121 </a:t>
            </a:r>
            <a:endParaRPr sz="1200">
              <a:solidFill>
                <a:srgbClr val="000000"/>
              </a:solidFill>
            </a:endParaRPr>
          </a:p>
          <a:p>
            <a:pPr marL="0" lvl="0" indent="0" algn="l" rtl="0">
              <a:spcBef>
                <a:spcPts val="0"/>
              </a:spcBef>
              <a:spcAft>
                <a:spcPts val="0"/>
              </a:spcAft>
              <a:buNone/>
            </a:pPr>
            <a:r>
              <a:rPr lang="en" sz="1200">
                <a:solidFill>
                  <a:srgbClr val="000000"/>
                </a:solidFill>
              </a:rPr>
              <a:t>MIMAT0016905	mir-4275</a:t>
            </a:r>
            <a:endParaRPr sz="1200">
              <a:solidFill>
                <a:srgbClr val="000000"/>
              </a:solidFill>
            </a:endParaRPr>
          </a:p>
          <a:p>
            <a:pPr marL="0" lvl="0" indent="0" algn="l" rtl="0">
              <a:spcBef>
                <a:spcPts val="0"/>
              </a:spcBef>
              <a:spcAft>
                <a:spcPts val="0"/>
              </a:spcAft>
              <a:buNone/>
            </a:pPr>
            <a:r>
              <a:rPr lang="en" sz="1200">
                <a:solidFill>
                  <a:srgbClr val="000000"/>
                </a:solidFill>
              </a:rPr>
              <a:t>MIMAT0016878	mir-4257</a:t>
            </a:r>
            <a:endParaRPr sz="1200">
              <a:solidFill>
                <a:srgbClr val="000000"/>
              </a:solidFill>
            </a:endParaRPr>
          </a:p>
          <a:p>
            <a:pPr marL="0" lvl="0" indent="0" algn="l" rtl="0">
              <a:spcBef>
                <a:spcPts val="0"/>
              </a:spcBef>
              <a:spcAft>
                <a:spcPts val="0"/>
              </a:spcAft>
              <a:buNone/>
            </a:pPr>
            <a:r>
              <a:rPr lang="en" sz="1200">
                <a:solidFill>
                  <a:srgbClr val="000000"/>
                </a:solidFill>
              </a:rPr>
              <a:t>MIMAT0018935	mir-4422</a:t>
            </a:r>
            <a:endParaRPr sz="1200">
              <a:solidFill>
                <a:srgbClr val="000000"/>
              </a:solidFill>
            </a:endParaRPr>
          </a:p>
          <a:p>
            <a:pPr marL="0" lvl="0" indent="0" algn="l" rtl="0">
              <a:spcBef>
                <a:spcPts val="0"/>
              </a:spcBef>
              <a:spcAft>
                <a:spcPts val="0"/>
              </a:spcAft>
              <a:buNone/>
            </a:pPr>
            <a:r>
              <a:rPr lang="en" sz="1200">
                <a:solidFill>
                  <a:srgbClr val="000000"/>
                </a:solidFill>
              </a:rPr>
              <a:t>MIMAT0027649	mir-6874</a:t>
            </a:r>
            <a:endParaRPr sz="1200">
              <a:solidFill>
                <a:srgbClr val="000000"/>
              </a:solidFill>
            </a:endParaRPr>
          </a:p>
          <a:p>
            <a:pPr marL="0" lvl="0" indent="0" algn="l" rtl="0">
              <a:spcBef>
                <a:spcPts val="0"/>
              </a:spcBef>
              <a:spcAft>
                <a:spcPts val="0"/>
              </a:spcAft>
              <a:buNone/>
            </a:pPr>
            <a:r>
              <a:rPr lang="en" sz="1200">
                <a:solidFill>
                  <a:srgbClr val="000000"/>
                </a:solidFill>
              </a:rPr>
              <a:t>MIMAT0019736	mir-4662b</a:t>
            </a:r>
            <a:endParaRPr sz="1200">
              <a:solidFill>
                <a:srgbClr val="000000"/>
              </a:solidFill>
            </a:endParaRPr>
          </a:p>
          <a:p>
            <a:pPr marL="0" lvl="0" indent="0" algn="l" rtl="0">
              <a:spcBef>
                <a:spcPts val="0"/>
              </a:spcBef>
              <a:spcAft>
                <a:spcPts val="0"/>
              </a:spcAft>
              <a:buNone/>
            </a:pPr>
            <a:r>
              <a:rPr lang="en" sz="1200">
                <a:solidFill>
                  <a:srgbClr val="000000"/>
                </a:solidFill>
              </a:rPr>
              <a:t>MIMAT0021040	mir-5008</a:t>
            </a:r>
            <a:endParaRPr sz="1200">
              <a:solidFill>
                <a:srgbClr val="000000"/>
              </a:solidFill>
            </a:endParaRPr>
          </a:p>
          <a:p>
            <a:pPr marL="0" lvl="0" indent="0" algn="l" rtl="0">
              <a:spcBef>
                <a:spcPts val="0"/>
              </a:spcBef>
              <a:spcAft>
                <a:spcPts val="0"/>
              </a:spcAft>
              <a:buNone/>
            </a:pPr>
            <a:r>
              <a:rPr lang="en" sz="1200">
                <a:solidFill>
                  <a:srgbClr val="000000"/>
                </a:solidFill>
              </a:rPr>
              <a:t>MIMAT0027633	mir-6866</a:t>
            </a:r>
            <a:endParaRPr sz="1200">
              <a:solidFill>
                <a:srgbClr val="000000"/>
              </a:solidFill>
            </a:endParaRPr>
          </a:p>
          <a:p>
            <a:pPr marL="0" lvl="0" indent="0" algn="l" rtl="0">
              <a:spcBef>
                <a:spcPts val="0"/>
              </a:spcBef>
              <a:spcAft>
                <a:spcPts val="1200"/>
              </a:spcAft>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20"/>
              <a:t>Disclosures</a:t>
            </a:r>
            <a:endParaRPr sz="2320"/>
          </a:p>
        </p:txBody>
      </p:sp>
      <p:sp>
        <p:nvSpPr>
          <p:cNvPr id="62" name="Google Shape;62;p14"/>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chemeClr val="dk1"/>
                </a:solidFill>
              </a:rPr>
              <a:t>Unlabeled/Unapproved Uses Disclosures:</a:t>
            </a:r>
            <a:endParaRPr sz="1600" b="1">
              <a:solidFill>
                <a:schemeClr val="dk1"/>
              </a:solidFill>
            </a:endParaRPr>
          </a:p>
          <a:p>
            <a:pPr marL="0" lvl="0" indent="0" algn="l" rtl="0">
              <a:spcBef>
                <a:spcPts val="1200"/>
              </a:spcBef>
              <a:spcAft>
                <a:spcPts val="0"/>
              </a:spcAft>
              <a:buClr>
                <a:schemeClr val="dk1"/>
              </a:buClr>
              <a:buSzPts val="1100"/>
              <a:buFont typeface="Arial"/>
              <a:buNone/>
            </a:pPr>
            <a:r>
              <a:rPr lang="en" sz="1600">
                <a:solidFill>
                  <a:schemeClr val="dk1"/>
                </a:solidFill>
              </a:rPr>
              <a:t>We </a:t>
            </a:r>
            <a:r>
              <a:rPr lang="en" sz="1600" b="1">
                <a:solidFill>
                  <a:schemeClr val="dk1"/>
                </a:solidFill>
              </a:rPr>
              <a:t>do not</a:t>
            </a:r>
            <a:r>
              <a:rPr lang="en" sz="1600">
                <a:solidFill>
                  <a:schemeClr val="dk1"/>
                </a:solidFill>
              </a:rPr>
              <a:t> have relevant financial relationships with commercial interests related to the content of this presentation.</a:t>
            </a:r>
            <a:endParaRPr sz="1600">
              <a:solidFill>
                <a:schemeClr val="dk1"/>
              </a:solidFill>
            </a:endParaRPr>
          </a:p>
          <a:p>
            <a:pPr marL="0" lvl="0" indent="0" algn="l" rtl="0">
              <a:spcBef>
                <a:spcPts val="1200"/>
              </a:spcBef>
              <a:spcAft>
                <a:spcPts val="0"/>
              </a:spcAft>
              <a:buClr>
                <a:schemeClr val="dk1"/>
              </a:buClr>
              <a:buSzPts val="1100"/>
              <a:buFont typeface="Arial"/>
              <a:buNone/>
            </a:pPr>
            <a:r>
              <a:rPr lang="en" sz="1600" b="1">
                <a:solidFill>
                  <a:schemeClr val="dk1"/>
                </a:solidFill>
              </a:rPr>
              <a:t>Acknowledgement:</a:t>
            </a:r>
            <a:endParaRPr sz="1600" b="1">
              <a:solidFill>
                <a:schemeClr val="dk1"/>
              </a:solidFill>
            </a:endParaRPr>
          </a:p>
          <a:p>
            <a:pPr marL="0" lvl="0" indent="0" algn="l" rtl="0">
              <a:spcBef>
                <a:spcPts val="1200"/>
              </a:spcBef>
              <a:spcAft>
                <a:spcPts val="0"/>
              </a:spcAft>
              <a:buClr>
                <a:schemeClr val="dk1"/>
              </a:buClr>
              <a:buSzPts val="1100"/>
              <a:buFont typeface="Arial"/>
              <a:buNone/>
            </a:pPr>
            <a:r>
              <a:rPr lang="en" sz="1600">
                <a:solidFill>
                  <a:schemeClr val="dk1"/>
                </a:solidFill>
              </a:rPr>
              <a:t>We would like to thank the Hackathon committee for organizing this event, and for the opportunity to participate in it.</a:t>
            </a:r>
            <a:endParaRPr sz="1600">
              <a:solidFill>
                <a:schemeClr val="dk1"/>
              </a:solidFill>
            </a:endParaRPr>
          </a:p>
          <a:p>
            <a:pPr marL="0" lvl="0" indent="0" algn="l" rtl="0">
              <a:spcBef>
                <a:spcPts val="1200"/>
              </a:spcBef>
              <a:spcAft>
                <a:spcPts val="0"/>
              </a:spcAft>
              <a:buNone/>
            </a:pPr>
            <a:endParaRPr sz="1600">
              <a:solidFill>
                <a:schemeClr val="dk1"/>
              </a:solidFill>
            </a:endParaRPr>
          </a:p>
          <a:p>
            <a:pPr marL="0" lvl="0" indent="0" algn="l" rtl="0">
              <a:spcBef>
                <a:spcPts val="1200"/>
              </a:spcBef>
              <a:spcAft>
                <a:spcPts val="1200"/>
              </a:spcAft>
              <a:buNone/>
            </a:pPr>
            <a:endParaRPr sz="16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Index	</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AutoNum type="arabicPeriod"/>
            </a:pPr>
            <a:r>
              <a:rPr lang="en">
                <a:solidFill>
                  <a:schemeClr val="dk1"/>
                </a:solidFill>
              </a:rPr>
              <a:t>Introduction</a:t>
            </a:r>
            <a:endParaRPr>
              <a:solidFill>
                <a:schemeClr val="dk1"/>
              </a:solidFill>
            </a:endParaRPr>
          </a:p>
          <a:p>
            <a:pPr marL="457200" lvl="0" indent="-342900" algn="l" rtl="0">
              <a:spcBef>
                <a:spcPts val="0"/>
              </a:spcBef>
              <a:spcAft>
                <a:spcPts val="0"/>
              </a:spcAft>
              <a:buClr>
                <a:schemeClr val="dk1"/>
              </a:buClr>
              <a:buSzPts val="1800"/>
              <a:buAutoNum type="arabicPeriod"/>
            </a:pPr>
            <a:r>
              <a:rPr lang="en">
                <a:solidFill>
                  <a:schemeClr val="dk1"/>
                </a:solidFill>
              </a:rPr>
              <a:t>Research Question/Aims</a:t>
            </a:r>
            <a:endParaRPr>
              <a:solidFill>
                <a:schemeClr val="dk1"/>
              </a:solidFill>
            </a:endParaRPr>
          </a:p>
          <a:p>
            <a:pPr marL="457200" lvl="0" indent="-342900" algn="l" rtl="0">
              <a:spcBef>
                <a:spcPts val="0"/>
              </a:spcBef>
              <a:spcAft>
                <a:spcPts val="0"/>
              </a:spcAft>
              <a:buClr>
                <a:schemeClr val="dk1"/>
              </a:buClr>
              <a:buSzPts val="1800"/>
              <a:buAutoNum type="arabicPeriod"/>
            </a:pPr>
            <a:r>
              <a:rPr lang="en">
                <a:solidFill>
                  <a:schemeClr val="dk1"/>
                </a:solidFill>
              </a:rPr>
              <a:t>Methods</a:t>
            </a:r>
            <a:endParaRPr>
              <a:solidFill>
                <a:schemeClr val="dk1"/>
              </a:solidFill>
            </a:endParaRPr>
          </a:p>
          <a:p>
            <a:pPr marL="914400" lvl="1" indent="-317500" algn="l" rtl="0">
              <a:spcBef>
                <a:spcPts val="0"/>
              </a:spcBef>
              <a:spcAft>
                <a:spcPts val="0"/>
              </a:spcAft>
              <a:buClr>
                <a:schemeClr val="dk1"/>
              </a:buClr>
              <a:buSzPts val="1400"/>
              <a:buAutoNum type="alphaLcPeriod"/>
            </a:pPr>
            <a:r>
              <a:rPr lang="en">
                <a:solidFill>
                  <a:schemeClr val="dk1"/>
                </a:solidFill>
              </a:rPr>
              <a:t>Deep Learning Model</a:t>
            </a:r>
            <a:endParaRPr>
              <a:solidFill>
                <a:schemeClr val="dk1"/>
              </a:solidFill>
            </a:endParaRPr>
          </a:p>
          <a:p>
            <a:pPr marL="914400" lvl="1" indent="-317500" algn="l" rtl="0">
              <a:spcBef>
                <a:spcPts val="0"/>
              </a:spcBef>
              <a:spcAft>
                <a:spcPts val="0"/>
              </a:spcAft>
              <a:buClr>
                <a:schemeClr val="dk1"/>
              </a:buClr>
              <a:buSzPts val="1400"/>
              <a:buAutoNum type="alphaLcPeriod"/>
            </a:pPr>
            <a:r>
              <a:rPr lang="en">
                <a:solidFill>
                  <a:schemeClr val="dk1"/>
                </a:solidFill>
              </a:rPr>
              <a:t>Machine Learning models (4)</a:t>
            </a:r>
            <a:endParaRPr>
              <a:solidFill>
                <a:schemeClr val="dk1"/>
              </a:solidFill>
            </a:endParaRPr>
          </a:p>
          <a:p>
            <a:pPr marL="914400" lvl="1" indent="-317500" algn="l" rtl="0">
              <a:spcBef>
                <a:spcPts val="0"/>
              </a:spcBef>
              <a:spcAft>
                <a:spcPts val="0"/>
              </a:spcAft>
              <a:buClr>
                <a:schemeClr val="dk1"/>
              </a:buClr>
              <a:buSzPts val="1400"/>
              <a:buAutoNum type="alphaLcPeriod"/>
            </a:pPr>
            <a:r>
              <a:rPr lang="en">
                <a:solidFill>
                  <a:schemeClr val="dk1"/>
                </a:solidFill>
              </a:rPr>
              <a:t>Data Used</a:t>
            </a:r>
            <a:endParaRPr>
              <a:solidFill>
                <a:schemeClr val="dk1"/>
              </a:solidFill>
            </a:endParaRPr>
          </a:p>
          <a:p>
            <a:pPr marL="457200" lvl="0" indent="-342900" algn="l" rtl="0">
              <a:spcBef>
                <a:spcPts val="0"/>
              </a:spcBef>
              <a:spcAft>
                <a:spcPts val="0"/>
              </a:spcAft>
              <a:buClr>
                <a:schemeClr val="dk1"/>
              </a:buClr>
              <a:buSzPts val="1800"/>
              <a:buAutoNum type="arabicPeriod"/>
            </a:pPr>
            <a:r>
              <a:rPr lang="en">
                <a:solidFill>
                  <a:schemeClr val="dk1"/>
                </a:solidFill>
              </a:rPr>
              <a:t>Results</a:t>
            </a:r>
            <a:endParaRPr>
              <a:solidFill>
                <a:schemeClr val="dk1"/>
              </a:solidFill>
            </a:endParaRPr>
          </a:p>
          <a:p>
            <a:pPr marL="914400" lvl="1" indent="-317500" algn="l" rtl="0">
              <a:spcBef>
                <a:spcPts val="0"/>
              </a:spcBef>
              <a:spcAft>
                <a:spcPts val="0"/>
              </a:spcAft>
              <a:buClr>
                <a:schemeClr val="dk1"/>
              </a:buClr>
              <a:buSzPts val="1400"/>
              <a:buAutoNum type="alphaLcPeriod"/>
            </a:pPr>
            <a:r>
              <a:rPr lang="en">
                <a:solidFill>
                  <a:schemeClr val="dk1"/>
                </a:solidFill>
              </a:rPr>
              <a:t>Heatmaps</a:t>
            </a:r>
            <a:endParaRPr>
              <a:solidFill>
                <a:schemeClr val="dk1"/>
              </a:solidFill>
            </a:endParaRPr>
          </a:p>
          <a:p>
            <a:pPr marL="914400" lvl="1" indent="-317500" algn="l" rtl="0">
              <a:spcBef>
                <a:spcPts val="0"/>
              </a:spcBef>
              <a:spcAft>
                <a:spcPts val="0"/>
              </a:spcAft>
              <a:buClr>
                <a:schemeClr val="dk1"/>
              </a:buClr>
              <a:buSzPts val="1400"/>
              <a:buAutoNum type="alphaLcPeriod"/>
            </a:pPr>
            <a:r>
              <a:rPr lang="en">
                <a:solidFill>
                  <a:schemeClr val="dk1"/>
                </a:solidFill>
              </a:rPr>
              <a:t>Cytoscape</a:t>
            </a:r>
            <a:endParaRPr>
              <a:solidFill>
                <a:schemeClr val="dk1"/>
              </a:solidFill>
            </a:endParaRPr>
          </a:p>
          <a:p>
            <a:pPr marL="457200" lvl="0" indent="-342900" algn="l" rtl="0">
              <a:spcBef>
                <a:spcPts val="0"/>
              </a:spcBef>
              <a:spcAft>
                <a:spcPts val="0"/>
              </a:spcAft>
              <a:buClr>
                <a:schemeClr val="dk1"/>
              </a:buClr>
              <a:buSzPts val="1800"/>
              <a:buAutoNum type="arabicPeriod"/>
            </a:pPr>
            <a:r>
              <a:rPr lang="en">
                <a:solidFill>
                  <a:schemeClr val="dk1"/>
                </a:solidFill>
              </a:rPr>
              <a:t>User interaction (docker and git)</a:t>
            </a:r>
            <a:endParaRPr>
              <a:solidFill>
                <a:schemeClr val="dk1"/>
              </a:solidFill>
            </a:endParaRPr>
          </a:p>
          <a:p>
            <a:pPr marL="457200" lvl="0" indent="-342900" algn="l" rtl="0">
              <a:spcBef>
                <a:spcPts val="0"/>
              </a:spcBef>
              <a:spcAft>
                <a:spcPts val="0"/>
              </a:spcAft>
              <a:buClr>
                <a:schemeClr val="dk1"/>
              </a:buClr>
              <a:buSzPts val="1800"/>
              <a:buAutoNum type="arabicPeriod"/>
            </a:pPr>
            <a:r>
              <a:rPr lang="en">
                <a:solidFill>
                  <a:schemeClr val="dk1"/>
                </a:solidFill>
              </a:rPr>
              <a:t>Future goals if possible</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a:solidFill>
                  <a:schemeClr val="dk1"/>
                </a:solidFill>
              </a:rPr>
              <a:t>Alzheimer’s disease (AD) is the most common form of dementia (60-70%) mainly affecting the elderly (age &gt;65) with an estimated annual cost of about $300 billion USD (“2020 Alzheimer’s Disease Facts and Figures,” 2020; Dementia, n.d.; Winston Wong, 2020).</a:t>
            </a:r>
            <a:endParaRPr sz="1500">
              <a:solidFill>
                <a:schemeClr val="dk1"/>
              </a:solidFill>
            </a:endParaRPr>
          </a:p>
          <a:p>
            <a:pPr marL="0" lvl="0" indent="0" algn="l" rtl="0">
              <a:spcBef>
                <a:spcPts val="1200"/>
              </a:spcBef>
              <a:spcAft>
                <a:spcPts val="0"/>
              </a:spcAft>
              <a:buClr>
                <a:schemeClr val="dk1"/>
              </a:buClr>
              <a:buSzPts val="1100"/>
              <a:buFont typeface="Arial"/>
              <a:buNone/>
            </a:pPr>
            <a:r>
              <a:rPr lang="en" sz="1500">
                <a:solidFill>
                  <a:schemeClr val="dk1"/>
                </a:solidFill>
              </a:rPr>
              <a:t>There is no cure for AD, and in the past twenty years only two drugs (Aducanumab and Gantenerumab) have had a potential to show clinically meaningful results (Commissioner, 2021; Gantenerumab | ALZFORUM, n.d.; How Is Alzheimer’s Disease Treated?, n.d.; Ostrowitzki et al., 2017; Tolar et al., 2020).</a:t>
            </a:r>
            <a:endParaRPr sz="1500">
              <a:solidFill>
                <a:schemeClr val="dk1"/>
              </a:solidFill>
            </a:endParaRPr>
          </a:p>
          <a:p>
            <a:pPr marL="0" lvl="0" indent="0" algn="l" rtl="0">
              <a:spcBef>
                <a:spcPts val="1200"/>
              </a:spcBef>
              <a:spcAft>
                <a:spcPts val="1200"/>
              </a:spcAft>
              <a:buNone/>
            </a:pPr>
            <a:r>
              <a:rPr lang="en" sz="1500">
                <a:solidFill>
                  <a:schemeClr val="dk1"/>
                </a:solidFill>
              </a:rPr>
              <a:t>Exploration of additional biomarkers for this complex disease is, therefore, warranted and could potentially aid in the early detection or therapeutic intervention of AD patients.</a:t>
            </a:r>
            <a:endParaRPr sz="15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Methods</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solidFill>
                  <a:schemeClr val="dk1"/>
                </a:solidFill>
              </a:rPr>
              <a:t>We wish to develop a multiplex machine learning (ML) approach to identify [gene]omics biomarkers in AD and mild cognitive impairment (MCI) compared to healthy controls (HC). </a:t>
            </a:r>
            <a:endParaRPr sz="1500">
              <a:solidFill>
                <a:schemeClr val="dk1"/>
              </a:solidFill>
            </a:endParaRPr>
          </a:p>
          <a:p>
            <a:pPr marL="457200" lvl="0" indent="-323850" algn="l" rtl="0">
              <a:spcBef>
                <a:spcPts val="1200"/>
              </a:spcBef>
              <a:spcAft>
                <a:spcPts val="0"/>
              </a:spcAft>
              <a:buClr>
                <a:schemeClr val="dk1"/>
              </a:buClr>
              <a:buSzPts val="1500"/>
              <a:buAutoNum type="arabicPeriod"/>
            </a:pPr>
            <a:r>
              <a:rPr lang="en" sz="1500">
                <a:solidFill>
                  <a:schemeClr val="dk1"/>
                </a:solidFill>
              </a:rPr>
              <a:t>Identify best ML model that predicts AD or MCI versus HC</a:t>
            </a:r>
            <a:endParaRPr sz="1500">
              <a:solidFill>
                <a:schemeClr val="dk1"/>
              </a:solidFill>
            </a:endParaRPr>
          </a:p>
          <a:p>
            <a:pPr marL="457200" lvl="0" indent="-323850" algn="l" rtl="0">
              <a:spcBef>
                <a:spcPts val="0"/>
              </a:spcBef>
              <a:spcAft>
                <a:spcPts val="0"/>
              </a:spcAft>
              <a:buClr>
                <a:schemeClr val="dk1"/>
              </a:buClr>
              <a:buSzPts val="1500"/>
              <a:buAutoNum type="arabicPeriod"/>
            </a:pPr>
            <a:r>
              <a:rPr lang="en" sz="1500">
                <a:solidFill>
                  <a:schemeClr val="dk1"/>
                </a:solidFill>
              </a:rPr>
              <a:t>Apply this model on a validation set to confirm the performance</a:t>
            </a:r>
            <a:endParaRPr sz="1500">
              <a:solidFill>
                <a:schemeClr val="dk1"/>
              </a:solidFill>
            </a:endParaRPr>
          </a:p>
          <a:p>
            <a:pPr marL="457200" lvl="0" indent="-323850" algn="l" rtl="0">
              <a:spcBef>
                <a:spcPts val="0"/>
              </a:spcBef>
              <a:spcAft>
                <a:spcPts val="0"/>
              </a:spcAft>
              <a:buClr>
                <a:schemeClr val="dk1"/>
              </a:buClr>
              <a:buSzPts val="1500"/>
              <a:buAutoNum type="arabicPeriod"/>
            </a:pPr>
            <a:r>
              <a:rPr lang="en" sz="1500">
                <a:solidFill>
                  <a:schemeClr val="dk1"/>
                </a:solidFill>
              </a:rPr>
              <a:t>Combine multiple (RNA-seq and miRNA) datasets to see if model performance improves</a:t>
            </a:r>
            <a:endParaRPr sz="1500">
              <a:solidFill>
                <a:schemeClr val="dk1"/>
              </a:solidFill>
            </a:endParaRPr>
          </a:p>
          <a:p>
            <a:pPr marL="0" lvl="0" indent="0" algn="l" rtl="0">
              <a:spcBef>
                <a:spcPts val="1200"/>
              </a:spcBef>
              <a:spcAft>
                <a:spcPts val="0"/>
              </a:spcAft>
              <a:buNone/>
            </a:pPr>
            <a:r>
              <a:rPr lang="en" sz="1500">
                <a:solidFill>
                  <a:schemeClr val="dk1"/>
                </a:solidFill>
              </a:rPr>
              <a:t>We will utilize the following ML [clustering] tools:</a:t>
            </a:r>
            <a:endParaRPr sz="1500">
              <a:solidFill>
                <a:schemeClr val="dk1"/>
              </a:solidFill>
            </a:endParaRPr>
          </a:p>
          <a:p>
            <a:pPr marL="457200" lvl="0" indent="-323850" algn="l" rtl="0">
              <a:spcBef>
                <a:spcPts val="1200"/>
              </a:spcBef>
              <a:spcAft>
                <a:spcPts val="0"/>
              </a:spcAft>
              <a:buClr>
                <a:schemeClr val="dk1"/>
              </a:buClr>
              <a:buSzPts val="1500"/>
              <a:buChar char="●"/>
            </a:pPr>
            <a:r>
              <a:rPr lang="en" sz="1500">
                <a:solidFill>
                  <a:schemeClr val="dk1"/>
                </a:solidFill>
              </a:rPr>
              <a:t>Lasso Logistic Regression</a:t>
            </a:r>
            <a:endParaRPr sz="1500">
              <a:solidFill>
                <a:schemeClr val="dk1"/>
              </a:solidFill>
            </a:endParaRPr>
          </a:p>
          <a:p>
            <a:pPr marL="457200" lvl="0" indent="-323850" algn="l" rtl="0">
              <a:spcBef>
                <a:spcPts val="0"/>
              </a:spcBef>
              <a:spcAft>
                <a:spcPts val="0"/>
              </a:spcAft>
              <a:buClr>
                <a:schemeClr val="dk1"/>
              </a:buClr>
              <a:buSzPts val="1500"/>
              <a:buChar char="●"/>
            </a:pPr>
            <a:r>
              <a:rPr lang="en" sz="1500">
                <a:solidFill>
                  <a:schemeClr val="dk1"/>
                </a:solidFill>
              </a:rPr>
              <a:t>Random Forest</a:t>
            </a:r>
            <a:endParaRPr sz="1500">
              <a:solidFill>
                <a:schemeClr val="dk1"/>
              </a:solidFill>
            </a:endParaRPr>
          </a:p>
          <a:p>
            <a:pPr marL="457200" lvl="0" indent="-323850" algn="l" rtl="0">
              <a:spcBef>
                <a:spcPts val="0"/>
              </a:spcBef>
              <a:spcAft>
                <a:spcPts val="0"/>
              </a:spcAft>
              <a:buClr>
                <a:schemeClr val="dk1"/>
              </a:buClr>
              <a:buSzPts val="1500"/>
              <a:buChar char="●"/>
            </a:pPr>
            <a:r>
              <a:rPr lang="en" sz="1500">
                <a:solidFill>
                  <a:schemeClr val="dk1"/>
                </a:solidFill>
              </a:rPr>
              <a:t>Graph Convolutional Networks</a:t>
            </a:r>
            <a:endParaRPr sz="15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Methods - Dataset Used</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685800" lvl="0" indent="-323850" algn="l" rtl="0">
              <a:spcBef>
                <a:spcPts val="0"/>
              </a:spcBef>
              <a:spcAft>
                <a:spcPts val="0"/>
              </a:spcAft>
              <a:buClr>
                <a:schemeClr val="dk1"/>
              </a:buClr>
              <a:buSzPts val="1500"/>
              <a:buFont typeface="Arial"/>
              <a:buChar char="●"/>
            </a:pPr>
            <a:r>
              <a:rPr lang="en" sz="1500">
                <a:solidFill>
                  <a:schemeClr val="dk1"/>
                </a:solidFill>
                <a:highlight>
                  <a:srgbClr val="FFFFFF"/>
                </a:highlight>
              </a:rPr>
              <a:t>PPI – HPRD PPI network which is filtered for the largest connected component made of 5355 genes​</a:t>
            </a:r>
            <a:endParaRPr sz="1500">
              <a:solidFill>
                <a:schemeClr val="dk1"/>
              </a:solidFill>
              <a:highlight>
                <a:srgbClr val="FFFFFF"/>
              </a:highlight>
            </a:endParaRPr>
          </a:p>
          <a:p>
            <a:pPr marL="685800" lvl="0" indent="-323850" algn="l" rtl="0">
              <a:spcBef>
                <a:spcPts val="0"/>
              </a:spcBef>
              <a:spcAft>
                <a:spcPts val="0"/>
              </a:spcAft>
              <a:buClr>
                <a:schemeClr val="dk1"/>
              </a:buClr>
              <a:buSzPts val="1500"/>
              <a:buFont typeface="Arial"/>
              <a:buChar char="●"/>
            </a:pPr>
            <a:r>
              <a:rPr lang="en" sz="1500">
                <a:solidFill>
                  <a:schemeClr val="dk1"/>
                </a:solidFill>
                <a:highlight>
                  <a:srgbClr val="FFFFFF"/>
                </a:highlight>
              </a:rPr>
              <a:t>Expression data – Pre-processed ROSMAP Expression data with 236 subjects, filtered with the 5355 genes obtained from HPRD PPI​</a:t>
            </a:r>
            <a:endParaRPr sz="1500">
              <a:solidFill>
                <a:schemeClr val="dk1"/>
              </a:solidFill>
              <a:highlight>
                <a:srgbClr val="FFFFFF"/>
              </a:highlight>
            </a:endParaRPr>
          </a:p>
          <a:p>
            <a:pPr marL="685800" lvl="0" indent="-323850" algn="l" rtl="0">
              <a:spcBef>
                <a:spcPts val="0"/>
              </a:spcBef>
              <a:spcAft>
                <a:spcPts val="0"/>
              </a:spcAft>
              <a:buClr>
                <a:schemeClr val="dk1"/>
              </a:buClr>
              <a:buSzPts val="1500"/>
              <a:buFont typeface="Arial"/>
              <a:buChar char="●"/>
            </a:pPr>
            <a:r>
              <a:rPr lang="en" sz="1500">
                <a:solidFill>
                  <a:schemeClr val="dk1"/>
                </a:solidFill>
                <a:highlight>
                  <a:srgbClr val="FFFFFF"/>
                </a:highlight>
              </a:rPr>
              <a:t>Filtered down to only 236 subjects with 5355 gene probes. The number of subjects were filtered to obtain the maximum number of subjects with all the expression data while the number of gene​</a:t>
            </a:r>
            <a:br>
              <a:rPr lang="en" sz="1500">
                <a:solidFill>
                  <a:schemeClr val="dk1"/>
                </a:solidFill>
                <a:highlight>
                  <a:srgbClr val="FFFFFF"/>
                </a:highlight>
              </a:rPr>
            </a:br>
            <a:r>
              <a:rPr lang="en" sz="1500">
                <a:solidFill>
                  <a:schemeClr val="dk1"/>
                </a:solidFill>
                <a:highlight>
                  <a:srgbClr val="FFFFFF"/>
                </a:highlight>
              </a:rPr>
              <a:t>probes were chosen from the HPRD PPI network genes. ​</a:t>
            </a:r>
            <a:endParaRPr sz="1500">
              <a:solidFill>
                <a:schemeClr val="dk1"/>
              </a:solidFill>
              <a:highlight>
                <a:srgbClr val="FFFFFF"/>
              </a:highlight>
            </a:endParaRPr>
          </a:p>
          <a:p>
            <a:pPr marL="685800" lvl="0" indent="-323850" algn="l" rtl="0">
              <a:spcBef>
                <a:spcPts val="0"/>
              </a:spcBef>
              <a:spcAft>
                <a:spcPts val="0"/>
              </a:spcAft>
              <a:buClr>
                <a:schemeClr val="dk1"/>
              </a:buClr>
              <a:buSzPts val="1500"/>
              <a:buFont typeface="Arial"/>
              <a:buChar char="●"/>
            </a:pPr>
            <a:r>
              <a:rPr lang="en" sz="1500">
                <a:solidFill>
                  <a:schemeClr val="dk1"/>
                </a:solidFill>
                <a:highlight>
                  <a:srgbClr val="FFFFFF"/>
                </a:highlight>
              </a:rPr>
              <a:t>The subjects chosen were also between control and AD disease subjects with 141 controls and 95 subjects.​</a:t>
            </a:r>
            <a:endParaRPr sz="1500">
              <a:solidFill>
                <a:schemeClr val="dk1"/>
              </a:solidFill>
              <a:highlight>
                <a:srgbClr val="FFFFFF"/>
              </a:highlight>
            </a:endParaRPr>
          </a:p>
          <a:p>
            <a:pPr marL="0" lvl="0" indent="0" algn="l" rtl="0">
              <a:spcBef>
                <a:spcPts val="0"/>
              </a:spcBef>
              <a:spcAft>
                <a:spcPts val="1200"/>
              </a:spcAft>
              <a:buNone/>
            </a:pPr>
            <a:endParaRPr sz="15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Methods - Graph Convolutional Networks (GNN)</a:t>
            </a:r>
            <a:endParaRPr/>
          </a:p>
        </p:txBody>
      </p:sp>
      <p:sp>
        <p:nvSpPr>
          <p:cNvPr id="92" name="Google Shape;92;p19"/>
          <p:cNvSpPr txBox="1">
            <a:spLocks noGrp="1"/>
          </p:cNvSpPr>
          <p:nvPr>
            <p:ph type="body" idx="1"/>
          </p:nvPr>
        </p:nvSpPr>
        <p:spPr>
          <a:xfrm>
            <a:off x="5336375" y="1152475"/>
            <a:ext cx="3495900" cy="3416400"/>
          </a:xfrm>
          <a:prstGeom prst="rect">
            <a:avLst/>
          </a:prstGeom>
        </p:spPr>
        <p:txBody>
          <a:bodyPr spcFirstLastPara="1" wrap="square" lIns="91425" tIns="91425" rIns="91425" bIns="91425" anchor="t" anchorCtr="0">
            <a:normAutofit lnSpcReduction="20000"/>
          </a:bodyPr>
          <a:lstStyle/>
          <a:p>
            <a:pPr marL="635000" lvl="0" indent="-282575" algn="l" rtl="0">
              <a:spcBef>
                <a:spcPts val="0"/>
              </a:spcBef>
              <a:spcAft>
                <a:spcPts val="0"/>
              </a:spcAft>
              <a:buClr>
                <a:schemeClr val="dk1"/>
              </a:buClr>
              <a:buSzPts val="850"/>
              <a:buFont typeface="Arial"/>
              <a:buChar char="●"/>
            </a:pPr>
            <a:r>
              <a:rPr lang="en" sz="1050">
                <a:solidFill>
                  <a:schemeClr val="dk1"/>
                </a:solidFill>
                <a:highlight>
                  <a:schemeClr val="lt1"/>
                </a:highlight>
              </a:rPr>
              <a:t>GNNs are the generalized version of CNNs where the numbers of nodes connections vary, and the nodes are unordered.​</a:t>
            </a:r>
            <a:endParaRPr sz="1050">
              <a:solidFill>
                <a:schemeClr val="dk1"/>
              </a:solidFill>
              <a:highlight>
                <a:schemeClr val="lt1"/>
              </a:highlight>
            </a:endParaRPr>
          </a:p>
          <a:p>
            <a:pPr marL="635000" lvl="0" indent="-282575" algn="l" rtl="0">
              <a:spcBef>
                <a:spcPts val="0"/>
              </a:spcBef>
              <a:spcAft>
                <a:spcPts val="0"/>
              </a:spcAft>
              <a:buClr>
                <a:schemeClr val="dk1"/>
              </a:buClr>
              <a:buSzPts val="850"/>
              <a:buFont typeface="Arial"/>
              <a:buChar char="●"/>
            </a:pPr>
            <a:r>
              <a:rPr lang="en" sz="1050">
                <a:solidFill>
                  <a:schemeClr val="dk1"/>
                </a:solidFill>
                <a:highlight>
                  <a:schemeClr val="lt1"/>
                </a:highlight>
              </a:rPr>
              <a:t>Input is unordered in structure and considers the neighboring relations​</a:t>
            </a:r>
            <a:endParaRPr sz="1050">
              <a:solidFill>
                <a:schemeClr val="dk1"/>
              </a:solidFill>
              <a:highlight>
                <a:schemeClr val="lt1"/>
              </a:highlight>
            </a:endParaRPr>
          </a:p>
          <a:p>
            <a:pPr marL="635000" lvl="0" indent="-282575" algn="l" rtl="0">
              <a:spcBef>
                <a:spcPts val="0"/>
              </a:spcBef>
              <a:spcAft>
                <a:spcPts val="0"/>
              </a:spcAft>
              <a:buClr>
                <a:schemeClr val="dk1"/>
              </a:buClr>
              <a:buSzPts val="850"/>
              <a:buFont typeface="Arial"/>
              <a:buChar char="●"/>
            </a:pPr>
            <a:r>
              <a:rPr lang="en" sz="1050">
                <a:solidFill>
                  <a:schemeClr val="dk1"/>
                </a:solidFill>
                <a:highlight>
                  <a:schemeClr val="lt1"/>
                </a:highlight>
              </a:rPr>
              <a:t>Graph CNN captures information from the network topology for prediction process ​</a:t>
            </a:r>
            <a:endParaRPr sz="1050">
              <a:solidFill>
                <a:schemeClr val="dk1"/>
              </a:solidFill>
              <a:highlight>
                <a:schemeClr val="lt1"/>
              </a:highlight>
            </a:endParaRPr>
          </a:p>
          <a:p>
            <a:pPr marL="635000" lvl="0" indent="-282575" algn="l" rtl="0">
              <a:spcBef>
                <a:spcPts val="0"/>
              </a:spcBef>
              <a:spcAft>
                <a:spcPts val="0"/>
              </a:spcAft>
              <a:buClr>
                <a:schemeClr val="dk1"/>
              </a:buClr>
              <a:buSzPts val="850"/>
              <a:buFont typeface="Arial"/>
              <a:buChar char="●"/>
            </a:pPr>
            <a:r>
              <a:rPr lang="en" sz="1050">
                <a:solidFill>
                  <a:schemeClr val="dk1"/>
                </a:solidFill>
                <a:highlight>
                  <a:schemeClr val="lt1"/>
                </a:highlight>
              </a:rPr>
              <a:t>Especially in genetic data, the observed and proven network could help refine important pathways that could help in prediction ​</a:t>
            </a:r>
            <a:endParaRPr sz="1050">
              <a:solidFill>
                <a:schemeClr val="dk1"/>
              </a:solidFill>
              <a:highlight>
                <a:schemeClr val="lt1"/>
              </a:highlight>
            </a:endParaRPr>
          </a:p>
          <a:p>
            <a:pPr marL="635000" lvl="0" indent="-282575" algn="l" rtl="0">
              <a:spcBef>
                <a:spcPts val="0"/>
              </a:spcBef>
              <a:spcAft>
                <a:spcPts val="0"/>
              </a:spcAft>
              <a:buClr>
                <a:schemeClr val="dk1"/>
              </a:buClr>
              <a:buSzPts val="850"/>
              <a:buFont typeface="Arial"/>
              <a:buChar char="●"/>
            </a:pPr>
            <a:r>
              <a:rPr lang="en" sz="1050">
                <a:solidFill>
                  <a:schemeClr val="dk1"/>
                </a:solidFill>
                <a:highlight>
                  <a:schemeClr val="lt1"/>
                </a:highlight>
              </a:rPr>
              <a:t>A layer wise propagation algorithm tailored for Graph-CNN​</a:t>
            </a:r>
            <a:endParaRPr sz="1050">
              <a:solidFill>
                <a:schemeClr val="dk1"/>
              </a:solidFill>
              <a:highlight>
                <a:schemeClr val="lt1"/>
              </a:highlight>
            </a:endParaRPr>
          </a:p>
          <a:p>
            <a:pPr marL="635000" lvl="0" indent="-282575" algn="l" rtl="0">
              <a:spcBef>
                <a:spcPts val="0"/>
              </a:spcBef>
              <a:spcAft>
                <a:spcPts val="0"/>
              </a:spcAft>
              <a:buClr>
                <a:schemeClr val="dk1"/>
              </a:buClr>
              <a:buSzPts val="850"/>
              <a:buFont typeface="Arial"/>
              <a:buChar char="●"/>
            </a:pPr>
            <a:r>
              <a:rPr lang="en" sz="1050">
                <a:solidFill>
                  <a:schemeClr val="dk1"/>
                </a:solidFill>
                <a:highlight>
                  <a:schemeClr val="lt1"/>
                </a:highlight>
              </a:rPr>
              <a:t>Using the Laplacian function and spectral graph theory, computes its Taylor decomposition to find the relative weights for the nodes present in the graph​</a:t>
            </a:r>
            <a:endParaRPr sz="1050">
              <a:solidFill>
                <a:schemeClr val="dk1"/>
              </a:solidFill>
              <a:highlight>
                <a:schemeClr val="lt1"/>
              </a:highlight>
            </a:endParaRPr>
          </a:p>
          <a:p>
            <a:pPr marL="635000" lvl="0" indent="-282575" algn="l" rtl="0">
              <a:spcBef>
                <a:spcPts val="0"/>
              </a:spcBef>
              <a:spcAft>
                <a:spcPts val="0"/>
              </a:spcAft>
              <a:buClr>
                <a:schemeClr val="dk1"/>
              </a:buClr>
              <a:buSzPts val="850"/>
              <a:buFont typeface="Arial"/>
              <a:buChar char="●"/>
            </a:pPr>
            <a:r>
              <a:rPr lang="en" sz="1050">
                <a:solidFill>
                  <a:schemeClr val="dk1"/>
                </a:solidFill>
                <a:highlight>
                  <a:schemeClr val="lt1"/>
                </a:highlight>
              </a:rPr>
              <a:t>Attempts to decode the black box problem​</a:t>
            </a:r>
            <a:endParaRPr sz="1050">
              <a:solidFill>
                <a:schemeClr val="dk1"/>
              </a:solidFill>
              <a:highlight>
                <a:schemeClr val="lt1"/>
              </a:highlight>
            </a:endParaRPr>
          </a:p>
          <a:p>
            <a:pPr marL="0" lvl="0" indent="0" algn="l" rtl="0">
              <a:spcBef>
                <a:spcPts val="0"/>
              </a:spcBef>
              <a:spcAft>
                <a:spcPts val="0"/>
              </a:spcAft>
              <a:buClr>
                <a:schemeClr val="dk1"/>
              </a:buClr>
              <a:buSzPts val="1100"/>
              <a:buFont typeface="Arial"/>
              <a:buNone/>
            </a:pPr>
            <a:endParaRPr sz="1050">
              <a:solidFill>
                <a:schemeClr val="dk1"/>
              </a:solidFill>
              <a:highlight>
                <a:schemeClr val="lt1"/>
              </a:highlight>
            </a:endParaRPr>
          </a:p>
          <a:p>
            <a:pPr marL="0" lvl="0" indent="0" algn="l" rtl="0">
              <a:spcBef>
                <a:spcPts val="0"/>
              </a:spcBef>
              <a:spcAft>
                <a:spcPts val="1200"/>
              </a:spcAft>
              <a:buNone/>
            </a:pPr>
            <a:endParaRPr>
              <a:highlight>
                <a:schemeClr val="lt1"/>
              </a:highlight>
            </a:endParaRPr>
          </a:p>
        </p:txBody>
      </p:sp>
      <p:pic>
        <p:nvPicPr>
          <p:cNvPr id="93" name="Google Shape;93;p19"/>
          <p:cNvPicPr preferRelativeResize="0"/>
          <p:nvPr/>
        </p:nvPicPr>
        <p:blipFill>
          <a:blip r:embed="rId3">
            <a:alphaModFix/>
          </a:blip>
          <a:stretch>
            <a:fillRect/>
          </a:stretch>
        </p:blipFill>
        <p:spPr>
          <a:xfrm>
            <a:off x="431000" y="1814513"/>
            <a:ext cx="5055400" cy="1514475"/>
          </a:xfrm>
          <a:prstGeom prst="rect">
            <a:avLst/>
          </a:prstGeom>
          <a:noFill/>
          <a:ln>
            <a:noFill/>
          </a:ln>
        </p:spPr>
      </p:pic>
      <p:sp>
        <p:nvSpPr>
          <p:cNvPr id="94" name="Google Shape;94;p19"/>
          <p:cNvSpPr txBox="1"/>
          <p:nvPr/>
        </p:nvSpPr>
        <p:spPr>
          <a:xfrm>
            <a:off x="369100" y="27265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6739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 Lasso Logistic Regression &amp; Random Forest (RF)</a:t>
            </a:r>
            <a:endParaRPr/>
          </a:p>
        </p:txBody>
      </p:sp>
      <p:sp>
        <p:nvSpPr>
          <p:cNvPr id="100" name="Google Shape;10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solidFill>
                  <a:schemeClr val="dk1"/>
                </a:solidFill>
              </a:rPr>
              <a:t>Tuned Parameter (Lasso):</a:t>
            </a:r>
            <a:endParaRPr sz="1500">
              <a:solidFill>
                <a:schemeClr val="dk1"/>
              </a:solidFill>
            </a:endParaRPr>
          </a:p>
          <a:p>
            <a:pPr marL="457200" lvl="0" indent="-323850" algn="l" rtl="0">
              <a:spcBef>
                <a:spcPts val="1200"/>
              </a:spcBef>
              <a:spcAft>
                <a:spcPts val="0"/>
              </a:spcAft>
              <a:buClr>
                <a:schemeClr val="dk1"/>
              </a:buClr>
              <a:buSzPts val="1500"/>
              <a:buChar char="●"/>
            </a:pPr>
            <a:r>
              <a:rPr lang="en" sz="1500">
                <a:solidFill>
                  <a:schemeClr val="dk1"/>
                </a:solidFill>
              </a:rPr>
              <a:t>C: 1 -&gt; 100</a:t>
            </a:r>
            <a:endParaRPr sz="1500">
              <a:solidFill>
                <a:schemeClr val="dk1"/>
              </a:solidFill>
            </a:endParaRPr>
          </a:p>
          <a:p>
            <a:pPr marL="0" lvl="0" indent="0" algn="l" rtl="0">
              <a:spcBef>
                <a:spcPts val="1200"/>
              </a:spcBef>
              <a:spcAft>
                <a:spcPts val="0"/>
              </a:spcAft>
              <a:buNone/>
            </a:pPr>
            <a:endParaRPr sz="1500">
              <a:solidFill>
                <a:schemeClr val="dk1"/>
              </a:solidFill>
            </a:endParaRPr>
          </a:p>
          <a:p>
            <a:pPr marL="0" lvl="0" indent="0" algn="l" rtl="0">
              <a:spcBef>
                <a:spcPts val="1200"/>
              </a:spcBef>
              <a:spcAft>
                <a:spcPts val="0"/>
              </a:spcAft>
              <a:buClr>
                <a:schemeClr val="dk1"/>
              </a:buClr>
              <a:buSzPts val="1100"/>
              <a:buFont typeface="Arial"/>
              <a:buNone/>
            </a:pPr>
            <a:r>
              <a:rPr lang="en" sz="1500">
                <a:solidFill>
                  <a:schemeClr val="dk1"/>
                </a:solidFill>
              </a:rPr>
              <a:t>Future Parameter Tuning Changes (RF): </a:t>
            </a:r>
            <a:endParaRPr sz="1500">
              <a:solidFill>
                <a:schemeClr val="dk1"/>
              </a:solidFill>
            </a:endParaRPr>
          </a:p>
          <a:p>
            <a:pPr marL="457200" lvl="0" indent="-323850" algn="l" rtl="0">
              <a:spcBef>
                <a:spcPts val="1200"/>
              </a:spcBef>
              <a:spcAft>
                <a:spcPts val="0"/>
              </a:spcAft>
              <a:buClr>
                <a:schemeClr val="dk1"/>
              </a:buClr>
              <a:buSzPts val="1500"/>
              <a:buChar char="●"/>
            </a:pPr>
            <a:r>
              <a:rPr lang="en" sz="1500">
                <a:solidFill>
                  <a:schemeClr val="dk1"/>
                </a:solidFill>
              </a:rPr>
              <a:t>Random States 1 -&gt; 4 </a:t>
            </a:r>
            <a:endParaRPr sz="1500">
              <a:solidFill>
                <a:schemeClr val="dk1"/>
              </a:solidFill>
            </a:endParaRPr>
          </a:p>
          <a:p>
            <a:pPr marL="457200" lvl="0" indent="-323850" algn="l" rtl="0">
              <a:spcBef>
                <a:spcPts val="0"/>
              </a:spcBef>
              <a:spcAft>
                <a:spcPts val="0"/>
              </a:spcAft>
              <a:buClr>
                <a:schemeClr val="dk1"/>
              </a:buClr>
              <a:buSzPts val="1500"/>
              <a:buChar char="●"/>
            </a:pPr>
            <a:r>
              <a:rPr lang="en" sz="1500">
                <a:solidFill>
                  <a:schemeClr val="dk1"/>
                </a:solidFill>
              </a:rPr>
              <a:t>Number of Estimators -&gt; 463</a:t>
            </a:r>
            <a:endParaRPr sz="1500">
              <a:solidFill>
                <a:schemeClr val="dk1"/>
              </a:solidFill>
            </a:endParaRPr>
          </a:p>
        </p:txBody>
      </p:sp>
      <p:pic>
        <p:nvPicPr>
          <p:cNvPr id="101" name="Google Shape;101;p20"/>
          <p:cNvPicPr preferRelativeResize="0"/>
          <p:nvPr/>
        </p:nvPicPr>
        <p:blipFill rotWithShape="1">
          <a:blip r:embed="rId3">
            <a:alphaModFix/>
          </a:blip>
          <a:srcRect r="1009" b="4232"/>
          <a:stretch/>
        </p:blipFill>
        <p:spPr>
          <a:xfrm>
            <a:off x="4190599" y="1397825"/>
            <a:ext cx="4641701" cy="508125"/>
          </a:xfrm>
          <a:prstGeom prst="rect">
            <a:avLst/>
          </a:prstGeom>
          <a:noFill/>
          <a:ln>
            <a:noFill/>
          </a:ln>
        </p:spPr>
      </p:pic>
      <p:pic>
        <p:nvPicPr>
          <p:cNvPr id="102" name="Google Shape;102;p20"/>
          <p:cNvPicPr preferRelativeResize="0"/>
          <p:nvPr/>
        </p:nvPicPr>
        <p:blipFill>
          <a:blip r:embed="rId4">
            <a:alphaModFix/>
          </a:blip>
          <a:stretch>
            <a:fillRect/>
          </a:stretch>
        </p:blipFill>
        <p:spPr>
          <a:xfrm>
            <a:off x="4166850" y="2877807"/>
            <a:ext cx="4689199" cy="50811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 Graph Neural Network</a:t>
            </a:r>
            <a:endParaRPr/>
          </a:p>
        </p:txBody>
      </p:sp>
      <p:sp>
        <p:nvSpPr>
          <p:cNvPr id="108" name="Google Shape;108;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635000" lvl="0" indent="-304800" algn="l" rtl="0">
              <a:spcBef>
                <a:spcPts val="0"/>
              </a:spcBef>
              <a:spcAft>
                <a:spcPts val="0"/>
              </a:spcAft>
              <a:buClr>
                <a:schemeClr val="dk1"/>
              </a:buClr>
              <a:buSzPts val="1200"/>
              <a:buFont typeface="Arial"/>
              <a:buChar char="●"/>
            </a:pPr>
            <a:r>
              <a:rPr lang="en" sz="1500" dirty="0">
                <a:solidFill>
                  <a:schemeClr val="dk1"/>
                </a:solidFill>
              </a:rPr>
              <a:t>Two convolutional layers with 16 filters each and one hidden​</a:t>
            </a:r>
            <a:br>
              <a:rPr lang="en" sz="1500" dirty="0">
                <a:solidFill>
                  <a:schemeClr val="dk1"/>
                </a:solidFill>
              </a:rPr>
            </a:br>
            <a:r>
              <a:rPr lang="en" sz="1500" dirty="0">
                <a:solidFill>
                  <a:schemeClr val="dk1"/>
                </a:solidFill>
              </a:rPr>
              <a:t>layer with 128 nodes​</a:t>
            </a:r>
            <a:endParaRPr sz="1500" dirty="0">
              <a:solidFill>
                <a:schemeClr val="dk1"/>
              </a:solidFill>
            </a:endParaRPr>
          </a:p>
          <a:p>
            <a:pPr marL="635000" lvl="0" indent="-304800" algn="l" rtl="0">
              <a:spcBef>
                <a:spcPts val="0"/>
              </a:spcBef>
              <a:spcAft>
                <a:spcPts val="0"/>
              </a:spcAft>
              <a:buClr>
                <a:schemeClr val="dk1"/>
              </a:buClr>
              <a:buSzPts val="1200"/>
              <a:buFont typeface="Arial"/>
              <a:buChar char="●"/>
            </a:pPr>
            <a:r>
              <a:rPr lang="en" sz="1500" dirty="0">
                <a:solidFill>
                  <a:schemeClr val="dk1"/>
                </a:solidFill>
              </a:rPr>
              <a:t>Pooling was done over a filter of size 2x2, with a batch size of​</a:t>
            </a:r>
            <a:br>
              <a:rPr lang="en" sz="1500" dirty="0">
                <a:solidFill>
                  <a:schemeClr val="dk1"/>
                </a:solidFill>
              </a:rPr>
            </a:br>
            <a:r>
              <a:rPr lang="en" sz="1500" dirty="0">
                <a:solidFill>
                  <a:schemeClr val="dk1"/>
                </a:solidFill>
              </a:rPr>
              <a:t>100​</a:t>
            </a:r>
            <a:endParaRPr sz="1500" dirty="0">
              <a:solidFill>
                <a:schemeClr val="dk1"/>
              </a:solidFill>
            </a:endParaRPr>
          </a:p>
          <a:p>
            <a:pPr marL="635000" lvl="0" indent="-304800" algn="l" rtl="0">
              <a:spcBef>
                <a:spcPts val="0"/>
              </a:spcBef>
              <a:spcAft>
                <a:spcPts val="0"/>
              </a:spcAft>
              <a:buClr>
                <a:schemeClr val="dk1"/>
              </a:buClr>
              <a:buSzPts val="1200"/>
              <a:buFont typeface="Arial"/>
              <a:buChar char="●"/>
            </a:pPr>
            <a:r>
              <a:rPr lang="en" sz="1500" dirty="0">
                <a:solidFill>
                  <a:schemeClr val="dk1"/>
                </a:solidFill>
              </a:rPr>
              <a:t>The final metrics for the architecture were​</a:t>
            </a:r>
            <a:endParaRPr sz="1500" dirty="0">
              <a:solidFill>
                <a:schemeClr val="dk1"/>
              </a:solidFill>
            </a:endParaRPr>
          </a:p>
          <a:p>
            <a:pPr marL="977900" lvl="0" indent="-304800" algn="l" rtl="0">
              <a:spcBef>
                <a:spcPts val="0"/>
              </a:spcBef>
              <a:spcAft>
                <a:spcPts val="0"/>
              </a:spcAft>
              <a:buClr>
                <a:schemeClr val="dk1"/>
              </a:buClr>
              <a:buSzPts val="1200"/>
              <a:buFont typeface="Arial"/>
              <a:buChar char="●"/>
            </a:pPr>
            <a:r>
              <a:rPr lang="en" sz="1500" dirty="0">
                <a:solidFill>
                  <a:schemeClr val="dk1"/>
                </a:solidFill>
              </a:rPr>
              <a:t>AUC </a:t>
            </a:r>
            <a:r>
              <a:rPr lang="en" sz="1500" b="1" dirty="0">
                <a:solidFill>
                  <a:schemeClr val="dk1"/>
                </a:solidFill>
              </a:rPr>
              <a:t>76.588%</a:t>
            </a:r>
            <a:r>
              <a:rPr lang="en" sz="1500" dirty="0">
                <a:solidFill>
                  <a:schemeClr val="dk1"/>
                </a:solidFill>
              </a:rPr>
              <a:t>​	F1-weighted  </a:t>
            </a:r>
            <a:r>
              <a:rPr lang="en" sz="1500" b="1" dirty="0">
                <a:solidFill>
                  <a:schemeClr val="dk1"/>
                </a:solidFill>
              </a:rPr>
              <a:t>76.978%</a:t>
            </a:r>
            <a:r>
              <a:rPr lang="en" sz="1500" dirty="0">
                <a:solidFill>
                  <a:schemeClr val="dk1"/>
                </a:solidFill>
              </a:rPr>
              <a:t>​	Test accuracy </a:t>
            </a:r>
            <a:r>
              <a:rPr lang="en" sz="1500" b="1" dirty="0">
                <a:solidFill>
                  <a:schemeClr val="dk1"/>
                </a:solidFill>
              </a:rPr>
              <a:t>79.167%</a:t>
            </a:r>
            <a:r>
              <a:rPr lang="en" sz="1500" dirty="0">
                <a:solidFill>
                  <a:schemeClr val="dk1"/>
                </a:solidFill>
              </a:rPr>
              <a:t> ​</a:t>
            </a:r>
            <a:endParaRPr sz="1500" dirty="0">
              <a:solidFill>
                <a:schemeClr val="dk1"/>
              </a:solidFill>
            </a:endParaRPr>
          </a:p>
          <a:p>
            <a:pPr marL="457200" lvl="0" indent="0" algn="l" rtl="0">
              <a:spcBef>
                <a:spcPts val="0"/>
              </a:spcBef>
              <a:spcAft>
                <a:spcPts val="0"/>
              </a:spcAft>
              <a:buNone/>
            </a:pPr>
            <a:endParaRPr sz="1500" dirty="0">
              <a:solidFill>
                <a:schemeClr val="dk1"/>
              </a:solidFill>
            </a:endParaRPr>
          </a:p>
          <a:p>
            <a:pPr marL="0" lvl="0" indent="0" algn="l" rtl="0">
              <a:spcBef>
                <a:spcPts val="0"/>
              </a:spcBef>
              <a:spcAft>
                <a:spcPts val="1200"/>
              </a:spcAft>
              <a:buNone/>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2244</Words>
  <Application>Microsoft Macintosh PowerPoint</Application>
  <PresentationFormat>On-screen Show (16:9)</PresentationFormat>
  <Paragraphs>218</Paragraphs>
  <Slides>18</Slides>
  <Notes>18</Notes>
  <HiddenSlides>3</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18</vt:i4>
      </vt:variant>
    </vt:vector>
  </HeadingPairs>
  <TitlesOfParts>
    <vt:vector size="20" baseType="lpstr">
      <vt:lpstr>Arial</vt:lpstr>
      <vt:lpstr>Simple Light</vt:lpstr>
      <vt:lpstr>Utilizing Graph Neural Networks and ML models for personalized AD pathology discovery</vt:lpstr>
      <vt:lpstr>Disclosures</vt:lpstr>
      <vt:lpstr>Index </vt:lpstr>
      <vt:lpstr>Introduction</vt:lpstr>
      <vt:lpstr>Methods</vt:lpstr>
      <vt:lpstr>Methods - Dataset Used</vt:lpstr>
      <vt:lpstr>Methods - Graph Convolutional Networks (GNN)</vt:lpstr>
      <vt:lpstr>Results - Lasso Logistic Regression &amp; Random Forest (RF)</vt:lpstr>
      <vt:lpstr>Results - Graph Neural Network</vt:lpstr>
      <vt:lpstr>Results - All Genes from ROSMAP</vt:lpstr>
      <vt:lpstr>Results - Top 10 from ROSMAP </vt:lpstr>
      <vt:lpstr>Results - Demographic Data &amp; APOE from ROSMAP</vt:lpstr>
      <vt:lpstr>Results - Literature Review of Top 10 Genes from ROSMAP  </vt:lpstr>
      <vt:lpstr>Results - Top 10 from GSE63063 *Gene found in Literature*  </vt:lpstr>
      <vt:lpstr>Conclusion</vt:lpstr>
      <vt:lpstr>References</vt:lpstr>
      <vt:lpstr>Appendix</vt:lpstr>
      <vt:lpstr>miRNA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Utilizing Graph Neural Networks and ML models for personalized AD pathology discovery</dc:title>
  <cp:lastModifiedBy>Mehmet Enes Inam</cp:lastModifiedBy>
  <cp:revision>1</cp:revision>
  <dcterms:modified xsi:type="dcterms:W3CDTF">2022-08-07T04:45:15Z</dcterms:modified>
</cp:coreProperties>
</file>