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5100426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5100426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-Aging is associated with muscle wasting and seen here in these MRI cross- sections of 24 and 65 yr old human thigh muscle. This wasting results in increased </a:t>
            </a:r>
            <a:r>
              <a:rPr lang="en" sz="1400">
                <a:solidFill>
                  <a:schemeClr val="dk1"/>
                </a:solidFill>
              </a:rPr>
              <a:t>likelihood</a:t>
            </a:r>
            <a:r>
              <a:rPr lang="en" sz="1400">
                <a:solidFill>
                  <a:schemeClr val="dk1"/>
                </a:solidFill>
              </a:rPr>
              <a:t> of mortality.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-Muscle, a cellularly heterogenous </a:t>
            </a:r>
            <a:r>
              <a:rPr lang="en" sz="1400">
                <a:solidFill>
                  <a:schemeClr val="dk1"/>
                </a:solidFill>
              </a:rPr>
              <a:t>endocrine</a:t>
            </a:r>
            <a:r>
              <a:rPr lang="en" sz="1400">
                <a:solidFill>
                  <a:schemeClr val="dk1"/>
                </a:solidFill>
              </a:rPr>
              <a:t> organ, is a significant </a:t>
            </a:r>
            <a:r>
              <a:rPr lang="en" sz="1400">
                <a:solidFill>
                  <a:schemeClr val="dk1"/>
                </a:solidFill>
              </a:rPr>
              <a:t>determinant</a:t>
            </a:r>
            <a:r>
              <a:rPr lang="en" sz="1400">
                <a:solidFill>
                  <a:schemeClr val="dk1"/>
                </a:solidFill>
              </a:rPr>
              <a:t> of health span based on its own health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-Circadian gene expression can impact its health, as observed here in the circadian gene mouse knockout, where muscle mass was decreased in addition to overall survival.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-Our goal was to determine circadian gene expression that is differential based on cell type and age for potential drug targets.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72c27d61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72c27d61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Gastrocnemius (calf muscle)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Filtered out genes that has less than 200 or more than 3200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Top 2000 features → PCA and UMAP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FeaturePlot () for visualization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51004260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51004260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focused our differential expression analyses on Type IIb and IIx muscle cells.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51004260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51004260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95959"/>
                </a:solidFill>
              </a:rPr>
              <a:t>In aging, in the region of 2x fibers, we saw an increase in expression of Trim63, a gene when overexpressed causes muscle fiber wasting and shinkage, known as atrophy.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95959"/>
                </a:solidFill>
              </a:rPr>
              <a:t>This expression across age suggests a loss of type 2x fibers which would result in less fatigue resistant power capacity of the muscle in aging.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95959"/>
                </a:solidFill>
              </a:rPr>
              <a:t>G</a:t>
            </a:r>
            <a:r>
              <a:rPr lang="en" sz="1000">
                <a:solidFill>
                  <a:srgbClr val="595959"/>
                </a:solidFill>
              </a:rPr>
              <a:t>O terms: 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95959"/>
                </a:solidFill>
              </a:rPr>
              <a:t>Myh1: striated muscle contraction (GO:0006941); ATP binding (GO:0005524);actin binding (GO:0003779);cytoskeleton organization and biogenesis (GO:0007010);motor activity (GO:0003774);muscle development (GO:0007517);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95959"/>
                </a:solidFill>
              </a:rPr>
              <a:t>Myh10: striated muscle contraction (GO:0006941); ATP binding (GO:0005524);actin binding (GO:0003779);calmodulin binding (GO:0005516);cellular morphogenesis (GO:0000902);exocytosis (GO:0006887);motor activity (GO:0003774);muscle development (GO:0007517);neuronal migration (GO:0001764);plasma membrane repair (GO:0001778);protein amino acid alkylation (GO:0008213);protein binding (GO:0005515);smooth muscle contraction (GO:0006939);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95959"/>
                </a:solidFill>
              </a:rPr>
              <a:t>Trim63: proteasomal ubiquitin-dependent protein catabolism (GO:0043161); muscle contraction (GO:0006936);protein binding (GO:0005515);ubiquitin-protein ligase activity (GO:0004842)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95959"/>
                </a:solidFill>
              </a:rPr>
              <a:t>Fbxo32: ubiquitin cycle (GO:0006512); odorant binding (GO:0005549);protein binding (GO:0005515);transport (GO:0006810) 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72c27d6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72c27d6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aging we observed a </a:t>
            </a:r>
            <a:r>
              <a:rPr lang="en"/>
              <a:t>decrease</a:t>
            </a:r>
            <a:r>
              <a:rPr lang="en"/>
              <a:t> in Myh10, which is a marker for the very powerful Type IIB fibers in the Type IIB nuclei regions.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accompanied by a downregulation of the Fbxo32 gene, which also when overexpressed causes muscle atrophy.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downregulation of the atrophy gene may be due to reduced nuclei of the Type IIB fibers.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Unexpectedly 2B nuclei express the 2X marker, Myh1 as a decrease through 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may be </a:t>
            </a:r>
            <a:r>
              <a:rPr lang="en"/>
              <a:t>because</a:t>
            </a:r>
            <a:r>
              <a:rPr lang="en"/>
              <a:t> the nuclei is a hybrid nuclei with 2B and 2x expression, contributing to the well know 2B-2x hybrid muscle fibers.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2f373347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2f37334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7.jp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12950"/>
            <a:ext cx="8520600" cy="19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77" u="sng">
                <a:solidFill>
                  <a:schemeClr val="dk2"/>
                </a:solidFill>
              </a:rPr>
              <a:t>Team mCIRCrna</a:t>
            </a:r>
            <a:endParaRPr b="1" sz="2577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77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Integration of circadian transcriptomes and snRNA sequencing to identify age and cell type dependent circadian gene signatures that demonstrate tissue chronicity in muscle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45438"/>
            <a:ext cx="5330100" cy="20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leader:</a:t>
            </a:r>
            <a:r>
              <a:rPr lang="en"/>
              <a:t> Shufan Zhang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members:</a:t>
            </a:r>
            <a:r>
              <a:rPr lang="en"/>
              <a:t>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 Shrestha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Kristen Coutinho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 Nha Huynh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Herminio Vazquez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Russel Santos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945" y="2725637"/>
            <a:ext cx="3625052" cy="24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0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Goals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26648" r="0" t="0"/>
          <a:stretch/>
        </p:blipFill>
        <p:spPr>
          <a:xfrm>
            <a:off x="5109275" y="1085738"/>
            <a:ext cx="3768025" cy="16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7475" y="910800"/>
            <a:ext cx="4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Aging is associated with muscle wasting and weakness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230475" y="3545950"/>
            <a:ext cx="367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Determine and characterize muscle </a:t>
            </a:r>
            <a:r>
              <a:rPr lang="en">
                <a:solidFill>
                  <a:schemeClr val="dk1"/>
                </a:solidFill>
              </a:rPr>
              <a:t>circadian gene expression that is differential based on </a:t>
            </a:r>
            <a:r>
              <a:rPr lang="en"/>
              <a:t>cell type and age 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738" y="2759475"/>
            <a:ext cx="3217525" cy="22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000500" y="2359275"/>
            <a:ext cx="5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110650" y="562550"/>
            <a:ext cx="276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Human 24 and 65 yr MRI thigh muscle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lang="en" sz="1100"/>
              <a:t>J</a:t>
            </a:r>
            <a:r>
              <a:rPr lang="en" sz="900"/>
              <a:t>ubrias et al. Pflugers Arch.1997</a:t>
            </a:r>
            <a:endParaRPr sz="900"/>
          </a:p>
        </p:txBody>
      </p:sp>
      <p:sp>
        <p:nvSpPr>
          <p:cNvPr id="68" name="Google Shape;68;p14"/>
          <p:cNvSpPr txBox="1"/>
          <p:nvPr/>
        </p:nvSpPr>
        <p:spPr>
          <a:xfrm>
            <a:off x="234438" y="4702800"/>
            <a:ext cx="32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Kondratov et al. </a:t>
            </a:r>
            <a:r>
              <a:rPr b="1" lang="en" sz="800">
                <a:solidFill>
                  <a:srgbClr val="30303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GENES &amp; DEVELOPMENT 2006</a:t>
            </a:r>
            <a:endParaRPr sz="1000"/>
          </a:p>
        </p:txBody>
      </p:sp>
      <p:sp>
        <p:nvSpPr>
          <p:cNvPr id="69" name="Google Shape;69;p14"/>
          <p:cNvSpPr txBox="1"/>
          <p:nvPr/>
        </p:nvSpPr>
        <p:spPr>
          <a:xfrm>
            <a:off x="387900" y="2251575"/>
            <a:ext cx="438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Knockout of Bmal1, a core </a:t>
            </a:r>
            <a:r>
              <a:rPr lang="en">
                <a:solidFill>
                  <a:schemeClr val="dk1"/>
                </a:solidFill>
              </a:rPr>
              <a:t>circadian clock </a:t>
            </a:r>
            <a:r>
              <a:rPr lang="en"/>
              <a:t>gene, leads to muscle mass loss and decreased survival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b="0" l="0" r="0" t="16443"/>
          <a:stretch/>
        </p:blipFill>
        <p:spPr>
          <a:xfrm>
            <a:off x="234450" y="2852912"/>
            <a:ext cx="1061550" cy="19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87900" y="1440938"/>
            <a:ext cx="45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Muscle, a </a:t>
            </a:r>
            <a:r>
              <a:rPr lang="en"/>
              <a:t>cellularly </a:t>
            </a:r>
            <a:r>
              <a:rPr lang="en"/>
              <a:t>heterogenous endocrine organ, determines healthspan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0950" y="2999050"/>
            <a:ext cx="6286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0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Workflow</a:t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4533025" y="1463975"/>
            <a:ext cx="4446950" cy="3735177"/>
            <a:chOff x="292050" y="1363800"/>
            <a:chExt cx="4446950" cy="3735177"/>
          </a:xfrm>
        </p:grpSpPr>
        <p:sp>
          <p:nvSpPr>
            <p:cNvPr id="79" name="Google Shape;79;p15"/>
            <p:cNvSpPr/>
            <p:nvPr/>
          </p:nvSpPr>
          <p:spPr>
            <a:xfrm>
              <a:off x="517700" y="1363800"/>
              <a:ext cx="3840900" cy="293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0" name="Google Shape;80;p15"/>
            <p:cNvPicPr preferRelativeResize="0"/>
            <p:nvPr/>
          </p:nvPicPr>
          <p:blipFill rotWithShape="1">
            <a:blip r:embed="rId3">
              <a:alphaModFix/>
            </a:blip>
            <a:srcRect b="0" l="0" r="0" t="17149"/>
            <a:stretch/>
          </p:blipFill>
          <p:spPr>
            <a:xfrm>
              <a:off x="292050" y="1553075"/>
              <a:ext cx="4279951" cy="35459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5"/>
            <p:cNvSpPr txBox="1"/>
            <p:nvPr/>
          </p:nvSpPr>
          <p:spPr>
            <a:xfrm>
              <a:off x="2567900" y="3835375"/>
              <a:ext cx="2171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215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McCarthy et al., 2007</a:t>
              </a:r>
              <a:endParaRPr sz="1100"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-72450" y="780850"/>
            <a:ext cx="5572350" cy="4235238"/>
            <a:chOff x="4380800" y="266646"/>
            <a:chExt cx="5572350" cy="4210816"/>
          </a:xfrm>
        </p:grpSpPr>
        <p:pic>
          <p:nvPicPr>
            <p:cNvPr id="83" name="Google Shape;83;p15"/>
            <p:cNvPicPr preferRelativeResize="0"/>
            <p:nvPr/>
          </p:nvPicPr>
          <p:blipFill rotWithShape="1">
            <a:blip r:embed="rId4">
              <a:alphaModFix/>
            </a:blip>
            <a:srcRect b="9853" l="20404" r="12255" t="0"/>
            <a:stretch/>
          </p:blipFill>
          <p:spPr>
            <a:xfrm>
              <a:off x="4572000" y="666038"/>
              <a:ext cx="4067300" cy="3811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 txBox="1"/>
            <p:nvPr/>
          </p:nvSpPr>
          <p:spPr>
            <a:xfrm>
              <a:off x="4380800" y="2196107"/>
              <a:ext cx="2171100" cy="35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McCarthy et al., 2007</a:t>
              </a:r>
              <a:endParaRPr sz="1100"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5750150" y="266646"/>
              <a:ext cx="4203000" cy="7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4292F"/>
                  </a:solidFill>
                  <a:highlight>
                    <a:srgbClr val="FFFFFF"/>
                  </a:highlight>
                </a:rPr>
                <a:t>snRNA-seq data from the tibialis anterior (TA) muscle of wild-type mice at 5-month and 24-month of age</a:t>
              </a:r>
              <a:endParaRPr b="1" sz="1200">
                <a:solidFill>
                  <a:srgbClr val="24292F"/>
                </a:solidFill>
                <a:highlight>
                  <a:srgbClr val="FFFFFF"/>
                </a:highlight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4292F"/>
                  </a:solidFill>
                  <a:highlight>
                    <a:srgbClr val="FFFFFF"/>
                  </a:highlight>
                </a:rPr>
                <a:t>Petrany et al., 2020</a:t>
              </a:r>
              <a:endParaRPr sz="1100"/>
            </a:p>
          </p:txBody>
        </p:sp>
      </p:grpSp>
      <p:cxnSp>
        <p:nvCxnSpPr>
          <p:cNvPr id="86" name="Google Shape;86;p15"/>
          <p:cNvCxnSpPr/>
          <p:nvPr/>
        </p:nvCxnSpPr>
        <p:spPr>
          <a:xfrm flipH="1" rot="10800000">
            <a:off x="3941125" y="3720725"/>
            <a:ext cx="8349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/>
          <p:nvPr/>
        </p:nvSpPr>
        <p:spPr>
          <a:xfrm>
            <a:off x="2549200" y="1616375"/>
            <a:ext cx="214200" cy="152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679550" y="2031425"/>
            <a:ext cx="946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Seurat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 package (v.4.1.1)</a:t>
            </a:r>
            <a:endParaRPr sz="1100"/>
          </a:p>
        </p:txBody>
      </p:sp>
      <p:sp>
        <p:nvSpPr>
          <p:cNvPr id="89" name="Google Shape;89;p15"/>
          <p:cNvSpPr txBox="1"/>
          <p:nvPr/>
        </p:nvSpPr>
        <p:spPr>
          <a:xfrm>
            <a:off x="311700" y="3545800"/>
            <a:ext cx="140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F1F1F"/>
                </a:solidFill>
                <a:highlight>
                  <a:srgbClr val="FFFFFF"/>
                </a:highlight>
              </a:rPr>
              <a:t>total RNA was isolated from g</a:t>
            </a:r>
            <a:r>
              <a:rPr lang="en" sz="500">
                <a:solidFill>
                  <a:srgbClr val="1F1F1F"/>
                </a:solidFill>
                <a:highlight>
                  <a:srgbClr val="FFFFFF"/>
                </a:highlight>
              </a:rPr>
              <a:t>astrocnemius</a:t>
            </a:r>
            <a:r>
              <a:rPr lang="en" sz="500">
                <a:solidFill>
                  <a:srgbClr val="1F1F1F"/>
                </a:solidFill>
                <a:highlight>
                  <a:srgbClr val="FFFFFF"/>
                </a:highlight>
              </a:rPr>
              <a:t> muscles</a:t>
            </a:r>
            <a:r>
              <a:rPr lang="en" sz="500"/>
              <a:t> </a:t>
            </a:r>
            <a:r>
              <a:rPr lang="en" sz="500">
                <a:solidFill>
                  <a:srgbClr val="24292F"/>
                </a:solidFill>
                <a:highlight>
                  <a:schemeClr val="lt1"/>
                </a:highlight>
              </a:rPr>
              <a:t>of wild-type mice </a:t>
            </a:r>
            <a:r>
              <a:rPr lang="en" sz="500"/>
              <a:t>at</a:t>
            </a:r>
            <a:r>
              <a:rPr lang="en" sz="500"/>
              <a:t> </a:t>
            </a:r>
            <a:r>
              <a:rPr lang="en" sz="500">
                <a:solidFill>
                  <a:srgbClr val="1F1F1F"/>
                </a:solidFill>
                <a:highlight>
                  <a:srgbClr val="FFFFFF"/>
                </a:highlight>
              </a:rPr>
              <a:t>7-10 week of age</a:t>
            </a:r>
            <a:endParaRPr sz="500"/>
          </a:p>
        </p:txBody>
      </p:sp>
      <p:sp>
        <p:nvSpPr>
          <p:cNvPr id="90" name="Google Shape;90;p15"/>
          <p:cNvSpPr txBox="1"/>
          <p:nvPr/>
        </p:nvSpPr>
        <p:spPr>
          <a:xfrm>
            <a:off x="1954900" y="4284400"/>
            <a:ext cx="140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63025" y="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cell-types in mice skeletal muscle samples at different age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018600" y="1048725"/>
            <a:ext cx="4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5-month 	    	                     24-month</a:t>
            </a:r>
            <a:endParaRPr b="1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425" y="1129602"/>
            <a:ext cx="2056849" cy="207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050" y="3400116"/>
            <a:ext cx="3198049" cy="7027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6"/>
          <p:cNvGrpSpPr/>
          <p:nvPr/>
        </p:nvGrpSpPr>
        <p:grpSpPr>
          <a:xfrm>
            <a:off x="5945950" y="4067850"/>
            <a:ext cx="2924902" cy="835950"/>
            <a:chOff x="5146950" y="3982950"/>
            <a:chExt cx="2924902" cy="835950"/>
          </a:xfrm>
        </p:grpSpPr>
        <p:pic>
          <p:nvPicPr>
            <p:cNvPr id="100" name="Google Shape;100;p16"/>
            <p:cNvPicPr preferRelativeResize="0"/>
            <p:nvPr/>
          </p:nvPicPr>
          <p:blipFill rotWithShape="1">
            <a:blip r:embed="rId5">
              <a:alphaModFix/>
            </a:blip>
            <a:srcRect b="15754" l="66844" r="0" t="30366"/>
            <a:stretch/>
          </p:blipFill>
          <p:spPr>
            <a:xfrm>
              <a:off x="6334225" y="4294575"/>
              <a:ext cx="1346627" cy="50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/>
            <p:cNvPicPr preferRelativeResize="0"/>
            <p:nvPr/>
          </p:nvPicPr>
          <p:blipFill rotWithShape="1">
            <a:blip r:embed="rId5">
              <a:alphaModFix/>
            </a:blip>
            <a:srcRect b="14973" l="0" r="69008" t="0"/>
            <a:stretch/>
          </p:blipFill>
          <p:spPr>
            <a:xfrm>
              <a:off x="5146950" y="4094825"/>
              <a:ext cx="1145073" cy="72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6"/>
            <p:cNvPicPr preferRelativeResize="0"/>
            <p:nvPr/>
          </p:nvPicPr>
          <p:blipFill rotWithShape="1">
            <a:blip r:embed="rId5">
              <a:alphaModFix/>
            </a:blip>
            <a:srcRect b="68842" l="66844" r="0" t="0"/>
            <a:stretch/>
          </p:blipFill>
          <p:spPr>
            <a:xfrm>
              <a:off x="6725225" y="3982950"/>
              <a:ext cx="1346627" cy="291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16"/>
          <p:cNvPicPr preferRelativeResize="0"/>
          <p:nvPr/>
        </p:nvPicPr>
        <p:blipFill rotWithShape="1">
          <a:blip r:embed="rId6">
            <a:alphaModFix/>
          </a:blip>
          <a:srcRect b="0" l="0" r="15618" t="4707"/>
          <a:stretch/>
        </p:blipFill>
        <p:spPr>
          <a:xfrm>
            <a:off x="99875" y="1357925"/>
            <a:ext cx="5417052" cy="3714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178450"/>
            <a:ext cx="85206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Circadian</a:t>
            </a:r>
            <a:r>
              <a:rPr lang="en" sz="1900"/>
              <a:t> Genes When Cross-referenced to Single Nuclei Expression Reveal a Decrease in Aging of Powerful, Fatigue Resistant Fiber Expression</a:t>
            </a:r>
            <a:endParaRPr sz="1900"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25333" l="0" r="0" t="51869"/>
          <a:stretch/>
        </p:blipFill>
        <p:spPr>
          <a:xfrm>
            <a:off x="161125" y="1569325"/>
            <a:ext cx="5315951" cy="231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974975" y="1299400"/>
            <a:ext cx="39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5-month                               24-month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5776475" y="2011825"/>
            <a:ext cx="32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muscle atrophy gene expression in Type IIx Myoclei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117939" y="2627424"/>
            <a:ext cx="425100" cy="45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671015" y="2627424"/>
            <a:ext cx="425100" cy="45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283975"/>
            <a:ext cx="85206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/>
              <a:t>Circadian Genes When Cross-referenced to Single Nuclei Expression Reveal a Decrease in Aging of Powerful Fiber Expression and a Potential Fiber Type Switch State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545" l="0" r="0" t="74997"/>
          <a:stretch/>
        </p:blipFill>
        <p:spPr>
          <a:xfrm>
            <a:off x="311700" y="3109483"/>
            <a:ext cx="4518700" cy="189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48445" l="0" r="0" t="26748"/>
          <a:stretch/>
        </p:blipFill>
        <p:spPr>
          <a:xfrm>
            <a:off x="311700" y="1304868"/>
            <a:ext cx="4518700" cy="1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4962175" y="3461950"/>
            <a:ext cx="3986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Myh10 a marker for Type IIB muscle fiber is down </a:t>
            </a:r>
            <a:r>
              <a:rPr lang="en" sz="1300"/>
              <a:t>regulated at 24 month of age.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Myh1 is marker for Type IIx muscle fiber, but it’s only differentially expressed in Type IIb cells.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Down regulation of Fbxo32 indicates m</a:t>
            </a:r>
            <a:r>
              <a:rPr lang="en" sz="1300"/>
              <a:t>uscle atrophy </a:t>
            </a:r>
            <a:endParaRPr sz="1300"/>
          </a:p>
        </p:txBody>
      </p:sp>
      <p:sp>
        <p:nvSpPr>
          <p:cNvPr id="122" name="Google Shape;122;p18"/>
          <p:cNvSpPr txBox="1"/>
          <p:nvPr/>
        </p:nvSpPr>
        <p:spPr>
          <a:xfrm>
            <a:off x="5143500" y="1764875"/>
            <a:ext cx="256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IIb Myoclei Marker is down regulated at 24 month of age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845725" y="1082625"/>
            <a:ext cx="39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5-month                          24-month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548225" y="2307275"/>
            <a:ext cx="364500" cy="349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015225" y="1482825"/>
            <a:ext cx="291900" cy="30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900450" y="1510375"/>
            <a:ext cx="588900" cy="30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900450" y="3400575"/>
            <a:ext cx="588900" cy="30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537125" y="4204400"/>
            <a:ext cx="364500" cy="349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004125" y="3379950"/>
            <a:ext cx="291900" cy="30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74861" l="0" r="0" t="3543"/>
          <a:stretch/>
        </p:blipFill>
        <p:spPr>
          <a:xfrm>
            <a:off x="4658775" y="1273400"/>
            <a:ext cx="4518699" cy="167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5865850" y="2146050"/>
            <a:ext cx="364500" cy="349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6332850" y="1321600"/>
            <a:ext cx="291900" cy="30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8243400" y="1321600"/>
            <a:ext cx="588900" cy="30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211150"/>
            <a:ext cx="85206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28575" y="751950"/>
            <a:ext cx="85206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Mentors</a:t>
            </a:r>
            <a:endParaRPr b="1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Dr. Matt Alexander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Dr. Lara Ianov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Organizers</a:t>
            </a:r>
            <a:endParaRPr b="1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392" y="4304513"/>
            <a:ext cx="1438950" cy="4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925" y="4225625"/>
            <a:ext cx="1099725" cy="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150" y="3494992"/>
            <a:ext cx="1931627" cy="4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4700" y="3378251"/>
            <a:ext cx="1464379" cy="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6050" y="3324301"/>
            <a:ext cx="1282898" cy="8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1963" y="4304528"/>
            <a:ext cx="1957454" cy="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90425" y="3352515"/>
            <a:ext cx="1784265" cy="8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