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3" r:id="rId2"/>
    <p:sldId id="314" r:id="rId3"/>
    <p:sldId id="343" r:id="rId4"/>
    <p:sldId id="1186" r:id="rId5"/>
    <p:sldId id="1199" r:id="rId6"/>
    <p:sldId id="1200" r:id="rId7"/>
    <p:sldId id="1184" r:id="rId8"/>
    <p:sldId id="1026" r:id="rId9"/>
    <p:sldId id="263" r:id="rId10"/>
    <p:sldId id="435" r:id="rId11"/>
    <p:sldId id="425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ake Y" initials="CJY" lastIdx="1" clrIdx="0">
    <p:extLst>
      <p:ext uri="{19B8F6BF-5375-455C-9EA6-DF929625EA0E}">
        <p15:presenceInfo xmlns:p15="http://schemas.microsoft.com/office/powerpoint/2012/main" userId="S::jakechen@uab.edu::fe1f6b63-9aaa-4c9d-8d38-4651a4a71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222222"/>
    <a:srgbClr val="548235"/>
    <a:srgbClr val="749CCC"/>
    <a:srgbClr val="FF9900"/>
    <a:srgbClr val="F8DDD8"/>
    <a:srgbClr val="FFCCFF"/>
    <a:srgbClr val="FFCCCC"/>
    <a:srgbClr val="F5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163" autoAdjust="0"/>
  </p:normalViewPr>
  <p:slideViewPr>
    <p:cSldViewPr snapToGrid="0">
      <p:cViewPr varScale="1">
        <p:scale>
          <a:sx n="80" d="100"/>
          <a:sy n="8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7" d="100"/>
        <a:sy n="117" d="100"/>
      </p:scale>
      <p:origin x="0" y="-36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9285-1DEA-4F6E-B51A-189B0A354E66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4862C-0764-4F9A-A33D-1DE6631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68DB4083-2749-4842-BB8F-7A8CFAA24D5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0C853E87-BCC0-4C77-B10B-4D5EAB29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B8B0-B939-448A-AEA3-473A4BE49FB3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5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91A3-AD5F-41C7-9CDB-B2A93C447805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0677-6C6C-45B9-8FB1-CE8648F04F6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5-D20F-495F-91B9-E64F42334287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F48-E406-4344-B4C2-EDEBD2EC2EC8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2E7-4FDB-4BA1-95DF-59CE88E74024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399F-042A-41ED-8CD8-DB91FA245F92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980-6870-4352-AB1E-C3EFD482BBED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92E7-4438-4FE3-AE7F-1D5F225EF864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44AD-45E0-4193-8ECA-5739E85A0E61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B1EF-AA22-43EE-A9AD-0B5587E51298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EDB1-4B23-4137-B2B9-C266FEBE4824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A515-9752-48A3-9F77-4EFB1BC0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med-lab.org/" TargetMode="External"/><Relationship Id="rId2" Type="http://schemas.openxmlformats.org/officeDocument/2006/relationships/hyperlink" Target="mailto:jakechen@uab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xgen.2021.10008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brit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vid.ubrite.org/" TargetMode="External"/><Relationship Id="rId2" Type="http://schemas.openxmlformats.org/officeDocument/2006/relationships/hyperlink" Target="http://cancer.ubrit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brit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75" y="2203023"/>
            <a:ext cx="10286999" cy="1225977"/>
          </a:xfrm>
        </p:spPr>
        <p:txBody>
          <a:bodyPr>
            <a:noAutofit/>
          </a:bodyPr>
          <a:lstStyle/>
          <a:p>
            <a:pPr algn="l"/>
            <a:r>
              <a:rPr lang="en-US" sz="4000" b="1" i="1" dirty="0"/>
              <a:t>UAB Informatics Institute Biocomputing Research Infrastructure and Tools for Omics Data Analysis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819" y="3995835"/>
            <a:ext cx="7449712" cy="208414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Jake Y. Chen, PhD, FACMI, FAIMBE, FAMIA</a:t>
            </a:r>
          </a:p>
          <a:p>
            <a:pPr algn="l"/>
            <a:r>
              <a:rPr lang="en-US" sz="1800" dirty="0"/>
              <a:t>Professor of Genetics, Computer Science &amp; Biomedical Engineering</a:t>
            </a:r>
          </a:p>
          <a:p>
            <a:pPr algn="l"/>
            <a:r>
              <a:rPr lang="en-US" sz="1800" dirty="0"/>
              <a:t>Chief Bioinformatics Officer, Informatics Institute</a:t>
            </a:r>
          </a:p>
          <a:p>
            <a:pPr algn="l"/>
            <a:r>
              <a:rPr lang="en-US" sz="1800" dirty="0"/>
              <a:t>The University of Alabama at Birmingham, USA</a:t>
            </a:r>
          </a:p>
          <a:p>
            <a:pPr algn="l"/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jakechen@uab.edu</a:t>
            </a:r>
            <a:r>
              <a:rPr lang="en-US" sz="1800" dirty="0"/>
              <a:t> | </a:t>
            </a:r>
            <a:r>
              <a:rPr lang="en-US" sz="1800" dirty="0">
                <a:hlinkClick r:id="rId3"/>
              </a:rPr>
              <a:t>aimed-lab.org</a:t>
            </a:r>
            <a:r>
              <a:rPr lang="en-US" sz="18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66" y="336382"/>
            <a:ext cx="2637900" cy="945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99" y="508465"/>
            <a:ext cx="4543410" cy="9515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0675" y="1702340"/>
            <a:ext cx="12171325" cy="7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2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51ABB-DC5E-4465-9B3E-B2D754F8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637032"/>
            <a:ext cx="11167872" cy="5583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70BB9-90B0-43CB-BBE5-0443FF316130}"/>
              </a:ext>
            </a:extLst>
          </p:cNvPr>
          <p:cNvSpPr txBox="1"/>
          <p:nvPr/>
        </p:nvSpPr>
        <p:spPr>
          <a:xfrm>
            <a:off x="723900" y="123825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Figure</a:t>
            </a:r>
          </a:p>
        </p:txBody>
      </p:sp>
    </p:spTree>
    <p:extLst>
      <p:ext uri="{BB962C8B-B14F-4D97-AF65-F5344CB8AC3E}">
        <p14:creationId xmlns:p14="http://schemas.microsoft.com/office/powerpoint/2010/main" val="8472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C77E41-2F29-4689-9FC0-76372566E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/>
          <a:stretch/>
        </p:blipFill>
        <p:spPr>
          <a:xfrm>
            <a:off x="7361469" y="3492025"/>
            <a:ext cx="4480931" cy="2676197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B4E37E34-80DF-4805-8525-1D93BC0060EF}"/>
              </a:ext>
            </a:extLst>
          </p:cNvPr>
          <p:cNvSpPr txBox="1"/>
          <p:nvPr/>
        </p:nvSpPr>
        <p:spPr>
          <a:xfrm>
            <a:off x="697142" y="297787"/>
            <a:ext cx="9952037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Training Machine Learning and AI models on U-BRITE</a:t>
            </a:r>
          </a:p>
          <a:p>
            <a:r>
              <a:rPr lang="en-US" sz="3200" i="1" dirty="0">
                <a:solidFill>
                  <a:srgbClr val="002060"/>
                </a:solidFill>
              </a:rPr>
              <a:t>Assessing community-submitted AI projects</a:t>
            </a:r>
            <a:endParaRPr sz="3200" i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A30D-372A-4555-88E0-4DF1BCB05BB0}"/>
              </a:ext>
            </a:extLst>
          </p:cNvPr>
          <p:cNvSpPr txBox="1"/>
          <p:nvPr/>
        </p:nvSpPr>
        <p:spPr>
          <a:xfrm>
            <a:off x="8763784" y="6285798"/>
            <a:ext cx="16751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Sub-Challenge #1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2B868B-AB03-4F0A-A5FD-18DE4D37B3F5}"/>
              </a:ext>
            </a:extLst>
          </p:cNvPr>
          <p:cNvGrpSpPr/>
          <p:nvPr/>
        </p:nvGrpSpPr>
        <p:grpSpPr>
          <a:xfrm>
            <a:off x="554299" y="3022600"/>
            <a:ext cx="5846501" cy="3698615"/>
            <a:chOff x="6600827" y="3316077"/>
            <a:chExt cx="5490543" cy="35133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C0321F-59A0-4D6A-B743-9942ECDEF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60"/>
            <a:stretch/>
          </p:blipFill>
          <p:spPr>
            <a:xfrm>
              <a:off x="6600827" y="3316077"/>
              <a:ext cx="5490543" cy="3513348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454295-FDF8-454F-B9ED-EB5066C84D5C}"/>
                </a:ext>
              </a:extLst>
            </p:cNvPr>
            <p:cNvSpPr/>
            <p:nvPr/>
          </p:nvSpPr>
          <p:spPr>
            <a:xfrm>
              <a:off x="9607064" y="5491386"/>
              <a:ext cx="990600" cy="466194"/>
            </a:xfrm>
            <a:prstGeom prst="roundRect">
              <a:avLst/>
            </a:prstGeom>
            <a:solidFill>
              <a:srgbClr val="D7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(188)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C58D0E-EC86-4412-A2BA-85FA363DD051}"/>
              </a:ext>
            </a:extLst>
          </p:cNvPr>
          <p:cNvSpPr/>
          <p:nvPr/>
        </p:nvSpPr>
        <p:spPr>
          <a:xfrm>
            <a:off x="6553802" y="4916658"/>
            <a:ext cx="804672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31372-BF84-4B9E-A1DB-3D98494491D1}"/>
              </a:ext>
            </a:extLst>
          </p:cNvPr>
          <p:cNvSpPr txBox="1"/>
          <p:nvPr/>
        </p:nvSpPr>
        <p:spPr>
          <a:xfrm>
            <a:off x="10505036" y="6168222"/>
            <a:ext cx="54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…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F8608-B018-47E7-BC84-392849573E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3"/>
          <a:stretch/>
        </p:blipFill>
        <p:spPr>
          <a:xfrm>
            <a:off x="2225499" y="1317042"/>
            <a:ext cx="6895322" cy="17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BE75-602B-E905-FCAA-34209DCD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0531-381D-25BB-244B-AF867840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10-10:40am</a:t>
            </a:r>
            <a:r>
              <a:rPr lang="en-US" sz="3200" b="1"/>
              <a:t>		U-BRITE</a:t>
            </a:r>
            <a:endParaRPr lang="en-US" sz="3200" b="1" dirty="0"/>
          </a:p>
          <a:p>
            <a:pPr lvl="1"/>
            <a:r>
              <a:rPr lang="en-US" dirty="0"/>
              <a:t>Jake Y. Chen, PhD, UAB Informatics Institute</a:t>
            </a:r>
          </a:p>
          <a:p>
            <a:pPr lvl="1"/>
            <a:r>
              <a:rPr lang="en-US" dirty="0"/>
              <a:t>Zhandos Sembay, MS, UAB Informatics Institute</a:t>
            </a:r>
          </a:p>
          <a:p>
            <a:r>
              <a:rPr lang="en-US" sz="3200" b="1" dirty="0"/>
              <a:t>10:40-11:40am	PAGER</a:t>
            </a:r>
          </a:p>
          <a:p>
            <a:pPr lvl="1"/>
            <a:r>
              <a:rPr lang="en-US" dirty="0"/>
              <a:t>Zongliang Yue, PhD, UAB Informatics Institute </a:t>
            </a:r>
          </a:p>
          <a:p>
            <a:r>
              <a:rPr lang="en-US" sz="3200" b="1" dirty="0"/>
              <a:t>11:40am-noon		SEAS (Cohort analysis)</a:t>
            </a:r>
          </a:p>
          <a:p>
            <a:pPr lvl="1"/>
            <a:r>
              <a:rPr lang="en-US" dirty="0"/>
              <a:t>Thanh Nguyen, PhD, Department of Biomedical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1235-0F36-FDB8-858F-294FDEB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27" y="194065"/>
            <a:ext cx="11004197" cy="1070376"/>
          </a:xfrm>
        </p:spPr>
        <p:txBody>
          <a:bodyPr>
            <a:noAutofit/>
          </a:bodyPr>
          <a:lstStyle/>
          <a:p>
            <a:r>
              <a:rPr lang="en-US" sz="3600" b="1" dirty="0"/>
              <a:t>UBRITE: Enabling community-based team data 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027" y="4562207"/>
            <a:ext cx="107309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HIPAA-compliant, and FAIR-compliant biomedical bioinformatics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APIs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novel research computing infrastructure.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 researchers better manage and analyze genomic medicine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new  “translational research commons”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 interdisciplinary research teams to perform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open, virtual science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8446" t="20552" r="17974" b="49422"/>
          <a:stretch/>
        </p:blipFill>
        <p:spPr>
          <a:xfrm>
            <a:off x="1305691" y="1264441"/>
            <a:ext cx="9129486" cy="2425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778" y="4062480"/>
            <a:ext cx="112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U-BRITE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biomedical data science infrastructure developed at the UAB Informatics Institute to: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5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64DA-EA28-4499-AE55-AABCAD94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paradigm of computing</a:t>
            </a:r>
            <a:br>
              <a:rPr lang="en-US" dirty="0"/>
            </a:b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“inverting the model of genomic data access”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210C8-E925-40CB-BB49-38D9491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54" y="2133599"/>
            <a:ext cx="8199435" cy="3907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FF22D-0701-4E91-A56E-CDB030C8F6D7}"/>
              </a:ext>
            </a:extLst>
          </p:cNvPr>
          <p:cNvSpPr txBox="1"/>
          <p:nvPr/>
        </p:nvSpPr>
        <p:spPr>
          <a:xfrm>
            <a:off x="5889172" y="6299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DOI: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Helvetica" panose="020B0604020202020204" pitchFamily="34" charset="0"/>
                <a:hlinkClick r:id="rId3"/>
              </a:rPr>
              <a:t>https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Helvetica" panose="020B0604020202020204" pitchFamily="34" charset="0"/>
                <a:hlinkClick r:id="rId3"/>
              </a:rPr>
              <a:t>://doi.org/10.1016/j.xgen.2021.100085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C086-3B60-4E63-833A-A552DB2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U-BRITE is a community-based team data science platform (</a:t>
            </a:r>
            <a:r>
              <a:rPr lang="en-US" b="1" dirty="0">
                <a:hlinkClick r:id="rId2"/>
              </a:rPr>
              <a:t>http://ubrite.org/</a:t>
            </a:r>
            <a:r>
              <a:rPr lang="en-US" b="1" dirty="0"/>
              <a:t>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C2518-0C13-444F-BB23-F76B2BC2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3274"/>
            <a:ext cx="12192000" cy="3989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00D81-FC2F-47E4-8D81-CCC856FF3DD9}"/>
              </a:ext>
            </a:extLst>
          </p:cNvPr>
          <p:cNvSpPr txBox="1"/>
          <p:nvPr/>
        </p:nvSpPr>
        <p:spPr>
          <a:xfrm>
            <a:off x="925284" y="1912315"/>
            <a:ext cx="10809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U-BRITE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a biomedical data science infrastructure developed at the UAB Informatics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0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80B-1577-42B3-8A9D-E924D05A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UBRITE is a data/analysis/communication commons environment 3-in-1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830B-A97A-4ECB-B983-0BCF4104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web portal (</a:t>
            </a:r>
            <a:r>
              <a:rPr lang="en-US" dirty="0">
                <a:hlinkClick r:id="rId2"/>
              </a:rPr>
              <a:t>http://cancer.ubrite.org</a:t>
            </a:r>
            <a:r>
              <a:rPr lang="en-US" dirty="0"/>
              <a:t>)</a:t>
            </a:r>
          </a:p>
          <a:p>
            <a:r>
              <a:rPr lang="en-US" dirty="0"/>
              <a:t>Provide data commons for coding, documentation</a:t>
            </a:r>
          </a:p>
          <a:p>
            <a:r>
              <a:rPr lang="en-US" dirty="0"/>
              <a:t>Provide analysis commons</a:t>
            </a:r>
          </a:p>
          <a:p>
            <a:r>
              <a:rPr lang="en-US" dirty="0"/>
              <a:t>Provide workforce training by hosting data science hackathon (</a:t>
            </a:r>
            <a:r>
              <a:rPr lang="en-US" dirty="0">
                <a:hlinkClick r:id="rId3"/>
              </a:rPr>
              <a:t>http://covid.ubrite.org</a:t>
            </a:r>
            <a:r>
              <a:rPr lang="en-US" dirty="0"/>
              <a:t>) </a:t>
            </a:r>
          </a:p>
          <a:p>
            <a:r>
              <a:rPr lang="en-US" dirty="0"/>
              <a:t>Hosting DREAM challenge contest for AI/ML </a:t>
            </a:r>
          </a:p>
          <a:p>
            <a:r>
              <a:rPr lang="en-US" dirty="0"/>
              <a:t>Providing </a:t>
            </a:r>
            <a:r>
              <a:rPr lang="en-US" dirty="0" err="1"/>
              <a:t>Jupyter</a:t>
            </a:r>
            <a:r>
              <a:rPr lang="en-US" dirty="0"/>
              <a:t> web notebook based R/python application development</a:t>
            </a:r>
          </a:p>
          <a:p>
            <a:r>
              <a:rPr lang="en-US" dirty="0"/>
              <a:t>Develop data-driven R-Shiny/</a:t>
            </a:r>
            <a:r>
              <a:rPr lang="en-US" dirty="0" err="1"/>
              <a:t>Py-Streamlit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281113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706E-E24A-4905-BDD2-50F6F21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87" y="3674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U-BRITE as a team data science gateway to HPC locally at UAB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4897-26A4-4707-B8FB-E80466C3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85" y="2414427"/>
            <a:ext cx="5149900" cy="3413306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6F92862A-44DC-4F8C-A058-879273B7F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36"/>
          <a:stretch/>
        </p:blipFill>
        <p:spPr>
          <a:xfrm>
            <a:off x="514287" y="2583790"/>
            <a:ext cx="5847643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23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Modern team data science: </a:t>
            </a:r>
            <a:br>
              <a:rPr lang="en-US" sz="4000" b="1" dirty="0"/>
            </a:br>
            <a:r>
              <a:rPr lang="en-US" sz="3200" b="1" i="1" dirty="0">
                <a:solidFill>
                  <a:schemeClr val="accent1"/>
                </a:solidFill>
              </a:rPr>
              <a:t>interdisciplinary, agile, and translational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067" y="1474078"/>
            <a:ext cx="4339544" cy="82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Ideas &amp; Team Formation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515-9752-48A3-9F77-4EFB1BC0623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171" y="1825625"/>
            <a:ext cx="2831926" cy="82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6491" y="1750449"/>
            <a:ext cx="2831926" cy="82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2. Prototyping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57664" y="4345976"/>
            <a:ext cx="2418565" cy="82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3. Pilot Studies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25323" y="6422639"/>
            <a:ext cx="3022296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4. System Building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7175" y="5544846"/>
            <a:ext cx="4090271" cy="50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5. Real-world Solutions</a:t>
            </a:r>
            <a:endParaRPr lang="en-US" sz="2400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09" y="1938591"/>
            <a:ext cx="1713074" cy="15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19256" r="12025" b="22740"/>
          <a:stretch/>
        </p:blipFill>
        <p:spPr bwMode="auto">
          <a:xfrm>
            <a:off x="8157664" y="2290676"/>
            <a:ext cx="2197100" cy="12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r="13994"/>
          <a:stretch/>
        </p:blipFill>
        <p:spPr bwMode="auto">
          <a:xfrm>
            <a:off x="8464554" y="4941304"/>
            <a:ext cx="1955800" cy="15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4431"/>
          <a:stretch/>
        </p:blipFill>
        <p:spPr bwMode="auto">
          <a:xfrm>
            <a:off x="4493492" y="5267604"/>
            <a:ext cx="2006600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37" y="3789570"/>
            <a:ext cx="1583978" cy="158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138338" y="2361204"/>
            <a:ext cx="1126759" cy="46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8775279" y="3748658"/>
            <a:ext cx="711814" cy="48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6947619" y="5599786"/>
            <a:ext cx="939396" cy="45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2508601">
            <a:off x="3143293" y="5131292"/>
            <a:ext cx="939396" cy="45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162393" y="2699196"/>
            <a:ext cx="929419" cy="76060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34170" y="3807912"/>
            <a:ext cx="3551973" cy="11876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Feedback, </a:t>
            </a: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decomposition, testing, refinement, integration, and redeployment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38338" y="2964298"/>
            <a:ext cx="396785" cy="726229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686143" y="3850770"/>
            <a:ext cx="1157948" cy="29727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14451" y="4958424"/>
            <a:ext cx="548767" cy="64136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784293" y="4732521"/>
            <a:ext cx="577539" cy="44334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850847" y="3334651"/>
            <a:ext cx="1350157" cy="79009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9" grpId="0" animBg="1"/>
      <p:bldP spid="20" grpId="0" animBg="1"/>
      <p:bldP spid="2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394" y="3229583"/>
            <a:ext cx="6413106" cy="2625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Three sub challenges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 1: Predict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overall RA damage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target joints of the hands and feet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 2: Predict total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joint space narrowing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scores in target joints of hands and feet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 3: Predict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joint erosion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scores in target joints of hands and feet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D1AB7-C37A-4506-8EBC-2CC10F80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 r="47936" b="52173"/>
          <a:stretch/>
        </p:blipFill>
        <p:spPr>
          <a:xfrm>
            <a:off x="1339383" y="2507551"/>
            <a:ext cx="3294512" cy="3971544"/>
          </a:xfrm>
          <a:prstGeom prst="rect">
            <a:avLst/>
          </a:prstGeom>
        </p:spPr>
      </p:pic>
      <p:pic>
        <p:nvPicPr>
          <p:cNvPr id="5122" name="Picture 2" descr="RA2 DREAM Challenge">
            <a:extLst>
              <a:ext uri="{FF2B5EF4-FFF2-40B4-BE49-F238E27FC236}">
                <a16:creationId xmlns:a16="http://schemas.microsoft.com/office/drawing/2014/main" id="{77FCD60E-EC75-47A4-ABA1-89DA8BF8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3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41927</TotalTime>
  <Words>444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UAB Informatics Institute Biocomputing Research Infrastructure and Tools for Omics Data Analysis</vt:lpstr>
      <vt:lpstr>Schedule</vt:lpstr>
      <vt:lpstr>UBRITE: Enabling community-based team data science</vt:lpstr>
      <vt:lpstr>The new paradigm of computing “inverting the model of genomic data access”</vt:lpstr>
      <vt:lpstr>U-BRITE is a community-based team data science platform (http://ubrite.org/) </vt:lpstr>
      <vt:lpstr>UBRITE is a data/analysis/communication commons environment 3-in-1</vt:lpstr>
      <vt:lpstr>Demo U-BRITE as a team data science gateway to HPC locally at UAB</vt:lpstr>
      <vt:lpstr>Modern team data science:  interdisciplinary, agile, and translational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Chen</dc:creator>
  <cp:lastModifiedBy>Chen, Jake Y</cp:lastModifiedBy>
  <cp:revision>847</cp:revision>
  <cp:lastPrinted>2020-03-06T13:58:44Z</cp:lastPrinted>
  <dcterms:created xsi:type="dcterms:W3CDTF">2019-03-05T17:42:27Z</dcterms:created>
  <dcterms:modified xsi:type="dcterms:W3CDTF">2022-07-29T16:56:46Z</dcterms:modified>
</cp:coreProperties>
</file>