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32" r:id="rId2"/>
    <p:sldId id="341" r:id="rId3"/>
    <p:sldId id="391" r:id="rId4"/>
    <p:sldId id="357" r:id="rId5"/>
    <p:sldId id="399" r:id="rId6"/>
    <p:sldId id="358" r:id="rId7"/>
    <p:sldId id="400" r:id="rId8"/>
    <p:sldId id="351" r:id="rId9"/>
    <p:sldId id="401" r:id="rId10"/>
    <p:sldId id="389" r:id="rId11"/>
    <p:sldId id="402" r:id="rId12"/>
    <p:sldId id="405" r:id="rId13"/>
    <p:sldId id="403" r:id="rId14"/>
    <p:sldId id="404" r:id="rId15"/>
    <p:sldId id="393" r:id="rId16"/>
    <p:sldId id="334" r:id="rId17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活力橙" id="{DFD1922C-1B2D-45E4-9325-16A378FAEE46}">
          <p14:sldIdLst>
            <p14:sldId id="332"/>
            <p14:sldId id="341"/>
            <p14:sldId id="391"/>
            <p14:sldId id="357"/>
            <p14:sldId id="399"/>
            <p14:sldId id="358"/>
            <p14:sldId id="400"/>
            <p14:sldId id="351"/>
            <p14:sldId id="401"/>
            <p14:sldId id="389"/>
            <p14:sldId id="402"/>
            <p14:sldId id="405"/>
            <p14:sldId id="403"/>
            <p14:sldId id="404"/>
            <p14:sldId id="393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4" userDrawn="1">
          <p15:clr>
            <a:srgbClr val="A4A3A4"/>
          </p15:clr>
        </p15:guide>
        <p15:guide id="2" orient="horz" pos="618" userDrawn="1">
          <p15:clr>
            <a:srgbClr val="A4A3A4"/>
          </p15:clr>
        </p15:guide>
        <p15:guide id="3" orient="horz" pos="754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orient="horz" pos="4065" userDrawn="1">
          <p15:clr>
            <a:srgbClr val="A4A3A4"/>
          </p15:clr>
        </p15:guide>
        <p15:guide id="6" orient="horz" pos="4247" userDrawn="1">
          <p15:clr>
            <a:srgbClr val="A4A3A4"/>
          </p15:clr>
        </p15:guide>
        <p15:guide id="7" orient="horz" pos="3748" userDrawn="1">
          <p15:clr>
            <a:srgbClr val="A4A3A4"/>
          </p15:clr>
        </p15:guide>
        <p15:guide id="8" pos="7333" userDrawn="1">
          <p15:clr>
            <a:srgbClr val="A4A3A4"/>
          </p15:clr>
        </p15:guide>
        <p15:guide id="9" pos="347" userDrawn="1">
          <p15:clr>
            <a:srgbClr val="A4A3A4"/>
          </p15:clr>
        </p15:guide>
        <p15:guide id="10" pos="3840" userDrawn="1">
          <p15:clr>
            <a:srgbClr val="A4A3A4"/>
          </p15:clr>
        </p15:guide>
        <p15:guide id="11" pos="3749" userDrawn="1">
          <p15:clr>
            <a:srgbClr val="A4A3A4"/>
          </p15:clr>
        </p15:guide>
        <p15:guide id="12" pos="39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orient="horz" pos="476">
          <p15:clr>
            <a:srgbClr val="A4A3A4"/>
          </p15:clr>
        </p15:guide>
        <p15:guide id="3" orient="horz" pos="5465">
          <p15:clr>
            <a:srgbClr val="A4A3A4"/>
          </p15:clr>
        </p15:guide>
        <p15:guide id="4" orient="horz" pos="5759">
          <p15:clr>
            <a:srgbClr val="A4A3A4"/>
          </p15:clr>
        </p15:guide>
        <p15:guide id="5" orient="horz" pos="5511">
          <p15:clr>
            <a:srgbClr val="A4A3A4"/>
          </p15:clr>
        </p15:guide>
        <p15:guide id="6" orient="horz" pos="5692">
          <p15:clr>
            <a:srgbClr val="A4A3A4"/>
          </p15:clr>
        </p15:guide>
        <p15:guide id="7" pos="3974">
          <p15:clr>
            <a:srgbClr val="A4A3A4"/>
          </p15:clr>
        </p15:guide>
        <p15:guide id="8" pos="3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5327"/>
    <a:srgbClr val="FF6600"/>
    <a:srgbClr val="FFFFFF"/>
    <a:srgbClr val="242D3C"/>
    <a:srgbClr val="16C6CC"/>
    <a:srgbClr val="FFD85C"/>
    <a:srgbClr val="FFBA32"/>
    <a:srgbClr val="7D7D7D"/>
    <a:srgbClr val="6D6D6D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12" autoAdjust="0"/>
    <p:restoredTop sz="88351" autoAdjust="0"/>
  </p:normalViewPr>
  <p:slideViewPr>
    <p:cSldViewPr showGuides="1">
      <p:cViewPr varScale="1">
        <p:scale>
          <a:sx n="76" d="100"/>
          <a:sy n="76" d="100"/>
        </p:scale>
        <p:origin x="739" y="58"/>
      </p:cViewPr>
      <p:guideLst>
        <p:guide orient="horz" pos="164"/>
        <p:guide orient="horz" pos="618"/>
        <p:guide orient="horz" pos="754"/>
        <p:guide orient="horz" pos="3974"/>
        <p:guide orient="horz" pos="4065"/>
        <p:guide orient="horz" pos="4247"/>
        <p:guide orient="horz" pos="3748"/>
        <p:guide pos="7333"/>
        <p:guide pos="347"/>
        <p:guide pos="3840"/>
        <p:guide pos="3749"/>
        <p:guide pos="39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544" y="-78"/>
      </p:cViewPr>
      <p:guideLst>
        <p:guide orient="horz" pos="2880"/>
        <p:guide orient="horz" pos="476"/>
        <p:guide orient="horz" pos="5465"/>
        <p:guide orient="horz" pos="5759"/>
        <p:guide orient="horz" pos="5511"/>
        <p:guide orient="horz" pos="5692"/>
        <p:guide pos="3974"/>
        <p:guide pos="3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229" y="107503"/>
            <a:ext cx="4320496" cy="2398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/>
              <a:t>此处添加页眉信息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989137" y="351842"/>
            <a:ext cx="4319587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CB446F43-867F-4F64-92FD-6C8496B9358B}" type="datetimeFigureOut">
              <a:rPr lang="zh-CN" altLang="en-US" smtClean="0"/>
              <a:pPr algn="l"/>
              <a:t>2019/3/29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518112" y="8748464"/>
            <a:ext cx="2971800" cy="3219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/>
              <a:t>此处添加页脚信息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085183" y="8748464"/>
            <a:ext cx="1223541" cy="3235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/>
              <a:t>第 </a:t>
            </a:r>
            <a:fld id="{15FF29FA-1BF5-411D-8347-0A24CCE555CE}" type="slidenum">
              <a:rPr lang="zh-CN" altLang="en-US" smtClean="0"/>
              <a:t>‹#›</a:t>
            </a:fld>
            <a:r>
              <a:rPr lang="zh-CN" altLang="en-US" dirty="0"/>
              <a:t> 页 讲义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429000" y="1312195"/>
            <a:ext cx="2879725" cy="1603621"/>
            <a:chOff x="0" y="1312195"/>
            <a:chExt cx="6858000" cy="1603621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429000" y="3980364"/>
            <a:ext cx="2879725" cy="1603621"/>
            <a:chOff x="0" y="1312195"/>
            <a:chExt cx="6858000" cy="160362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429000" y="6629089"/>
            <a:ext cx="2879725" cy="1603621"/>
            <a:chOff x="0" y="1312195"/>
            <a:chExt cx="6858000" cy="1603621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328526" y="98990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sp>
        <p:nvSpPr>
          <p:cNvPr id="36" name="矩形 35"/>
          <p:cNvSpPr/>
          <p:nvPr/>
        </p:nvSpPr>
        <p:spPr>
          <a:xfrm>
            <a:off x="3328526" y="367258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sp>
        <p:nvSpPr>
          <p:cNvPr id="37" name="矩形 36"/>
          <p:cNvSpPr/>
          <p:nvPr/>
        </p:nvSpPr>
        <p:spPr>
          <a:xfrm>
            <a:off x="3328526" y="6321312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pic>
        <p:nvPicPr>
          <p:cNvPr id="38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2929386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5581827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8232710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411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292080"/>
            <a:ext cx="5759450" cy="37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840" y="114299"/>
            <a:ext cx="4319884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/>
              <a:t>此处添加页眉信息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988840" y="347370"/>
            <a:ext cx="4319885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51D64F8-606E-4201-A2DE-1AF0754CE781}" type="datetimeFigureOut">
              <a:rPr lang="zh-CN" altLang="en-US" smtClean="0"/>
              <a:pPr/>
              <a:t>2019/3/29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04813" y="971550"/>
            <a:ext cx="7670801" cy="4316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49275" y="5508104"/>
            <a:ext cx="5759450" cy="2878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549523" y="8748465"/>
            <a:ext cx="2971800" cy="287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/>
              <a:t>此处添加页脚信息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748713"/>
            <a:ext cx="2424112" cy="2873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/>
              <a:t>第 </a:t>
            </a:r>
            <a:fld id="{CE884005-AAD7-43DA-8323-709AF992FEE5}" type="slidenum">
              <a:rPr lang="zh-CN" altLang="en-US" smtClean="0"/>
              <a:pPr/>
              <a:t>‹#›</a:t>
            </a:fld>
            <a:r>
              <a:rPr lang="zh-CN" altLang="en-US" dirty="0"/>
              <a:t> 页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37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1pPr>
    <a:lvl2pPr marL="6286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2pPr>
    <a:lvl3pPr marL="10858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3pPr>
    <a:lvl4pPr marL="15430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4pPr>
    <a:lvl5pPr marL="20002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04813" y="971550"/>
            <a:ext cx="7670801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E884005-AAD7-43DA-8323-709AF992FEE5}" type="slidenum">
              <a:rPr lang="zh-CN" altLang="en-US" smtClean="0"/>
              <a:pPr/>
              <a:t>1</a:t>
            </a:fld>
            <a:r>
              <a:rPr lang="zh-CN" altLang="en-US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9967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E884005-AAD7-43DA-8323-709AF992FEE5}" type="slidenum">
              <a:rPr lang="zh-CN" altLang="en-US" smtClean="0"/>
              <a:pPr/>
              <a:t>2</a:t>
            </a:fld>
            <a:r>
              <a:rPr lang="zh-CN" altLang="en-US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737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E884005-AAD7-43DA-8323-709AF992FEE5}" type="slidenum">
              <a:rPr lang="zh-CN" altLang="en-US" smtClean="0"/>
              <a:pPr/>
              <a:t>10</a:t>
            </a:fld>
            <a:r>
              <a:rPr lang="zh-CN" altLang="en-US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7535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E884005-AAD7-43DA-8323-709AF992FEE5}" type="slidenum">
              <a:rPr lang="zh-CN" altLang="en-US" smtClean="0"/>
              <a:pPr/>
              <a:t>11</a:t>
            </a:fld>
            <a:r>
              <a:rPr lang="zh-CN" altLang="en-US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7621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E884005-AAD7-43DA-8323-709AF992FEE5}" type="slidenum">
              <a:rPr lang="zh-CN" altLang="en-US" smtClean="0"/>
              <a:pPr/>
              <a:t>12</a:t>
            </a:fld>
            <a:r>
              <a:rPr lang="zh-CN" altLang="en-US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841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E884005-AAD7-43DA-8323-709AF992FEE5}" type="slidenum">
              <a:rPr lang="zh-CN" altLang="en-US" smtClean="0"/>
              <a:pPr/>
              <a:t>13</a:t>
            </a:fld>
            <a:r>
              <a:rPr lang="zh-CN" altLang="en-US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844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" y="0"/>
            <a:ext cx="6858000" cy="6858000"/>
          </a:xfrm>
          <a:prstGeom prst="rect">
            <a:avLst/>
          </a:prstGeom>
        </p:spPr>
      </p:pic>
      <p:sp>
        <p:nvSpPr>
          <p:cNvPr id="16" name="任意多边形 15"/>
          <p:cNvSpPr/>
          <p:nvPr userDrawn="1"/>
        </p:nvSpPr>
        <p:spPr bwMode="auto">
          <a:xfrm rot="10800000">
            <a:off x="3200026" y="0"/>
            <a:ext cx="8991974" cy="6858000"/>
          </a:xfrm>
          <a:custGeom>
            <a:avLst/>
            <a:gdLst>
              <a:gd name="connsiteX0" fmla="*/ 5442101 w 8991974"/>
              <a:gd name="connsiteY0" fmla="*/ 6858000 h 6858000"/>
              <a:gd name="connsiteX1" fmla="*/ 2370163 w 8991974"/>
              <a:gd name="connsiteY1" fmla="*/ 6858000 h 6858000"/>
              <a:gd name="connsiteX2" fmla="*/ 1781634 w 8991974"/>
              <a:gd name="connsiteY2" fmla="*/ 6858000 h 6858000"/>
              <a:gd name="connsiteX3" fmla="*/ 0 w 8991974"/>
              <a:gd name="connsiteY3" fmla="*/ 6858000 h 6858000"/>
              <a:gd name="connsiteX4" fmla="*/ 0 w 8991974"/>
              <a:gd name="connsiteY4" fmla="*/ 0 h 6858000"/>
              <a:gd name="connsiteX5" fmla="*/ 1781634 w 8991974"/>
              <a:gd name="connsiteY5" fmla="*/ 0 h 6858000"/>
              <a:gd name="connsiteX6" fmla="*/ 5920037 w 8991974"/>
              <a:gd name="connsiteY6" fmla="*/ 0 h 6858000"/>
              <a:gd name="connsiteX7" fmla="*/ 8991974 w 8991974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974" h="6858000">
                <a:moveTo>
                  <a:pt x="5442101" y="6858000"/>
                </a:moveTo>
                <a:lnTo>
                  <a:pt x="2370163" y="6858000"/>
                </a:lnTo>
                <a:lnTo>
                  <a:pt x="1781634" y="6858000"/>
                </a:lnTo>
                <a:lnTo>
                  <a:pt x="0" y="6858000"/>
                </a:lnTo>
                <a:lnTo>
                  <a:pt x="0" y="0"/>
                </a:lnTo>
                <a:lnTo>
                  <a:pt x="1781634" y="0"/>
                </a:lnTo>
                <a:lnTo>
                  <a:pt x="5920037" y="0"/>
                </a:lnTo>
                <a:lnTo>
                  <a:pt x="899197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  <a:alpha val="44000"/>
                </a:schemeClr>
              </a:gs>
            </a:gsLst>
            <a:path path="circle">
              <a:fillToRect r="100000" b="10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00825" y="2636912"/>
            <a:ext cx="5064125" cy="792088"/>
          </a:xfrm>
        </p:spPr>
        <p:txBody>
          <a:bodyPr anchor="b">
            <a:no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Add main title here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00825" y="3458028"/>
            <a:ext cx="5064125" cy="475920"/>
          </a:xfrm>
        </p:spPr>
        <p:txBody>
          <a:bodyPr>
            <a:noAutofit/>
          </a:bodyPr>
          <a:lstStyle>
            <a:lvl1pPr marL="0" indent="0" algn="r">
              <a:buNone/>
              <a:defRPr sz="28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Add subtitle here</a:t>
            </a:r>
          </a:p>
        </p:txBody>
      </p:sp>
      <p:sp>
        <p:nvSpPr>
          <p:cNvPr id="18" name="图文框 17"/>
          <p:cNvSpPr/>
          <p:nvPr userDrawn="1"/>
        </p:nvSpPr>
        <p:spPr>
          <a:xfrm>
            <a:off x="0" y="3423"/>
            <a:ext cx="12192000" cy="6858000"/>
          </a:xfrm>
          <a:prstGeom prst="frame">
            <a:avLst>
              <a:gd name="adj1" fmla="val 2777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078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7051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27051" y="1844825"/>
            <a:ext cx="5469467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1250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7" y="1844825"/>
            <a:ext cx="5471584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  <a:p>
            <a:pPr lvl="0"/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0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631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51" y="273051"/>
            <a:ext cx="11137900" cy="7080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/>
            </a:lvl1pPr>
          </a:lstStyle>
          <a:p>
            <a:pPr marL="0" lvl="0"/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382" y="1125538"/>
            <a:ext cx="6898217" cy="518318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536161" y="1125538"/>
            <a:ext cx="4093633" cy="5183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5629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27050" y="1125538"/>
            <a:ext cx="11137900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>
            <a:spLocks/>
          </p:cNvSpPr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sz="3200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4919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-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" y="1125538"/>
            <a:ext cx="12191999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>
            <a:spLocks/>
          </p:cNvSpPr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sz="3200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1665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579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45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-SINGLE-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" y="0"/>
            <a:ext cx="6858000" cy="6858000"/>
          </a:xfrm>
          <a:prstGeom prst="rect">
            <a:avLst/>
          </a:prstGeom>
        </p:spPr>
      </p:pic>
      <p:sp>
        <p:nvSpPr>
          <p:cNvPr id="13" name="任意多边形 12"/>
          <p:cNvSpPr/>
          <p:nvPr userDrawn="1"/>
        </p:nvSpPr>
        <p:spPr bwMode="auto">
          <a:xfrm rot="10800000">
            <a:off x="3200026" y="0"/>
            <a:ext cx="8991974" cy="6858000"/>
          </a:xfrm>
          <a:custGeom>
            <a:avLst/>
            <a:gdLst>
              <a:gd name="connsiteX0" fmla="*/ 5442101 w 8991974"/>
              <a:gd name="connsiteY0" fmla="*/ 6858000 h 6858000"/>
              <a:gd name="connsiteX1" fmla="*/ 2370163 w 8991974"/>
              <a:gd name="connsiteY1" fmla="*/ 6858000 h 6858000"/>
              <a:gd name="connsiteX2" fmla="*/ 1781634 w 8991974"/>
              <a:gd name="connsiteY2" fmla="*/ 6858000 h 6858000"/>
              <a:gd name="connsiteX3" fmla="*/ 0 w 8991974"/>
              <a:gd name="connsiteY3" fmla="*/ 6858000 h 6858000"/>
              <a:gd name="connsiteX4" fmla="*/ 0 w 8991974"/>
              <a:gd name="connsiteY4" fmla="*/ 0 h 6858000"/>
              <a:gd name="connsiteX5" fmla="*/ 1781634 w 8991974"/>
              <a:gd name="connsiteY5" fmla="*/ 0 h 6858000"/>
              <a:gd name="connsiteX6" fmla="*/ 5920037 w 8991974"/>
              <a:gd name="connsiteY6" fmla="*/ 0 h 6858000"/>
              <a:gd name="connsiteX7" fmla="*/ 8991974 w 8991974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974" h="6858000">
                <a:moveTo>
                  <a:pt x="5442101" y="6858000"/>
                </a:moveTo>
                <a:lnTo>
                  <a:pt x="2370163" y="6858000"/>
                </a:lnTo>
                <a:lnTo>
                  <a:pt x="1781634" y="6858000"/>
                </a:lnTo>
                <a:lnTo>
                  <a:pt x="0" y="6858000"/>
                </a:lnTo>
                <a:lnTo>
                  <a:pt x="0" y="0"/>
                </a:lnTo>
                <a:lnTo>
                  <a:pt x="1781634" y="0"/>
                </a:lnTo>
                <a:lnTo>
                  <a:pt x="5920037" y="0"/>
                </a:lnTo>
                <a:lnTo>
                  <a:pt x="899197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  <a:alpha val="44000"/>
                </a:schemeClr>
              </a:gs>
            </a:gsLst>
            <a:path path="circle">
              <a:fillToRect r="100000" b="10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charset="-122"/>
            </a:endParaRPr>
          </a:p>
        </p:txBody>
      </p:sp>
      <p:sp>
        <p:nvSpPr>
          <p:cNvPr id="14" name="图文框 13"/>
          <p:cNvSpPr/>
          <p:nvPr userDrawn="1"/>
        </p:nvSpPr>
        <p:spPr>
          <a:xfrm>
            <a:off x="0" y="3423"/>
            <a:ext cx="12192000" cy="6858000"/>
          </a:xfrm>
          <a:prstGeom prst="frame">
            <a:avLst>
              <a:gd name="adj1" fmla="val 2777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00824" y="2636912"/>
            <a:ext cx="5064125" cy="792088"/>
          </a:xfrm>
        </p:spPr>
        <p:txBody>
          <a:bodyPr anchor="b">
            <a:no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Add main title here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00824" y="3458028"/>
            <a:ext cx="5064125" cy="475920"/>
          </a:xfrm>
        </p:spPr>
        <p:txBody>
          <a:bodyPr>
            <a:noAutofit/>
          </a:bodyPr>
          <a:lstStyle>
            <a:lvl1pPr marL="0" indent="0" algn="r">
              <a:buNone/>
              <a:defRPr sz="28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Add subtitle here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0128448" y="6381330"/>
            <a:ext cx="1536501" cy="288031"/>
          </a:xfrm>
        </p:spPr>
        <p:txBody>
          <a:bodyPr>
            <a:no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Add 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260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" y="0"/>
            <a:ext cx="6858000" cy="6858000"/>
          </a:xfrm>
          <a:prstGeom prst="rect">
            <a:avLst/>
          </a:prstGeom>
        </p:spPr>
      </p:pic>
      <p:sp>
        <p:nvSpPr>
          <p:cNvPr id="10" name="任意多边形 9"/>
          <p:cNvSpPr/>
          <p:nvPr userDrawn="1"/>
        </p:nvSpPr>
        <p:spPr bwMode="auto">
          <a:xfrm rot="10800000">
            <a:off x="3200026" y="0"/>
            <a:ext cx="8991974" cy="6858000"/>
          </a:xfrm>
          <a:custGeom>
            <a:avLst/>
            <a:gdLst>
              <a:gd name="connsiteX0" fmla="*/ 5442101 w 8991974"/>
              <a:gd name="connsiteY0" fmla="*/ 6858000 h 6858000"/>
              <a:gd name="connsiteX1" fmla="*/ 2370163 w 8991974"/>
              <a:gd name="connsiteY1" fmla="*/ 6858000 h 6858000"/>
              <a:gd name="connsiteX2" fmla="*/ 1781634 w 8991974"/>
              <a:gd name="connsiteY2" fmla="*/ 6858000 h 6858000"/>
              <a:gd name="connsiteX3" fmla="*/ 0 w 8991974"/>
              <a:gd name="connsiteY3" fmla="*/ 6858000 h 6858000"/>
              <a:gd name="connsiteX4" fmla="*/ 0 w 8991974"/>
              <a:gd name="connsiteY4" fmla="*/ 0 h 6858000"/>
              <a:gd name="connsiteX5" fmla="*/ 1781634 w 8991974"/>
              <a:gd name="connsiteY5" fmla="*/ 0 h 6858000"/>
              <a:gd name="connsiteX6" fmla="*/ 5920037 w 8991974"/>
              <a:gd name="connsiteY6" fmla="*/ 0 h 6858000"/>
              <a:gd name="connsiteX7" fmla="*/ 8991974 w 8991974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974" h="6858000">
                <a:moveTo>
                  <a:pt x="5442101" y="6858000"/>
                </a:moveTo>
                <a:lnTo>
                  <a:pt x="2370163" y="6858000"/>
                </a:lnTo>
                <a:lnTo>
                  <a:pt x="1781634" y="6858000"/>
                </a:lnTo>
                <a:lnTo>
                  <a:pt x="0" y="6858000"/>
                </a:lnTo>
                <a:lnTo>
                  <a:pt x="0" y="0"/>
                </a:lnTo>
                <a:lnTo>
                  <a:pt x="1781634" y="0"/>
                </a:lnTo>
                <a:lnTo>
                  <a:pt x="5920037" y="0"/>
                </a:lnTo>
                <a:lnTo>
                  <a:pt x="899197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  <a:alpha val="44000"/>
                </a:schemeClr>
              </a:gs>
            </a:gsLst>
            <a:path path="circle">
              <a:fillToRect r="100000" b="10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charset="-122"/>
            </a:endParaRPr>
          </a:p>
        </p:txBody>
      </p:sp>
      <p:sp>
        <p:nvSpPr>
          <p:cNvPr id="13" name="图文框 12"/>
          <p:cNvSpPr/>
          <p:nvPr userDrawn="1"/>
        </p:nvSpPr>
        <p:spPr>
          <a:xfrm>
            <a:off x="0" y="3423"/>
            <a:ext cx="12192000" cy="6858000"/>
          </a:xfrm>
          <a:prstGeom prst="frame">
            <a:avLst>
              <a:gd name="adj1" fmla="val 2777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00824" y="2348880"/>
            <a:ext cx="5064457" cy="1080120"/>
          </a:xfrm>
        </p:spPr>
        <p:txBody>
          <a:bodyPr anchor="b">
            <a:no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Add main title line-1 here </a:t>
            </a:r>
            <a:br>
              <a:rPr lang="en-US" altLang="zh-CN" dirty="0"/>
            </a:br>
            <a:r>
              <a:rPr lang="en-US" altLang="zh-CN" dirty="0"/>
              <a:t>Add main title line-2 here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00492" y="3429000"/>
            <a:ext cx="5064457" cy="432048"/>
          </a:xfrm>
        </p:spPr>
        <p:txBody>
          <a:bodyPr>
            <a:noAutofit/>
          </a:bodyPr>
          <a:lstStyle>
            <a:lvl1pPr marL="0" indent="0" algn="r"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Add subtitle here</a:t>
            </a:r>
          </a:p>
        </p:txBody>
      </p:sp>
    </p:spTree>
    <p:extLst>
      <p:ext uri="{BB962C8B-B14F-4D97-AF65-F5344CB8AC3E}">
        <p14:creationId xmlns:p14="http://schemas.microsoft.com/office/powerpoint/2010/main" val="56853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-DOUBLE-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" y="0"/>
            <a:ext cx="6858000" cy="6858000"/>
          </a:xfrm>
          <a:prstGeom prst="rect">
            <a:avLst/>
          </a:prstGeom>
        </p:spPr>
      </p:pic>
      <p:sp>
        <p:nvSpPr>
          <p:cNvPr id="12" name="任意多边形 11"/>
          <p:cNvSpPr/>
          <p:nvPr userDrawn="1"/>
        </p:nvSpPr>
        <p:spPr bwMode="auto">
          <a:xfrm rot="10800000">
            <a:off x="3200026" y="0"/>
            <a:ext cx="8991974" cy="6858000"/>
          </a:xfrm>
          <a:custGeom>
            <a:avLst/>
            <a:gdLst>
              <a:gd name="connsiteX0" fmla="*/ 5442101 w 8991974"/>
              <a:gd name="connsiteY0" fmla="*/ 6858000 h 6858000"/>
              <a:gd name="connsiteX1" fmla="*/ 2370163 w 8991974"/>
              <a:gd name="connsiteY1" fmla="*/ 6858000 h 6858000"/>
              <a:gd name="connsiteX2" fmla="*/ 1781634 w 8991974"/>
              <a:gd name="connsiteY2" fmla="*/ 6858000 h 6858000"/>
              <a:gd name="connsiteX3" fmla="*/ 0 w 8991974"/>
              <a:gd name="connsiteY3" fmla="*/ 6858000 h 6858000"/>
              <a:gd name="connsiteX4" fmla="*/ 0 w 8991974"/>
              <a:gd name="connsiteY4" fmla="*/ 0 h 6858000"/>
              <a:gd name="connsiteX5" fmla="*/ 1781634 w 8991974"/>
              <a:gd name="connsiteY5" fmla="*/ 0 h 6858000"/>
              <a:gd name="connsiteX6" fmla="*/ 5920037 w 8991974"/>
              <a:gd name="connsiteY6" fmla="*/ 0 h 6858000"/>
              <a:gd name="connsiteX7" fmla="*/ 8991974 w 8991974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974" h="6858000">
                <a:moveTo>
                  <a:pt x="5442101" y="6858000"/>
                </a:moveTo>
                <a:lnTo>
                  <a:pt x="2370163" y="6858000"/>
                </a:lnTo>
                <a:lnTo>
                  <a:pt x="1781634" y="6858000"/>
                </a:lnTo>
                <a:lnTo>
                  <a:pt x="0" y="6858000"/>
                </a:lnTo>
                <a:lnTo>
                  <a:pt x="0" y="0"/>
                </a:lnTo>
                <a:lnTo>
                  <a:pt x="1781634" y="0"/>
                </a:lnTo>
                <a:lnTo>
                  <a:pt x="5920037" y="0"/>
                </a:lnTo>
                <a:lnTo>
                  <a:pt x="899197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  <a:alpha val="44000"/>
                </a:schemeClr>
              </a:gs>
            </a:gsLst>
            <a:path path="circle">
              <a:fillToRect r="100000" b="10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charset="-122"/>
            </a:endParaRPr>
          </a:p>
        </p:txBody>
      </p:sp>
      <p:sp>
        <p:nvSpPr>
          <p:cNvPr id="14" name="图文框 13"/>
          <p:cNvSpPr/>
          <p:nvPr userDrawn="1"/>
        </p:nvSpPr>
        <p:spPr>
          <a:xfrm>
            <a:off x="0" y="3423"/>
            <a:ext cx="12192000" cy="6858000"/>
          </a:xfrm>
          <a:prstGeom prst="frame">
            <a:avLst>
              <a:gd name="adj1" fmla="val 2777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00824" y="2348880"/>
            <a:ext cx="5064457" cy="1080120"/>
          </a:xfrm>
        </p:spPr>
        <p:txBody>
          <a:bodyPr anchor="b">
            <a:no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Add main title line-1 here </a:t>
            </a:r>
            <a:br>
              <a:rPr lang="en-US" altLang="zh-CN" dirty="0"/>
            </a:br>
            <a:r>
              <a:rPr lang="en-US" altLang="zh-CN" dirty="0"/>
              <a:t>Add main title line-2 here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00492" y="3429000"/>
            <a:ext cx="5064457" cy="432048"/>
          </a:xfrm>
        </p:spPr>
        <p:txBody>
          <a:bodyPr>
            <a:noAutofit/>
          </a:bodyPr>
          <a:lstStyle>
            <a:lvl1pPr marL="0" indent="0" algn="r"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Add subtitle here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0128448" y="6381330"/>
            <a:ext cx="1536501" cy="288031"/>
          </a:xfrm>
        </p:spPr>
        <p:txBody>
          <a:bodyPr>
            <a:no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Add 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22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HAPTER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3" name="任意多边形 12"/>
          <p:cNvSpPr/>
          <p:nvPr userDrawn="1"/>
        </p:nvSpPr>
        <p:spPr bwMode="auto">
          <a:xfrm rot="10800000">
            <a:off x="3200026" y="0"/>
            <a:ext cx="8991974" cy="6858000"/>
          </a:xfrm>
          <a:custGeom>
            <a:avLst/>
            <a:gdLst>
              <a:gd name="connsiteX0" fmla="*/ 5442101 w 8991974"/>
              <a:gd name="connsiteY0" fmla="*/ 6858000 h 6858000"/>
              <a:gd name="connsiteX1" fmla="*/ 2370163 w 8991974"/>
              <a:gd name="connsiteY1" fmla="*/ 6858000 h 6858000"/>
              <a:gd name="connsiteX2" fmla="*/ 1781634 w 8991974"/>
              <a:gd name="connsiteY2" fmla="*/ 6858000 h 6858000"/>
              <a:gd name="connsiteX3" fmla="*/ 0 w 8991974"/>
              <a:gd name="connsiteY3" fmla="*/ 6858000 h 6858000"/>
              <a:gd name="connsiteX4" fmla="*/ 0 w 8991974"/>
              <a:gd name="connsiteY4" fmla="*/ 0 h 6858000"/>
              <a:gd name="connsiteX5" fmla="*/ 1781634 w 8991974"/>
              <a:gd name="connsiteY5" fmla="*/ 0 h 6858000"/>
              <a:gd name="connsiteX6" fmla="*/ 5920037 w 8991974"/>
              <a:gd name="connsiteY6" fmla="*/ 0 h 6858000"/>
              <a:gd name="connsiteX7" fmla="*/ 8991974 w 8991974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974" h="6858000">
                <a:moveTo>
                  <a:pt x="5442101" y="6858000"/>
                </a:moveTo>
                <a:lnTo>
                  <a:pt x="2370163" y="6858000"/>
                </a:lnTo>
                <a:lnTo>
                  <a:pt x="1781634" y="6858000"/>
                </a:lnTo>
                <a:lnTo>
                  <a:pt x="0" y="6858000"/>
                </a:lnTo>
                <a:lnTo>
                  <a:pt x="0" y="0"/>
                </a:lnTo>
                <a:lnTo>
                  <a:pt x="1781634" y="0"/>
                </a:lnTo>
                <a:lnTo>
                  <a:pt x="5920037" y="0"/>
                </a:lnTo>
                <a:lnTo>
                  <a:pt x="899197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  <a:alpha val="44000"/>
                </a:schemeClr>
              </a:gs>
            </a:gsLst>
            <a:path path="circle">
              <a:fillToRect r="100000" b="10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charset="-122"/>
            </a:endParaRPr>
          </a:p>
        </p:txBody>
      </p:sp>
      <p:sp>
        <p:nvSpPr>
          <p:cNvPr id="22" name="任意多边形 21"/>
          <p:cNvSpPr/>
          <p:nvPr userDrawn="1"/>
        </p:nvSpPr>
        <p:spPr bwMode="auto">
          <a:xfrm>
            <a:off x="4943872" y="3412604"/>
            <a:ext cx="7248128" cy="3445396"/>
          </a:xfrm>
          <a:custGeom>
            <a:avLst/>
            <a:gdLst>
              <a:gd name="connsiteX0" fmla="*/ 0 w 7248128"/>
              <a:gd name="connsiteY0" fmla="*/ 0 h 3452242"/>
              <a:gd name="connsiteX1" fmla="*/ 3071937 w 7248128"/>
              <a:gd name="connsiteY1" fmla="*/ 0 h 3452242"/>
              <a:gd name="connsiteX2" fmla="*/ 7210340 w 7248128"/>
              <a:gd name="connsiteY2" fmla="*/ 0 h 3452242"/>
              <a:gd name="connsiteX3" fmla="*/ 7248128 w 7248128"/>
              <a:gd name="connsiteY3" fmla="*/ 0 h 3452242"/>
              <a:gd name="connsiteX4" fmla="*/ 7248128 w 7248128"/>
              <a:gd name="connsiteY4" fmla="*/ 3452242 h 3452242"/>
              <a:gd name="connsiteX5" fmla="*/ 1786967 w 7248128"/>
              <a:gd name="connsiteY5" fmla="*/ 3452242 h 3452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8128" h="3452242">
                <a:moveTo>
                  <a:pt x="0" y="0"/>
                </a:moveTo>
                <a:lnTo>
                  <a:pt x="3071937" y="0"/>
                </a:lnTo>
                <a:lnTo>
                  <a:pt x="7210340" y="0"/>
                </a:lnTo>
                <a:lnTo>
                  <a:pt x="7248128" y="0"/>
                </a:lnTo>
                <a:lnTo>
                  <a:pt x="7248128" y="3452242"/>
                </a:lnTo>
                <a:lnTo>
                  <a:pt x="1786967" y="3452242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  <a:alpha val="3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96000" y="4042048"/>
            <a:ext cx="5568951" cy="750292"/>
          </a:xfrm>
        </p:spPr>
        <p:txBody>
          <a:bodyPr anchor="t">
            <a:normAutofit/>
          </a:bodyPr>
          <a:lstStyle>
            <a:lvl1pPr algn="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Add chapter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96000" y="3412604"/>
            <a:ext cx="5568951" cy="587648"/>
          </a:xfrm>
        </p:spPr>
        <p:txBody>
          <a:bodyPr anchor="b">
            <a:noAutofit/>
          </a:bodyPr>
          <a:lstStyle>
            <a:lvl1pPr marL="0" indent="0" algn="r">
              <a:buNone/>
              <a:defRPr sz="2800" b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Add chapter number here</a:t>
            </a:r>
            <a:endParaRPr lang="zh-CN" altLang="en-US" dirty="0"/>
          </a:p>
        </p:txBody>
      </p:sp>
      <p:sp>
        <p:nvSpPr>
          <p:cNvPr id="16" name="图文框 15"/>
          <p:cNvSpPr/>
          <p:nvPr userDrawn="1"/>
        </p:nvSpPr>
        <p:spPr>
          <a:xfrm>
            <a:off x="0" y="3423"/>
            <a:ext cx="12192000" cy="6858000"/>
          </a:xfrm>
          <a:prstGeom prst="frame">
            <a:avLst>
              <a:gd name="adj1" fmla="val 2777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3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9" name="任意多边形 8"/>
          <p:cNvSpPr/>
          <p:nvPr userDrawn="1"/>
        </p:nvSpPr>
        <p:spPr bwMode="auto">
          <a:xfrm rot="10800000">
            <a:off x="3200026" y="0"/>
            <a:ext cx="8991974" cy="6858000"/>
          </a:xfrm>
          <a:custGeom>
            <a:avLst/>
            <a:gdLst>
              <a:gd name="connsiteX0" fmla="*/ 5442101 w 8991974"/>
              <a:gd name="connsiteY0" fmla="*/ 6858000 h 6858000"/>
              <a:gd name="connsiteX1" fmla="*/ 2370163 w 8991974"/>
              <a:gd name="connsiteY1" fmla="*/ 6858000 h 6858000"/>
              <a:gd name="connsiteX2" fmla="*/ 1781634 w 8991974"/>
              <a:gd name="connsiteY2" fmla="*/ 6858000 h 6858000"/>
              <a:gd name="connsiteX3" fmla="*/ 0 w 8991974"/>
              <a:gd name="connsiteY3" fmla="*/ 6858000 h 6858000"/>
              <a:gd name="connsiteX4" fmla="*/ 0 w 8991974"/>
              <a:gd name="connsiteY4" fmla="*/ 0 h 6858000"/>
              <a:gd name="connsiteX5" fmla="*/ 1781634 w 8991974"/>
              <a:gd name="connsiteY5" fmla="*/ 0 h 6858000"/>
              <a:gd name="connsiteX6" fmla="*/ 5920037 w 8991974"/>
              <a:gd name="connsiteY6" fmla="*/ 0 h 6858000"/>
              <a:gd name="connsiteX7" fmla="*/ 8991974 w 8991974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974" h="6858000">
                <a:moveTo>
                  <a:pt x="5442101" y="6858000"/>
                </a:moveTo>
                <a:lnTo>
                  <a:pt x="2370163" y="6858000"/>
                </a:lnTo>
                <a:lnTo>
                  <a:pt x="1781634" y="6858000"/>
                </a:lnTo>
                <a:lnTo>
                  <a:pt x="0" y="6858000"/>
                </a:lnTo>
                <a:lnTo>
                  <a:pt x="0" y="0"/>
                </a:lnTo>
                <a:lnTo>
                  <a:pt x="1781634" y="0"/>
                </a:lnTo>
                <a:lnTo>
                  <a:pt x="5920037" y="0"/>
                </a:lnTo>
                <a:lnTo>
                  <a:pt x="899197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  <a:alpha val="44000"/>
                </a:schemeClr>
              </a:gs>
            </a:gsLst>
            <a:path path="circle">
              <a:fillToRect r="100000" b="10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charset="-122"/>
            </a:endParaRPr>
          </a:p>
        </p:txBody>
      </p:sp>
      <p:sp>
        <p:nvSpPr>
          <p:cNvPr id="12" name="图文框 11"/>
          <p:cNvSpPr/>
          <p:nvPr userDrawn="1"/>
        </p:nvSpPr>
        <p:spPr>
          <a:xfrm>
            <a:off x="0" y="3423"/>
            <a:ext cx="12192000" cy="6858000"/>
          </a:xfrm>
          <a:prstGeom prst="frame">
            <a:avLst>
              <a:gd name="adj1" fmla="val 2777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00824" y="3032956"/>
            <a:ext cx="5064125" cy="792088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The end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53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9488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-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270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12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108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 bwMode="auto">
          <a:xfrm rot="10800000">
            <a:off x="3200026" y="0"/>
            <a:ext cx="8991974" cy="6858000"/>
          </a:xfrm>
          <a:custGeom>
            <a:avLst/>
            <a:gdLst>
              <a:gd name="connsiteX0" fmla="*/ 5442101 w 8991974"/>
              <a:gd name="connsiteY0" fmla="*/ 6858000 h 6858000"/>
              <a:gd name="connsiteX1" fmla="*/ 2370163 w 8991974"/>
              <a:gd name="connsiteY1" fmla="*/ 6858000 h 6858000"/>
              <a:gd name="connsiteX2" fmla="*/ 1781634 w 8991974"/>
              <a:gd name="connsiteY2" fmla="*/ 6858000 h 6858000"/>
              <a:gd name="connsiteX3" fmla="*/ 0 w 8991974"/>
              <a:gd name="connsiteY3" fmla="*/ 6858000 h 6858000"/>
              <a:gd name="connsiteX4" fmla="*/ 0 w 8991974"/>
              <a:gd name="connsiteY4" fmla="*/ 0 h 6858000"/>
              <a:gd name="connsiteX5" fmla="*/ 1781634 w 8991974"/>
              <a:gd name="connsiteY5" fmla="*/ 0 h 6858000"/>
              <a:gd name="connsiteX6" fmla="*/ 5920037 w 8991974"/>
              <a:gd name="connsiteY6" fmla="*/ 0 h 6858000"/>
              <a:gd name="connsiteX7" fmla="*/ 8991974 w 8991974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974" h="6858000">
                <a:moveTo>
                  <a:pt x="5442101" y="6858000"/>
                </a:moveTo>
                <a:lnTo>
                  <a:pt x="2370163" y="6858000"/>
                </a:lnTo>
                <a:lnTo>
                  <a:pt x="1781634" y="6858000"/>
                </a:lnTo>
                <a:lnTo>
                  <a:pt x="0" y="6858000"/>
                </a:lnTo>
                <a:lnTo>
                  <a:pt x="0" y="0"/>
                </a:lnTo>
                <a:lnTo>
                  <a:pt x="1781634" y="0"/>
                </a:lnTo>
                <a:lnTo>
                  <a:pt x="5920037" y="0"/>
                </a:lnTo>
                <a:lnTo>
                  <a:pt x="8991974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charset="-122"/>
            </a:endParaRPr>
          </a:p>
        </p:txBody>
      </p:sp>
      <p:sp>
        <p:nvSpPr>
          <p:cNvPr id="13" name="图文框 1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777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7052" y="1196752"/>
            <a:ext cx="11137899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234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50" r:id="rId2"/>
    <p:sldLayoutId id="2147483672" r:id="rId3"/>
    <p:sldLayoutId id="2147483649" r:id="rId4"/>
    <p:sldLayoutId id="2147483673" r:id="rId5"/>
    <p:sldLayoutId id="2147483670" r:id="rId6"/>
    <p:sldLayoutId id="2147483661" r:id="rId7"/>
    <p:sldLayoutId id="2147483674" r:id="rId8"/>
    <p:sldLayoutId id="2147483663" r:id="rId9"/>
    <p:sldLayoutId id="2147483664" r:id="rId10"/>
    <p:sldLayoutId id="2147483667" r:id="rId11"/>
    <p:sldLayoutId id="2147483668" r:id="rId12"/>
    <p:sldLayoutId id="2147483671" r:id="rId13"/>
    <p:sldLayoutId id="2147483666" r:id="rId14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accent1"/>
          </a:solidFill>
          <a:latin typeface="Arial" pitchFamily="34" charset="0"/>
          <a:ea typeface="微软雅黑" pitchFamily="34" charset="-122"/>
          <a:cs typeface="+mj-cs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sz="2800" b="0" kern="12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2400" kern="12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/>
        <a:defRPr sz="1800" kern="12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47" userDrawn="1">
          <p15:clr>
            <a:srgbClr val="F26B43"/>
          </p15:clr>
        </p15:guide>
        <p15:guide id="3" pos="7333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pos="41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47.102.133.91:8080/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城市房价分析系统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600825" y="3458028"/>
            <a:ext cx="5064125" cy="1483140"/>
          </a:xfrm>
        </p:spPr>
        <p:txBody>
          <a:bodyPr/>
          <a:lstStyle/>
          <a:p>
            <a:r>
              <a:rPr lang="en-US" altLang="zh-CN" sz="3200" dirty="0"/>
              <a:t>Team</a:t>
            </a:r>
            <a:r>
              <a:rPr lang="zh-CN" altLang="en-US" sz="3200" dirty="0"/>
              <a:t>：</a:t>
            </a:r>
            <a:r>
              <a:rPr lang="en-US" altLang="zh-CN" sz="3200" dirty="0"/>
              <a:t>Seven</a:t>
            </a:r>
          </a:p>
          <a:p>
            <a:r>
              <a:rPr lang="zh-CN" altLang="en-US" dirty="0"/>
              <a:t>主讲人：邬国栋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4662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随机森林回归模型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2000481" y="2940557"/>
            <a:ext cx="1563653" cy="83965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同心圆 32"/>
          <p:cNvSpPr/>
          <p:nvPr/>
        </p:nvSpPr>
        <p:spPr>
          <a:xfrm>
            <a:off x="3395026" y="2420888"/>
            <a:ext cx="1879005" cy="1878995"/>
          </a:xfrm>
          <a:prstGeom prst="donut">
            <a:avLst>
              <a:gd name="adj" fmla="val 12796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同心圆 11"/>
          <p:cNvSpPr/>
          <p:nvPr/>
        </p:nvSpPr>
        <p:spPr>
          <a:xfrm>
            <a:off x="263352" y="2420888"/>
            <a:ext cx="1879005" cy="1878995"/>
          </a:xfrm>
          <a:prstGeom prst="donut">
            <a:avLst>
              <a:gd name="adj" fmla="val 12796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63352" y="4347829"/>
            <a:ext cx="2303788" cy="106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1</a:t>
            </a:r>
            <a:r>
              <a:rPr lang="zh-CN" altLang="en-US" dirty="0"/>
              <a:t>、对爬取的数据先进行预处理，将地理位置转换为经纬度</a:t>
            </a:r>
            <a:endParaRPr lang="en-US" altLang="zh-CN" dirty="0"/>
          </a:p>
        </p:txBody>
      </p:sp>
      <p:sp>
        <p:nvSpPr>
          <p:cNvPr id="21" name="任意多边形 20"/>
          <p:cNvSpPr/>
          <p:nvPr/>
        </p:nvSpPr>
        <p:spPr>
          <a:xfrm>
            <a:off x="782741" y="2948015"/>
            <a:ext cx="839556" cy="824738"/>
          </a:xfrm>
          <a:custGeom>
            <a:avLst/>
            <a:gdLst>
              <a:gd name="connsiteX0" fmla="*/ 1550731 w 1550731"/>
              <a:gd name="connsiteY0" fmla="*/ 761202 h 1523369"/>
              <a:gd name="connsiteX1" fmla="*/ 1550684 w 1550731"/>
              <a:gd name="connsiteY1" fmla="*/ 761690 h 1523369"/>
              <a:gd name="connsiteX2" fmla="*/ 1550730 w 1550731"/>
              <a:gd name="connsiteY2" fmla="*/ 762168 h 1523369"/>
              <a:gd name="connsiteX3" fmla="*/ 1476913 w 1550731"/>
              <a:gd name="connsiteY3" fmla="*/ 940378 h 1523369"/>
              <a:gd name="connsiteX4" fmla="*/ 967739 w 1550731"/>
              <a:gd name="connsiteY4" fmla="*/ 1449552 h 1523369"/>
              <a:gd name="connsiteX5" fmla="*/ 611318 w 1550731"/>
              <a:gd name="connsiteY5" fmla="*/ 1449552 h 1523369"/>
              <a:gd name="connsiteX6" fmla="*/ 611318 w 1550731"/>
              <a:gd name="connsiteY6" fmla="*/ 1093130 h 1523369"/>
              <a:gd name="connsiteX7" fmla="*/ 687694 w 1550731"/>
              <a:gd name="connsiteY7" fmla="*/ 1016754 h 1523369"/>
              <a:gd name="connsiteX8" fmla="*/ 252028 w 1550731"/>
              <a:gd name="connsiteY8" fmla="*/ 1016754 h 1523369"/>
              <a:gd name="connsiteX9" fmla="*/ 0 w 1550731"/>
              <a:gd name="connsiteY9" fmla="*/ 764726 h 1523369"/>
              <a:gd name="connsiteX10" fmla="*/ 252028 w 1550731"/>
              <a:gd name="connsiteY10" fmla="*/ 512698 h 1523369"/>
              <a:gd name="connsiteX11" fmla="*/ 693779 w 1550731"/>
              <a:gd name="connsiteY11" fmla="*/ 512698 h 1523369"/>
              <a:gd name="connsiteX12" fmla="*/ 611319 w 1550731"/>
              <a:gd name="connsiteY12" fmla="*/ 430238 h 1523369"/>
              <a:gd name="connsiteX13" fmla="*/ 611319 w 1550731"/>
              <a:gd name="connsiteY13" fmla="*/ 73817 h 1523369"/>
              <a:gd name="connsiteX14" fmla="*/ 967741 w 1550731"/>
              <a:gd name="connsiteY14" fmla="*/ 73817 h 1523369"/>
              <a:gd name="connsiteX15" fmla="*/ 1476914 w 1550731"/>
              <a:gd name="connsiteY15" fmla="*/ 582991 h 1523369"/>
              <a:gd name="connsiteX16" fmla="*/ 1550731 w 1550731"/>
              <a:gd name="connsiteY16" fmla="*/ 761202 h 152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50731" h="1523369">
                <a:moveTo>
                  <a:pt x="1550731" y="761202"/>
                </a:moveTo>
                <a:lnTo>
                  <a:pt x="1550684" y="761690"/>
                </a:lnTo>
                <a:lnTo>
                  <a:pt x="1550730" y="762168"/>
                </a:lnTo>
                <a:cubicBezTo>
                  <a:pt x="1550730" y="826667"/>
                  <a:pt x="1526124" y="891167"/>
                  <a:pt x="1476913" y="940378"/>
                </a:cubicBezTo>
                <a:lnTo>
                  <a:pt x="967739" y="1449552"/>
                </a:lnTo>
                <a:cubicBezTo>
                  <a:pt x="869316" y="1547975"/>
                  <a:pt x="709741" y="1547975"/>
                  <a:pt x="611318" y="1449552"/>
                </a:cubicBezTo>
                <a:cubicBezTo>
                  <a:pt x="512895" y="1351129"/>
                  <a:pt x="512895" y="1191553"/>
                  <a:pt x="611318" y="1093130"/>
                </a:cubicBezTo>
                <a:lnTo>
                  <a:pt x="687694" y="1016754"/>
                </a:lnTo>
                <a:lnTo>
                  <a:pt x="252028" y="1016754"/>
                </a:lnTo>
                <a:cubicBezTo>
                  <a:pt x="112837" y="1016754"/>
                  <a:pt x="0" y="903917"/>
                  <a:pt x="0" y="764726"/>
                </a:cubicBezTo>
                <a:cubicBezTo>
                  <a:pt x="0" y="625535"/>
                  <a:pt x="112837" y="512698"/>
                  <a:pt x="252028" y="512698"/>
                </a:cubicBezTo>
                <a:lnTo>
                  <a:pt x="693779" y="512698"/>
                </a:lnTo>
                <a:lnTo>
                  <a:pt x="611319" y="430238"/>
                </a:lnTo>
                <a:cubicBezTo>
                  <a:pt x="512896" y="331815"/>
                  <a:pt x="512896" y="172240"/>
                  <a:pt x="611319" y="73817"/>
                </a:cubicBezTo>
                <a:cubicBezTo>
                  <a:pt x="709742" y="-24606"/>
                  <a:pt x="869318" y="-24606"/>
                  <a:pt x="967741" y="73817"/>
                </a:cubicBezTo>
                <a:lnTo>
                  <a:pt x="1476914" y="582991"/>
                </a:lnTo>
                <a:cubicBezTo>
                  <a:pt x="1526125" y="632202"/>
                  <a:pt x="1550731" y="696702"/>
                  <a:pt x="1550731" y="76120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3914750" y="2948015"/>
            <a:ext cx="839556" cy="824738"/>
          </a:xfrm>
          <a:custGeom>
            <a:avLst/>
            <a:gdLst>
              <a:gd name="connsiteX0" fmla="*/ 1550731 w 1550731"/>
              <a:gd name="connsiteY0" fmla="*/ 761202 h 1523369"/>
              <a:gd name="connsiteX1" fmla="*/ 1550684 w 1550731"/>
              <a:gd name="connsiteY1" fmla="*/ 761690 h 1523369"/>
              <a:gd name="connsiteX2" fmla="*/ 1550730 w 1550731"/>
              <a:gd name="connsiteY2" fmla="*/ 762168 h 1523369"/>
              <a:gd name="connsiteX3" fmla="*/ 1476913 w 1550731"/>
              <a:gd name="connsiteY3" fmla="*/ 940378 h 1523369"/>
              <a:gd name="connsiteX4" fmla="*/ 967739 w 1550731"/>
              <a:gd name="connsiteY4" fmla="*/ 1449552 h 1523369"/>
              <a:gd name="connsiteX5" fmla="*/ 611318 w 1550731"/>
              <a:gd name="connsiteY5" fmla="*/ 1449552 h 1523369"/>
              <a:gd name="connsiteX6" fmla="*/ 611318 w 1550731"/>
              <a:gd name="connsiteY6" fmla="*/ 1093130 h 1523369"/>
              <a:gd name="connsiteX7" fmla="*/ 687694 w 1550731"/>
              <a:gd name="connsiteY7" fmla="*/ 1016754 h 1523369"/>
              <a:gd name="connsiteX8" fmla="*/ 252028 w 1550731"/>
              <a:gd name="connsiteY8" fmla="*/ 1016754 h 1523369"/>
              <a:gd name="connsiteX9" fmla="*/ 0 w 1550731"/>
              <a:gd name="connsiteY9" fmla="*/ 764726 h 1523369"/>
              <a:gd name="connsiteX10" fmla="*/ 252028 w 1550731"/>
              <a:gd name="connsiteY10" fmla="*/ 512698 h 1523369"/>
              <a:gd name="connsiteX11" fmla="*/ 693779 w 1550731"/>
              <a:gd name="connsiteY11" fmla="*/ 512698 h 1523369"/>
              <a:gd name="connsiteX12" fmla="*/ 611319 w 1550731"/>
              <a:gd name="connsiteY12" fmla="*/ 430238 h 1523369"/>
              <a:gd name="connsiteX13" fmla="*/ 611319 w 1550731"/>
              <a:gd name="connsiteY13" fmla="*/ 73817 h 1523369"/>
              <a:gd name="connsiteX14" fmla="*/ 967741 w 1550731"/>
              <a:gd name="connsiteY14" fmla="*/ 73817 h 1523369"/>
              <a:gd name="connsiteX15" fmla="*/ 1476914 w 1550731"/>
              <a:gd name="connsiteY15" fmla="*/ 582991 h 1523369"/>
              <a:gd name="connsiteX16" fmla="*/ 1550731 w 1550731"/>
              <a:gd name="connsiteY16" fmla="*/ 761202 h 152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50731" h="1523369">
                <a:moveTo>
                  <a:pt x="1550731" y="761202"/>
                </a:moveTo>
                <a:lnTo>
                  <a:pt x="1550684" y="761690"/>
                </a:lnTo>
                <a:lnTo>
                  <a:pt x="1550730" y="762168"/>
                </a:lnTo>
                <a:cubicBezTo>
                  <a:pt x="1550730" y="826667"/>
                  <a:pt x="1526124" y="891167"/>
                  <a:pt x="1476913" y="940378"/>
                </a:cubicBezTo>
                <a:lnTo>
                  <a:pt x="967739" y="1449552"/>
                </a:lnTo>
                <a:cubicBezTo>
                  <a:pt x="869316" y="1547975"/>
                  <a:pt x="709741" y="1547975"/>
                  <a:pt x="611318" y="1449552"/>
                </a:cubicBezTo>
                <a:cubicBezTo>
                  <a:pt x="512895" y="1351129"/>
                  <a:pt x="512895" y="1191553"/>
                  <a:pt x="611318" y="1093130"/>
                </a:cubicBezTo>
                <a:lnTo>
                  <a:pt x="687694" y="1016754"/>
                </a:lnTo>
                <a:lnTo>
                  <a:pt x="252028" y="1016754"/>
                </a:lnTo>
                <a:cubicBezTo>
                  <a:pt x="112837" y="1016754"/>
                  <a:pt x="0" y="903917"/>
                  <a:pt x="0" y="764726"/>
                </a:cubicBezTo>
                <a:cubicBezTo>
                  <a:pt x="0" y="625535"/>
                  <a:pt x="112837" y="512698"/>
                  <a:pt x="252028" y="512698"/>
                </a:cubicBezTo>
                <a:lnTo>
                  <a:pt x="693779" y="512698"/>
                </a:lnTo>
                <a:lnTo>
                  <a:pt x="611319" y="430238"/>
                </a:lnTo>
                <a:cubicBezTo>
                  <a:pt x="512896" y="331815"/>
                  <a:pt x="512896" y="172240"/>
                  <a:pt x="611319" y="73817"/>
                </a:cubicBezTo>
                <a:cubicBezTo>
                  <a:pt x="709742" y="-24606"/>
                  <a:pt x="869318" y="-24606"/>
                  <a:pt x="967741" y="73817"/>
                </a:cubicBezTo>
                <a:lnTo>
                  <a:pt x="1476914" y="582991"/>
                </a:lnTo>
                <a:cubicBezTo>
                  <a:pt x="1526125" y="632202"/>
                  <a:pt x="1550731" y="696702"/>
                  <a:pt x="1550731" y="76120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80C7057-035C-499A-893A-F2EBD1E05E05}"/>
              </a:ext>
            </a:extLst>
          </p:cNvPr>
          <p:cNvSpPr/>
          <p:nvPr/>
        </p:nvSpPr>
        <p:spPr>
          <a:xfrm>
            <a:off x="3341078" y="1324943"/>
            <a:ext cx="2130359" cy="1095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2</a:t>
            </a:r>
            <a:r>
              <a:rPr lang="zh-CN" altLang="en-US" dirty="0"/>
              <a:t>、进行特征工程，计算相关系数矩阵，绘制热力图</a:t>
            </a:r>
            <a:endParaRPr lang="en-US" altLang="zh-CN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03B6DA10-08A9-4AC7-93DC-5FDF23E09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834" y="1093396"/>
            <a:ext cx="6411106" cy="453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93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12" grpId="0" animBg="1"/>
      <p:bldP spid="43" grpId="0"/>
      <p:bldP spid="21" grpId="0" animBg="1"/>
      <p:bldP spid="22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圆角矩形 30"/>
          <p:cNvSpPr/>
          <p:nvPr/>
        </p:nvSpPr>
        <p:spPr>
          <a:xfrm>
            <a:off x="5235392" y="2940557"/>
            <a:ext cx="1563653" cy="83965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同心圆 32"/>
          <p:cNvSpPr/>
          <p:nvPr/>
        </p:nvSpPr>
        <p:spPr>
          <a:xfrm>
            <a:off x="6629937" y="2420888"/>
            <a:ext cx="1879005" cy="1878995"/>
          </a:xfrm>
          <a:prstGeom prst="donut">
            <a:avLst>
              <a:gd name="adj" fmla="val 12796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同心圆 11"/>
          <p:cNvSpPr/>
          <p:nvPr/>
        </p:nvSpPr>
        <p:spPr>
          <a:xfrm>
            <a:off x="3498263" y="2420888"/>
            <a:ext cx="1879005" cy="1878995"/>
          </a:xfrm>
          <a:prstGeom prst="donut">
            <a:avLst>
              <a:gd name="adj" fmla="val 12796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479971" y="4346285"/>
            <a:ext cx="2303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、使用随机回归森林算法模型进行训练</a:t>
            </a:r>
          </a:p>
        </p:txBody>
      </p:sp>
      <p:sp>
        <p:nvSpPr>
          <p:cNvPr id="21" name="任意多边形 20"/>
          <p:cNvSpPr/>
          <p:nvPr/>
        </p:nvSpPr>
        <p:spPr>
          <a:xfrm>
            <a:off x="4017652" y="2948015"/>
            <a:ext cx="839556" cy="824738"/>
          </a:xfrm>
          <a:custGeom>
            <a:avLst/>
            <a:gdLst>
              <a:gd name="connsiteX0" fmla="*/ 1550731 w 1550731"/>
              <a:gd name="connsiteY0" fmla="*/ 761202 h 1523369"/>
              <a:gd name="connsiteX1" fmla="*/ 1550684 w 1550731"/>
              <a:gd name="connsiteY1" fmla="*/ 761690 h 1523369"/>
              <a:gd name="connsiteX2" fmla="*/ 1550730 w 1550731"/>
              <a:gd name="connsiteY2" fmla="*/ 762168 h 1523369"/>
              <a:gd name="connsiteX3" fmla="*/ 1476913 w 1550731"/>
              <a:gd name="connsiteY3" fmla="*/ 940378 h 1523369"/>
              <a:gd name="connsiteX4" fmla="*/ 967739 w 1550731"/>
              <a:gd name="connsiteY4" fmla="*/ 1449552 h 1523369"/>
              <a:gd name="connsiteX5" fmla="*/ 611318 w 1550731"/>
              <a:gd name="connsiteY5" fmla="*/ 1449552 h 1523369"/>
              <a:gd name="connsiteX6" fmla="*/ 611318 w 1550731"/>
              <a:gd name="connsiteY6" fmla="*/ 1093130 h 1523369"/>
              <a:gd name="connsiteX7" fmla="*/ 687694 w 1550731"/>
              <a:gd name="connsiteY7" fmla="*/ 1016754 h 1523369"/>
              <a:gd name="connsiteX8" fmla="*/ 252028 w 1550731"/>
              <a:gd name="connsiteY8" fmla="*/ 1016754 h 1523369"/>
              <a:gd name="connsiteX9" fmla="*/ 0 w 1550731"/>
              <a:gd name="connsiteY9" fmla="*/ 764726 h 1523369"/>
              <a:gd name="connsiteX10" fmla="*/ 252028 w 1550731"/>
              <a:gd name="connsiteY10" fmla="*/ 512698 h 1523369"/>
              <a:gd name="connsiteX11" fmla="*/ 693779 w 1550731"/>
              <a:gd name="connsiteY11" fmla="*/ 512698 h 1523369"/>
              <a:gd name="connsiteX12" fmla="*/ 611319 w 1550731"/>
              <a:gd name="connsiteY12" fmla="*/ 430238 h 1523369"/>
              <a:gd name="connsiteX13" fmla="*/ 611319 w 1550731"/>
              <a:gd name="connsiteY13" fmla="*/ 73817 h 1523369"/>
              <a:gd name="connsiteX14" fmla="*/ 967741 w 1550731"/>
              <a:gd name="connsiteY14" fmla="*/ 73817 h 1523369"/>
              <a:gd name="connsiteX15" fmla="*/ 1476914 w 1550731"/>
              <a:gd name="connsiteY15" fmla="*/ 582991 h 1523369"/>
              <a:gd name="connsiteX16" fmla="*/ 1550731 w 1550731"/>
              <a:gd name="connsiteY16" fmla="*/ 761202 h 152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50731" h="1523369">
                <a:moveTo>
                  <a:pt x="1550731" y="761202"/>
                </a:moveTo>
                <a:lnTo>
                  <a:pt x="1550684" y="761690"/>
                </a:lnTo>
                <a:lnTo>
                  <a:pt x="1550730" y="762168"/>
                </a:lnTo>
                <a:cubicBezTo>
                  <a:pt x="1550730" y="826667"/>
                  <a:pt x="1526124" y="891167"/>
                  <a:pt x="1476913" y="940378"/>
                </a:cubicBezTo>
                <a:lnTo>
                  <a:pt x="967739" y="1449552"/>
                </a:lnTo>
                <a:cubicBezTo>
                  <a:pt x="869316" y="1547975"/>
                  <a:pt x="709741" y="1547975"/>
                  <a:pt x="611318" y="1449552"/>
                </a:cubicBezTo>
                <a:cubicBezTo>
                  <a:pt x="512895" y="1351129"/>
                  <a:pt x="512895" y="1191553"/>
                  <a:pt x="611318" y="1093130"/>
                </a:cubicBezTo>
                <a:lnTo>
                  <a:pt x="687694" y="1016754"/>
                </a:lnTo>
                <a:lnTo>
                  <a:pt x="252028" y="1016754"/>
                </a:lnTo>
                <a:cubicBezTo>
                  <a:pt x="112837" y="1016754"/>
                  <a:pt x="0" y="903917"/>
                  <a:pt x="0" y="764726"/>
                </a:cubicBezTo>
                <a:cubicBezTo>
                  <a:pt x="0" y="625535"/>
                  <a:pt x="112837" y="512698"/>
                  <a:pt x="252028" y="512698"/>
                </a:cubicBezTo>
                <a:lnTo>
                  <a:pt x="693779" y="512698"/>
                </a:lnTo>
                <a:lnTo>
                  <a:pt x="611319" y="430238"/>
                </a:lnTo>
                <a:cubicBezTo>
                  <a:pt x="512896" y="331815"/>
                  <a:pt x="512896" y="172240"/>
                  <a:pt x="611319" y="73817"/>
                </a:cubicBezTo>
                <a:cubicBezTo>
                  <a:pt x="709742" y="-24606"/>
                  <a:pt x="869318" y="-24606"/>
                  <a:pt x="967741" y="73817"/>
                </a:cubicBezTo>
                <a:lnTo>
                  <a:pt x="1476914" y="582991"/>
                </a:lnTo>
                <a:cubicBezTo>
                  <a:pt x="1526125" y="632202"/>
                  <a:pt x="1550731" y="696702"/>
                  <a:pt x="1550731" y="76120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7149661" y="2948015"/>
            <a:ext cx="839556" cy="824738"/>
          </a:xfrm>
          <a:custGeom>
            <a:avLst/>
            <a:gdLst>
              <a:gd name="connsiteX0" fmla="*/ 1550731 w 1550731"/>
              <a:gd name="connsiteY0" fmla="*/ 761202 h 1523369"/>
              <a:gd name="connsiteX1" fmla="*/ 1550684 w 1550731"/>
              <a:gd name="connsiteY1" fmla="*/ 761690 h 1523369"/>
              <a:gd name="connsiteX2" fmla="*/ 1550730 w 1550731"/>
              <a:gd name="connsiteY2" fmla="*/ 762168 h 1523369"/>
              <a:gd name="connsiteX3" fmla="*/ 1476913 w 1550731"/>
              <a:gd name="connsiteY3" fmla="*/ 940378 h 1523369"/>
              <a:gd name="connsiteX4" fmla="*/ 967739 w 1550731"/>
              <a:gd name="connsiteY4" fmla="*/ 1449552 h 1523369"/>
              <a:gd name="connsiteX5" fmla="*/ 611318 w 1550731"/>
              <a:gd name="connsiteY5" fmla="*/ 1449552 h 1523369"/>
              <a:gd name="connsiteX6" fmla="*/ 611318 w 1550731"/>
              <a:gd name="connsiteY6" fmla="*/ 1093130 h 1523369"/>
              <a:gd name="connsiteX7" fmla="*/ 687694 w 1550731"/>
              <a:gd name="connsiteY7" fmla="*/ 1016754 h 1523369"/>
              <a:gd name="connsiteX8" fmla="*/ 252028 w 1550731"/>
              <a:gd name="connsiteY8" fmla="*/ 1016754 h 1523369"/>
              <a:gd name="connsiteX9" fmla="*/ 0 w 1550731"/>
              <a:gd name="connsiteY9" fmla="*/ 764726 h 1523369"/>
              <a:gd name="connsiteX10" fmla="*/ 252028 w 1550731"/>
              <a:gd name="connsiteY10" fmla="*/ 512698 h 1523369"/>
              <a:gd name="connsiteX11" fmla="*/ 693779 w 1550731"/>
              <a:gd name="connsiteY11" fmla="*/ 512698 h 1523369"/>
              <a:gd name="connsiteX12" fmla="*/ 611319 w 1550731"/>
              <a:gd name="connsiteY12" fmla="*/ 430238 h 1523369"/>
              <a:gd name="connsiteX13" fmla="*/ 611319 w 1550731"/>
              <a:gd name="connsiteY13" fmla="*/ 73817 h 1523369"/>
              <a:gd name="connsiteX14" fmla="*/ 967741 w 1550731"/>
              <a:gd name="connsiteY14" fmla="*/ 73817 h 1523369"/>
              <a:gd name="connsiteX15" fmla="*/ 1476914 w 1550731"/>
              <a:gd name="connsiteY15" fmla="*/ 582991 h 1523369"/>
              <a:gd name="connsiteX16" fmla="*/ 1550731 w 1550731"/>
              <a:gd name="connsiteY16" fmla="*/ 761202 h 152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50731" h="1523369">
                <a:moveTo>
                  <a:pt x="1550731" y="761202"/>
                </a:moveTo>
                <a:lnTo>
                  <a:pt x="1550684" y="761690"/>
                </a:lnTo>
                <a:lnTo>
                  <a:pt x="1550730" y="762168"/>
                </a:lnTo>
                <a:cubicBezTo>
                  <a:pt x="1550730" y="826667"/>
                  <a:pt x="1526124" y="891167"/>
                  <a:pt x="1476913" y="940378"/>
                </a:cubicBezTo>
                <a:lnTo>
                  <a:pt x="967739" y="1449552"/>
                </a:lnTo>
                <a:cubicBezTo>
                  <a:pt x="869316" y="1547975"/>
                  <a:pt x="709741" y="1547975"/>
                  <a:pt x="611318" y="1449552"/>
                </a:cubicBezTo>
                <a:cubicBezTo>
                  <a:pt x="512895" y="1351129"/>
                  <a:pt x="512895" y="1191553"/>
                  <a:pt x="611318" y="1093130"/>
                </a:cubicBezTo>
                <a:lnTo>
                  <a:pt x="687694" y="1016754"/>
                </a:lnTo>
                <a:lnTo>
                  <a:pt x="252028" y="1016754"/>
                </a:lnTo>
                <a:cubicBezTo>
                  <a:pt x="112837" y="1016754"/>
                  <a:pt x="0" y="903917"/>
                  <a:pt x="0" y="764726"/>
                </a:cubicBezTo>
                <a:cubicBezTo>
                  <a:pt x="0" y="625535"/>
                  <a:pt x="112837" y="512698"/>
                  <a:pt x="252028" y="512698"/>
                </a:cubicBezTo>
                <a:lnTo>
                  <a:pt x="693779" y="512698"/>
                </a:lnTo>
                <a:lnTo>
                  <a:pt x="611319" y="430238"/>
                </a:lnTo>
                <a:cubicBezTo>
                  <a:pt x="512896" y="331815"/>
                  <a:pt x="512896" y="172240"/>
                  <a:pt x="611319" y="73817"/>
                </a:cubicBezTo>
                <a:cubicBezTo>
                  <a:pt x="709742" y="-24606"/>
                  <a:pt x="869318" y="-24606"/>
                  <a:pt x="967741" y="73817"/>
                </a:cubicBezTo>
                <a:lnTo>
                  <a:pt x="1476914" y="582991"/>
                </a:lnTo>
                <a:cubicBezTo>
                  <a:pt x="1526125" y="632202"/>
                  <a:pt x="1550731" y="696702"/>
                  <a:pt x="1550731" y="76120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80C7057-035C-499A-893A-F2EBD1E05E05}"/>
              </a:ext>
            </a:extLst>
          </p:cNvPr>
          <p:cNvSpPr/>
          <p:nvPr/>
        </p:nvSpPr>
        <p:spPr>
          <a:xfrm>
            <a:off x="6629937" y="1962539"/>
            <a:ext cx="2130359" cy="396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4</a:t>
            </a:r>
            <a:r>
              <a:rPr lang="zh-CN" altLang="en-US" dirty="0"/>
              <a:t>、对模型评估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765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12" grpId="0" animBg="1"/>
      <p:bldP spid="43" grpId="0"/>
      <p:bldP spid="21" grpId="0" animBg="1"/>
      <p:bldP spid="22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438531E-690B-48B0-B192-03B4D8790ED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3" y="0"/>
            <a:ext cx="12192000" cy="659892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C99A10E-B7BF-48AE-A925-81710F76EE7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3" y="-9144"/>
            <a:ext cx="12192000" cy="659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1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同心圆 11"/>
          <p:cNvSpPr/>
          <p:nvPr/>
        </p:nvSpPr>
        <p:spPr>
          <a:xfrm>
            <a:off x="263352" y="2420888"/>
            <a:ext cx="1879005" cy="1878995"/>
          </a:xfrm>
          <a:prstGeom prst="donut">
            <a:avLst>
              <a:gd name="adj" fmla="val 12796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45060" y="4346285"/>
            <a:ext cx="2303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、使用多种模型，并用</a:t>
            </a:r>
            <a:r>
              <a:rPr lang="en-US" altLang="zh-CN" dirty="0"/>
              <a:t>R</a:t>
            </a:r>
            <a:r>
              <a:rPr lang="zh-CN" altLang="en-US" dirty="0"/>
              <a:t>方进行评估</a:t>
            </a:r>
          </a:p>
        </p:txBody>
      </p:sp>
      <p:sp>
        <p:nvSpPr>
          <p:cNvPr id="21" name="任意多边形 20"/>
          <p:cNvSpPr/>
          <p:nvPr/>
        </p:nvSpPr>
        <p:spPr>
          <a:xfrm>
            <a:off x="782741" y="2948015"/>
            <a:ext cx="839556" cy="824738"/>
          </a:xfrm>
          <a:custGeom>
            <a:avLst/>
            <a:gdLst>
              <a:gd name="connsiteX0" fmla="*/ 1550731 w 1550731"/>
              <a:gd name="connsiteY0" fmla="*/ 761202 h 1523369"/>
              <a:gd name="connsiteX1" fmla="*/ 1550684 w 1550731"/>
              <a:gd name="connsiteY1" fmla="*/ 761690 h 1523369"/>
              <a:gd name="connsiteX2" fmla="*/ 1550730 w 1550731"/>
              <a:gd name="connsiteY2" fmla="*/ 762168 h 1523369"/>
              <a:gd name="connsiteX3" fmla="*/ 1476913 w 1550731"/>
              <a:gd name="connsiteY3" fmla="*/ 940378 h 1523369"/>
              <a:gd name="connsiteX4" fmla="*/ 967739 w 1550731"/>
              <a:gd name="connsiteY4" fmla="*/ 1449552 h 1523369"/>
              <a:gd name="connsiteX5" fmla="*/ 611318 w 1550731"/>
              <a:gd name="connsiteY5" fmla="*/ 1449552 h 1523369"/>
              <a:gd name="connsiteX6" fmla="*/ 611318 w 1550731"/>
              <a:gd name="connsiteY6" fmla="*/ 1093130 h 1523369"/>
              <a:gd name="connsiteX7" fmla="*/ 687694 w 1550731"/>
              <a:gd name="connsiteY7" fmla="*/ 1016754 h 1523369"/>
              <a:gd name="connsiteX8" fmla="*/ 252028 w 1550731"/>
              <a:gd name="connsiteY8" fmla="*/ 1016754 h 1523369"/>
              <a:gd name="connsiteX9" fmla="*/ 0 w 1550731"/>
              <a:gd name="connsiteY9" fmla="*/ 764726 h 1523369"/>
              <a:gd name="connsiteX10" fmla="*/ 252028 w 1550731"/>
              <a:gd name="connsiteY10" fmla="*/ 512698 h 1523369"/>
              <a:gd name="connsiteX11" fmla="*/ 693779 w 1550731"/>
              <a:gd name="connsiteY11" fmla="*/ 512698 h 1523369"/>
              <a:gd name="connsiteX12" fmla="*/ 611319 w 1550731"/>
              <a:gd name="connsiteY12" fmla="*/ 430238 h 1523369"/>
              <a:gd name="connsiteX13" fmla="*/ 611319 w 1550731"/>
              <a:gd name="connsiteY13" fmla="*/ 73817 h 1523369"/>
              <a:gd name="connsiteX14" fmla="*/ 967741 w 1550731"/>
              <a:gd name="connsiteY14" fmla="*/ 73817 h 1523369"/>
              <a:gd name="connsiteX15" fmla="*/ 1476914 w 1550731"/>
              <a:gd name="connsiteY15" fmla="*/ 582991 h 1523369"/>
              <a:gd name="connsiteX16" fmla="*/ 1550731 w 1550731"/>
              <a:gd name="connsiteY16" fmla="*/ 761202 h 152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50731" h="1523369">
                <a:moveTo>
                  <a:pt x="1550731" y="761202"/>
                </a:moveTo>
                <a:lnTo>
                  <a:pt x="1550684" y="761690"/>
                </a:lnTo>
                <a:lnTo>
                  <a:pt x="1550730" y="762168"/>
                </a:lnTo>
                <a:cubicBezTo>
                  <a:pt x="1550730" y="826667"/>
                  <a:pt x="1526124" y="891167"/>
                  <a:pt x="1476913" y="940378"/>
                </a:cubicBezTo>
                <a:lnTo>
                  <a:pt x="967739" y="1449552"/>
                </a:lnTo>
                <a:cubicBezTo>
                  <a:pt x="869316" y="1547975"/>
                  <a:pt x="709741" y="1547975"/>
                  <a:pt x="611318" y="1449552"/>
                </a:cubicBezTo>
                <a:cubicBezTo>
                  <a:pt x="512895" y="1351129"/>
                  <a:pt x="512895" y="1191553"/>
                  <a:pt x="611318" y="1093130"/>
                </a:cubicBezTo>
                <a:lnTo>
                  <a:pt x="687694" y="1016754"/>
                </a:lnTo>
                <a:lnTo>
                  <a:pt x="252028" y="1016754"/>
                </a:lnTo>
                <a:cubicBezTo>
                  <a:pt x="112837" y="1016754"/>
                  <a:pt x="0" y="903917"/>
                  <a:pt x="0" y="764726"/>
                </a:cubicBezTo>
                <a:cubicBezTo>
                  <a:pt x="0" y="625535"/>
                  <a:pt x="112837" y="512698"/>
                  <a:pt x="252028" y="512698"/>
                </a:cubicBezTo>
                <a:lnTo>
                  <a:pt x="693779" y="512698"/>
                </a:lnTo>
                <a:lnTo>
                  <a:pt x="611319" y="430238"/>
                </a:lnTo>
                <a:cubicBezTo>
                  <a:pt x="512896" y="331815"/>
                  <a:pt x="512896" y="172240"/>
                  <a:pt x="611319" y="73817"/>
                </a:cubicBezTo>
                <a:cubicBezTo>
                  <a:pt x="709742" y="-24606"/>
                  <a:pt x="869318" y="-24606"/>
                  <a:pt x="967741" y="73817"/>
                </a:cubicBezTo>
                <a:lnTo>
                  <a:pt x="1476914" y="582991"/>
                </a:lnTo>
                <a:cubicBezTo>
                  <a:pt x="1526125" y="632202"/>
                  <a:pt x="1550731" y="696702"/>
                  <a:pt x="1550731" y="76120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ED887C5-DE84-42F4-ABCF-30FC6CAB93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9" b="3693"/>
          <a:stretch/>
        </p:blipFill>
        <p:spPr>
          <a:xfrm>
            <a:off x="2661746" y="1404891"/>
            <a:ext cx="6487420" cy="4048218"/>
          </a:xfrm>
          <a:prstGeom prst="rect">
            <a:avLst/>
          </a:prstGeom>
        </p:spPr>
      </p:pic>
      <p:sp>
        <p:nvSpPr>
          <p:cNvPr id="13" name="同心圆 32">
            <a:extLst>
              <a:ext uri="{FF2B5EF4-FFF2-40B4-BE49-F238E27FC236}">
                <a16:creationId xmlns:a16="http://schemas.microsoft.com/office/drawing/2014/main" id="{64A7942F-68F9-4443-A758-77C21B442A02}"/>
              </a:ext>
            </a:extLst>
          </p:cNvPr>
          <p:cNvSpPr/>
          <p:nvPr/>
        </p:nvSpPr>
        <p:spPr>
          <a:xfrm>
            <a:off x="9530254" y="2348880"/>
            <a:ext cx="1879005" cy="1878995"/>
          </a:xfrm>
          <a:prstGeom prst="donut">
            <a:avLst>
              <a:gd name="adj" fmla="val 12796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任意多边形 21">
            <a:extLst>
              <a:ext uri="{FF2B5EF4-FFF2-40B4-BE49-F238E27FC236}">
                <a16:creationId xmlns:a16="http://schemas.microsoft.com/office/drawing/2014/main" id="{F31EF10D-581F-4490-802E-A36F3C6FFC41}"/>
              </a:ext>
            </a:extLst>
          </p:cNvPr>
          <p:cNvSpPr/>
          <p:nvPr/>
        </p:nvSpPr>
        <p:spPr>
          <a:xfrm>
            <a:off x="10072108" y="2932153"/>
            <a:ext cx="839556" cy="824738"/>
          </a:xfrm>
          <a:custGeom>
            <a:avLst/>
            <a:gdLst>
              <a:gd name="connsiteX0" fmla="*/ 1550731 w 1550731"/>
              <a:gd name="connsiteY0" fmla="*/ 761202 h 1523369"/>
              <a:gd name="connsiteX1" fmla="*/ 1550684 w 1550731"/>
              <a:gd name="connsiteY1" fmla="*/ 761690 h 1523369"/>
              <a:gd name="connsiteX2" fmla="*/ 1550730 w 1550731"/>
              <a:gd name="connsiteY2" fmla="*/ 762168 h 1523369"/>
              <a:gd name="connsiteX3" fmla="*/ 1476913 w 1550731"/>
              <a:gd name="connsiteY3" fmla="*/ 940378 h 1523369"/>
              <a:gd name="connsiteX4" fmla="*/ 967739 w 1550731"/>
              <a:gd name="connsiteY4" fmla="*/ 1449552 h 1523369"/>
              <a:gd name="connsiteX5" fmla="*/ 611318 w 1550731"/>
              <a:gd name="connsiteY5" fmla="*/ 1449552 h 1523369"/>
              <a:gd name="connsiteX6" fmla="*/ 611318 w 1550731"/>
              <a:gd name="connsiteY6" fmla="*/ 1093130 h 1523369"/>
              <a:gd name="connsiteX7" fmla="*/ 687694 w 1550731"/>
              <a:gd name="connsiteY7" fmla="*/ 1016754 h 1523369"/>
              <a:gd name="connsiteX8" fmla="*/ 252028 w 1550731"/>
              <a:gd name="connsiteY8" fmla="*/ 1016754 h 1523369"/>
              <a:gd name="connsiteX9" fmla="*/ 0 w 1550731"/>
              <a:gd name="connsiteY9" fmla="*/ 764726 h 1523369"/>
              <a:gd name="connsiteX10" fmla="*/ 252028 w 1550731"/>
              <a:gd name="connsiteY10" fmla="*/ 512698 h 1523369"/>
              <a:gd name="connsiteX11" fmla="*/ 693779 w 1550731"/>
              <a:gd name="connsiteY11" fmla="*/ 512698 h 1523369"/>
              <a:gd name="connsiteX12" fmla="*/ 611319 w 1550731"/>
              <a:gd name="connsiteY12" fmla="*/ 430238 h 1523369"/>
              <a:gd name="connsiteX13" fmla="*/ 611319 w 1550731"/>
              <a:gd name="connsiteY13" fmla="*/ 73817 h 1523369"/>
              <a:gd name="connsiteX14" fmla="*/ 967741 w 1550731"/>
              <a:gd name="connsiteY14" fmla="*/ 73817 h 1523369"/>
              <a:gd name="connsiteX15" fmla="*/ 1476914 w 1550731"/>
              <a:gd name="connsiteY15" fmla="*/ 582991 h 1523369"/>
              <a:gd name="connsiteX16" fmla="*/ 1550731 w 1550731"/>
              <a:gd name="connsiteY16" fmla="*/ 761202 h 152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50731" h="1523369">
                <a:moveTo>
                  <a:pt x="1550731" y="761202"/>
                </a:moveTo>
                <a:lnTo>
                  <a:pt x="1550684" y="761690"/>
                </a:lnTo>
                <a:lnTo>
                  <a:pt x="1550730" y="762168"/>
                </a:lnTo>
                <a:cubicBezTo>
                  <a:pt x="1550730" y="826667"/>
                  <a:pt x="1526124" y="891167"/>
                  <a:pt x="1476913" y="940378"/>
                </a:cubicBezTo>
                <a:lnTo>
                  <a:pt x="967739" y="1449552"/>
                </a:lnTo>
                <a:cubicBezTo>
                  <a:pt x="869316" y="1547975"/>
                  <a:pt x="709741" y="1547975"/>
                  <a:pt x="611318" y="1449552"/>
                </a:cubicBezTo>
                <a:cubicBezTo>
                  <a:pt x="512895" y="1351129"/>
                  <a:pt x="512895" y="1191553"/>
                  <a:pt x="611318" y="1093130"/>
                </a:cubicBezTo>
                <a:lnTo>
                  <a:pt x="687694" y="1016754"/>
                </a:lnTo>
                <a:lnTo>
                  <a:pt x="252028" y="1016754"/>
                </a:lnTo>
                <a:cubicBezTo>
                  <a:pt x="112837" y="1016754"/>
                  <a:pt x="0" y="903917"/>
                  <a:pt x="0" y="764726"/>
                </a:cubicBezTo>
                <a:cubicBezTo>
                  <a:pt x="0" y="625535"/>
                  <a:pt x="112837" y="512698"/>
                  <a:pt x="252028" y="512698"/>
                </a:cubicBezTo>
                <a:lnTo>
                  <a:pt x="693779" y="512698"/>
                </a:lnTo>
                <a:lnTo>
                  <a:pt x="611319" y="430238"/>
                </a:lnTo>
                <a:cubicBezTo>
                  <a:pt x="512896" y="331815"/>
                  <a:pt x="512896" y="172240"/>
                  <a:pt x="611319" y="73817"/>
                </a:cubicBezTo>
                <a:cubicBezTo>
                  <a:pt x="709742" y="-24606"/>
                  <a:pt x="869318" y="-24606"/>
                  <a:pt x="967741" y="73817"/>
                </a:cubicBezTo>
                <a:lnTo>
                  <a:pt x="1476914" y="582991"/>
                </a:lnTo>
                <a:cubicBezTo>
                  <a:pt x="1526125" y="632202"/>
                  <a:pt x="1550731" y="696702"/>
                  <a:pt x="1550731" y="76120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71159B5-1281-4506-980F-DD62A9568879}"/>
              </a:ext>
            </a:extLst>
          </p:cNvPr>
          <p:cNvSpPr/>
          <p:nvPr/>
        </p:nvSpPr>
        <p:spPr>
          <a:xfrm>
            <a:off x="9530254" y="4299883"/>
            <a:ext cx="2130359" cy="1110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6</a:t>
            </a:r>
            <a:r>
              <a:rPr lang="zh-CN" altLang="en-US" dirty="0"/>
              <a:t>、集成模型的性能是比较好的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53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3" grpId="0"/>
      <p:bldP spid="21" grpId="0" animBg="1"/>
      <p:bldP spid="13" grpId="0" animBg="1"/>
      <p:bldP spid="15" grpId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F999D285-5DFD-49F1-B283-7091EBCA43E7}"/>
              </a:ext>
            </a:extLst>
          </p:cNvPr>
          <p:cNvSpPr/>
          <p:nvPr/>
        </p:nvSpPr>
        <p:spPr>
          <a:xfrm>
            <a:off x="3951823" y="2767281"/>
            <a:ext cx="428835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0" u="none" strike="noStrike" kern="0" cap="none" spc="0" normalizeH="0" baseline="0" noProof="0" dirty="0">
                <a:ln w="22225">
                  <a:solidFill>
                    <a:srgbClr val="373545"/>
                  </a:solidFill>
                  <a:prstDash val="solid"/>
                </a:ln>
                <a:solidFill>
                  <a:schemeClr val="accent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团队介绍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  <p:sp>
        <p:nvSpPr>
          <p:cNvPr id="12" name="文本占位符 4">
            <a:extLst>
              <a:ext uri="{FF2B5EF4-FFF2-40B4-BE49-F238E27FC236}">
                <a16:creationId xmlns:a16="http://schemas.microsoft.com/office/drawing/2014/main" id="{0852D5A9-CDA4-4572-BF45-230FF7D5A127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1131032" y="1441976"/>
            <a:ext cx="1374424" cy="2481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57505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ts val="760"/>
              </a:spcBef>
              <a:buClr>
                <a:srgbClr val="C94D4D"/>
              </a:buClr>
              <a:buSzPct val="60000"/>
              <a:buNone/>
            </a:pPr>
            <a:r>
              <a:rPr lang="en-US" altLang="zh-CN" sz="16600" i="1" dirty="0">
                <a:solidFill>
                  <a:schemeClr val="accent1"/>
                </a:solidFill>
                <a:latin typeface="+mn-lt"/>
                <a:ea typeface="+mn-ea"/>
              </a:rPr>
              <a:t>5</a:t>
            </a:r>
            <a:endParaRPr lang="zh-CN" altLang="en-US" sz="16600" i="1" dirty="0">
              <a:solidFill>
                <a:schemeClr val="accen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4856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团队介绍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827390E-30C5-46FF-A75D-74C62A746B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41" y="1340768"/>
            <a:ext cx="3373464" cy="3356992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D9201083-FD7A-4C30-B06C-E52D93B1C8D2}"/>
              </a:ext>
            </a:extLst>
          </p:cNvPr>
          <p:cNvSpPr txBox="1">
            <a:spLocks/>
          </p:cNvSpPr>
          <p:nvPr/>
        </p:nvSpPr>
        <p:spPr>
          <a:xfrm>
            <a:off x="1487488" y="4869160"/>
            <a:ext cx="2536228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Arial" pitchFamily="34" charset="0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z="3600" dirty="0"/>
              <a:t>Seven</a:t>
            </a:r>
            <a:endParaRPr lang="zh-CN" altLang="en-US" sz="3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F8C82D2-E5D7-453B-9DEB-FD0F2590005E}"/>
              </a:ext>
            </a:extLst>
          </p:cNvPr>
          <p:cNvSpPr/>
          <p:nvPr/>
        </p:nvSpPr>
        <p:spPr>
          <a:xfrm>
            <a:off x="6096000" y="1627088"/>
            <a:ext cx="6096000" cy="27843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8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noProof="1"/>
              <a:t>宋兴光：项目经理，前端设计与实现</a:t>
            </a:r>
            <a:endParaRPr lang="zh-CN" altLang="zh-CN" sz="2000" noProof="1"/>
          </a:p>
          <a:p>
            <a:pPr marL="285750" indent="-285750">
              <a:lnSpc>
                <a:spcPct val="18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noProof="1"/>
              <a:t>邬国栋：产品经理，后端及数据库实现</a:t>
            </a:r>
            <a:endParaRPr lang="zh-CN" altLang="zh-CN" sz="2000" noProof="1"/>
          </a:p>
          <a:p>
            <a:pPr marL="285750" indent="-285750">
              <a:lnSpc>
                <a:spcPct val="18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noProof="1"/>
              <a:t>贺重阳：技术主管，数据爬取与分析预测</a:t>
            </a:r>
            <a:endParaRPr lang="zh-CN" altLang="zh-CN" sz="2000" noProof="1"/>
          </a:p>
          <a:p>
            <a:pPr marL="285750" indent="-285750">
              <a:lnSpc>
                <a:spcPct val="18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noProof="1"/>
              <a:t>王芳亚：数据爬取与分析预测</a:t>
            </a:r>
            <a:endParaRPr lang="zh-CN" altLang="zh-CN" sz="2000" noProof="1"/>
          </a:p>
          <a:p>
            <a:pPr marL="285750" indent="-285750">
              <a:lnSpc>
                <a:spcPct val="18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noProof="1"/>
              <a:t>单元元：前端设计与实现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67802D8B-11AA-43AF-A4E9-16EE777F30E8}"/>
              </a:ext>
            </a:extLst>
          </p:cNvPr>
          <p:cNvSpPr txBox="1">
            <a:spLocks/>
          </p:cNvSpPr>
          <p:nvPr/>
        </p:nvSpPr>
        <p:spPr>
          <a:xfrm>
            <a:off x="6096000" y="981075"/>
            <a:ext cx="2536228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Arial" pitchFamily="34" charset="0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z="2400" dirty="0"/>
              <a:t>成员任务分配</a:t>
            </a:r>
          </a:p>
        </p:txBody>
      </p:sp>
    </p:spTree>
    <p:extLst>
      <p:ext uri="{BB962C8B-B14F-4D97-AF65-F5344CB8AC3E}">
        <p14:creationId xmlns:p14="http://schemas.microsoft.com/office/powerpoint/2010/main" val="110278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6000" dirty="0">
                <a:cs typeface="+mn-ea"/>
                <a:sym typeface="+mn-lt"/>
              </a:rPr>
              <a:t>THANKS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036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16" name="剪去对角的矩形 15"/>
          <p:cNvSpPr/>
          <p:nvPr/>
        </p:nvSpPr>
        <p:spPr>
          <a:xfrm>
            <a:off x="1238424" y="1268760"/>
            <a:ext cx="1296144" cy="598004"/>
          </a:xfrm>
          <a:prstGeom prst="snip2Diag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剪去对角的矩形 16"/>
          <p:cNvSpPr/>
          <p:nvPr/>
        </p:nvSpPr>
        <p:spPr>
          <a:xfrm>
            <a:off x="2711624" y="1268760"/>
            <a:ext cx="8175872" cy="598004"/>
          </a:xfrm>
          <a:prstGeom prst="snip2Diag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cs typeface="+mn-ea"/>
                <a:sym typeface="+mn-lt"/>
              </a:rPr>
              <a:t>项目介绍</a:t>
            </a:r>
            <a:endParaRPr lang="en-US" altLang="zh-CN" sz="24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8" name="剪去对角的矩形 17"/>
          <p:cNvSpPr/>
          <p:nvPr/>
        </p:nvSpPr>
        <p:spPr>
          <a:xfrm>
            <a:off x="1238424" y="2063777"/>
            <a:ext cx="1296144" cy="598004"/>
          </a:xfrm>
          <a:prstGeom prst="snip2Diag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剪去对角的矩形 18"/>
          <p:cNvSpPr/>
          <p:nvPr/>
        </p:nvSpPr>
        <p:spPr>
          <a:xfrm>
            <a:off x="2711624" y="2063777"/>
            <a:ext cx="8175872" cy="598004"/>
          </a:xfrm>
          <a:prstGeom prst="snip2Diag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cs typeface="+mn-ea"/>
                <a:sym typeface="+mn-lt"/>
              </a:rPr>
              <a:t>相关技术</a:t>
            </a:r>
            <a:endParaRPr lang="en-US" altLang="zh-CN" sz="24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0" name="剪去对角的矩形 19"/>
          <p:cNvSpPr/>
          <p:nvPr/>
        </p:nvSpPr>
        <p:spPr>
          <a:xfrm>
            <a:off x="1238424" y="2858794"/>
            <a:ext cx="1296144" cy="598004"/>
          </a:xfrm>
          <a:prstGeom prst="snip2Diag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剪去对角的矩形 20"/>
          <p:cNvSpPr/>
          <p:nvPr/>
        </p:nvSpPr>
        <p:spPr>
          <a:xfrm>
            <a:off x="2711624" y="2858794"/>
            <a:ext cx="8175872" cy="598004"/>
          </a:xfrm>
          <a:prstGeom prst="snip2Diag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cs typeface="+mn-ea"/>
                <a:sym typeface="+mn-lt"/>
              </a:rPr>
              <a:t>项目展示</a:t>
            </a:r>
            <a:endParaRPr lang="en-US" altLang="zh-CN" sz="24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2" name="剪去对角的矩形 21"/>
          <p:cNvSpPr/>
          <p:nvPr/>
        </p:nvSpPr>
        <p:spPr>
          <a:xfrm>
            <a:off x="1238424" y="3653811"/>
            <a:ext cx="1296144" cy="598004"/>
          </a:xfrm>
          <a:prstGeom prst="snip2Diag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剪去对角的矩形 22"/>
          <p:cNvSpPr/>
          <p:nvPr/>
        </p:nvSpPr>
        <p:spPr>
          <a:xfrm>
            <a:off x="2711624" y="3653811"/>
            <a:ext cx="8175872" cy="598004"/>
          </a:xfrm>
          <a:prstGeom prst="snip2Diag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cs typeface="+mn-ea"/>
                <a:sym typeface="+mn-lt"/>
              </a:rPr>
              <a:t>预测算法</a:t>
            </a:r>
            <a:endParaRPr lang="en-US" altLang="zh-CN" sz="24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4" name="剪去对角的矩形 23"/>
          <p:cNvSpPr/>
          <p:nvPr/>
        </p:nvSpPr>
        <p:spPr>
          <a:xfrm>
            <a:off x="1238424" y="4448828"/>
            <a:ext cx="1296144" cy="598004"/>
          </a:xfrm>
          <a:prstGeom prst="snip2Diag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剪去对角的矩形 24"/>
          <p:cNvSpPr/>
          <p:nvPr/>
        </p:nvSpPr>
        <p:spPr>
          <a:xfrm>
            <a:off x="2711624" y="4448828"/>
            <a:ext cx="8175872" cy="598004"/>
          </a:xfrm>
          <a:prstGeom prst="snip2Diag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cs typeface="+mn-ea"/>
                <a:sym typeface="+mn-lt"/>
              </a:rPr>
              <a:t>团队介绍</a:t>
            </a:r>
            <a:endParaRPr lang="en-US" altLang="zh-CN" sz="24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8830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F999D285-5DFD-49F1-B283-7091EBCA43E7}"/>
              </a:ext>
            </a:extLst>
          </p:cNvPr>
          <p:cNvSpPr/>
          <p:nvPr/>
        </p:nvSpPr>
        <p:spPr>
          <a:xfrm>
            <a:off x="3951823" y="2767281"/>
            <a:ext cx="428835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0" b="1" kern="0" dirty="0">
                <a:ln w="22225">
                  <a:solidFill>
                    <a:srgbClr val="373545"/>
                  </a:solidFill>
                  <a:prstDash val="solid"/>
                </a:ln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项目介绍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  <p:sp>
        <p:nvSpPr>
          <p:cNvPr id="12" name="文本占位符 4">
            <a:extLst>
              <a:ext uri="{FF2B5EF4-FFF2-40B4-BE49-F238E27FC236}">
                <a16:creationId xmlns:a16="http://schemas.microsoft.com/office/drawing/2014/main" id="{0852D5A9-CDA4-4572-BF45-230FF7D5A127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1131032" y="1441976"/>
            <a:ext cx="1374424" cy="2481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57505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ts val="760"/>
              </a:spcBef>
              <a:buClr>
                <a:srgbClr val="C94D4D"/>
              </a:buClr>
              <a:buSzPct val="60000"/>
              <a:buNone/>
            </a:pPr>
            <a:r>
              <a:rPr lang="en-US" altLang="zh-CN" sz="16600" i="1" dirty="0">
                <a:solidFill>
                  <a:schemeClr val="accent1"/>
                </a:solidFill>
                <a:latin typeface="+mn-lt"/>
                <a:ea typeface="+mn-ea"/>
              </a:rPr>
              <a:t>1</a:t>
            </a:r>
            <a:endParaRPr lang="zh-CN" altLang="en-US" sz="16600" i="1" dirty="0">
              <a:solidFill>
                <a:schemeClr val="accen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2908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 flipH="1">
            <a:off x="6096002" y="3066037"/>
            <a:ext cx="2404904" cy="935816"/>
          </a:xfrm>
          <a:custGeom>
            <a:avLst/>
            <a:gdLst>
              <a:gd name="connsiteX0" fmla="*/ 2404904 w 2404904"/>
              <a:gd name="connsiteY0" fmla="*/ 0 h 935816"/>
              <a:gd name="connsiteX1" fmla="*/ 2404904 w 2404904"/>
              <a:gd name="connsiteY1" fmla="*/ 935816 h 935816"/>
              <a:gd name="connsiteX2" fmla="*/ 1926112 w 2404904"/>
              <a:gd name="connsiteY2" fmla="*/ 926451 h 935816"/>
              <a:gd name="connsiteX3" fmla="*/ 0 w 2404904"/>
              <a:gd name="connsiteY3" fmla="*/ 467908 h 935816"/>
              <a:gd name="connsiteX4" fmla="*/ 1926112 w 2404904"/>
              <a:gd name="connsiteY4" fmla="*/ 9365 h 93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4904" h="935816">
                <a:moveTo>
                  <a:pt x="2404904" y="0"/>
                </a:moveTo>
                <a:lnTo>
                  <a:pt x="2404904" y="935816"/>
                </a:lnTo>
                <a:lnTo>
                  <a:pt x="1926112" y="926451"/>
                </a:lnTo>
                <a:cubicBezTo>
                  <a:pt x="826882" y="882807"/>
                  <a:pt x="0" y="694094"/>
                  <a:pt x="0" y="467908"/>
                </a:cubicBezTo>
                <a:cubicBezTo>
                  <a:pt x="0" y="241722"/>
                  <a:pt x="826882" y="53009"/>
                  <a:pt x="1926112" y="936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项目介绍</a:t>
            </a:r>
          </a:p>
        </p:txBody>
      </p:sp>
      <p:sp>
        <p:nvSpPr>
          <p:cNvPr id="3" name="同心圆 2"/>
          <p:cNvSpPr/>
          <p:nvPr/>
        </p:nvSpPr>
        <p:spPr>
          <a:xfrm>
            <a:off x="4580705" y="2204864"/>
            <a:ext cx="3015866" cy="3015846"/>
          </a:xfrm>
          <a:prstGeom prst="donut">
            <a:avLst>
              <a:gd name="adj" fmla="val 11084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691098" y="3426077"/>
            <a:ext cx="2404904" cy="935816"/>
          </a:xfrm>
          <a:custGeom>
            <a:avLst/>
            <a:gdLst>
              <a:gd name="connsiteX0" fmla="*/ 2404904 w 2404904"/>
              <a:gd name="connsiteY0" fmla="*/ 0 h 935816"/>
              <a:gd name="connsiteX1" fmla="*/ 2404904 w 2404904"/>
              <a:gd name="connsiteY1" fmla="*/ 935816 h 935816"/>
              <a:gd name="connsiteX2" fmla="*/ 1926112 w 2404904"/>
              <a:gd name="connsiteY2" fmla="*/ 926451 h 935816"/>
              <a:gd name="connsiteX3" fmla="*/ 0 w 2404904"/>
              <a:gd name="connsiteY3" fmla="*/ 467908 h 935816"/>
              <a:gd name="connsiteX4" fmla="*/ 1926112 w 2404904"/>
              <a:gd name="connsiteY4" fmla="*/ 9365 h 93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4904" h="935816">
                <a:moveTo>
                  <a:pt x="2404904" y="0"/>
                </a:moveTo>
                <a:lnTo>
                  <a:pt x="2404904" y="935816"/>
                </a:lnTo>
                <a:lnTo>
                  <a:pt x="1926112" y="926451"/>
                </a:lnTo>
                <a:cubicBezTo>
                  <a:pt x="826882" y="882807"/>
                  <a:pt x="0" y="694094"/>
                  <a:pt x="0" y="467908"/>
                </a:cubicBezTo>
                <a:cubicBezTo>
                  <a:pt x="0" y="241722"/>
                  <a:pt x="826882" y="53009"/>
                  <a:pt x="1926112" y="9365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89759" y="3322040"/>
            <a:ext cx="1826142" cy="6413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3200" b="1" dirty="0">
                <a:solidFill>
                  <a:schemeClr val="bg1"/>
                </a:solidFill>
                <a:latin typeface="+mj-lt"/>
              </a:rPr>
              <a:t>需求分析</a:t>
            </a:r>
            <a:endParaRPr lang="en-US" altLang="zh-CN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02004" y="1137866"/>
            <a:ext cx="5587996" cy="1223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400" dirty="0">
                <a:latin typeface="Arial Black"/>
              </a:rPr>
              <a:t>需求一</a:t>
            </a:r>
            <a:endParaRPr lang="en-US" altLang="zh-CN" sz="2400" dirty="0">
              <a:latin typeface="Arial Black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dirty="0"/>
              <a:t>根据用户选择的城市，以柱状图显示该城市不同区域的房价信息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3302004" y="5296972"/>
            <a:ext cx="5587996" cy="922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400" dirty="0">
                <a:latin typeface="Arial Black"/>
              </a:rPr>
              <a:t>需求三</a:t>
            </a:r>
            <a:endParaRPr lang="en-US" altLang="zh-CN" sz="2400" dirty="0">
              <a:latin typeface="Arial Black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dirty="0"/>
              <a:t>对比城市中不同区域的房价增长率及其走向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527053" y="2885020"/>
            <a:ext cx="2952462" cy="1223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400" dirty="0">
                <a:latin typeface="Arial Black"/>
              </a:rPr>
              <a:t>需求二</a:t>
            </a:r>
            <a:endParaRPr lang="en-US" altLang="zh-CN" sz="2400" dirty="0">
              <a:latin typeface="Arial Black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dirty="0"/>
              <a:t>分别按年份、月份展现某区域房价的走向趋势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8729862" y="2885020"/>
            <a:ext cx="2952462" cy="1223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400" dirty="0">
                <a:latin typeface="Arial Black"/>
              </a:rPr>
              <a:t>需求四</a:t>
            </a:r>
            <a:endParaRPr lang="en-US" altLang="zh-CN" sz="2400" dirty="0">
              <a:latin typeface="Arial Black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dirty="0"/>
              <a:t>对城市中不同区域的房价进行简单预测</a:t>
            </a:r>
            <a:endParaRPr lang="en-US" altLang="zh-CN" dirty="0"/>
          </a:p>
        </p:txBody>
      </p:sp>
      <p:sp>
        <p:nvSpPr>
          <p:cNvPr id="14" name="任意多边形 13"/>
          <p:cNvSpPr/>
          <p:nvPr/>
        </p:nvSpPr>
        <p:spPr>
          <a:xfrm>
            <a:off x="3966092" y="3737538"/>
            <a:ext cx="435215" cy="313660"/>
          </a:xfrm>
          <a:custGeom>
            <a:avLst/>
            <a:gdLst>
              <a:gd name="connsiteX0" fmla="*/ 2404904 w 2404904"/>
              <a:gd name="connsiteY0" fmla="*/ 0 h 935816"/>
              <a:gd name="connsiteX1" fmla="*/ 2404904 w 2404904"/>
              <a:gd name="connsiteY1" fmla="*/ 935816 h 935816"/>
              <a:gd name="connsiteX2" fmla="*/ 1926112 w 2404904"/>
              <a:gd name="connsiteY2" fmla="*/ 926451 h 935816"/>
              <a:gd name="connsiteX3" fmla="*/ 0 w 2404904"/>
              <a:gd name="connsiteY3" fmla="*/ 467908 h 935816"/>
              <a:gd name="connsiteX4" fmla="*/ 1926112 w 2404904"/>
              <a:gd name="connsiteY4" fmla="*/ 9365 h 93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4904" h="935816">
                <a:moveTo>
                  <a:pt x="2404904" y="0"/>
                </a:moveTo>
                <a:lnTo>
                  <a:pt x="2404904" y="935816"/>
                </a:lnTo>
                <a:lnTo>
                  <a:pt x="1926112" y="926451"/>
                </a:lnTo>
                <a:cubicBezTo>
                  <a:pt x="826882" y="882807"/>
                  <a:pt x="0" y="694094"/>
                  <a:pt x="0" y="467908"/>
                </a:cubicBezTo>
                <a:cubicBezTo>
                  <a:pt x="0" y="241722"/>
                  <a:pt x="826882" y="53009"/>
                  <a:pt x="1926112" y="9365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任意多边形 14"/>
          <p:cNvSpPr/>
          <p:nvPr/>
        </p:nvSpPr>
        <p:spPr>
          <a:xfrm flipH="1">
            <a:off x="7816315" y="3377115"/>
            <a:ext cx="435215" cy="313660"/>
          </a:xfrm>
          <a:custGeom>
            <a:avLst/>
            <a:gdLst>
              <a:gd name="connsiteX0" fmla="*/ 2404904 w 2404904"/>
              <a:gd name="connsiteY0" fmla="*/ 0 h 935816"/>
              <a:gd name="connsiteX1" fmla="*/ 2404904 w 2404904"/>
              <a:gd name="connsiteY1" fmla="*/ 935816 h 935816"/>
              <a:gd name="connsiteX2" fmla="*/ 1926112 w 2404904"/>
              <a:gd name="connsiteY2" fmla="*/ 926451 h 935816"/>
              <a:gd name="connsiteX3" fmla="*/ 0 w 2404904"/>
              <a:gd name="connsiteY3" fmla="*/ 467908 h 935816"/>
              <a:gd name="connsiteX4" fmla="*/ 1926112 w 2404904"/>
              <a:gd name="connsiteY4" fmla="*/ 9365 h 93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4904" h="935816">
                <a:moveTo>
                  <a:pt x="2404904" y="0"/>
                </a:moveTo>
                <a:lnTo>
                  <a:pt x="2404904" y="935816"/>
                </a:lnTo>
                <a:lnTo>
                  <a:pt x="1926112" y="926451"/>
                </a:lnTo>
                <a:cubicBezTo>
                  <a:pt x="826882" y="882807"/>
                  <a:pt x="0" y="694094"/>
                  <a:pt x="0" y="467908"/>
                </a:cubicBezTo>
                <a:cubicBezTo>
                  <a:pt x="0" y="241722"/>
                  <a:pt x="826882" y="53009"/>
                  <a:pt x="1926112" y="9365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4688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F999D285-5DFD-49F1-B283-7091EBCA43E7}"/>
              </a:ext>
            </a:extLst>
          </p:cNvPr>
          <p:cNvSpPr/>
          <p:nvPr/>
        </p:nvSpPr>
        <p:spPr>
          <a:xfrm>
            <a:off x="3951823" y="2767281"/>
            <a:ext cx="428835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0" u="none" strike="noStrike" kern="0" cap="none" spc="0" normalizeH="0" baseline="0" noProof="0" dirty="0">
                <a:ln w="22225">
                  <a:solidFill>
                    <a:srgbClr val="373545"/>
                  </a:solidFill>
                  <a:prstDash val="solid"/>
                </a:ln>
                <a:solidFill>
                  <a:schemeClr val="accent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相关技术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  <p:sp>
        <p:nvSpPr>
          <p:cNvPr id="12" name="文本占位符 4">
            <a:extLst>
              <a:ext uri="{FF2B5EF4-FFF2-40B4-BE49-F238E27FC236}">
                <a16:creationId xmlns:a16="http://schemas.microsoft.com/office/drawing/2014/main" id="{0852D5A9-CDA4-4572-BF45-230FF7D5A127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1131032" y="1441976"/>
            <a:ext cx="1374424" cy="2481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57505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ts val="760"/>
              </a:spcBef>
              <a:buClr>
                <a:srgbClr val="C94D4D"/>
              </a:buClr>
              <a:buSzPct val="60000"/>
              <a:buNone/>
            </a:pPr>
            <a:r>
              <a:rPr lang="en-US" altLang="zh-CN" sz="16600" i="1" dirty="0">
                <a:solidFill>
                  <a:schemeClr val="accent1"/>
                </a:solidFill>
                <a:latin typeface="+mn-lt"/>
                <a:ea typeface="+mn-ea"/>
              </a:rPr>
              <a:t>2</a:t>
            </a:r>
            <a:endParaRPr lang="zh-CN" altLang="en-US" sz="16600" i="1" dirty="0">
              <a:solidFill>
                <a:schemeClr val="accen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8481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2" y="260351"/>
            <a:ext cx="11137899" cy="720724"/>
          </a:xfrm>
        </p:spPr>
        <p:txBody>
          <a:bodyPr/>
          <a:lstStyle/>
          <a:p>
            <a:r>
              <a:rPr lang="zh-CN" altLang="en-US" dirty="0"/>
              <a:t>相关技术</a:t>
            </a:r>
          </a:p>
        </p:txBody>
      </p:sp>
      <p:sp>
        <p:nvSpPr>
          <p:cNvPr id="3" name="椭圆 2"/>
          <p:cNvSpPr/>
          <p:nvPr/>
        </p:nvSpPr>
        <p:spPr>
          <a:xfrm>
            <a:off x="10008742" y="1412776"/>
            <a:ext cx="1015996" cy="1015996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b="1" dirty="0">
                <a:solidFill>
                  <a:schemeClr val="bg1"/>
                </a:solidFill>
                <a:latin typeface="+mj-lt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94152" y="1445986"/>
            <a:ext cx="7378312" cy="949576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rgbClr val="4A5D69"/>
                </a:solidFill>
                <a:latin typeface="+mj-lt"/>
              </a:rPr>
              <a:t>Bootstrap</a:t>
            </a:r>
            <a:endParaRPr lang="en-US" altLang="zh-CN" sz="2800" b="1" dirty="0">
              <a:solidFill>
                <a:srgbClr val="4A5D69"/>
              </a:solidFill>
              <a:latin typeface="+mj-lt"/>
            </a:endParaRP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zh-CN" altLang="en-US" dirty="0">
                <a:solidFill>
                  <a:srgbClr val="4A5D69"/>
                </a:solidFill>
              </a:rPr>
              <a:t>前端开发</a:t>
            </a:r>
            <a:endParaRPr lang="en-US" altLang="zh-CN" dirty="0">
              <a:solidFill>
                <a:srgbClr val="4A5D69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 flipH="1">
            <a:off x="1195390" y="2551543"/>
            <a:ext cx="1015996" cy="1015996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圆角矩形 7"/>
          <p:cNvSpPr/>
          <p:nvPr/>
        </p:nvSpPr>
        <p:spPr>
          <a:xfrm flipH="1">
            <a:off x="1919536" y="2584753"/>
            <a:ext cx="7378313" cy="949576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rgbClr val="4A5D69"/>
                </a:solidFill>
                <a:latin typeface="+mj-lt"/>
              </a:rPr>
              <a:t>Spring Boot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zh-CN" altLang="en-US" dirty="0">
                <a:solidFill>
                  <a:srgbClr val="4A5D69"/>
                </a:solidFill>
              </a:rPr>
              <a:t>后端开发</a:t>
            </a:r>
            <a:endParaRPr lang="en-US" altLang="zh-CN" dirty="0">
              <a:solidFill>
                <a:srgbClr val="4A5D69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0008742" y="3690310"/>
            <a:ext cx="1015996" cy="1015996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894152" y="3723520"/>
            <a:ext cx="7378312" cy="949576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 err="1">
                <a:solidFill>
                  <a:srgbClr val="4A5D69"/>
                </a:solidFill>
                <a:latin typeface="+mj-lt"/>
              </a:rPr>
              <a:t>MyBatis</a:t>
            </a:r>
            <a:endParaRPr lang="en-US" altLang="zh-CN" sz="3200" b="1" dirty="0">
              <a:solidFill>
                <a:srgbClr val="4A5D69"/>
              </a:solidFill>
              <a:latin typeface="+mj-lt"/>
            </a:endParaRP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zh-CN" altLang="en-US" dirty="0">
                <a:solidFill>
                  <a:srgbClr val="4A5D69"/>
                </a:solidFill>
              </a:rPr>
              <a:t>数据持久层</a:t>
            </a:r>
            <a:endParaRPr lang="en-US" altLang="zh-CN" dirty="0">
              <a:solidFill>
                <a:srgbClr val="4A5D69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 flipH="1">
            <a:off x="1195390" y="4829076"/>
            <a:ext cx="1015996" cy="1015996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圆角矩形 13"/>
          <p:cNvSpPr/>
          <p:nvPr/>
        </p:nvSpPr>
        <p:spPr>
          <a:xfrm flipH="1">
            <a:off x="1919536" y="4862286"/>
            <a:ext cx="7378313" cy="949576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rgbClr val="4A5D69"/>
                </a:solidFill>
                <a:latin typeface="+mj-lt"/>
              </a:rPr>
              <a:t>RESTful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zh-CN" altLang="en-US" dirty="0">
                <a:solidFill>
                  <a:srgbClr val="4A5D69"/>
                </a:solidFill>
              </a:rPr>
              <a:t>架构风格</a:t>
            </a:r>
            <a:endParaRPr lang="en-US" altLang="zh-CN" dirty="0">
              <a:solidFill>
                <a:srgbClr val="4A5D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30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F999D285-5DFD-49F1-B283-7091EBCA43E7}"/>
              </a:ext>
            </a:extLst>
          </p:cNvPr>
          <p:cNvSpPr/>
          <p:nvPr/>
        </p:nvSpPr>
        <p:spPr>
          <a:xfrm>
            <a:off x="3951823" y="2767281"/>
            <a:ext cx="428835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0" u="none" strike="noStrike" kern="0" cap="none" spc="0" normalizeH="0" baseline="0" noProof="0" dirty="0">
                <a:ln w="22225">
                  <a:solidFill>
                    <a:srgbClr val="373545"/>
                  </a:solidFill>
                  <a:prstDash val="solid"/>
                </a:ln>
                <a:solidFill>
                  <a:schemeClr val="accent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项目展示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  <p:sp>
        <p:nvSpPr>
          <p:cNvPr id="12" name="文本占位符 4">
            <a:extLst>
              <a:ext uri="{FF2B5EF4-FFF2-40B4-BE49-F238E27FC236}">
                <a16:creationId xmlns:a16="http://schemas.microsoft.com/office/drawing/2014/main" id="{0852D5A9-CDA4-4572-BF45-230FF7D5A127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1131032" y="1441976"/>
            <a:ext cx="1374424" cy="2481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57505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ts val="760"/>
              </a:spcBef>
              <a:buClr>
                <a:srgbClr val="C94D4D"/>
              </a:buClr>
              <a:buSzPct val="60000"/>
              <a:buNone/>
            </a:pPr>
            <a:r>
              <a:rPr lang="en-US" altLang="zh-CN" sz="16600" i="1" dirty="0">
                <a:solidFill>
                  <a:schemeClr val="accent1"/>
                </a:solidFill>
                <a:latin typeface="+mn-lt"/>
                <a:ea typeface="+mn-ea"/>
              </a:rPr>
              <a:t>3</a:t>
            </a:r>
            <a:endParaRPr lang="zh-CN" altLang="en-US" sz="16600" i="1" dirty="0">
              <a:solidFill>
                <a:schemeClr val="accen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7598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lt"/>
              </a:rPr>
              <a:t>项目展示</a:t>
            </a:r>
          </a:p>
        </p:txBody>
      </p:sp>
      <p:sp>
        <p:nvSpPr>
          <p:cNvPr id="4" name="同心圆 3"/>
          <p:cNvSpPr/>
          <p:nvPr/>
        </p:nvSpPr>
        <p:spPr>
          <a:xfrm>
            <a:off x="1991544" y="1700808"/>
            <a:ext cx="1868325" cy="1868317"/>
          </a:xfrm>
          <a:prstGeom prst="donut">
            <a:avLst>
              <a:gd name="adj" fmla="val 15633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7036796" y="1700808"/>
            <a:ext cx="1868325" cy="1868317"/>
          </a:xfrm>
          <a:prstGeom prst="donut">
            <a:avLst>
              <a:gd name="adj" fmla="val 15113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640018" y="2291077"/>
            <a:ext cx="5616624" cy="68777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3200" b="1" dirty="0">
                <a:solidFill>
                  <a:schemeClr val="bg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城市房价分析系统</a:t>
            </a:r>
            <a:endParaRPr lang="zh-CN" altLang="en-US" sz="36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5319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F999D285-5DFD-49F1-B283-7091EBCA43E7}"/>
              </a:ext>
            </a:extLst>
          </p:cNvPr>
          <p:cNvSpPr/>
          <p:nvPr/>
        </p:nvSpPr>
        <p:spPr>
          <a:xfrm>
            <a:off x="3951823" y="2767281"/>
            <a:ext cx="428835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0" u="none" strike="noStrike" kern="0" cap="none" spc="0" normalizeH="0" baseline="0" noProof="0" dirty="0">
                <a:ln w="22225">
                  <a:solidFill>
                    <a:srgbClr val="373545"/>
                  </a:solidFill>
                  <a:prstDash val="solid"/>
                </a:ln>
                <a:solidFill>
                  <a:schemeClr val="accent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预测算法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  <p:sp>
        <p:nvSpPr>
          <p:cNvPr id="12" name="文本占位符 4">
            <a:extLst>
              <a:ext uri="{FF2B5EF4-FFF2-40B4-BE49-F238E27FC236}">
                <a16:creationId xmlns:a16="http://schemas.microsoft.com/office/drawing/2014/main" id="{0852D5A9-CDA4-4572-BF45-230FF7D5A127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1131032" y="1441976"/>
            <a:ext cx="1374424" cy="2481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57505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ts val="760"/>
              </a:spcBef>
              <a:buClr>
                <a:srgbClr val="C94D4D"/>
              </a:buClr>
              <a:buSzPct val="60000"/>
              <a:buNone/>
            </a:pPr>
            <a:r>
              <a:rPr lang="en-US" altLang="zh-CN" sz="16600" i="1" dirty="0">
                <a:solidFill>
                  <a:schemeClr val="accent1"/>
                </a:solidFill>
                <a:latin typeface="+mn-lt"/>
                <a:ea typeface="+mn-ea"/>
              </a:rPr>
              <a:t>4</a:t>
            </a:r>
            <a:endParaRPr lang="zh-CN" altLang="en-US" sz="16600" i="1" dirty="0">
              <a:solidFill>
                <a:schemeClr val="accen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91878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05644"/>
  <p:tag name="MH_LIBRARY" val="GRAPHIC"/>
  <p:tag name="MH_ORDER" val="文本占位符 4"/>
  <p:tag name="KSO_WM_UNIT_TYPE" val="e"/>
  <p:tag name="KSO_WM_UNIT_INDEX" val="1"/>
  <p:tag name="KSO_WM_UNIT_ID" val="custom160539_12*e*1"/>
  <p:tag name="KSO_WM_UNIT_CLEAR" val="1"/>
  <p:tag name="KSO_WM_UNIT_LAYERLEVEL" val="1"/>
  <p:tag name="KSO_WM_UNIT_VALUE" val="1"/>
  <p:tag name="KSO_WM_UNIT_HIGHLIGHT" val="0"/>
  <p:tag name="KSO_WM_UNIT_COMPATIBLE" val="1"/>
  <p:tag name="KSO_WM_UNIT_PRESET_TEXT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05644"/>
  <p:tag name="MH_LIBRARY" val="GRAPHIC"/>
  <p:tag name="MH_ORDER" val="文本占位符 4"/>
  <p:tag name="KSO_WM_UNIT_TYPE" val="e"/>
  <p:tag name="KSO_WM_UNIT_INDEX" val="1"/>
  <p:tag name="KSO_WM_UNIT_ID" val="custom160539_12*e*1"/>
  <p:tag name="KSO_WM_UNIT_CLEAR" val="1"/>
  <p:tag name="KSO_WM_UNIT_LAYERLEVEL" val="1"/>
  <p:tag name="KSO_WM_UNIT_VALUE" val="1"/>
  <p:tag name="KSO_WM_UNIT_HIGHLIGHT" val="0"/>
  <p:tag name="KSO_WM_UNIT_COMPATIBLE" val="1"/>
  <p:tag name="KSO_WM_UNIT_PRESET_TEXT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05644"/>
  <p:tag name="MH_LIBRARY" val="GRAPHIC"/>
  <p:tag name="MH_ORDER" val="文本占位符 4"/>
  <p:tag name="KSO_WM_UNIT_TYPE" val="e"/>
  <p:tag name="KSO_WM_UNIT_INDEX" val="1"/>
  <p:tag name="KSO_WM_UNIT_ID" val="custom160539_12*e*1"/>
  <p:tag name="KSO_WM_UNIT_CLEAR" val="1"/>
  <p:tag name="KSO_WM_UNIT_LAYERLEVEL" val="1"/>
  <p:tag name="KSO_WM_UNIT_VALUE" val="1"/>
  <p:tag name="KSO_WM_UNIT_HIGHLIGHT" val="0"/>
  <p:tag name="KSO_WM_UNIT_COMPATIBLE" val="1"/>
  <p:tag name="KSO_WM_UNIT_PRESET_TEXT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05644"/>
  <p:tag name="MH_LIBRARY" val="GRAPHIC"/>
  <p:tag name="MH_ORDER" val="文本占位符 4"/>
  <p:tag name="KSO_WM_UNIT_TYPE" val="e"/>
  <p:tag name="KSO_WM_UNIT_INDEX" val="1"/>
  <p:tag name="KSO_WM_UNIT_ID" val="custom160539_12*e*1"/>
  <p:tag name="KSO_WM_UNIT_CLEAR" val="1"/>
  <p:tag name="KSO_WM_UNIT_LAYERLEVEL" val="1"/>
  <p:tag name="KSO_WM_UNIT_VALUE" val="1"/>
  <p:tag name="KSO_WM_UNIT_HIGHLIGHT" val="0"/>
  <p:tag name="KSO_WM_UNIT_COMPATIBLE" val="1"/>
  <p:tag name="KSO_WM_UNIT_PRESET_TEXT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05644"/>
  <p:tag name="MH_LIBRARY" val="GRAPHIC"/>
  <p:tag name="MH_ORDER" val="文本占位符 4"/>
  <p:tag name="KSO_WM_UNIT_TYPE" val="e"/>
  <p:tag name="KSO_WM_UNIT_INDEX" val="1"/>
  <p:tag name="KSO_WM_UNIT_ID" val="custom160539_12*e*1"/>
  <p:tag name="KSO_WM_UNIT_CLEAR" val="1"/>
  <p:tag name="KSO_WM_UNIT_LAYERLEVEL" val="1"/>
  <p:tag name="KSO_WM_UNIT_VALUE" val="1"/>
  <p:tag name="KSO_WM_UNIT_HIGHLIGHT" val="0"/>
  <p:tag name="KSO_WM_UNIT_COMPATIBLE" val="1"/>
  <p:tag name="KSO_WM_UNIT_PRESET_TEXT" val="1"/>
</p:tagLst>
</file>

<file path=ppt/theme/theme1.xml><?xml version="1.0" encoding="utf-8"?>
<a:theme xmlns:a="http://schemas.openxmlformats.org/drawingml/2006/main" name="INPAGE">
  <a:themeElements>
    <a:clrScheme name="PPTSHOP-ORANGE">
      <a:dk1>
        <a:srgbClr val="4C4C4C"/>
      </a:dk1>
      <a:lt1>
        <a:srgbClr val="FFFFFF"/>
      </a:lt1>
      <a:dk2>
        <a:srgbClr val="777777"/>
      </a:dk2>
      <a:lt2>
        <a:srgbClr val="B2B2B2"/>
      </a:lt2>
      <a:accent1>
        <a:srgbClr val="E45327"/>
      </a:accent1>
      <a:accent2>
        <a:srgbClr val="FF6600"/>
      </a:accent2>
      <a:accent3>
        <a:srgbClr val="FFBA37"/>
      </a:accent3>
      <a:accent4>
        <a:srgbClr val="FFF65C"/>
      </a:accent4>
      <a:accent5>
        <a:srgbClr val="B2B2B2"/>
      </a:accent5>
      <a:accent6>
        <a:srgbClr val="16C6CC"/>
      </a:accent6>
      <a:hlink>
        <a:srgbClr val="373737"/>
      </a:hlink>
      <a:folHlink>
        <a:srgbClr val="6E6E6E"/>
      </a:folHlink>
    </a:clrScheme>
    <a:fontScheme name="PPTSHOP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2"/>
            </a:gs>
            <a:gs pos="100000">
              <a:schemeClr val="accent2">
                <a:lumMod val="50000"/>
                <a:alpha val="31000"/>
              </a:schemeClr>
            </a:gs>
          </a:gsLst>
          <a:path path="circle">
            <a:fillToRect r="100000" b="100000"/>
          </a:path>
          <a:tileRect l="-100000" t="-100000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Stone Sans" pitchFamily="2" charset="0"/>
            <a:ea typeface="宋体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821</TotalTime>
  <Words>268</Words>
  <Application>Microsoft Office PowerPoint</Application>
  <PresentationFormat>宽屏</PresentationFormat>
  <Paragraphs>71</Paragraphs>
  <Slides>16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Microsoft YaHei UI</vt:lpstr>
      <vt:lpstr>Stone Sans</vt:lpstr>
      <vt:lpstr>Arial</vt:lpstr>
      <vt:lpstr>Arial Black</vt:lpstr>
      <vt:lpstr>Wingdings</vt:lpstr>
      <vt:lpstr>INPAGE</vt:lpstr>
      <vt:lpstr>城市房价分析系统</vt:lpstr>
      <vt:lpstr>Contents</vt:lpstr>
      <vt:lpstr>PowerPoint 演示文稿</vt:lpstr>
      <vt:lpstr>项目介绍</vt:lpstr>
      <vt:lpstr>PowerPoint 演示文稿</vt:lpstr>
      <vt:lpstr>相关技术</vt:lpstr>
      <vt:lpstr>PowerPoint 演示文稿</vt:lpstr>
      <vt:lpstr>项目展示</vt:lpstr>
      <vt:lpstr>PowerPoint 演示文稿</vt:lpstr>
      <vt:lpstr>随机森林回归模型</vt:lpstr>
      <vt:lpstr>PowerPoint 演示文稿</vt:lpstr>
      <vt:lpstr>PowerPoint 演示文稿</vt:lpstr>
      <vt:lpstr>PowerPoint 演示文稿</vt:lpstr>
      <vt:lpstr>PowerPoint 演示文稿</vt:lpstr>
      <vt:lpstr>团队介绍</vt:lpstr>
      <vt:lpstr>THANKS</vt:lpstr>
    </vt:vector>
  </TitlesOfParts>
  <Company>茁力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PPT便利店</dc:title>
  <dc:creator>Shiqing Tian</dc:creator>
  <cp:lastModifiedBy> </cp:lastModifiedBy>
  <cp:revision>157</cp:revision>
  <dcterms:created xsi:type="dcterms:W3CDTF">2015-05-07T17:29:53Z</dcterms:created>
  <dcterms:modified xsi:type="dcterms:W3CDTF">2019-03-29T06:40:26Z</dcterms:modified>
</cp:coreProperties>
</file>