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422" r:id="rId2"/>
    <p:sldId id="430" r:id="rId3"/>
    <p:sldId id="419" r:id="rId4"/>
    <p:sldId id="421" r:id="rId5"/>
    <p:sldId id="413" r:id="rId6"/>
    <p:sldId id="415" r:id="rId7"/>
    <p:sldId id="416" r:id="rId8"/>
    <p:sldId id="414" r:id="rId9"/>
    <p:sldId id="417" r:id="rId10"/>
    <p:sldId id="423" r:id="rId11"/>
    <p:sldId id="431" r:id="rId12"/>
    <p:sldId id="314" r:id="rId13"/>
    <p:sldId id="325" r:id="rId14"/>
    <p:sldId id="371" r:id="rId15"/>
    <p:sldId id="425" r:id="rId16"/>
    <p:sldId id="340" r:id="rId17"/>
    <p:sldId id="343" r:id="rId18"/>
    <p:sldId id="411" r:id="rId19"/>
    <p:sldId id="345" r:id="rId20"/>
    <p:sldId id="382" r:id="rId21"/>
    <p:sldId id="435" r:id="rId22"/>
    <p:sldId id="381" r:id="rId23"/>
    <p:sldId id="426" r:id="rId24"/>
    <p:sldId id="432" r:id="rId25"/>
    <p:sldId id="261" r:id="rId26"/>
    <p:sldId id="406" r:id="rId27"/>
    <p:sldId id="407" r:id="rId28"/>
    <p:sldId id="396" r:id="rId29"/>
    <p:sldId id="401" r:id="rId30"/>
    <p:sldId id="433" r:id="rId31"/>
    <p:sldId id="263" r:id="rId32"/>
    <p:sldId id="400" r:id="rId33"/>
    <p:sldId id="398" r:id="rId34"/>
    <p:sldId id="427" r:id="rId35"/>
    <p:sldId id="434" r:id="rId36"/>
    <p:sldId id="352" r:id="rId37"/>
    <p:sldId id="354" r:id="rId38"/>
    <p:sldId id="356" r:id="rId39"/>
    <p:sldId id="357" r:id="rId40"/>
    <p:sldId id="358" r:id="rId41"/>
    <p:sldId id="392" r:id="rId42"/>
    <p:sldId id="378" r:id="rId43"/>
    <p:sldId id="362" r:id="rId44"/>
    <p:sldId id="394" r:id="rId45"/>
    <p:sldId id="364" r:id="rId46"/>
    <p:sldId id="375" r:id="rId47"/>
    <p:sldId id="383" r:id="rId48"/>
    <p:sldId id="379" r:id="rId49"/>
    <p:sldId id="409" r:id="rId50"/>
    <p:sldId id="410" r:id="rId51"/>
    <p:sldId id="387" r:id="rId52"/>
    <p:sldId id="388" r:id="rId53"/>
    <p:sldId id="428" r:id="rId54"/>
    <p:sldId id="429" r:id="rId55"/>
  </p:sldIdLst>
  <p:sldSz cx="9144000" cy="6858000" type="screen4x3"/>
  <p:notesSz cx="6858000" cy="9144000"/>
  <p:defaultTextStyle>
    <a:defPPr>
      <a:defRPr lang="en-US"/>
    </a:defPPr>
    <a:lvl1pPr algn="ctr"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ctr"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ctr"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ctr"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ctr"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a:srgbClr val="CCFFFF"/>
    <a:srgbClr val="000099"/>
    <a:srgbClr val="FFFFCC"/>
    <a:srgbClr val="003366"/>
    <a:srgbClr val="00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66667" autoAdjust="0"/>
  </p:normalViewPr>
  <p:slideViewPr>
    <p:cSldViewPr>
      <p:cViewPr varScale="1">
        <p:scale>
          <a:sx n="64" d="100"/>
          <a:sy n="64" d="100"/>
        </p:scale>
        <p:origin x="141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785"/>
    </p:cViewPr>
  </p:sorterViewPr>
  <p:notesViewPr>
    <p:cSldViewPr>
      <p:cViewPr varScale="1">
        <p:scale>
          <a:sx n="60" d="100"/>
          <a:sy n="60" d="100"/>
        </p:scale>
        <p:origin x="-17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778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78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778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6ED520A1-D728-45C4-B250-3C281F3AA32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4-24T19:15:04.749"/>
    </inkml:context>
    <inkml:brush xml:id="br0">
      <inkml:brushProperty name="width" value="0.05292" units="cm"/>
      <inkml:brushProperty name="height" value="0.05292" units="cm"/>
      <inkml:brushProperty name="color" value="#FF0000"/>
    </inkml:brush>
  </inkml:definitions>
  <inkml:trace contextRef="#ctx0" brushRef="#br0">2048 15821 403 0,'0'0'36'0,"0"0"-36"0,0 0 272 0,0 0 48 0,0 0 10 0,0 0 2 0,0 0-242 0,0 0-48 0,4 0-10 0,13 4-1 16,-12 0-22-16,8-1-9 0,-5 5 8 0,5 0-8 16,5 0 0-16,-1 3 0 0,-12 1 0 0,8 7 0 15,-5 4 0-15,5 12 0 0,-4 4 0 0,13 3 0 16,-14-3 10-16,14-1-10 0,-9-3 12 0,-4 4-12 15,4-5 15-15,4-3-4 0,-8 4-1 0,4-8 0 16,4 4-2-16,1-8 0 0,-18 0 0 0,17 0 0 16,-8-7 0-16,-5-5 0 0,5 1 0 0,-9-12 0 15,0 0 8-15,0 0 2 0,0 0 0 0,17-4 0 16,-13-7 17-16,9-5 3 0,-8 1 1 0,-1-1 0 16,-4-3-19-16,4-4-4 0,5 0-1 0,-4 3 0 15,-5 1-15-15,4 0 11 0,-4-1-11 0,13 5 10 16,-13 3-10-16,0 5 0 0,0 7 0 0,0 0 0 15,0 0 0-15,0 0 0 0,0 0-11 0,17 4 11 16,1 3 0-16,-14 5-10 0,9-1 10 0,-4 5 0 16,12-1 0-16,5 1-8 0,1-1 8 0,3 1 0 15,-8-5 0-15,-1 1 0 0,-3-1 0 0,3-3 0 16,-3-4 0-16,-1 0 0 0,1-8 0 0,-1 0 0 0,-8-4 20 0,8-3 2 16,-4-5 0-16,-4 1 0 0,8-8 6 0,-13-4 2 15,9 0 0-15,0-8 0 0,-8-8-16 0,8-7-3 0,-9-4-1 0,0 4 0 16,1 4-10-16,4 7 10 0,-5 4-10 0,-4 4 10 15,4 4-10-15,5-3 0 0,-9 6-10 0,0 5 10 32,4 0-54-32,1 7-5 0,3-3-1 0</inkml:trace>
  <inkml:trace contextRef="#ctx0" brushRef="#br0" timeOffset="529.589">3281 16346 403 0,'-17'12'17'0,"17"-12"5"15,0 0-22-15,0 0 0 0,-5 7 0 0,-8 5 0 0,9-1 260 0,-5 1 47 0,9 0 9 0,0-1 3 16,-9-3-215-16,9 3-42 0,0 1-9 0,9 0-1 15,-9-1-37-15,0 1-7 0,9-5-8 0,-5 5 11 16,14-4-1-16,-14-4 0 0,-4-4 0 0,13 7 0 16,4-7 6-16,5 0 2 0,13 0 0 0,-9-3 0 15,-9-5 29-15,1 4 5 0,-1-4 2 0,0-3 0 16,-12-1-28-16,8 0-6 0,-5-3 0 0,5 0-1 16,-13 3-7-16,0-3 0 0,0-1-1 0,0 5 0 15,0-5-11-15,-13 1 10 0,5 7-10 0,-10-4 10 16,-3 5 7-16,-10-1 2 0,9 4 0 0,1 0 0 15,-1 4-19-15,5 0-12 0,-1 0 1 0,1 4 1 0,0 4 10 16,4-4 14-16,8 3-3 0,1 1-1 0,-5 0-27 16,0 0-6-16,9-8-1 0,9 11 0 15,-9 1-34-15,0-1-7 0,13 1-2 0,5-1-533 16,-1-3-106-16</inkml:trace>
  <inkml:trace contextRef="#ctx0" brushRef="#br0" timeOffset="961.451">3680 16377 345 0,'0'0'31'0,"0"0"-31"0,0 0 0 0,0 0 0 16,0 0 103-16,0 0 14 0,0 0 3 0,0 0 1 15,0 0-33-15,0 0-6 0,0 0-2 0,0 0 0 16,0 0 1-16,0 0 0 0,0 0 0 0,0 0 0 15,0 0-1-15,0 0 0 0,0 0 0 0,0 0 0 16,5 11-27-16,3-3-5 0,10 0-2 0,-14 0 0 16,-4 3-16-16,9 1-3 0,4-1-1 0,4 1 0 15,-12-1-14-15,8-3-2 0,4 4-1 0,-8-1 0 16,8-3-9-16,0 4 0 0,-4-5 0 0,-4 1 8 16,4 0-8-16,5-4 0 0,-14 3 0 0,-4-7 8 15,0 0 0-15,13 0-8 0,-4 0 12 0,-9 0-4 16,0 0 15-16,0 0 2 0,0 0 1 0,0 0 0 15,-9-7 2-15,9-1 0 0,-13 0 0 0,9-3 0 16,-5-1-4-16,0 0-1 0,-4 5 0 0,-4-5 0 16,8 1-4-16,-4-1-1 0,4 0 0 0,-8 1 0 0,0 3 6 0,8-3 2 15,0 3 0-15,9-4 0 0,-17 1-14 0,17-1-4 16,0 1 0-16,0-1 0 0,4 0 4 0,9 5 0 16,-13-9 0-16,18 5 0 0,-10-1-27 0,5 4-5 15,5-3 0-15,-1 3-1 16,9-4-106-16,-4 5-21 0,4 3-4 0,0 0-767 15</inkml:trace>
  <inkml:trace contextRef="#ctx0" brushRef="#br0" timeOffset="1454.12">4414 16338 403 0,'0'0'17'0,"0"0"5"0,9-4-22 0,0 0 0 0,8 1 0 0,-17-5 0 15,0 8 261-15,4-8 48 0,1 0 10 0,-1 1 1 16,-4 7-229-16,0 0-47 0,9-8-8 0,-9 8-3 16,0 0-17-16,0 0-3 0,0 0-1 0,0 0 0 0,-13 0 15 15,8 8 2-15,-12-4 1 0,13 3 0 0,-14 1 10 0,10 4 1 16,-1 3 1-16,-8-3 0 0,12 7-10 0,-12-4-1 16,4 1-1-16,9-5 0 0,-10 5-6 0,14-5-2 15,-8 1 0-15,8 0 0 0,0-12-14 0,8 7-8 16,6-3 10-16,-10 4-10 0,9-4 8 15,4 3-8-15,1-7 0 0,3 4 0 0,-3-4 18 0,3 0-2 16,-3 0-1-16,-1 0 0 0,5 4-15 0,-5-4-13 16,-8 4 2-16,4-4 1 0,-9 4 10 0,-4-4 14 15,0 0-3-15,0 12-1 0,-4-5-10 0,0 1 0 16,-5 0 0-16,0-1-11 0,-8 5 11 0,-5-4-12 0,5-1 12 16,-1-3-12-1,-3 4-24-15,3-4-6 0,1 0-1 0,-5-4 0 16,9 0-45-16,5 0-8 0,-5-4-3 0,-1 0-716 0</inkml:trace>
  <inkml:trace contextRef="#ctx0" brushRef="#br0" timeOffset="1857.037">5040 15829 1324 0,'0'0'118'16,"0"0"-94"-16,0 0-24 0,0 0 0 15,0 0 177-15,0 0 31 0,0 0 7 0,0 0 1 0,0 0-155 0,0 0-30 16,0 0-7-16,0 0 0 0,0 0-24 0,4 7 0 16,-4-7 0-16,4 16 0 0,5-5 0 0,0 5 0 15,-9-5 0-15,8 5 0 0,-8 3 0 0,0 0 0 16,0 1 0-16,0 14 0 0,0 13 12 0,-8-5-3 15,8-3 0-15,0-4 0 0,-9-1 7 0,0-3 0 16,9 0 1-16,-4 0 0 0,4-4-8 0,-4-4-1 16,4-3-8-16,4 3 12 0,-4-4-4 0,4 0-8 15,5-7 11-15,-9-1-11 16,9 1 0-16,-1 0 0 0,1-5 0 0,4-3 0 0,-9 0 0 0,9 0 0 0,5 0 0 16,-9-4 0-16,4-4-12 0,4 0 3 0,5 0 1 15,-1-4 0 1,-8 5-28-16,9-5-6 0,30-4-1 0,-13 5 0 15,-8-5-12-15,-5 0-2 0,-5 1-1 0,6-1 0 16,-10 5-118-16,0-5-24 0,-4 4-5 0</inkml:trace>
  <inkml:trace contextRef="#ctx0" brushRef="#br0" timeOffset="2041.539">4992 16300 1209 0,'-13'11'53'0,"13"-11"12"0,0 0-52 0,0 0-13 0,0 0 0 0,0 0 0 16,0 0 244-16,4 0 45 0,14 0 10 0,3-4 1 16,5-3-210-16,5-1-42 0,8-4-9 0,13 1-2 15,9-9-18-15,8 5-4 0,-8-4-1 0,4-8 0 0,0-12-29 0,-4 4-5 16,-4 8-2-16,3 0 0 16,-3 8-117-16,12 0-23 0,9-1-5 0</inkml:trace>
  <inkml:trace contextRef="#ctx0" brushRef="#br0" timeOffset="2622.053">6881 16222 460 0,'0'0'20'0,"0"0"5"0,0 0-25 0,-9 0 0 16,1 0 0-16,-1-3 0 0,-4 3 308 0,4 0 56 16,-8 0 11-16,4 3 2 0,4-3-269 0,-21 4-53 15,-5 0-11-15,9 0-3 0,-5 0-19 0,5 4-4 16,5-1-1-16,-5 1 0 0,13 0-4 0,-13 3-1 16,8 1 0-16,5-1 0 0,-4 5 4 0,-1-1 0 15,1-3 0-15,13 7 0 0,-9-3 4 0,8-1 2 0,5 1 0 16,0-1 0-16,0 0-22 0,9 1 0 15,4-1 0-15,0-3 0 0,0-1 0 0,4-3-10 16,5 0 1-16,9-4 0 16,12-4-55-16,5-4-10 0,-9 0-2 0,0-4-524 0,-4-3-104 0</inkml:trace>
  <inkml:trace contextRef="#ctx0" brushRef="#br0" timeOffset="3070.852">7241 16296 1335 0,'0'0'59'0,"0"0"13"0,0 0-58 0,0 0-14 0,0 0 0 0,0 0 0 15,0 0 69-15,0 0 11 0,0 0 3 0,0 0 0 16,0 0-52-16,-4-8-11 0,0 0-1 0,4 1-1 16,0 7-10-16,-13-4-8 0,4-4 12 0,0 8-12 0,1-4 26 0,-5 0-2 15,8 4 0-15,-12 4 0 0,4 0 12 0,4 4 3 16,5-4 0-16,-9 3 0 15,0 5-12-15,4-1-3 0,0 1 0 0,5 3 0 0,4 1-8 0,-4-1-3 16,4 5 0-16,0-5 0 0,0 4-4 0,0-3-1 16,4-1 0-16,0-3 0 0,5-1-8 0,0 1 0 15,4-4 0-15,0-4 0 0,-9-1 12 0,5-3-4 16,4 0 0-16,0 0 0 0,-9-7 10 0,1-1 2 16,-1 0 0-16,5-3 0 0,-9-1-7 0,4 1-1 15,0-1 0-15,5 0 0 0,-9 1-12 0,0-5 0 16,-9 1 8-16,9 7-8 0,0-3 0 0,0 3 0 0,0 0-12 15,0 8 12-15,0 0 0 0,0 0 0 0,0 0 0 0,0 0 0 16,0 0 0-16,0 0-13 0,9 8 4 0,-5 0 1 16,9 3 8-16,-8 1-10 0,3-1 10 0,1 1-10 15,-5 0 10-15,14-1-13 0,8-3 5 0,4 0 8 32,-8-1-40-32,0-3-1 0,4 0 0 0,-5-4 0 15,-3 0-43-15,-5-4-8 0,4 0-1 0,9-3-1 16,-13-9-94-16,5 5-20 0,-1-5-3 0</inkml:trace>
  <inkml:trace contextRef="#ctx0" brushRef="#br0" timeOffset="3308.155">7684 16161 345 0,'0'0'31'0,"5"-16"-31"0,-10-11 0 0,5 0 0 15,0 12 256-15,0 15 46 0,-13 19 9 0,9 0 1 16,-9-7-172-16,4 3-34 0,-8-3-7 0,4 3-2 16,4 1-48-16,-8 3-9 0,-1 0-3 0,1 1 0 0,-5-1-13 0,5 4-4 15,4-4 0-15,4 1 0 0,-4-1 0 0,9-3-1 16,4-1 0-16,0 0 0 0,0-3-8 0,9-4-2 15,4-1 0-15,4 1 0 0,0-4 2 0,1 0 0 16,3 0 0-16,-3 0 0 0,3-4-3 0,1 3-8 16,0 5 12-16,0-4-4 0,-5 0-8 0,-4-4 0 15,4 4 0-15,1 3 8 0,-14-3-8 16,9 4 0-16,-13-8 0 0,0 8 0 16,0 3 0-16,-9-3-16 0,1 0 3 0,-1 0 0 15,0-5-33-15,-8 1-6 0,13 0-2 0,-14-8-553 16,10 0-110-16</inkml:trace>
  <inkml:trace contextRef="#ctx0" brushRef="#br0" timeOffset="3610.343">7932 16334 633 0,'56'16'28'0,"-38"-8"6"0,3-5-34 0,-3 5 0 0,-1 0 0 0,-8 0 0 15,8-5 300-15,-4 1 54 0,5 0 10 0,-1 0 3 16,-8-4-259-16,4-4-51 0,4 0-10 0,0 0-3 15,-8 1-28-15,4-9-5 0,-4 4-2 0,4-3 0 16,0-1-9-16,-9-3 0 0,0 3-10 0,1 0 10 16,4-3 0-16,-9 3-9 0,-9 1 9 0,0 3 0 15,9-3 0-15,-13 7 0 0,4-4 9 0,-8 4-9 16,0 4 15-16,-5 4-4 0,5 4-1 0,-1 3 0 16,-3 5-2-16,-14-1-8 0,0 1 12 0,9 7-4 15,9-4 7-15,-1 4 1 0,5 4 0 0,9-4 0 16,4 1 8-16,4-5 1 0,27 4 1 0,-10 0 0 15,14-7 0-15,4-1 0 0,0-3 0 0,5-5 0 0,3-7-18 16,10 0-8-16,4-3 8 0,13-9-1099 16</inkml:trace>
  <inkml:trace contextRef="#ctx0" brushRef="#br0" timeOffset="4325.429">9799 15956 921 0,'0'0'40'0,"0"0"10"0,0 0-40 0,4-8-10 15,-4-3 0-15,0 3 0 0,0 0 184 0,0 1 36 16,0-5 6-16,0 4 2 0,-4-3-159 0,4 3-31 0,-9-4-6 16,5 1-2-16,0-1-16 0,-5 1-3 0,0-1-1 0,1 4 0 15,-1-3 22-15,-4-1 5 0,4 1 1 0,-8 3 0 16,0-4-9-16,3 4-1 0,-3 1-1 0,8-1 0 16,-8 4-10-16,-5 0-1 0,9 0-1 0,5 4 0 15,-10 4-15-15,1 0 8 0,4 4-8 0,4 0 0 16,-4-1 0-16,9 1 0 0,-9 8 0 0,8-5 0 15,-3 5 0-15,3 3-10 0,5 4 10 0,0 0-8 16,5 0 8-16,3 4-8 0,-8 0 8 0,9 16-8 16,0 11 8-16,-5 0 0 0,1-4 0 0,8-7 0 15,-9-1 0-15,9 1 0 0,-13-1 8 0,9-3-8 16,-1-5 8-16,-3-3-8 0,-1-4 8 0,-4 0-8 16,9-4 0-16,-5-3 0 0,-4-1 0 0,0-3 0 15,0-5-60 1,0-11-9-16,0 8-3 0,0-8-527 0,0 0-105 0</inkml:trace>
  <inkml:trace contextRef="#ctx0" brushRef="#br0" timeOffset="4494.972">9387 16412 1814 0,'0'0'80'0,"0"0"17"0,0 0-77 0,0 0-20 16,0 0 0-16,4-8 0 0,9 0 77 0,4 4 12 15,-4-3 3-15,13-5 0 0,-8 4-49 0,3 1-10 16,1-1-1-16,0 0-1 0,0 0-19 0,8 1-4 15,-8-1-8-15,12 0 12 0,-12 4-12 0,4-3 0 16,0-1-12-16,-4 4 12 16,4-4-49-16,0 1-3 0,-4-1-1 0,4 4-585 0,-9 0-117 0</inkml:trace>
  <inkml:trace contextRef="#ctx0" brushRef="#br0" timeOffset="4827.127">9995 16404 1864 0,'0'0'83'0,"0"0"17"0,0 8-80 0,4 3-20 0,5 1 0 0,-5-1 0 15,0 1 43-15,9-4 5 0,-4 3 0 0,0-3 1 16,8 0-34-16,-8-5-7 0,4 1-8 0,4 0 11 16,-8 0-11-16,8-4 0 0,-4 0 0 0,5-4 0 15,-10 0 9-15,5 0 0 0,5-3 0 0,-10-1 0 0,5 0 11 16,-8-3 1-16,-1-5 1 0,5 5 0 15,-9-1-8-15,4-3-2 0,-4-1 0 0,0 1 0 0,-4-1-12 0,-9 1 11 16,8 3-11-16,-8-3 10 0,5 3-10 0,-10 1 12 16,1 3-12-16,-5 0 12 0,5 8-4 0,-5-4 0 15,5 8 0-15,-1 0 0 0,-3 0-18 0,-10 4-4 16,5-1-1-16,-4 5 0 0,8-4 15 16,5 3 0-16,8 1 0 0,-4 0 10 0,9-1-25 0,8 1-5 15,9-5 0-15,9 1-1 16,-1 0-96-16,-3 0-19 0,-1-5-4 0,5-3-684 0</inkml:trace>
  <inkml:trace contextRef="#ctx0" brushRef="#br0" timeOffset="5109.33">10351 16296 345 0,'0'0'31'0,"0"0"-31"0,0 0 0 0,0 0 0 16,-9-4 239-16,9 4 41 0,9 15 9 0,8-3 2 16,-17-1-130-16,9 1-25 0,-1 0-6 0,-3 3-1 15,-1-3-66-15,9-1-14 0,-13 1-2 0,4-1-1 16,9 5-30-16,-8-5-7 0,12 1-1 0,-13 0 0 15,-4-12-8-15,13 11 0 0,-4 1 0 0,9-1 0 16,3-3 34-16,-3-4 2 0,-1 0 0 0,-4 0 0 16,-13-4 6-16,0 0 2 0,0 0 0 0,0 0 0 15,-13 0 2-15,-4-4 1 0,8 0 0 0,-8 0 0 16,12-4-21-16,-8-3-4 0,0 3-1 0,9-4 0 16,-1 1-9-16,-3-1-1 0,-1 1-1 0,9-1 0 15,0-3-2-15,0-1 0 0,0 1 0 0,9-1 0 16,-1 1-8-16,14-1 0 0,13-3 9 0,4 4-9 15,0-5-12-15,-4 5-6 0,-5-4-2 0,5 7 0 16,13 1-180-16,-18-1-37 0</inkml:trace>
  <inkml:trace contextRef="#ctx0" brushRef="#br0" timeOffset="5625.95">11732 15790 288 0,'-18'-8'25'16,"5"8"-25"-16,13 0 0 0,0 0 0 0,-9-4 327 0,9 4 60 16,0 0 12-16,0 0 2 0,9 4-292 0,-9-4-58 15,0 0-12-15,13 8-3 0,5 4-24 0,-10 3-4 16,-8 0-8-16,9 5 11 16,0-1 1-16,4 8 1 0,-5 4 0 0,1 0 0 0,-9 7 11 0,17 1 3 15,-8-4 0-15,4 0 0 0,-17 7-2 0,8-7 0 16,13 3 0-16,-12-7 0 0,-1 4-15 0,-4-8-10 15,9 4 12-15,-9-8-12 16,17 0-18-16,-12-7-10 0,-19-5-3 0,14-3 0 16,14 4-172-16,-6-12-34 0,-8 0-7 0,0-16-2 0</inkml:trace>
  <inkml:trace contextRef="#ctx0" brushRef="#br0" timeOffset="5960.057">12131 15809 1036 0,'-4'-7'92'0,"4"7"-73"0,0 0-19 0,0 0 0 16,-18 0 204-16,5 0 38 0,13 0 7 0,0 0 2 16,5 11-165-16,-5 1-33 0,0 3-6 0,0 1-2 15,8 3-33-15,-8 8-12 0,-13 4 0 0,13 4 9 16,5 3-9-16,3-3 0 0,-16 4 0 0,8-1 0 16,8-3 0-16,-3 0 0 0,8-8 0 0,-5 4 0 15,14 3 0-15,4-7 0 0,-4-7 11 0,0-1-11 16,-5-11 8-16,0-8-8 0,1 0 0 0,3-4 0 15,1-4 28-15,-9-7-1 0,4-1 0 0,-8 1 0 16,13-12-11-16,-9 4-3 0,0-4 0 0,-9-1 0 0,-4 1-13 0,5-15 9 16,-10-12-9-16,1 8 8 15,-13-1 0-15,-1 13-8 0,5-1 12 0,4 4-4 0,-21 8-8 16,13 0 0-16,8 7 9 0,-4 1-9 0,0 3 0 0,4 4 0 16,-8 5 0-16,13-1 0 15,4 4-33-15,0 0-2 0,-13 7 0 0,8 1 0 16,5-8-46-16,-8 16-10 0,8-1-1 0,-5 4-790 0</inkml:trace>
  <inkml:trace contextRef="#ctx0" brushRef="#br0" timeOffset="6244.298">12478 15898 518 0,'-26'4'23'0,"26"-4"5"0,0 0-28 0,0 0 0 16,0 8 0-16,-4 11 0 0,-9 16 311 0,9-4 57 15,4-12 11-15,-9-4 2 0,-4 5-272 0,0-5-54 0,13 1-11 0,0 7-3 16,0 0-26-16,4 0-6 0,5 0-1 0,-5-4 0 15,22 1-8-15,-13-1 0 0,0-3 0 0,9-1 0 16,26 12 12-16,0-8-4 0,-9-3 0 0,-5-9 0 16,6-3 20-16,-14-4 3 0,8 0 1 0,1-7 0 15,-13-1-7-15,0-4-1 0,-1-7 0 0,5 0 0 16,-4-1-9-16,-13-7-3 0,8 4 0 0,-4-15 0 16,0-16-4-16,-13 3 0 0,-9 9-8 0,5 3 12 15,0 5-4-15,-14-1 0 0,1 4-8 0,-5 4 12 16,-4 0-12-16,13 8 0 0,-17 3 0 0,8 5 0 15,-8 3-28-15,8 4-3 0,0 0 0 0,5 0 0 16,-5 4-19-16,5 4-4 0,17-4-1 0,0 0-903 16</inkml:trace>
  <inkml:trace contextRef="#ctx0" brushRef="#br0" timeOffset="6826.736">13373 16180 460 0,'13'27'41'0,"0"-4"-33"15,0 0 269-15,-4-7 54 0,4-1 10 0,-13-3 3 16,8-5-245-16,1 5-49 0,0-8-10 0,0 4-1 15,-1-5-25-15,5 1-5 0,-8-4-1 0,8 0 0 16,-5-4 28-16,5 1 6 0,5-9 1 0,-14 4 0 16,9-3-28-16,-4-1-6 0,4 1-1 0,-9-5 0 15,9 1 8-15,-13-1 0 0,4 1 1 0,1-1 0 16,4 5-6-16,-9-5-2 0,0 1 0 0,-9-1 0 16,4-7 0-16,1-4 0 0,-9-4 0 0,4 4 0 15,-8 8-9-15,4 4 0 0,-4 7 9 0,-1 4-9 16,10 16 10-16,-10 7-2 0,1 4-8 0,4 4 12 15,4 0-4-15,-8-4-8 0,12-3 11 0,-8 3-11 16,9 0 17-16,4 0-3 0,0 0-1 0,4-3 0 16,9 3-5-16,-4-4 0 0,9 0-8 0,-1 1 12 15,0-5 8-15,5 1 0 0,0-5 1 0,-1-3 0 16,5 0-6-16,-4-1-2 0,0-3 0 0,4 0 0 16,0-8-13-16,0 0 0 0,4-3 0 0,-4-1 0 15,9-4-38-15,0 1-10 0,4-9-3 0,0 5 0 16,-13-1-109-16,5-3-23 0,-14 0-4 0</inkml:trace>
  <inkml:trace contextRef="#ctx0" brushRef="#br0" timeOffset="7078.063">14020 15736 1083 0,'-13'-8'96'16,"4"0"-76"-16,-8 1 148 0,0 3 29 0,-5-4 7 0,4 4 0 15,14 0-104-15,-9 1-22 0,13 3-4 0,0 0-1 16,0 0-41-16,0 0-9 0,17 3-2 0,1 5 0 15,-9 0-11-15,4 3-2 0,-5 5-8 0,5-1 12 16,-8 5 4-16,8-1 1 0,0 0 0 0,-9 12 0 16,13 4-17-16,-17 7 0 0,18 5 0 0,-14-1 0 15,9-4 0-15,-9 1 0 0,5-1-11 0,0-7 11 16,0-4 0-16,-1 0 0 0,1 0 0 0,0-8 0 16,-5 0 0-16,0-4 0 0,9-3 0 0,-13-1 0 15,9-7-40-15,-9-8-7 0,0 0-1 0,0 0-1 16,13-4-133-16,0-3-26 0,-4-5-6 0</inkml:trace>
  <inkml:trace contextRef="#ctx0" brushRef="#br0" timeOffset="7410.176">14176 16080 1216 0,'0'0'54'0,"0"0"11"0,0 0-52 16,0 0-13-16,0 0 0 0,0 0 0 0,9 15 137 0,-9-3 25 16,0-12 5-16,4 15 1 0,1-3-96 0,-1-1-20 0,5-3-3 0,-9-8-1 15,8 8-19-15,5-1-4 0,-8-7-1 0,8 0 0 16,4 0 4-16,-8-4 1 0,4-7 0 0,-4 3 0 15,4-3-6-15,0-1-2 0,-9-3 0 0,9 3 0 16,-9-3-11-16,1-1-2 0,-1-7-8 0,-4-4 12 16,0 8-12-16,-4-1 9 15,4 5-9-15,-5 3 8 0,-8 1-8 0,5-1 0 0,-10 8 0 0,5 0 0 16,5 8 0-16,-10-4-16 0,1 4 4 0,4 4 1 16,4 3 11-16,-8 1-13 0,4 11 5 0,4 0 8 15,-4 0-8-15,9 4 8 0,-5 1 0 0,5 2 0 16,-1-3 0-16,5 4 0 0,5-4-9 0,8 0 9 15,-9-3 0-15,9-1 0 0,-4-4 0 0,4 0 0 16,4 1 0-16,0-5 0 0,-3-3 0 0,12-1 0 16,-5-3 0-16,-3-4-18 0,3-4 4 0,14 0 1 15,-9-4 13-15,5-4 0 0,-5 1 0 0,13-1 10 16,13 8-246-16,-17-4-50 0,-5-8-10 0,-4-3-1 16</inkml:trace>
  <inkml:trace contextRef="#ctx0" brushRef="#br0" timeOffset="7876.925">14784 16203 403 0,'0'0'17'15,"0"0"5"-15,0 0-22 0,0 0 0 0,0 0 0 0,-4 8 0 0,4 3 275 0,0-3 50 16,0 4 11-16,0-1 1 0,0 1-223 0,0 3-45 16,4-3-9-16,-4-1-1 0,0 5-38 0,9-1-7 15,-9-3-2-15,0 3 0 0,4-3-1 0,1 0-1 16,3-5 0-16,-8-7 0 0,5 12 6 0,-5-12 0 16,0 0 1-16,0 0 0 0,4 11 4 0,-4-11 1 15,0 0 0-15,0 0 0 0,0 0-4 0,0 0-1 16,0-11 0-16,13-1 0 0,-13 5-5 0,0-5-2 0,4-3 0 0,-4 3 0 15,5-4-10-15,3 1 0 0,-3 7 0 0,-1-3 0 16,5 3 0-16,-5 0 0 0,1 1 0 0,-5 7 0 16,13-4 0-16,-13 4 0 0,0 0 0 0,0 0 0 15,0 0-11-15,4 7 11 0,9 1-8 0,-13 4 8 16,4-5 0-16,1 5-8 0,3 0 8 0,-3-1 0 16,-5-3 0-16,0 4 8 0,0-1 0 0,4 1 0 15,-4-12 3-15,0 7 1 0,0-7 0 0,0 0 0 16,0 0 3-16,0 0 1 0,0 0 0 0,0 0 0 15,13 4 0-15,-13-4 1 0,9-7 0 0,4-1 0 16,-9 0-8-16,9 0-1 0,-9-3-8 0,9-1 12 16,-8 4-12-16,8-3 0 0,-9 3 0 0,14 0 0 15,-18 1 0-15,4-1 0 0,-4 8 0 0,0 0 0 16,13 0 0-16,-13 0 0 0,0 0 0 0,17 0 0 16,1 8-10-16,-14-4 10 0,-4-4-8 0,22 11 8 0,8-3 0 15,-8 3-10-15,0 1 10 0,-5 0 0 0,-8-5-16 0,4 1 4 16,4 0 1-16,-8 0 0 15,4-5-32-15,0 1-6 0,4-4-2 0,-8 0 0 16,4 0-16-16,4-4-3 0,-8 1-1 0,4-5 0 16,4-4-190-16,-12 1-39 0,8-1-7 0</inkml:trace>
  <inkml:trace contextRef="#ctx0" brushRef="#br0" timeOffset="8452.386">15492 16280 1159 0,'0'0'51'0,"0"0"11"0,0 0-50 0,0 0-12 15,0 8 0-15,0-8 0 0,4 12 139 0,1-5 25 0,-5-7 4 0,9 8 2 16,-9-8-85-16,4 12-17 0,-4-12-3 0,9 7-1 15,-9-7-24-15,8 12-6 0,-8-12-1 0,18 0 0 16,-18 0-6-16,8 0-2 0,5-4 0 16,-4-4 0-16,0 1-5 0,-5-5-2 15,9 4 0-15,-13-3 0 0,9-5-18 0,-9 5 0 0,8-5 0 0,-8 5 0 16,0-1 0-16,-8 1-11 0,-1-1 11 0,9 0-10 16,-9 5 1-16,1-1 0 0,-5 0 0 0,4 4 0 15,-4 0-3-15,9 4 0 0,-14 4 0 0,10 0 0 16,-1 4 12-16,5 0-12 0,-10-1 12 0,10 5-12 15,4 3 12-15,-9-3-10 0,9 3 10 0,0 5-10 16,0-1 10-16,9 0-8 0,-9 1 8 0,4-5-8 16,14 1 8-16,-9-1 0 0,-1-3 0 0,10 3-8 15,-1-3 8-15,5-5-10 0,-14 1 10 0,10-4-10 16,-5 0-20-16,4-4-4 0,1-4-1 0,-1 4 0 16,-8-8-88-16,4 4-17 0,4-3-4 0,-8-1-1 15,4-4-75-15,-9 5-16 16,9-9-2-16,-9 5-1 0,9-1 151 0,-8 0 31 15,-5 5 5-15,4-5 2 0,-4 8 150 0,0-4 31 0,0 1 5 0,-4 7 2 0,4-4 37 16,0 4 7-16,0 0 2 0,0 0 0 0,-5 4-91 16,5-4-17-16,0 0-4 0,0 11-1 0,-8-3-49 15,8 0-10-15,0-8-1 0,8 11-1 0,-3 1 3 0,12 0 1 16,0-5 0-16,10 1 0 0,-14 4 22 0,4-5 4 16,0-3 0-16,-8 4 1 0,4-8-5 0,-4 0-2 15,-9 0 0-15,13 0 0 0,0-8-4 0,-5 4-1 16,5-3 0-16,-8-5 0 0,8 4-18 0,-9-3-11 15,9-5 12-15,-8 5-12 0,3-5 0 0,1 5 0 0,0-1 0 16,4 0 0-16,0 1 0 0,-9 3 0 0,5 0 0 16,-1 5 0-16,1-1 0 0,4 4 8 0,-9 0-8 0,9 0 0 15,-8 4 8-15,8-1-8 0,-9 5 0 0,9 4 0 16,-8-1 0-16,-1 5 0 0,9-5 0 0,-4 5 0 16,-1-5 0-16,1 5 0 0,4-5-8 0,-4-3 8 31,4 0-28-31,0 0-4 0,-5-1 0 0,5 1 0 0,5-8-144 15,-9 0-28-15,4-8-7 0</inkml:trace>
  <inkml:trace contextRef="#ctx0" brushRef="#br0" timeOffset="8769.541">16665 15593 633 0,'0'0'56'16,"0"0"-44"-16,0 0-12 0,0 0 0 0,0 0 334 0,8 8 65 15,5 0 13-15,-8-1 2 0,-5-7-304 0,8 16-61 16,-3-5-12-16,3 5-2 0,1-1-22 0,-5 1-4 16,1 3-1-16,3-4 0 0,-3 8-8 0,-5 1 0 15,4-1-12-15,0 4 12 0,-4 0 0 0,9 4 0 16,-9-4 0-16,0 11 12 0,-9 20-12 0,9-4 8 16,0-11-8-16,0-1 8 0,9-3 12 0,-9-4 1 15,0-4 1-15,0-1 0 0,5 1-12 0,8-8-2 16,-5-3-8-16,5-1 12 0,5 0-12 0,-1-3 0 15,0-5 0-15,5 1 0 0,-5-4 0 0,1-1-20 0,4-3 4 0,-5-4 0 32,0-4-16-32,-4 1-2 0,18-5-1 0,-14 0 0 15,0-3-15-15,1-5-3 0,-5 1-1 0,4-8-570 0,-8-5-115 16</inkml:trace>
  <inkml:trace contextRef="#ctx0" brushRef="#br0" timeOffset="8977.979">16239 16072 921 0,'17'54'82'0,"-8"-35"-66"0,-9-11-16 0,4 3 0 15,-4-11 314-15,9 4 59 0,4 0 12 0,5-4 3 16,3-4-269-16,18 0-54 0,22-7-10 0,4-16-3 16,-4-16-31-16,9 5-6 0,-5 11-2 0,4 0 0 0,5 0-13 0,4 0-10 15,18-4 2-15,-1 4 0 16,-4 0-36-16,-12 7-6 0,-6-3-2 0,1 8 0 15,0-1-124-15,-13 1-24 0,0-1-6 0,8 5-626 16</inkml:trace>
  <inkml:trace contextRef="#ctx0" brushRef="#br0" timeOffset="9547.487">18119 15574 403 0,'0'0'17'0,"0"0"5"0,0 0-22 0,18 7 0 15,-5 5 0-15,0-4 0 0,0-4 329 0,-9 0 62 16,1-1 12-16,-5-3 2 0,13 8-274 0,-13-4-55 16,0-4-12-16,8 12-1 0,1-1-40 0,-9 5-8 15,4-1-2-15,9 4 0 0,-8 1 1 0,-1 7 0 16,5-4 0-16,-5 8 0 0,0-4 13 0,1 19 2 15,3 8 1-15,-8 4 0 0,5-8 3 0,-1 0 1 16,5-7 0-16,-5-1 0 0,-4 1-14 0,0-8-4 16,0-1 0-16,0-7 0 0,0 0-16 0,4-3 0 15,1-5 0-15,-5-4 0 16,8-3-50-16,-8-1-7 0,0-11-2 0,0 0 0 16,18 0-185-16,-9-11-36 0</inkml:trace>
  <inkml:trace contextRef="#ctx0" brushRef="#br0" timeOffset="9700.059">18597 15929 1396 0,'17'0'62'0,"1"15"13"0,-1 16-60 0,-8-4-15 0,4-7 0 0,-9-9 0 16,9 5 149-16,-8-5 27 0,-1 1 6 0,5-1 1 15,-9 5-95-15,8-1-20 0,1 1-3 0,-5-1-1 16,-4 8-37-16,0-3-8 0,5 3-2 0,-1-4 0 16,5 0-9-16,-9 1-8 0,4-5 9 0,0 1-9 15,-4-1-15-15,9-7-9 0,-5-4-1 0,-4-4-1 16,-17-8-182-16,13 0-36 0</inkml:trace>
  <inkml:trace contextRef="#ctx0" brushRef="#br0" timeOffset="9829.702">18580 15732 1036 0,'-5'-8'92'0,"5"8"-73"16,0 0-19-16,0 0 0 0,0 0 257 0,0 0 48 16,0 0 10-16,0 0 1 0,0 0-211 0,9-7-42 15,-9 7-9-15,9-8-2 0,-9 8-52 0,8-4-24 16,5 0 1-16,-13 4-665 15,-4-11-132-15</inkml:trace>
  <inkml:trace contextRef="#ctx0" brushRef="#br0" timeOffset="10080.03">19044 15775 633 0,'0'0'28'0,"-8"11"6"0,3-3-34 0,1 3 0 0,-9-3 0 0,0 4 0 15,4-1 350-15,-8 1 63 0,-1-1 13 0,1 1 2 16,0 0-312-16,-1 3-64 0,-3 4-12 0,12 1-2 15,-8 3-28-15,8-8-10 0,0 1 0 0,9-5 9 16,-13-3-9-16,26 11 0 0,5 16 0 0,3-4 0 16,-3-8 0-16,3-4 0 0,1-3 0 0,0-1 0 15,4 1 0-15,-4-5 0 0,4 1 0 0,8 0 0 16,5-1 0-16,-4 1 0 0,-13-1 0 0,-5 1 0 16,1 3 0-16,-14-3 0 0,0-1 0 0,-12 1 0 15,-14 3-8-15,0 1-4 0,-4-8-1 0,9 3 0 16,-5-3-15-16,0-12-2 0,1-7-1 0,-1-1-625 15,9 0-124-15</inkml:trace>
  <inkml:trace contextRef="#ctx0" brushRef="#br0" timeOffset="10415.136">19526 15388 748 0,'31'58'67'0,"-27"-42"-54"15,0-5-13-15,5 5 0 0,-5-8 338 0,-4 3 65 16,0-3 13-16,5 7 2 0,-5 1-315 0,0-1-63 0,0 1-13 0,0 3-3 16,0 0-24-16,0 1 0 15,-5 3 8-15,5 0-8 0,0 4 0 0,0 0 0 0,0-4 0 16,-4 8 8-16,-5-4 17 0,5 0 3 0,0 4 1 0,4 8 0 16,0 11 19-16,-9-4 3 0,9-7 1 0,-4-8 0 15,4 3-16-15,0-7-4 0,4 0 0 0,5-4 0 16,-9 5-24-16,4-9-8 0,9 0 0 0,-9-3 0 15,5-1 8-15,4-3-8 0,5-5 0 0,-1 1 0 16,0-4 0-16,1 0-9 0,8-4 1 0,8-4 0 31,10 0-24-31,4-8-4 0,-9 5 0 0,-13-5-1 16,4 4-5-16,5-3-1 0,-9-5 0 0,-4 1 0 0,-5-4-116 16,-4-8-23-16,-9-8-5 0,1 8-716 0</inkml:trace>
  <inkml:trace contextRef="#ctx0" brushRef="#br0" timeOffset="10597.646">19374 15890 748 0,'0'0'67'0,"0"0"-54"0,0 0-13 0,13 8 0 0,5 0 338 0,-1-8 65 16,-4 0 13-16,5-4 2 0,-1 0-296 0,5-4-59 16,4 1-12-16,0-5-3 0,8 0-48 0,-7-3 0 15,7 3-12-15,14-3 3 16,8-4-20-16,1 3-4 0,-14-3-1 0,9 3 0 15,-12 1-22-15,-1 0-4 0,0 3 0 0,-13 0-1 16,4 1-42-16,-8-8-8 0</inkml:trace>
  <inkml:trace contextRef="#ctx0" brushRef="#br0" timeOffset="10896.846">20069 15446 806 0,'-13'0'36'0,"13"0"7"0,0 0-35 0,0 0-8 0,13 20 0 0,5-9 0 15,-14 1 316-15,13-4 60 0,-8-5 13 0,4 1 3 16,4 0-297-16,1-4-59 0,-1 0-12 0,0 0-3 16,1-4-11-16,4 4-2 0,-5 0-8 0,5 0 12 15,-5 0-12-15,5-4 11 0,4 4-11 0,0 0 10 16,-4 4 3-16,12 0 1 0,5 0 0 0,-8 0 0 16,-1 7-14-16,-4-3 0 0,0 4 0 0,-17-1 0 15,4 1 0-15,4 3 0 0,-17 1 0 0,5-1 0 16,-5 1 28-16,-5 3-1 0,-3 0 0 0,-1 1 0 15,-8-1-7-15,-5 4-2 0,-17 0 0 0,4-3 0 0,0-1-3 16,9 0-1-16,-4 0 0 0,8-7 0 0,5 3-14 0,-1-3-10 16,10 0 2-16,-5-5 0 15,8 5-104-15,-3-4-21 0,8-8-4 0,0 0-869 16</inkml:trace>
  <inkml:trace contextRef="#ctx0" brushRef="#br0" timeOffset="11229.954">20634 16222 576 0,'0'0'25'0,"0"0"6"0,0 0-31 0,-9 4 0 16,0 0 0-16,9 0 0 0,-13-4 302 0,9 4 54 0,-13-4 12 0,4 4 1 16,4 0-299-16,-8-4-60 0,3 0-10 0,6 0 0 15,-10 3 0-15,5-3 0 0,9-3 0 0,-13 3 0 16,17 0 68-16,0 0 12 0,-5 3 4 0,5 9 0 15,0-12-4-15,0 0 0 0,0 0 0 0,18 4 0 16,3-4-38-16,1 0-8 0,-4 0-2 0,-1 0 0 16,-8 0-32-16,4 0 0 0,4 0 0 0,-8 0 0 15,-1 4 0-15,1 0 0 0,4-1 0 0,-9 5 0 16,9 0 8-16,-13 0-8 0,0-8 9 0,5 7-9 16,-1 1 0-16,-4 4 0 0,-4-1 0 0,-1-3 0 15,5 0 0-15,-4 3 12 0,-9-3-3 0,9 0-1 16,-14-4 12-16,18-4 1 0,0 0 1 0,-17 0 0 15,-13 0-32-15,4-4-6 0,8-4-2 0,5-4-777 16,4-11-155-16</inkml:trace>
</inkml:ink>
</file>

<file path=ppt/ink/ink2.xml><?xml version="1.0" encoding="utf-8"?>
<inkml:ink xmlns:inkml="http://www.w3.org/2003/InkML">
  <inkml:definitions>
    <inkml:context xml:id="ctx0">
      <inkml:inkSource xml:id="inkSrc0">
        <inkml:traceFormat>
          <inkml:channel name="X" type="integer" max="4656" units="cm"/>
          <inkml:channel name="Y" type="integer" max="1824" units="cm"/>
          <inkml:channel name="T" type="integer" max="2.14748E9" units="dev"/>
        </inkml:traceFormat>
        <inkml:channelProperties>
          <inkml:channelProperty channel="X" name="resolution" value="179.07692" units="1/cm"/>
          <inkml:channelProperty channel="Y" name="resolution" value="105.43353" units="1/cm"/>
          <inkml:channelProperty channel="T" name="resolution" value="1" units="1/dev"/>
        </inkml:channelProperties>
      </inkml:inkSource>
      <inkml:timestamp xml:id="ts0" timeString="2019-04-24T19:29:05.230"/>
    </inkml:context>
    <inkml:brush xml:id="br0">
      <inkml:brushProperty name="width" value="0.05292" units="cm"/>
      <inkml:brushProperty name="height" value="0.05292" units="cm"/>
      <inkml:brushProperty name="color" value="#FF0000"/>
    </inkml:brush>
  </inkml:definitions>
  <inkml:trace contextRef="#ctx0" brushRef="#br0">15770 4740 0,'-30'30'297,"30"-15"-297,-15 1 0,-1 44 15,-14-14-15,15-31 16,15 16 0,0-16-16,-16 92 15,1-31 1,15-15 0,0 46-1,0-31 1,0-15-16,0 15 31,0 0-15,0-30-16,0 30 15,0-15 1,0-15 0,15 61-1,-15-31 1,31 0-16,-16 0 15,16-45 1,-1 14 0,-15-14-1,31-1 1,-16 16-16,1-31 16,15 0-1,-16 16 1,1-31 15,14 0-15,-14 0-16,14 0 15,-14 0 1,15-15 0,-16-16-1,1 16 1,-1 0-1,-15-16 1,1 16-16,29-15 16,153-92-1,-152 61 1,-16 30 0,-14-30-1,45-30 1,-46-1 15,15 16-15,31-61-1,-61 76 1,16 31-16,-16-31 16,0 30-1,0-45 1,-16 15-1,1-15 1,-15 30-16,-1 0 16,-15-15-1,-30-30 1,46-1 0,-46-60-1,60 122 1,-14-31 15,-31 15-15,46 31-1,-31-31 1,-15 15 0,31 16-1,30 0-15,-61-15 16,15 30-1,0 0 1,31 0-16,0 0 16,-16 0-1,31 15-15,-45 0 16,14 15 0,-15 16-1,16-31 1,-1 16 15,-151 106-15,90-76-1,-106 61 1,168-107 0,-1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578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60" name="Rectangle 1032"/>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9DA0890D-23DD-4E28-991C-206CA24B7D9D}" type="slidenum">
              <a:rPr lang="en-US" sz="1200"/>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a:t>©A+ Computer Science     www.apluscompsci.com                 </a:t>
            </a:r>
            <a:fld id="{DC5D744A-5FC4-41A5-895E-95E35C9166FC}" type="slidenum">
              <a:rPr lang="en-US" smtClean="0"/>
              <a:pPr/>
              <a:t>1</a:t>
            </a:fld>
            <a:endParaRPr lang="en-US"/>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r>
              <a:rPr lang="en-US" sz="1600"/>
              <a:t>Selection sort is pretty effective for small lists, but pretty horrible is used on large lists.</a:t>
            </a:r>
          </a:p>
          <a:p>
            <a:r>
              <a:rPr lang="en-US" sz="1600"/>
              <a:t>Selection sort consists of two loops.   </a:t>
            </a:r>
          </a:p>
          <a:p>
            <a:r>
              <a:rPr lang="en-US" sz="1600"/>
              <a:t>The outer loops run based on the number of items in the list.  </a:t>
            </a:r>
          </a:p>
          <a:p>
            <a:r>
              <a:rPr 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en-US" sz="1600"/>
              <a:t>Selection sort is pretty effective for small lists, but pretty horrible is used on large lists.</a:t>
            </a:r>
          </a:p>
          <a:p>
            <a:r>
              <a:rPr lang="en-US" sz="1600"/>
              <a:t>Selection sort consists of two loops.   </a:t>
            </a:r>
          </a:p>
          <a:p>
            <a:r>
              <a:rPr lang="en-US" sz="1600"/>
              <a:t>The outer loops run based on the number of items in the list.  </a:t>
            </a:r>
          </a:p>
          <a:p>
            <a:r>
              <a:rPr 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sz="1600"/>
              <a:t>The </a:t>
            </a:r>
            <a:r>
              <a:rPr lang="en-US" sz="1600">
                <a:latin typeface="Courier New" pitchFamily="49" charset="0"/>
              </a:rPr>
              <a:t>List interface which is implemented by the ArrayList class has many useful methods.</a:t>
            </a:r>
            <a:r>
              <a:rPr lang="en-US" sz="1600"/>
              <a:t>  </a:t>
            </a:r>
          </a:p>
          <a:p>
            <a:r>
              <a:rPr lang="en-US" sz="1600">
                <a:latin typeface="Courier New" pitchFamily="49" charset="0"/>
              </a:rPr>
              <a:t>indexOf() and contains()</a:t>
            </a:r>
            <a:r>
              <a:rPr lang="en-US" sz="1600"/>
              <a:t>  will search a list for a specified item.</a:t>
            </a:r>
          </a:p>
          <a:p>
            <a:r>
              <a:rPr lang="en-US" sz="1600">
                <a:latin typeface="Courier New" pitchFamily="49" charset="0"/>
              </a:rPr>
              <a:t>equals()</a:t>
            </a:r>
            <a:r>
              <a:rPr lang="en-US" sz="1600"/>
              <a:t> will see if two lists contain the exact same items in the exact same order.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a:t>©A+ Computer Science     www.apluscompsci.com                 </a:t>
            </a:r>
            <a:fld id="{DC5D744A-5FC4-41A5-895E-95E35C9166FC}" type="slidenum">
              <a:rPr lang="en-US" smtClean="0"/>
              <a:pPr/>
              <a:t>54</a:t>
            </a:fld>
            <a:endParaRPr lang="en-US"/>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sz="1600">
                <a:latin typeface="Courier New" pitchFamily="49" charset="0"/>
              </a:rPr>
              <a:t>sort()</a:t>
            </a:r>
            <a:r>
              <a:rPr lang="en-US" sz="1600"/>
              <a:t> will naturally order the items in the Collection.</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en-US" sz="1600"/>
              <a:t>The </a:t>
            </a:r>
            <a:r>
              <a:rPr lang="en-US" sz="1600">
                <a:latin typeface="Courier New" pitchFamily="49" charset="0"/>
              </a:rPr>
              <a:t>Arrays</a:t>
            </a:r>
            <a:r>
              <a:rPr lang="en-US" sz="1600"/>
              <a:t> class methods above are very useful methods for manipulating Java arrays.  </a:t>
            </a:r>
          </a:p>
          <a:p>
            <a:r>
              <a:rPr lang="en-US" sz="1600">
                <a:latin typeface="Courier New" pitchFamily="49" charset="0"/>
              </a:rPr>
              <a:t>sort()</a:t>
            </a:r>
            <a:r>
              <a:rPr lang="en-US" sz="1600"/>
              <a:t> will naturally order the items in an array.</a:t>
            </a:r>
          </a:p>
          <a:p>
            <a:r>
              <a:rPr lang="en-US" sz="1600">
                <a:latin typeface="Courier New" pitchFamily="49" charset="0"/>
              </a:rPr>
              <a:t>binarySearch()</a:t>
            </a:r>
            <a:r>
              <a:rPr lang="en-US" sz="1600"/>
              <a:t>  will find an item in the array and return the spot at which the item was found.</a:t>
            </a:r>
          </a:p>
          <a:p>
            <a:r>
              <a:rPr lang="en-US" sz="1600">
                <a:latin typeface="Courier New" pitchFamily="49" charset="0"/>
              </a:rPr>
              <a:t>equals()</a:t>
            </a:r>
            <a:r>
              <a:rPr lang="en-US" sz="1600"/>
              <a:t> will see if two arrays contain the exact same items in the exact same order.</a:t>
            </a:r>
          </a:p>
          <a:p>
            <a:r>
              <a:rPr lang="en-US" sz="1600">
                <a:latin typeface="Courier New" pitchFamily="49" charset="0"/>
              </a:rPr>
              <a:t>fill()</a:t>
            </a:r>
            <a:r>
              <a:rPr lang="en-US" sz="1600"/>
              <a:t> will fill in all spots in the array with a provided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a:latin typeface="Courier New" pitchFamily="49" charset="0"/>
              </a:rPr>
              <a:t>indexOf()</a:t>
            </a:r>
            <a:r>
              <a:rPr lang="en-US" sz="1600"/>
              <a:t> and </a:t>
            </a:r>
            <a:r>
              <a:rPr lang="en-US" sz="1600">
                <a:latin typeface="Courier New" pitchFamily="49" charset="0"/>
              </a:rPr>
              <a:t>binarySearch()</a:t>
            </a:r>
            <a:r>
              <a:rPr lang="en-US" sz="1600"/>
              <a:t> seach and array for specified value.</a:t>
            </a:r>
          </a:p>
          <a:p>
            <a:r>
              <a:rPr lang="en-US" sz="1600">
                <a:latin typeface="Courier New" pitchFamily="49" charset="0"/>
              </a:rPr>
              <a:t>indexOf()</a:t>
            </a:r>
            <a:r>
              <a:rPr lang="en-US" sz="1600"/>
              <a:t> will return the spot at which the item was found.   It will return -1 if the item was not present.</a:t>
            </a:r>
          </a:p>
          <a:p>
            <a:r>
              <a:rPr lang="en-US" sz="1600">
                <a:latin typeface="Courier New" pitchFamily="49" charset="0"/>
              </a:rPr>
              <a:t>binarySearch()</a:t>
            </a:r>
            <a:r>
              <a:rPr lang="en-US" sz="1600"/>
              <a:t> will return the spot at which the item was found.   It will return -1 + -location(where the item should be) if the item was not present.</a:t>
            </a:r>
          </a:p>
          <a:p>
            <a:endParaRPr lang="en-US"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sz="1600">
                <a:latin typeface="Courier New" pitchFamily="49" charset="0"/>
              </a:rPr>
              <a:t>sort()</a:t>
            </a:r>
            <a:r>
              <a:rPr lang="en-US" sz="1600"/>
              <a:t> will naturally order the items in an array.</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en-US" sz="1600"/>
              <a:t>The </a:t>
            </a:r>
            <a:r>
              <a:rPr lang="en-US" sz="1600">
                <a:latin typeface="Courier New" pitchFamily="49" charset="0"/>
              </a:rPr>
              <a:t>Collections</a:t>
            </a:r>
            <a:r>
              <a:rPr lang="en-US" sz="1600"/>
              <a:t> class methods above are very useful methods for manipulating Java Collections.  </a:t>
            </a:r>
          </a:p>
          <a:p>
            <a:r>
              <a:rPr lang="en-US" sz="1600">
                <a:latin typeface="Courier New" pitchFamily="49" charset="0"/>
              </a:rPr>
              <a:t>sort()</a:t>
            </a:r>
            <a:r>
              <a:rPr lang="en-US" sz="1600"/>
              <a:t> will naturally order the items in the collection.</a:t>
            </a:r>
          </a:p>
          <a:p>
            <a:r>
              <a:rPr lang="en-US" sz="1600">
                <a:latin typeface="Courier New" pitchFamily="49" charset="0"/>
              </a:rPr>
              <a:t>binarySearch()</a:t>
            </a:r>
            <a:r>
              <a:rPr lang="en-US" sz="1600"/>
              <a:t>  will find an item in the array and return the spot at which the item was found.</a:t>
            </a:r>
          </a:p>
          <a:p>
            <a:r>
              <a:rPr lang="en-US" sz="1600">
                <a:latin typeface="Courier New" pitchFamily="49" charset="0"/>
              </a:rPr>
              <a:t>fill()</a:t>
            </a:r>
            <a:r>
              <a:rPr lang="en-US" sz="1600"/>
              <a:t> will fill in all spots in the array with a provided value.</a:t>
            </a:r>
          </a:p>
          <a:p>
            <a:r>
              <a:rPr lang="en-US" sz="1600">
                <a:latin typeface="Courier New" pitchFamily="49" charset="0"/>
              </a:rPr>
              <a:t>rotate()</a:t>
            </a:r>
            <a:r>
              <a:rPr lang="en-US" sz="1600"/>
              <a:t> will shift items to the left(- negative x) a specified amount or shift items to the right(+ positive x) a specified amount.</a:t>
            </a:r>
          </a:p>
          <a:p>
            <a:r>
              <a:rPr lang="en-US" sz="1600">
                <a:latin typeface="Courier New" pitchFamily="49" charset="0"/>
              </a:rPr>
              <a:t>reverse()</a:t>
            </a:r>
            <a:r>
              <a:rPr lang="en-US" sz="1600"/>
              <a:t> will reverse the order of all items.</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r>
              <a:rPr lang="en-US" sz="1600">
                <a:latin typeface="Courier New" pitchFamily="49" charset="0"/>
              </a:rPr>
              <a:t>sort()</a:t>
            </a:r>
            <a:r>
              <a:rPr lang="en-US" sz="1600"/>
              <a:t> will naturally order the items in the Collection.</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A283FF5-9F7E-4BA9-9FF1-51774E483A05}"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C27F65A-EDA8-4499-8BCC-07E3BEE55A7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A7C41EAC-276C-4FE5-BA01-38A103C51B6B}"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8ABBFDD-C9B8-493E-98D2-D86AED396AF0}"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55D1FC6-FE39-45BF-99EF-F4EC5C6254F8}"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35B0476-C669-4D2D-AAA1-F39A64CF441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232FDA02-C21A-4B0C-8E4A-8E5D8C15C1EE}"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404C3BC9-3223-458A-80E3-2C7664420BFA}"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2560C16D-5E2E-48A7-98F7-BB4AE58763CE}"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DA7445B-5088-4BCC-BDFE-9B079D6552CC}"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DACC286-19AA-40A9-9D45-5D38BA56B6F6}"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268E6347-81A3-436C-852A-8E2EE43258AA}"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MyeV2_tGqvw"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1905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FF00"/>
                  </a:solidFill>
                </a:ln>
                <a:solidFill>
                  <a:srgbClr val="FF3300"/>
                </a:solidFill>
                <a:effectLst>
                  <a:outerShdw blurRad="76200" dist="50800" dir="5400000" algn="tl" rotWithShape="0">
                    <a:srgbClr val="FFFF00">
                      <a:alpha val="65000"/>
                    </a:srgbClr>
                  </a:outerShdw>
                </a:effectLst>
              </a:rPr>
              <a:t>collectionsfun.java</a:t>
            </a:r>
            <a:br>
              <a:rPr lang="en-US" sz="66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6600" spc="50" dirty="0">
                <a:ln w="11430">
                  <a:solidFill>
                    <a:srgbClr val="FFFF00"/>
                  </a:solidFill>
                </a:ln>
                <a:solidFill>
                  <a:srgbClr val="FF3300"/>
                </a:solidFill>
                <a:effectLst>
                  <a:outerShdw blurRad="76200" dist="50800" dir="5400000" algn="tl" rotWithShape="0">
                    <a:srgbClr val="FFFF00">
                      <a:alpha val="65000"/>
                    </a:srgbClr>
                  </a:outerShdw>
                </a:effectLst>
              </a:rPr>
              <a:t>search.java</a:t>
            </a:r>
            <a:endParaRPr lang="en-US" sz="60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Search</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8675" name="Text Box 2"/>
          <p:cNvSpPr txBox="1">
            <a:spLocks noChangeArrowheads="1"/>
          </p:cNvSpPr>
          <p:nvPr/>
        </p:nvSpPr>
        <p:spPr bwMode="auto">
          <a:xfrm>
            <a:off x="692190" y="1066800"/>
            <a:ext cx="7673896" cy="2923877"/>
          </a:xfrm>
          <a:prstGeom prst="rect">
            <a:avLst/>
          </a:prstGeom>
          <a:noFill/>
          <a:ln w="9525">
            <a:noFill/>
            <a:miter lim="800000"/>
            <a:headEnd/>
            <a:tailEnd/>
          </a:ln>
        </p:spPr>
        <p:txBody>
          <a:bodyPr wrap="none">
            <a:spAutoFit/>
          </a:bodyPr>
          <a:lstStyle/>
          <a:p>
            <a:endParaRPr lang="en-US" sz="2400" b="0" dirty="0">
              <a:latin typeface="Courier New" pitchFamily="49" charset="0"/>
            </a:endParaRPr>
          </a:p>
          <a:p>
            <a:endParaRPr lang="en-US" sz="2400" dirty="0">
              <a:latin typeface="Arial" charset="0"/>
            </a:endParaRPr>
          </a:p>
          <a:p>
            <a:r>
              <a:rPr lang="en-US" dirty="0">
                <a:latin typeface="Arial" charset="0"/>
              </a:rPr>
              <a:t>The Linear Search searches through a </a:t>
            </a:r>
          </a:p>
          <a:p>
            <a:r>
              <a:rPr lang="en-US" dirty="0">
                <a:latin typeface="Arial" charset="0"/>
              </a:rPr>
              <a:t>list one element at time looking for a match.</a:t>
            </a:r>
          </a:p>
          <a:p>
            <a:r>
              <a:rPr lang="en-US" dirty="0">
                <a:latin typeface="Arial" charset="0"/>
              </a:rPr>
              <a:t>The index position of a match is returned if</a:t>
            </a:r>
          </a:p>
          <a:p>
            <a:r>
              <a:rPr lang="en-US" dirty="0">
                <a:latin typeface="Arial" charset="0"/>
              </a:rPr>
              <a:t>found or -1 is returned if no match is found.</a:t>
            </a:r>
            <a:endParaRPr lang="en-US" sz="2400" b="0" dirty="0">
              <a:latin typeface="Arial" charset="0"/>
            </a:endParaRPr>
          </a:p>
          <a:p>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
        <p:nvSpPr>
          <p:cNvPr id="6" name="WordArt 3"/>
          <p:cNvSpPr>
            <a:spLocks noChangeArrowheads="1" noChangeShapeType="1" noTextEdit="1"/>
          </p:cNvSpPr>
          <p:nvPr/>
        </p:nvSpPr>
        <p:spPr bwMode="auto">
          <a:xfrm>
            <a:off x="2133600" y="4648200"/>
            <a:ext cx="4953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Linear 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9699" name="Rectangle 1026"/>
          <p:cNvSpPr>
            <a:spLocks noChangeArrowheads="1"/>
          </p:cNvSpPr>
          <p:nvPr/>
        </p:nvSpPr>
        <p:spPr bwMode="auto">
          <a:xfrm>
            <a:off x="1143000" y="1676400"/>
            <a:ext cx="6932613" cy="3935413"/>
          </a:xfrm>
          <a:prstGeom prst="rect">
            <a:avLst/>
          </a:prstGeom>
          <a:noFill/>
          <a:ln w="9525">
            <a:noFill/>
            <a:miter lim="800000"/>
            <a:headEnd/>
            <a:tailEnd/>
          </a:ln>
        </p:spPr>
        <p:txBody>
          <a:bodyPr wrap="none">
            <a:spAutoFit/>
          </a:bodyPr>
          <a:lstStyle/>
          <a:p>
            <a:pPr algn="l"/>
            <a:r>
              <a:rPr lang="en-US"/>
              <a:t>int linearSearch(int[] stuff, int val)</a:t>
            </a:r>
          </a:p>
          <a:p>
            <a:pPr algn="l"/>
            <a:r>
              <a:rPr lang="en-US"/>
              <a:t>{</a:t>
            </a:r>
          </a:p>
          <a:p>
            <a:pPr algn="l"/>
            <a:r>
              <a:rPr lang="en-US"/>
              <a:t>   for(int i=0; i&lt; stuff.length; i++)</a:t>
            </a:r>
          </a:p>
          <a:p>
            <a:pPr algn="l"/>
            <a:r>
              <a:rPr lang="en-US"/>
              <a:t>   {</a:t>
            </a:r>
          </a:p>
          <a:p>
            <a:pPr algn="l"/>
            <a:r>
              <a:rPr lang="en-US"/>
              <a:t>      if (stuff[i] == val )</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0723" name="Rectangle 2"/>
          <p:cNvSpPr>
            <a:spLocks noChangeArrowheads="1"/>
          </p:cNvSpPr>
          <p:nvPr/>
        </p:nvSpPr>
        <p:spPr bwMode="auto">
          <a:xfrm>
            <a:off x="609600" y="1447800"/>
            <a:ext cx="7974013" cy="4362450"/>
          </a:xfrm>
          <a:prstGeom prst="rect">
            <a:avLst/>
          </a:prstGeom>
          <a:noFill/>
          <a:ln w="9525">
            <a:noFill/>
            <a:miter lim="800000"/>
            <a:headEnd/>
            <a:tailEnd/>
          </a:ln>
        </p:spPr>
        <p:txBody>
          <a:bodyPr wrap="none">
            <a:spAutoFit/>
          </a:bodyPr>
          <a:lstStyle/>
          <a:p>
            <a:pPr algn="l"/>
            <a:r>
              <a:rPr lang="en-US"/>
              <a:t>int linearSearch(Comparable[] stuff, </a:t>
            </a:r>
          </a:p>
          <a:p>
            <a:pPr algn="l"/>
            <a:r>
              <a:rPr lang="en-US"/>
              <a:t>					Comparable item)</a:t>
            </a:r>
          </a:p>
          <a:p>
            <a:pPr algn="l"/>
            <a:r>
              <a:rPr lang="en-US"/>
              <a:t>{</a:t>
            </a:r>
          </a:p>
          <a:p>
            <a:pPr algn="l"/>
            <a:r>
              <a:rPr lang="en-US"/>
              <a:t>    for(int i=0; i&lt;stuff.length; i++)</a:t>
            </a:r>
          </a:p>
          <a:p>
            <a:pPr algn="l"/>
            <a:r>
              <a:rPr lang="en-US"/>
              <a:t>    {</a:t>
            </a:r>
          </a:p>
          <a:p>
            <a:pPr algn="l"/>
            <a:r>
              <a:rPr lang="en-US"/>
              <a:t>        if (stuff[i].</a:t>
            </a:r>
            <a:r>
              <a:rPr lang="en-US">
                <a:solidFill>
                  <a:srgbClr val="FF3300"/>
                </a:solidFill>
              </a:rPr>
              <a:t>compareTo</a:t>
            </a:r>
            <a:r>
              <a:rPr lang="en-US"/>
              <a:t>(item)==0)</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linearsearch.java</a:t>
            </a:r>
          </a:p>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linearsearchtester.java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3795" name="Text Box 2"/>
          <p:cNvSpPr txBox="1">
            <a:spLocks noChangeArrowheads="1"/>
          </p:cNvSpPr>
          <p:nvPr/>
        </p:nvSpPr>
        <p:spPr bwMode="auto">
          <a:xfrm>
            <a:off x="1033575" y="1219200"/>
            <a:ext cx="7002237" cy="3046988"/>
          </a:xfrm>
          <a:prstGeom prst="rect">
            <a:avLst/>
          </a:prstGeom>
          <a:noFill/>
          <a:ln w="9525">
            <a:noFill/>
            <a:miter lim="800000"/>
            <a:headEnd/>
            <a:tailEnd/>
          </a:ln>
        </p:spPr>
        <p:txBody>
          <a:bodyPr wrap="none">
            <a:spAutoFit/>
          </a:bodyPr>
          <a:lstStyle/>
          <a:p>
            <a:endParaRPr lang="en-US" sz="2400" dirty="0">
              <a:latin typeface="Arial" charset="0"/>
            </a:endParaRPr>
          </a:p>
          <a:p>
            <a:r>
              <a:rPr lang="en-US" dirty="0"/>
              <a:t>The Binary Search works best with</a:t>
            </a:r>
          </a:p>
          <a:p>
            <a:r>
              <a:rPr lang="en-US" dirty="0"/>
              <a:t>sorted lists.  The Binary search cuts</a:t>
            </a:r>
          </a:p>
          <a:p>
            <a:r>
              <a:rPr lang="en-US" dirty="0"/>
              <a:t>the list in half each time it checks for</a:t>
            </a:r>
          </a:p>
          <a:p>
            <a:r>
              <a:rPr lang="en-US" dirty="0"/>
              <a:t>for the specified value.  If the value is</a:t>
            </a:r>
          </a:p>
          <a:p>
            <a:r>
              <a:rPr lang="en-US" dirty="0"/>
              <a:t>not found, the search continue in the</a:t>
            </a:r>
          </a:p>
          <a:p>
            <a:r>
              <a:rPr lang="en-US" dirty="0"/>
              <a:t>half most likely to contain the value.</a:t>
            </a:r>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
        <p:nvSpPr>
          <p:cNvPr id="6" name="WordArt 3"/>
          <p:cNvSpPr>
            <a:spLocks noChangeArrowheads="1" noChangeShapeType="1" noTextEdit="1"/>
          </p:cNvSpPr>
          <p:nvPr/>
        </p:nvSpPr>
        <p:spPr bwMode="auto">
          <a:xfrm>
            <a:off x="2209800" y="4953000"/>
            <a:ext cx="4953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Binary Search</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B29C563-F689-450A-917E-4B62AE9059C3}"/>
                  </a:ext>
                </a:extLst>
              </p14:cNvPr>
              <p14:cNvContentPartPr/>
              <p14:nvPr/>
            </p14:nvContentPartPr>
            <p14:xfrm>
              <a:off x="737280" y="5539680"/>
              <a:ext cx="6702120" cy="437040"/>
            </p14:xfrm>
          </p:contentPart>
        </mc:Choice>
        <mc:Fallback xmlns="">
          <p:pic>
            <p:nvPicPr>
              <p:cNvPr id="2" name="Ink 1">
                <a:extLst>
                  <a:ext uri="{FF2B5EF4-FFF2-40B4-BE49-F238E27FC236}">
                    <a16:creationId xmlns:a16="http://schemas.microsoft.com/office/drawing/2014/main" id="{9B29C563-F689-450A-917E-4B62AE9059C3}"/>
                  </a:ext>
                </a:extLst>
              </p:cNvPr>
              <p:cNvPicPr/>
              <p:nvPr/>
            </p:nvPicPr>
            <p:blipFill>
              <a:blip r:embed="rId4"/>
              <a:stretch>
                <a:fillRect/>
              </a:stretch>
            </p:blipFill>
            <p:spPr>
              <a:xfrm>
                <a:off x="727920" y="5530320"/>
                <a:ext cx="6720840" cy="45576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4819" name="Text Box 2"/>
          <p:cNvSpPr txBox="1">
            <a:spLocks noChangeArrowheads="1"/>
          </p:cNvSpPr>
          <p:nvPr/>
        </p:nvSpPr>
        <p:spPr bwMode="auto">
          <a:xfrm>
            <a:off x="574675" y="236538"/>
            <a:ext cx="7467600" cy="6045200"/>
          </a:xfrm>
          <a:prstGeom prst="rect">
            <a:avLst/>
          </a:prstGeom>
          <a:noFill/>
          <a:ln w="9525">
            <a:noFill/>
            <a:miter lim="800000"/>
            <a:headEnd/>
            <a:tailEnd/>
          </a:ln>
        </p:spPr>
        <p:txBody>
          <a:bodyPr>
            <a:spAutoFit/>
          </a:bodyPr>
          <a:lstStyle/>
          <a:p>
            <a:pPr algn="l"/>
            <a:r>
              <a:rPr lang="en-US" sz="2600"/>
              <a:t>int binarySearch (int [] stuff, int val )</a:t>
            </a:r>
          </a:p>
          <a:p>
            <a:pPr algn="l"/>
            <a:r>
              <a:rPr lang="en-US" sz="2600"/>
              <a:t>{</a:t>
            </a:r>
          </a:p>
          <a:p>
            <a:pPr algn="l"/>
            <a:r>
              <a:rPr lang="en-US" sz="2600"/>
              <a:t>   int bot= 0, top = stuff.length-1;</a:t>
            </a:r>
          </a:p>
          <a:p>
            <a:pPr algn="l"/>
            <a:r>
              <a:rPr lang="en-US" sz="2600"/>
              <a:t>   while(bot&lt;=top)  </a:t>
            </a:r>
          </a:p>
          <a:p>
            <a:pPr algn="l"/>
            <a:r>
              <a:rPr lang="en-US" sz="2600"/>
              <a:t>   {</a:t>
            </a:r>
          </a:p>
          <a:p>
            <a:pPr algn="l"/>
            <a:r>
              <a:rPr lang="en-US" sz="2600"/>
              <a:t>      int middle = (bot + top) / 2;</a:t>
            </a:r>
          </a:p>
          <a:p>
            <a:pPr algn="l"/>
            <a:r>
              <a:rPr lang="en-US" sz="2600"/>
              <a:t>      if (stuff[middle] == val)  return middle;</a:t>
            </a:r>
          </a:p>
          <a:p>
            <a:pPr algn="l"/>
            <a:r>
              <a:rPr lang="en-US" sz="2600"/>
              <a:t>      else</a:t>
            </a:r>
          </a:p>
          <a:p>
            <a:pPr algn="l"/>
            <a:r>
              <a:rPr lang="en-US" sz="2600"/>
              <a:t>         if (stuff[middle] &gt; val)</a:t>
            </a:r>
          </a:p>
          <a:p>
            <a:pPr algn="l"/>
            <a:r>
              <a:rPr lang="en-US" sz="2600"/>
              <a:t>            top = middle-1;</a:t>
            </a:r>
          </a:p>
          <a:p>
            <a:pPr algn="l"/>
            <a:r>
              <a:rPr lang="en-US" sz="2600"/>
              <a:t>         else</a:t>
            </a:r>
          </a:p>
          <a:p>
            <a:pPr algn="l"/>
            <a:r>
              <a:rPr lang="en-US" sz="2600"/>
              <a:t>            bot = middle+1;</a:t>
            </a:r>
          </a:p>
          <a:p>
            <a:pPr algn="l"/>
            <a:r>
              <a:rPr lang="en-US" sz="2600"/>
              <a:t>   }</a:t>
            </a:r>
          </a:p>
          <a:p>
            <a:pPr algn="l"/>
            <a:r>
              <a:rPr lang="en-US" sz="2600"/>
              <a:t>   return -1;</a:t>
            </a:r>
          </a:p>
          <a:p>
            <a:pPr algn="l"/>
            <a:r>
              <a:rPr lang="en-US" sz="2600"/>
              <a:t>}</a:t>
            </a:r>
          </a:p>
        </p:txBody>
      </p:sp>
      <p:sp>
        <p:nvSpPr>
          <p:cNvPr id="34820" name="WordArt 3"/>
          <p:cNvSpPr>
            <a:spLocks noChangeArrowheads="1" noChangeShapeType="1" noTextEdit="1"/>
          </p:cNvSpPr>
          <p:nvPr/>
        </p:nvSpPr>
        <p:spPr bwMode="auto">
          <a:xfrm>
            <a:off x="4495800" y="5715000"/>
            <a:ext cx="4114800" cy="4572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5843" name="Text Box 2"/>
          <p:cNvSpPr txBox="1">
            <a:spLocks noChangeArrowheads="1"/>
          </p:cNvSpPr>
          <p:nvPr/>
        </p:nvSpPr>
        <p:spPr bwMode="auto">
          <a:xfrm>
            <a:off x="304800" y="685800"/>
            <a:ext cx="8610600" cy="5694363"/>
          </a:xfrm>
          <a:prstGeom prst="rect">
            <a:avLst/>
          </a:prstGeom>
          <a:noFill/>
          <a:ln w="9525">
            <a:noFill/>
            <a:miter lim="800000"/>
            <a:headEnd/>
            <a:tailEnd/>
          </a:ln>
        </p:spPr>
        <p:txBody>
          <a:bodyPr>
            <a:spAutoFit/>
          </a:bodyPr>
          <a:lstStyle/>
          <a:p>
            <a:pPr algn="l"/>
            <a:r>
              <a:rPr lang="en-US" sz="2600"/>
              <a:t>public static int binarySearch (int [] s, int v, </a:t>
            </a:r>
          </a:p>
          <a:p>
            <a:pPr algn="l"/>
            <a:r>
              <a:rPr lang="en-US" sz="2600"/>
              <a:t>                                                                  int b, int t )</a:t>
            </a:r>
          </a:p>
          <a:p>
            <a:pPr algn="l"/>
            <a:r>
              <a:rPr lang="en-US" sz="2600"/>
              <a:t>{</a:t>
            </a:r>
          </a:p>
          <a:p>
            <a:pPr algn="l"/>
            <a:r>
              <a:rPr lang="en-US" sz="2600"/>
              <a:t>   if(b&lt;=t)</a:t>
            </a:r>
          </a:p>
          <a:p>
            <a:pPr algn="l"/>
            <a:r>
              <a:rPr lang="en-US" sz="2600"/>
              <a:t>   {</a:t>
            </a:r>
          </a:p>
          <a:p>
            <a:pPr algn="l"/>
            <a:r>
              <a:rPr lang="en-US" sz="2600"/>
              <a:t>      int m = (b + t) / 2;</a:t>
            </a:r>
          </a:p>
          <a:p>
            <a:pPr algn="l"/>
            <a:r>
              <a:rPr lang="en-US" sz="2600"/>
              <a:t>      if (s[m] == v)</a:t>
            </a:r>
          </a:p>
          <a:p>
            <a:pPr algn="l"/>
            <a:r>
              <a:rPr lang="en-US" sz="2600"/>
              <a:t>          return m;</a:t>
            </a:r>
          </a:p>
          <a:p>
            <a:pPr algn="l"/>
            <a:r>
              <a:rPr lang="en-US" sz="2600"/>
              <a:t>      if (s[m] &gt; v)</a:t>
            </a:r>
          </a:p>
          <a:p>
            <a:pPr algn="l"/>
            <a:r>
              <a:rPr lang="en-US" sz="2600"/>
              <a:t>            return binarySearch(s, v, b, m-1);</a:t>
            </a:r>
          </a:p>
          <a:p>
            <a:pPr algn="l"/>
            <a:r>
              <a:rPr lang="en-US" sz="2600"/>
              <a:t>      return binarySearch(s, v, m+1, t);</a:t>
            </a:r>
          </a:p>
          <a:p>
            <a:pPr algn="l"/>
            <a:r>
              <a:rPr lang="en-US" sz="2600"/>
              <a:t>   }</a:t>
            </a:r>
          </a:p>
          <a:p>
            <a:pPr algn="l"/>
            <a:r>
              <a:rPr lang="en-US" sz="2600"/>
              <a:t>   return -1;</a:t>
            </a:r>
          </a:p>
          <a:p>
            <a:pPr algn="l"/>
            <a:r>
              <a:rPr lang="en-US" sz="2600"/>
              <a:t>}</a:t>
            </a:r>
          </a:p>
        </p:txBody>
      </p:sp>
      <p:sp>
        <p:nvSpPr>
          <p:cNvPr id="35844" name="WordArt 3"/>
          <p:cNvSpPr>
            <a:spLocks noChangeArrowheads="1" noChangeShapeType="1" noTextEdit="1"/>
          </p:cNvSpPr>
          <p:nvPr/>
        </p:nvSpPr>
        <p:spPr bwMode="auto">
          <a:xfrm>
            <a:off x="4648200" y="5638800"/>
            <a:ext cx="3810000" cy="3810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6867" name="Rectangle 2"/>
          <p:cNvSpPr>
            <a:spLocks noChangeArrowheads="1"/>
          </p:cNvSpPr>
          <p:nvPr/>
        </p:nvSpPr>
        <p:spPr bwMode="auto">
          <a:xfrm>
            <a:off x="685800" y="1752600"/>
            <a:ext cx="6301725" cy="4585871"/>
          </a:xfrm>
          <a:prstGeom prst="rect">
            <a:avLst/>
          </a:prstGeom>
          <a:noFill/>
          <a:ln w="9525">
            <a:noFill/>
            <a:miter lim="800000"/>
            <a:headEnd/>
            <a:tailEnd/>
          </a:ln>
        </p:spPr>
        <p:txBody>
          <a:bodyPr wrap="none">
            <a:spAutoFit/>
          </a:bodyPr>
          <a:lstStyle/>
          <a:p>
            <a:pPr algn="l"/>
            <a:r>
              <a:rPr lang="en-US" sz="2600" dirty="0" err="1"/>
              <a:t>int</a:t>
            </a:r>
            <a:r>
              <a:rPr lang="en-US" sz="2600" dirty="0"/>
              <a:t>[] stuff = {1,6,8,10,14,22,30,50};</a:t>
            </a:r>
          </a:p>
          <a:p>
            <a:pPr algn="l"/>
            <a:endParaRPr lang="en-US" sz="2600" dirty="0"/>
          </a:p>
          <a:p>
            <a:pPr algn="l"/>
            <a:r>
              <a:rPr lang="en-US" sz="2600" dirty="0"/>
              <a:t>0 + 7 = 7 / 2 = 3</a:t>
            </a:r>
          </a:p>
          <a:p>
            <a:pPr algn="l"/>
            <a:r>
              <a:rPr lang="en-US" sz="2600" dirty="0"/>
              <a:t>stuff[3] = 10</a:t>
            </a:r>
          </a:p>
          <a:p>
            <a:pPr algn="l"/>
            <a:endParaRPr lang="en-US" sz="2600" dirty="0"/>
          </a:p>
          <a:p>
            <a:pPr algn="l"/>
            <a:r>
              <a:rPr lang="en-US" sz="2600" dirty="0"/>
              <a:t>4 + 7 = 11 div 2 = 5</a:t>
            </a:r>
          </a:p>
          <a:p>
            <a:pPr algn="l"/>
            <a:r>
              <a:rPr lang="en-US" sz="2600" dirty="0"/>
              <a:t>stuff[5] = 22</a:t>
            </a:r>
          </a:p>
          <a:p>
            <a:pPr algn="l"/>
            <a:endParaRPr lang="en-US" sz="2600" dirty="0"/>
          </a:p>
          <a:p>
            <a:pPr algn="l"/>
            <a:r>
              <a:rPr lang="en-US" sz="2600" dirty="0"/>
              <a:t>6 + 7 = 13 div 2 = 6</a:t>
            </a:r>
          </a:p>
          <a:p>
            <a:pPr algn="l"/>
            <a:r>
              <a:rPr lang="en-US" sz="2600" dirty="0"/>
              <a:t>stuff[6] = 30</a:t>
            </a:r>
          </a:p>
          <a:p>
            <a:pPr algn="l"/>
            <a:endParaRPr lang="en-US" sz="3200" dirty="0"/>
          </a:p>
        </p:txBody>
      </p:sp>
      <p:sp>
        <p:nvSpPr>
          <p:cNvPr id="36868"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6869" name="Rectangle 5"/>
          <p:cNvSpPr>
            <a:spLocks noChangeArrowheads="1"/>
          </p:cNvSpPr>
          <p:nvPr/>
        </p:nvSpPr>
        <p:spPr bwMode="auto">
          <a:xfrm>
            <a:off x="5105400" y="3962400"/>
            <a:ext cx="3733800" cy="2246769"/>
          </a:xfrm>
          <a:prstGeom prst="rect">
            <a:avLst/>
          </a:prstGeom>
          <a:noFill/>
          <a:ln w="9525">
            <a:noFill/>
            <a:miter lim="800000"/>
            <a:headEnd/>
            <a:tailEnd/>
          </a:ln>
        </p:spPr>
        <p:txBody>
          <a:bodyPr wrap="square">
            <a:spAutoFit/>
          </a:bodyPr>
          <a:lstStyle/>
          <a:p>
            <a:pPr algn="l">
              <a:spcBef>
                <a:spcPct val="50000"/>
              </a:spcBef>
            </a:pPr>
            <a:r>
              <a:rPr lang="en-US" dirty="0">
                <a:solidFill>
                  <a:schemeClr val="accent2"/>
                </a:solidFill>
              </a:rPr>
              <a:t>If you are searching for 25, how many times will you check the stuff?</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7DE967E-7185-4CB9-A937-CE5C49392797}"/>
                  </a:ext>
                </a:extLst>
              </p14:cNvPr>
              <p14:cNvContentPartPr/>
              <p14:nvPr/>
            </p14:nvContentPartPr>
            <p14:xfrm>
              <a:off x="5512680" y="1591200"/>
              <a:ext cx="543600" cy="718920"/>
            </p14:xfrm>
          </p:contentPart>
        </mc:Choice>
        <mc:Fallback xmlns="">
          <p:pic>
            <p:nvPicPr>
              <p:cNvPr id="2" name="Ink 1">
                <a:extLst>
                  <a:ext uri="{FF2B5EF4-FFF2-40B4-BE49-F238E27FC236}">
                    <a16:creationId xmlns:a16="http://schemas.microsoft.com/office/drawing/2014/main" id="{17DE967E-7185-4CB9-A937-CE5C49392797}"/>
                  </a:ext>
                </a:extLst>
              </p:cNvPr>
              <p:cNvPicPr/>
              <p:nvPr/>
            </p:nvPicPr>
            <p:blipFill>
              <a:blip r:embed="rId4"/>
              <a:stretch>
                <a:fillRect/>
              </a:stretch>
            </p:blipFill>
            <p:spPr>
              <a:xfrm>
                <a:off x="5503320" y="1581840"/>
                <a:ext cx="562320" cy="7376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Java</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Sorts &amp;</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Searches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7891" name="Rectangle 2"/>
          <p:cNvSpPr>
            <a:spLocks noChangeArrowheads="1"/>
          </p:cNvSpPr>
          <p:nvPr/>
        </p:nvSpPr>
        <p:spPr bwMode="auto">
          <a:xfrm>
            <a:off x="533400" y="74613"/>
            <a:ext cx="184150" cy="1373187"/>
          </a:xfrm>
          <a:prstGeom prst="rect">
            <a:avLst/>
          </a:prstGeom>
          <a:noFill/>
          <a:ln w="9525">
            <a:noFill/>
            <a:miter lim="800000"/>
            <a:headEnd/>
            <a:tailEnd/>
          </a:ln>
        </p:spPr>
        <p:txBody>
          <a:bodyPr wrap="none">
            <a:spAutoFit/>
          </a:bodyPr>
          <a:lstStyle/>
          <a:p>
            <a:pPr algn="l"/>
            <a:endParaRPr lang="en-US" sz="2600"/>
          </a:p>
          <a:p>
            <a:pPr algn="l"/>
            <a:endParaRPr lang="en-US" sz="2600"/>
          </a:p>
          <a:p>
            <a:pPr algn="l"/>
            <a:endParaRPr lang="en-US" sz="3200"/>
          </a:p>
        </p:txBody>
      </p:sp>
      <p:sp>
        <p:nvSpPr>
          <p:cNvPr id="37892"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7893" name="Text Box 4"/>
          <p:cNvSpPr txBox="1">
            <a:spLocks noChangeArrowheads="1"/>
          </p:cNvSpPr>
          <p:nvPr/>
        </p:nvSpPr>
        <p:spPr bwMode="auto">
          <a:xfrm>
            <a:off x="685800" y="1524000"/>
            <a:ext cx="7620000" cy="4579938"/>
          </a:xfrm>
          <a:prstGeom prst="rect">
            <a:avLst/>
          </a:prstGeom>
          <a:noFill/>
          <a:ln w="9525">
            <a:noFill/>
            <a:miter lim="800000"/>
            <a:headEnd/>
            <a:tailEnd/>
          </a:ln>
        </p:spPr>
        <p:txBody>
          <a:bodyPr>
            <a:spAutoFit/>
          </a:bodyPr>
          <a:lstStyle/>
          <a:p>
            <a:pPr marL="457200" indent="-457200" algn="l">
              <a:spcBef>
                <a:spcPct val="50000"/>
              </a:spcBef>
            </a:pPr>
            <a:r>
              <a:rPr lang="en-US"/>
              <a:t>Given a list of N items.  </a:t>
            </a:r>
          </a:p>
          <a:p>
            <a:pPr marL="457200" indent="-457200" algn="l">
              <a:spcBef>
                <a:spcPct val="50000"/>
              </a:spcBef>
            </a:pPr>
            <a:r>
              <a:rPr lang="en-US"/>
              <a:t>What is the next largest power of 2?</a:t>
            </a:r>
          </a:p>
          <a:p>
            <a:pPr marL="457200" indent="-457200" algn="l">
              <a:spcBef>
                <a:spcPct val="50000"/>
              </a:spcBef>
            </a:pPr>
            <a:r>
              <a:rPr lang="en-US"/>
              <a:t>If N is 100, the next largest </a:t>
            </a:r>
            <a:br>
              <a:rPr lang="en-US"/>
            </a:br>
            <a:r>
              <a:rPr lang="en-US"/>
              <a:t>power of 2 is 7.</a:t>
            </a:r>
          </a:p>
          <a:p>
            <a:pPr marL="457200" indent="-457200" algn="l">
              <a:spcBef>
                <a:spcPct val="50000"/>
              </a:spcBef>
            </a:pPr>
            <a:r>
              <a:rPr lang="en-US">
                <a:solidFill>
                  <a:srgbClr val="FF3300"/>
                </a:solidFill>
              </a:rPr>
              <a:t>Log</a:t>
            </a:r>
            <a:r>
              <a:rPr lang="en-US" baseline="-25000">
                <a:solidFill>
                  <a:srgbClr val="FF3300"/>
                </a:solidFill>
              </a:rPr>
              <a:t>2</a:t>
            </a:r>
            <a:r>
              <a:rPr lang="en-US">
                <a:solidFill>
                  <a:srgbClr val="FF3300"/>
                </a:solidFill>
              </a:rPr>
              <a:t>(100) = 6.64386</a:t>
            </a:r>
          </a:p>
          <a:p>
            <a:pPr marL="457200" indent="-457200" algn="l">
              <a:spcBef>
                <a:spcPct val="50000"/>
              </a:spcBef>
            </a:pPr>
            <a:r>
              <a:rPr lang="en-US"/>
              <a:t>2</a:t>
            </a:r>
            <a:r>
              <a:rPr lang="en-US" baseline="30000"/>
              <a:t>7</a:t>
            </a:r>
            <a:r>
              <a:rPr lang="en-US"/>
              <a:t> = 128.  </a:t>
            </a:r>
          </a:p>
          <a:p>
            <a:pPr marL="457200" indent="-457200" algn="l">
              <a:spcBef>
                <a:spcPct val="50000"/>
              </a:spcBef>
            </a:pPr>
            <a:r>
              <a:rPr lang="en-US"/>
              <a:t>It would take 7 checks max to find if an item existed in a list of 100 items.</a:t>
            </a:r>
            <a:r>
              <a:rPr lang="en-US">
                <a:solidFill>
                  <a:srgbClr val="FFFF00"/>
                </a:solidFill>
              </a:rPr>
              <a:t> </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2701DB-D2DC-48C8-B157-262B015AE94B}"/>
              </a:ext>
            </a:extLst>
          </p:cNvPr>
          <p:cNvSpPr>
            <a:spLocks noGrp="1"/>
          </p:cNvSpPr>
          <p:nvPr>
            <p:ph type="ftr" sz="quarter" idx="12"/>
          </p:nvPr>
        </p:nvSpPr>
        <p:spPr/>
        <p:txBody>
          <a:bodyPr/>
          <a:lstStyle/>
          <a:p>
            <a:pPr>
              <a:defRPr/>
            </a:pPr>
            <a:endParaRPr lang="en-US"/>
          </a:p>
          <a:p>
            <a:pPr>
              <a:defRPr/>
            </a:pPr>
            <a:endParaRPr lang="en-US"/>
          </a:p>
          <a:p>
            <a:pPr>
              <a:defRPr/>
            </a:pPr>
            <a:endParaRPr lang="en-US"/>
          </a:p>
          <a:p>
            <a:pPr>
              <a:defRPr/>
            </a:pPr>
            <a:r>
              <a:rPr lang="en-US"/>
              <a:t>© A+ Computer Science  -  www.apluscompsci.com</a:t>
            </a:r>
          </a:p>
        </p:txBody>
      </p:sp>
      <p:sp>
        <p:nvSpPr>
          <p:cNvPr id="3" name="TextBox 2">
            <a:extLst>
              <a:ext uri="{FF2B5EF4-FFF2-40B4-BE49-F238E27FC236}">
                <a16:creationId xmlns:a16="http://schemas.microsoft.com/office/drawing/2014/main" id="{6B55D4FA-48A0-436A-9401-611D22414F0A}"/>
              </a:ext>
            </a:extLst>
          </p:cNvPr>
          <p:cNvSpPr txBox="1"/>
          <p:nvPr/>
        </p:nvSpPr>
        <p:spPr>
          <a:xfrm>
            <a:off x="1219200" y="381000"/>
            <a:ext cx="6172200" cy="523220"/>
          </a:xfrm>
          <a:prstGeom prst="rect">
            <a:avLst/>
          </a:prstGeom>
          <a:noFill/>
        </p:spPr>
        <p:txBody>
          <a:bodyPr wrap="square" rtlCol="0">
            <a:spAutoFit/>
          </a:bodyPr>
          <a:lstStyle/>
          <a:p>
            <a:r>
              <a:rPr lang="en-US" dirty="0"/>
              <a:t>Big O Analysis</a:t>
            </a:r>
          </a:p>
        </p:txBody>
      </p:sp>
      <p:sp>
        <p:nvSpPr>
          <p:cNvPr id="4" name="Rectangle 3">
            <a:extLst>
              <a:ext uri="{FF2B5EF4-FFF2-40B4-BE49-F238E27FC236}">
                <a16:creationId xmlns:a16="http://schemas.microsoft.com/office/drawing/2014/main" id="{34057569-893A-477D-B420-C8AB3E520642}"/>
              </a:ext>
            </a:extLst>
          </p:cNvPr>
          <p:cNvSpPr/>
          <p:nvPr/>
        </p:nvSpPr>
        <p:spPr>
          <a:xfrm>
            <a:off x="990600" y="1351508"/>
            <a:ext cx="7772400" cy="954107"/>
          </a:xfrm>
          <a:prstGeom prst="rect">
            <a:avLst/>
          </a:prstGeom>
        </p:spPr>
        <p:txBody>
          <a:bodyPr wrap="square">
            <a:spAutoFit/>
          </a:bodyPr>
          <a:lstStyle/>
          <a:p>
            <a:r>
              <a:rPr lang="en-US" dirty="0">
                <a:hlinkClick r:id="rId2"/>
              </a:rPr>
              <a:t>https://www.youtube.com/watch?v=MyeV2_tGqvw</a:t>
            </a:r>
            <a:endParaRPr lang="en-US" dirty="0"/>
          </a:p>
        </p:txBody>
      </p:sp>
    </p:spTree>
    <p:extLst>
      <p:ext uri="{BB962C8B-B14F-4D97-AF65-F5344CB8AC3E}">
        <p14:creationId xmlns:p14="http://schemas.microsoft.com/office/powerpoint/2010/main" val="186042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8915" name="Text Box 2"/>
          <p:cNvSpPr txBox="1">
            <a:spLocks noChangeArrowheads="1"/>
          </p:cNvSpPr>
          <p:nvPr/>
        </p:nvSpPr>
        <p:spPr bwMode="auto">
          <a:xfrm>
            <a:off x="457200" y="1524000"/>
            <a:ext cx="8413750" cy="46386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 Case</a:t>
            </a:r>
          </a:p>
          <a:p>
            <a:pPr algn="l"/>
            <a:endParaRPr lang="en-US" sz="1600" u="sng"/>
          </a:p>
          <a:p>
            <a:pPr algn="l"/>
            <a:r>
              <a:rPr lang="en-US" sz="1800" b="0"/>
              <a:t>Linear/Sequential Search	   O(1) 	 	O(N) 		O(N)</a:t>
            </a:r>
            <a:r>
              <a:rPr lang="en-US" sz="1400" b="0"/>
              <a:t>		</a:t>
            </a:r>
          </a:p>
          <a:p>
            <a:pPr algn="l"/>
            <a:endParaRPr lang="en-US" sz="1800" b="0"/>
          </a:p>
          <a:p>
            <a:pPr algn="l"/>
            <a:r>
              <a:rPr lang="en-US" sz="1800" b="0"/>
              <a:t>Binary Search		   O(1)	 	O( log</a:t>
            </a:r>
            <a:r>
              <a:rPr lang="en-US" sz="1800" b="0" baseline="-25000"/>
              <a:t>2</a:t>
            </a:r>
            <a:r>
              <a:rPr lang="en-US" sz="1800" b="0"/>
              <a:t> N )	O( log</a:t>
            </a:r>
            <a:r>
              <a:rPr lang="en-US" sz="1800" b="0" baseline="-25000"/>
              <a:t>2</a:t>
            </a:r>
            <a:r>
              <a:rPr lang="en-US" sz="1800" b="0"/>
              <a:t> N ) </a:t>
            </a:r>
          </a:p>
          <a:p>
            <a:pPr algn="l"/>
            <a:endParaRPr lang="en-US" sz="1800" b="0"/>
          </a:p>
          <a:p>
            <a:pPr algn="l"/>
            <a:endParaRPr lang="en-US" sz="1800" b="0"/>
          </a:p>
          <a:p>
            <a:pPr algn="l"/>
            <a:r>
              <a:rPr lang="en-US" sz="1800" b="0"/>
              <a:t>All searches have a best case run time of O(1) if written properly.</a:t>
            </a:r>
          </a:p>
          <a:p>
            <a:pPr algn="l"/>
            <a:r>
              <a:rPr lang="en-US" sz="1800" b="0"/>
              <a:t>You have to look at the code to determine if the search has the </a:t>
            </a:r>
          </a:p>
          <a:p>
            <a:pPr algn="l"/>
            <a:r>
              <a:rPr lang="en-US" sz="1800" b="0"/>
              <a:t>ability to find the item and return immediately.  If this case is present,</a:t>
            </a:r>
          </a:p>
          <a:p>
            <a:pPr algn="l"/>
            <a:r>
              <a:rPr lang="en-US" sz="1800" b="0"/>
              <a:t>the algorithm can have a best case of O(1).</a:t>
            </a:r>
          </a:p>
          <a:p>
            <a:pPr algn="l"/>
            <a:endParaRPr lang="en-US" sz="1800" b="0"/>
          </a:p>
          <a:p>
            <a:pPr algn="l"/>
            <a:endParaRPr lang="en-US" sz="1800" b="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binarysearch.java</a:t>
            </a:r>
            <a:b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binarysearchtester.java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Quadratic</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Sort</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6083" name="Text Box 2"/>
          <p:cNvSpPr txBox="1">
            <a:spLocks noChangeArrowheads="1"/>
          </p:cNvSpPr>
          <p:nvPr/>
        </p:nvSpPr>
        <p:spPr bwMode="auto">
          <a:xfrm>
            <a:off x="328835" y="1676400"/>
            <a:ext cx="8292655" cy="2616101"/>
          </a:xfrm>
          <a:prstGeom prst="rect">
            <a:avLst/>
          </a:prstGeom>
          <a:noFill/>
          <a:ln w="9525">
            <a:noFill/>
            <a:miter lim="800000"/>
            <a:headEnd/>
            <a:tailEnd/>
          </a:ln>
        </p:spPr>
        <p:txBody>
          <a:bodyPr wrap="none">
            <a:spAutoFit/>
          </a:bodyPr>
          <a:lstStyle/>
          <a:p>
            <a:endParaRPr lang="en-US" sz="2400" dirty="0">
              <a:latin typeface="Arial" charset="0"/>
            </a:endParaRPr>
          </a:p>
          <a:p>
            <a:r>
              <a:rPr lang="en-US" dirty="0">
                <a:latin typeface="Arial" charset="0"/>
              </a:rPr>
              <a:t>The selection sort does not swap each time</a:t>
            </a:r>
          </a:p>
          <a:p>
            <a:r>
              <a:rPr lang="en-US" dirty="0">
                <a:latin typeface="Arial" charset="0"/>
              </a:rPr>
              <a:t>it finds elements out of position.  Selection sort</a:t>
            </a:r>
          </a:p>
          <a:p>
            <a:r>
              <a:rPr lang="en-US" dirty="0">
                <a:latin typeface="Arial" charset="0"/>
              </a:rPr>
              <a:t>makes a complete pass while searching for the</a:t>
            </a:r>
          </a:p>
          <a:p>
            <a:r>
              <a:rPr lang="en-US" dirty="0">
                <a:latin typeface="Arial" charset="0"/>
              </a:rPr>
              <a:t>next item to swap.  At the end of a pass once </a:t>
            </a:r>
          </a:p>
          <a:p>
            <a:r>
              <a:rPr lang="en-US" dirty="0">
                <a:latin typeface="Arial" charset="0"/>
              </a:rPr>
              <a:t>the item is located, one swap is made.</a:t>
            </a:r>
          </a:p>
        </p:txBody>
      </p:sp>
      <p:sp>
        <p:nvSpPr>
          <p:cNvPr id="46084" name="WordArt 3"/>
          <p:cNvSpPr>
            <a:spLocks noChangeArrowheads="1" noChangeShapeType="1" noTextEdit="1"/>
          </p:cNvSpPr>
          <p:nvPr/>
        </p:nvSpPr>
        <p:spPr bwMode="auto">
          <a:xfrm>
            <a:off x="1981200" y="4953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7107" name="Rectangle 2"/>
          <p:cNvSpPr>
            <a:spLocks noChangeArrowheads="1"/>
          </p:cNvSpPr>
          <p:nvPr/>
        </p:nvSpPr>
        <p:spPr bwMode="auto">
          <a:xfrm>
            <a:off x="990600" y="1447800"/>
            <a:ext cx="6748963" cy="5016758"/>
          </a:xfrm>
          <a:prstGeom prst="rect">
            <a:avLst/>
          </a:prstGeom>
          <a:noFill/>
          <a:ln w="9525">
            <a:noFill/>
            <a:miter lim="800000"/>
            <a:headEnd/>
            <a:tailEnd/>
          </a:ln>
        </p:spPr>
        <p:txBody>
          <a:bodyPr wrap="none">
            <a:spAutoFit/>
          </a:bodyPr>
          <a:lstStyle/>
          <a:p>
            <a:pPr algn="l"/>
            <a:r>
              <a:rPr lang="en-US" sz="2000" dirty="0"/>
              <a:t>void </a:t>
            </a:r>
            <a:r>
              <a:rPr lang="en-US" sz="2000" dirty="0" err="1"/>
              <a:t>selectionSort</a:t>
            </a:r>
            <a:r>
              <a:rPr lang="en-US" sz="2000" dirty="0"/>
              <a:t>( </a:t>
            </a:r>
            <a:r>
              <a:rPr lang="en-US" sz="2000" dirty="0" err="1"/>
              <a:t>int</a:t>
            </a:r>
            <a:r>
              <a:rPr lang="en-US" sz="2000" dirty="0"/>
              <a:t>[] ray  )</a:t>
            </a:r>
            <a:br>
              <a:rPr lang="en-US" sz="2000" dirty="0"/>
            </a:br>
            <a:r>
              <a:rPr lang="en-US" sz="2000" dirty="0"/>
              <a:t>{</a:t>
            </a:r>
          </a:p>
          <a:p>
            <a:pPr algn="l"/>
            <a:r>
              <a:rPr lang="en-US" sz="2000" dirty="0"/>
              <a:t>      for(</a:t>
            </a:r>
            <a:r>
              <a:rPr lang="en-US" sz="2000" dirty="0" err="1"/>
              <a:t>int</a:t>
            </a:r>
            <a:r>
              <a:rPr lang="en-US" sz="2000" dirty="0"/>
              <a:t> </a:t>
            </a:r>
            <a:r>
              <a:rPr lang="en-US" sz="2000" dirty="0" err="1"/>
              <a:t>i</a:t>
            </a:r>
            <a:r>
              <a:rPr lang="en-US" sz="2000" dirty="0"/>
              <a:t>=0; </a:t>
            </a:r>
            <a:r>
              <a:rPr lang="en-US" sz="2000" dirty="0" err="1"/>
              <a:t>i</a:t>
            </a:r>
            <a:r>
              <a:rPr lang="en-US" sz="2000" dirty="0"/>
              <a:t>&lt; ray.length-1; </a:t>
            </a:r>
            <a:r>
              <a:rPr lang="en-US" sz="2000" dirty="0" err="1"/>
              <a:t>i</a:t>
            </a:r>
            <a:r>
              <a:rPr lang="en-US" sz="2000" dirty="0"/>
              <a:t>++){</a:t>
            </a:r>
          </a:p>
          <a:p>
            <a:pPr algn="l"/>
            <a:r>
              <a:rPr lang="en-US" sz="2000" dirty="0"/>
              <a:t>        </a:t>
            </a:r>
            <a:r>
              <a:rPr lang="en-US" sz="2000" dirty="0" err="1"/>
              <a:t>int</a:t>
            </a:r>
            <a:r>
              <a:rPr lang="en-US" sz="2000" dirty="0"/>
              <a:t> min = </a:t>
            </a:r>
            <a:r>
              <a:rPr lang="en-US" sz="2000" dirty="0" err="1"/>
              <a:t>i</a:t>
            </a:r>
            <a:r>
              <a:rPr lang="en-US" sz="2000" dirty="0"/>
              <a:t>;</a:t>
            </a:r>
          </a:p>
          <a:p>
            <a:pPr algn="l"/>
            <a:r>
              <a:rPr lang="en-US" sz="2000" dirty="0"/>
              <a:t>        for(</a:t>
            </a:r>
            <a:r>
              <a:rPr lang="en-US" sz="2000" dirty="0" err="1"/>
              <a:t>int</a:t>
            </a:r>
            <a:r>
              <a:rPr lang="en-US" sz="2000" dirty="0"/>
              <a:t> j = i+1; j&lt; </a:t>
            </a:r>
            <a:r>
              <a:rPr lang="en-US" sz="2000" dirty="0" err="1"/>
              <a:t>ray.length</a:t>
            </a:r>
            <a:r>
              <a:rPr lang="en-US" sz="2000" dirty="0"/>
              <a:t>; j++)</a:t>
            </a:r>
          </a:p>
          <a:p>
            <a:pPr algn="l"/>
            <a:r>
              <a:rPr lang="en-US" sz="2000" dirty="0"/>
              <a:t>        {</a:t>
            </a:r>
          </a:p>
          <a:p>
            <a:pPr algn="l"/>
            <a:r>
              <a:rPr lang="en-US" sz="2000" dirty="0"/>
              <a:t>           if(ray[j] &lt; ray[min])</a:t>
            </a:r>
          </a:p>
          <a:p>
            <a:pPr algn="l"/>
            <a:r>
              <a:rPr lang="en-US" sz="2000" dirty="0"/>
              <a:t>	    min = j;    	</a:t>
            </a:r>
            <a:r>
              <a:rPr lang="en-US" sz="2000" dirty="0">
                <a:solidFill>
                  <a:srgbClr val="009900"/>
                </a:solidFill>
              </a:rPr>
              <a:t>//find location of smallest</a:t>
            </a:r>
          </a:p>
          <a:p>
            <a:pPr algn="l"/>
            <a:r>
              <a:rPr lang="en-US" sz="2000" dirty="0"/>
              <a:t>        }</a:t>
            </a:r>
          </a:p>
          <a:p>
            <a:pPr algn="l"/>
            <a:r>
              <a:rPr lang="en-US" sz="2000" dirty="0"/>
              <a:t>        if( min != </a:t>
            </a:r>
            <a:r>
              <a:rPr lang="en-US" sz="2000" dirty="0" err="1"/>
              <a:t>i</a:t>
            </a:r>
            <a:r>
              <a:rPr lang="en-US" sz="2000" dirty="0"/>
              <a:t>) {</a:t>
            </a:r>
          </a:p>
          <a:p>
            <a:pPr algn="l"/>
            <a:r>
              <a:rPr lang="en-US" sz="2000" dirty="0"/>
              <a:t>	 </a:t>
            </a:r>
            <a:r>
              <a:rPr lang="en-US" sz="2000" dirty="0" err="1"/>
              <a:t>int</a:t>
            </a:r>
            <a:r>
              <a:rPr lang="en-US" sz="2000" dirty="0"/>
              <a:t> temp = ray[min];</a:t>
            </a:r>
          </a:p>
          <a:p>
            <a:pPr algn="l"/>
            <a:r>
              <a:rPr lang="en-US" sz="2000" dirty="0"/>
              <a:t>	 ray[min] = ray[</a:t>
            </a:r>
            <a:r>
              <a:rPr lang="en-US" sz="2000" dirty="0" err="1"/>
              <a:t>i</a:t>
            </a:r>
            <a:r>
              <a:rPr lang="en-US" sz="2000" dirty="0"/>
              <a:t>];</a:t>
            </a:r>
          </a:p>
          <a:p>
            <a:pPr algn="l"/>
            <a:r>
              <a:rPr lang="en-US" sz="2000" dirty="0"/>
              <a:t>	 ray[</a:t>
            </a:r>
            <a:r>
              <a:rPr lang="en-US" sz="2000" dirty="0" err="1"/>
              <a:t>i</a:t>
            </a:r>
            <a:r>
              <a:rPr lang="en-US" sz="2000" dirty="0"/>
              <a:t>] = temp;   </a:t>
            </a:r>
            <a:r>
              <a:rPr lang="en-US" sz="2000" dirty="0">
                <a:solidFill>
                  <a:srgbClr val="009900"/>
                </a:solidFill>
              </a:rPr>
              <a:t>	//put smallest in pos </a:t>
            </a:r>
            <a:r>
              <a:rPr lang="en-US" sz="2000" dirty="0" err="1">
                <a:solidFill>
                  <a:srgbClr val="009900"/>
                </a:solidFill>
              </a:rPr>
              <a:t>i</a:t>
            </a:r>
            <a:endParaRPr lang="en-US" sz="2000" dirty="0">
              <a:solidFill>
                <a:srgbClr val="009900"/>
              </a:solidFill>
            </a:endParaRPr>
          </a:p>
          <a:p>
            <a:pPr algn="l"/>
            <a:r>
              <a:rPr lang="en-US" sz="2000" dirty="0"/>
              <a:t>       }</a:t>
            </a:r>
          </a:p>
          <a:p>
            <a:pPr algn="l"/>
            <a:r>
              <a:rPr lang="en-US" sz="2000" dirty="0"/>
              <a:t>    }</a:t>
            </a:r>
          </a:p>
          <a:p>
            <a:pPr algn="l"/>
            <a:r>
              <a:rPr lang="en-US" sz="2000" dirty="0"/>
              <a:t>}</a:t>
            </a:r>
            <a:endParaRPr lang="en-US" sz="2000" dirty="0">
              <a:solidFill>
                <a:srgbClr val="FFFF00"/>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8132" name="Text Box 3"/>
          <p:cNvSpPr txBox="1">
            <a:spLocks noChangeArrowheads="1"/>
          </p:cNvSpPr>
          <p:nvPr/>
        </p:nvSpPr>
        <p:spPr bwMode="auto">
          <a:xfrm>
            <a:off x="2057400" y="2438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0</a:t>
            </a:r>
          </a:p>
        </p:txBody>
      </p:sp>
      <p:graphicFrame>
        <p:nvGraphicFramePr>
          <p:cNvPr id="208900" name="Group 4"/>
          <p:cNvGraphicFramePr>
            <a:graphicFrameLocks noGrp="1"/>
          </p:cNvGraphicFramePr>
          <p:nvPr/>
        </p:nvGraphicFramePr>
        <p:xfrm>
          <a:off x="3444875" y="2438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48147" name="Text Box 18"/>
          <p:cNvSpPr txBox="1">
            <a:spLocks noChangeArrowheads="1"/>
          </p:cNvSpPr>
          <p:nvPr/>
        </p:nvSpPr>
        <p:spPr bwMode="auto">
          <a:xfrm>
            <a:off x="3581400" y="1752600"/>
            <a:ext cx="3124200" cy="519113"/>
          </a:xfrm>
          <a:prstGeom prst="rect">
            <a:avLst/>
          </a:prstGeom>
          <a:noFill/>
          <a:ln w="12700">
            <a:noFill/>
            <a:miter lim="800000"/>
            <a:headEnd type="none" w="sm" len="sm"/>
            <a:tailEnd type="none" w="sm" len="sm"/>
          </a:ln>
        </p:spPr>
        <p:txBody>
          <a:bodyPr>
            <a:spAutoFit/>
          </a:bodyPr>
          <a:lstStyle/>
          <a:p>
            <a:pPr algn="l" eaLnBrk="1" hangingPunct="1"/>
            <a:r>
              <a:rPr lang="en-US"/>
              <a:t>0    1     2    3    4 </a:t>
            </a:r>
          </a:p>
        </p:txBody>
      </p:sp>
      <p:sp>
        <p:nvSpPr>
          <p:cNvPr id="208915" name="Text Box 19"/>
          <p:cNvSpPr txBox="1">
            <a:spLocks noChangeArrowheads="1"/>
          </p:cNvSpPr>
          <p:nvPr/>
        </p:nvSpPr>
        <p:spPr bwMode="auto">
          <a:xfrm>
            <a:off x="2041525" y="3200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1</a:t>
            </a:r>
          </a:p>
        </p:txBody>
      </p:sp>
      <p:graphicFrame>
        <p:nvGraphicFramePr>
          <p:cNvPr id="208916" name="Group 20"/>
          <p:cNvGraphicFramePr>
            <a:graphicFrameLocks noGrp="1"/>
          </p:cNvGraphicFramePr>
          <p:nvPr/>
        </p:nvGraphicFramePr>
        <p:xfrm>
          <a:off x="3429000" y="3200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30" name="Text Box 34"/>
          <p:cNvSpPr txBox="1">
            <a:spLocks noChangeArrowheads="1"/>
          </p:cNvSpPr>
          <p:nvPr/>
        </p:nvSpPr>
        <p:spPr bwMode="auto">
          <a:xfrm>
            <a:off x="2041525" y="3962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2</a:t>
            </a:r>
          </a:p>
        </p:txBody>
      </p:sp>
      <p:graphicFrame>
        <p:nvGraphicFramePr>
          <p:cNvPr id="208931" name="Group 35"/>
          <p:cNvGraphicFramePr>
            <a:graphicFrameLocks noGrp="1"/>
          </p:cNvGraphicFramePr>
          <p:nvPr/>
        </p:nvGraphicFramePr>
        <p:xfrm>
          <a:off x="3429000" y="3962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45" name="Text Box 49"/>
          <p:cNvSpPr txBox="1">
            <a:spLocks noChangeArrowheads="1"/>
          </p:cNvSpPr>
          <p:nvPr/>
        </p:nvSpPr>
        <p:spPr bwMode="auto">
          <a:xfrm>
            <a:off x="2041525" y="4724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3</a:t>
            </a:r>
          </a:p>
        </p:txBody>
      </p:sp>
      <p:graphicFrame>
        <p:nvGraphicFramePr>
          <p:cNvPr id="208946" name="Group 50"/>
          <p:cNvGraphicFramePr>
            <a:graphicFrameLocks noGrp="1"/>
          </p:cNvGraphicFramePr>
          <p:nvPr/>
        </p:nvGraphicFramePr>
        <p:xfrm>
          <a:off x="3429000" y="4724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60" name="Text Box 64"/>
          <p:cNvSpPr txBox="1">
            <a:spLocks noChangeArrowheads="1"/>
          </p:cNvSpPr>
          <p:nvPr/>
        </p:nvSpPr>
        <p:spPr bwMode="auto">
          <a:xfrm>
            <a:off x="2041525" y="5486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4</a:t>
            </a:r>
          </a:p>
        </p:txBody>
      </p:sp>
      <p:graphicFrame>
        <p:nvGraphicFramePr>
          <p:cNvPr id="208961" name="Group 65"/>
          <p:cNvGraphicFramePr>
            <a:graphicFrameLocks noGrp="1"/>
          </p:cNvGraphicFramePr>
          <p:nvPr/>
        </p:nvGraphicFramePr>
        <p:xfrm>
          <a:off x="3429000" y="5486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15"/>
                                        </p:tgtEl>
                                        <p:attrNameLst>
                                          <p:attrName>style.visibility</p:attrName>
                                        </p:attrNameLst>
                                      </p:cBhvr>
                                      <p:to>
                                        <p:strVal val="visible"/>
                                      </p:to>
                                    </p:set>
                                    <p:animEffect transition="in" filter="checkerboard(across)">
                                      <p:cBhvr>
                                        <p:cTn id="7" dur="500"/>
                                        <p:tgtEl>
                                          <p:spTgt spid="208915"/>
                                        </p:tgtEl>
                                      </p:cBhvr>
                                    </p:animEffect>
                                  </p:childTnLst>
                                </p:cTn>
                              </p:par>
                              <p:par>
                                <p:cTn id="8" presetID="5" presetClass="entr" presetSubtype="10" fill="hold" nodeType="withEffect">
                                  <p:stCondLst>
                                    <p:cond delay="0"/>
                                  </p:stCondLst>
                                  <p:childTnLst>
                                    <p:set>
                                      <p:cBhvr>
                                        <p:cTn id="9" dur="1" fill="hold">
                                          <p:stCondLst>
                                            <p:cond delay="0"/>
                                          </p:stCondLst>
                                        </p:cTn>
                                        <p:tgtEl>
                                          <p:spTgt spid="208916"/>
                                        </p:tgtEl>
                                        <p:attrNameLst>
                                          <p:attrName>style.visibility</p:attrName>
                                        </p:attrNameLst>
                                      </p:cBhvr>
                                      <p:to>
                                        <p:strVal val="visible"/>
                                      </p:to>
                                    </p:set>
                                    <p:animEffect transition="in" filter="checkerboard(across)">
                                      <p:cBhvr>
                                        <p:cTn id="10" dur="500"/>
                                        <p:tgtEl>
                                          <p:spTgt spid="20891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8930"/>
                                        </p:tgtEl>
                                        <p:attrNameLst>
                                          <p:attrName>style.visibility</p:attrName>
                                        </p:attrNameLst>
                                      </p:cBhvr>
                                      <p:to>
                                        <p:strVal val="visible"/>
                                      </p:to>
                                    </p:set>
                                    <p:animEffect transition="in" filter="checkerboard(across)">
                                      <p:cBhvr>
                                        <p:cTn id="15" dur="500"/>
                                        <p:tgtEl>
                                          <p:spTgt spid="208930"/>
                                        </p:tgtEl>
                                      </p:cBhvr>
                                    </p:animEffect>
                                  </p:childTnLst>
                                </p:cTn>
                              </p:par>
                              <p:par>
                                <p:cTn id="16" presetID="5" presetClass="entr" presetSubtype="10" fill="hold" nodeType="withEffect">
                                  <p:stCondLst>
                                    <p:cond delay="0"/>
                                  </p:stCondLst>
                                  <p:childTnLst>
                                    <p:set>
                                      <p:cBhvr>
                                        <p:cTn id="17" dur="1" fill="hold">
                                          <p:stCondLst>
                                            <p:cond delay="0"/>
                                          </p:stCondLst>
                                        </p:cTn>
                                        <p:tgtEl>
                                          <p:spTgt spid="208931"/>
                                        </p:tgtEl>
                                        <p:attrNameLst>
                                          <p:attrName>style.visibility</p:attrName>
                                        </p:attrNameLst>
                                      </p:cBhvr>
                                      <p:to>
                                        <p:strVal val="visible"/>
                                      </p:to>
                                    </p:set>
                                    <p:animEffect transition="in" filter="checkerboard(across)">
                                      <p:cBhvr>
                                        <p:cTn id="18" dur="500"/>
                                        <p:tgtEl>
                                          <p:spTgt spid="20893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8945"/>
                                        </p:tgtEl>
                                        <p:attrNameLst>
                                          <p:attrName>style.visibility</p:attrName>
                                        </p:attrNameLst>
                                      </p:cBhvr>
                                      <p:to>
                                        <p:strVal val="visible"/>
                                      </p:to>
                                    </p:set>
                                    <p:animEffect transition="in" filter="checkerboard(across)">
                                      <p:cBhvr>
                                        <p:cTn id="23" dur="500"/>
                                        <p:tgtEl>
                                          <p:spTgt spid="208945"/>
                                        </p:tgtEl>
                                      </p:cBhvr>
                                    </p:animEffect>
                                  </p:childTnLst>
                                </p:cTn>
                              </p:par>
                              <p:par>
                                <p:cTn id="24" presetID="5" presetClass="entr" presetSubtype="10" fill="hold" nodeType="withEffect">
                                  <p:stCondLst>
                                    <p:cond delay="0"/>
                                  </p:stCondLst>
                                  <p:childTnLst>
                                    <p:set>
                                      <p:cBhvr>
                                        <p:cTn id="25" dur="1" fill="hold">
                                          <p:stCondLst>
                                            <p:cond delay="0"/>
                                          </p:stCondLst>
                                        </p:cTn>
                                        <p:tgtEl>
                                          <p:spTgt spid="208946"/>
                                        </p:tgtEl>
                                        <p:attrNameLst>
                                          <p:attrName>style.visibility</p:attrName>
                                        </p:attrNameLst>
                                      </p:cBhvr>
                                      <p:to>
                                        <p:strVal val="visible"/>
                                      </p:to>
                                    </p:set>
                                    <p:animEffect transition="in" filter="checkerboard(across)">
                                      <p:cBhvr>
                                        <p:cTn id="26" dur="500"/>
                                        <p:tgtEl>
                                          <p:spTgt spid="20894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08960"/>
                                        </p:tgtEl>
                                        <p:attrNameLst>
                                          <p:attrName>style.visibility</p:attrName>
                                        </p:attrNameLst>
                                      </p:cBhvr>
                                      <p:to>
                                        <p:strVal val="visible"/>
                                      </p:to>
                                    </p:set>
                                    <p:animEffect transition="in" filter="checkerboard(across)">
                                      <p:cBhvr>
                                        <p:cTn id="31" dur="500"/>
                                        <p:tgtEl>
                                          <p:spTgt spid="208960"/>
                                        </p:tgtEl>
                                      </p:cBhvr>
                                    </p:animEffect>
                                  </p:childTnLst>
                                </p:cTn>
                              </p:par>
                              <p:par>
                                <p:cTn id="32" presetID="5" presetClass="entr" presetSubtype="10" fill="hold" nodeType="withEffect">
                                  <p:stCondLst>
                                    <p:cond delay="0"/>
                                  </p:stCondLst>
                                  <p:childTnLst>
                                    <p:set>
                                      <p:cBhvr>
                                        <p:cTn id="33" dur="1" fill="hold">
                                          <p:stCondLst>
                                            <p:cond delay="0"/>
                                          </p:stCondLst>
                                        </p:cTn>
                                        <p:tgtEl>
                                          <p:spTgt spid="208961"/>
                                        </p:tgtEl>
                                        <p:attrNameLst>
                                          <p:attrName>style.visibility</p:attrName>
                                        </p:attrNameLst>
                                      </p:cBhvr>
                                      <p:to>
                                        <p:strVal val="visible"/>
                                      </p:to>
                                    </p:set>
                                    <p:animEffect transition="in" filter="checkerboard(across)">
                                      <p:cBhvr>
                                        <p:cTn id="34" dur="500"/>
                                        <p:tgtEl>
                                          <p:spTgt spid="20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5" grpId="0"/>
      <p:bldP spid="208930" grpId="0"/>
      <p:bldP spid="208945" grpId="0"/>
      <p:bldP spid="2089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9155" name="Text Box 2"/>
          <p:cNvSpPr txBox="1">
            <a:spLocks noChangeArrowheads="1"/>
          </p:cNvSpPr>
          <p:nvPr/>
        </p:nvSpPr>
        <p:spPr bwMode="auto">
          <a:xfrm>
            <a:off x="304800" y="457200"/>
            <a:ext cx="8001000" cy="6070600"/>
          </a:xfrm>
          <a:prstGeom prst="rect">
            <a:avLst/>
          </a:prstGeom>
          <a:noFill/>
          <a:ln w="9525">
            <a:noFill/>
            <a:miter lim="800000"/>
            <a:headEnd/>
            <a:tailEnd/>
          </a:ln>
        </p:spPr>
        <p:txBody>
          <a:bodyPr>
            <a:spAutoFit/>
          </a:bodyPr>
          <a:lstStyle/>
          <a:p>
            <a:pPr algn="l"/>
            <a:r>
              <a:rPr lang="en-US"/>
              <a:t>public void selSort(Comparable[] stuff){</a:t>
            </a:r>
          </a:p>
          <a:p>
            <a:pPr algn="l"/>
            <a:r>
              <a:rPr lang="en-US"/>
              <a:t>  for(int i=0;i&lt;stuff.length-1;i++)</a:t>
            </a:r>
          </a:p>
          <a:p>
            <a:pPr algn="l"/>
            <a:r>
              <a:rPr lang="en-US"/>
              <a:t>  {</a:t>
            </a:r>
          </a:p>
          <a:p>
            <a:pPr algn="l"/>
            <a:r>
              <a:rPr lang="en-US"/>
              <a:t>    int spot=i; </a:t>
            </a:r>
          </a:p>
          <a:p>
            <a:pPr algn="l"/>
            <a:r>
              <a:rPr lang="en-US"/>
              <a:t>    for(int j=i;j&lt;stuff.length;j++){</a:t>
            </a:r>
          </a:p>
          <a:p>
            <a:pPr algn="l"/>
            <a:r>
              <a:rPr lang="en-US"/>
              <a:t>      if(stuff[j].compareTo(stuff[spot])&gt;0)</a:t>
            </a:r>
          </a:p>
          <a:p>
            <a:pPr algn="l"/>
            <a:r>
              <a:rPr lang="en-US"/>
              <a:t>        spot=j;</a:t>
            </a:r>
          </a:p>
          <a:p>
            <a:pPr algn="l"/>
            <a:r>
              <a:rPr lang="en-US"/>
              <a:t>    }</a:t>
            </a:r>
          </a:p>
          <a:p>
            <a:pPr algn="l"/>
            <a:r>
              <a:rPr lang="en-US"/>
              <a:t>    if(spot==i) continue;</a:t>
            </a:r>
          </a:p>
          <a:p>
            <a:pPr algn="l"/>
            <a:r>
              <a:rPr lang="en-US"/>
              <a:t>    Comparable save=stuff[i];</a:t>
            </a:r>
          </a:p>
          <a:p>
            <a:pPr algn="l"/>
            <a:r>
              <a:rPr lang="en-US"/>
              <a:t>    stuff[i]=stuff[spot];</a:t>
            </a:r>
          </a:p>
          <a:p>
            <a:pPr algn="l"/>
            <a:r>
              <a:rPr lang="en-US"/>
              <a:t>    stuff[spot]=save;</a:t>
            </a:r>
          </a:p>
          <a:p>
            <a:pPr algn="l"/>
            <a:r>
              <a:rPr lang="en-US"/>
              <a:t>  }  </a:t>
            </a:r>
          </a:p>
          <a:p>
            <a:pPr algn="l"/>
            <a:r>
              <a:rPr lang="en-US"/>
              <a:t>}</a:t>
            </a:r>
          </a:p>
        </p:txBody>
      </p:sp>
      <p:sp>
        <p:nvSpPr>
          <p:cNvPr id="49157" name="WordArt 4"/>
          <p:cNvSpPr>
            <a:spLocks noChangeArrowheads="1" noChangeShapeType="1" noTextEdit="1"/>
          </p:cNvSpPr>
          <p:nvPr/>
        </p:nvSpPr>
        <p:spPr bwMode="auto">
          <a:xfrm>
            <a:off x="5486400" y="3429000"/>
            <a:ext cx="3352800" cy="609600"/>
          </a:xfrm>
          <a:prstGeom prst="rect">
            <a:avLst/>
          </a:prstGeom>
        </p:spPr>
        <p:txBody>
          <a:bodyPr wrap="none" fromWordArt="1">
            <a:prstTxWarp prst="textPlain">
              <a:avLst>
                <a:gd name="adj" fmla="val 50000"/>
              </a:avLst>
            </a:prstTxWarp>
          </a:bodyPr>
          <a:lstStyle/>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How many swaps</a:t>
            </a:r>
          </a:p>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per pass?</a:t>
            </a:r>
          </a:p>
        </p:txBody>
      </p:sp>
      <p:sp>
        <p:nvSpPr>
          <p:cNvPr id="6" name="WordArt 3"/>
          <p:cNvSpPr>
            <a:spLocks noChangeArrowheads="1" noChangeShapeType="1" noTextEdit="1"/>
          </p:cNvSpPr>
          <p:nvPr/>
        </p:nvSpPr>
        <p:spPr bwMode="auto">
          <a:xfrm>
            <a:off x="3429000" y="58674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0180" name="Text Box 3"/>
          <p:cNvSpPr txBox="1">
            <a:spLocks noChangeArrowheads="1"/>
          </p:cNvSpPr>
          <p:nvPr/>
        </p:nvSpPr>
        <p:spPr bwMode="auto">
          <a:xfrm>
            <a:off x="1143000" y="1524000"/>
            <a:ext cx="6934200" cy="3935413"/>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a:t>pass 1  -  </a:t>
            </a:r>
            <a:r>
              <a:rPr lang="en-US" dirty="0">
                <a:solidFill>
                  <a:schemeClr val="accent2"/>
                </a:solidFill>
              </a:rPr>
              <a:t>90</a:t>
            </a:r>
            <a:r>
              <a:rPr lang="en-US" dirty="0"/>
              <a:t>  40  20  30  10  </a:t>
            </a:r>
            <a:r>
              <a:rPr lang="en-US" dirty="0">
                <a:solidFill>
                  <a:schemeClr val="accent2"/>
                </a:solidFill>
              </a:rPr>
              <a:t>67</a:t>
            </a:r>
          </a:p>
          <a:p>
            <a:pPr algn="l"/>
            <a:r>
              <a:rPr lang="en-US" dirty="0"/>
              <a:t>pass 2  -  90  </a:t>
            </a:r>
            <a:r>
              <a:rPr lang="en-US" dirty="0">
                <a:solidFill>
                  <a:schemeClr val="accent2"/>
                </a:solidFill>
              </a:rPr>
              <a:t>67</a:t>
            </a:r>
            <a:r>
              <a:rPr lang="en-US" dirty="0"/>
              <a:t>  20  30  10  </a:t>
            </a:r>
            <a:r>
              <a:rPr lang="en-US" dirty="0">
                <a:solidFill>
                  <a:schemeClr val="accent2"/>
                </a:solidFill>
              </a:rPr>
              <a:t>40</a:t>
            </a:r>
            <a:endParaRPr lang="en-US" dirty="0"/>
          </a:p>
          <a:p>
            <a:pPr algn="l"/>
            <a:r>
              <a:rPr lang="en-US" dirty="0"/>
              <a:t>pass 3  -  90  67  </a:t>
            </a:r>
            <a:r>
              <a:rPr lang="en-US" dirty="0">
                <a:solidFill>
                  <a:schemeClr val="accent2"/>
                </a:solidFill>
              </a:rPr>
              <a:t>40 </a:t>
            </a:r>
            <a:r>
              <a:rPr lang="en-US" dirty="0"/>
              <a:t> 30  10  </a:t>
            </a:r>
            <a:r>
              <a:rPr lang="en-US" dirty="0">
                <a:solidFill>
                  <a:schemeClr val="accent2"/>
                </a:solidFill>
              </a:rPr>
              <a:t>20</a:t>
            </a:r>
            <a:endParaRPr lang="en-US" dirty="0"/>
          </a:p>
          <a:p>
            <a:pPr algn="l"/>
            <a:r>
              <a:rPr lang="en-US" dirty="0"/>
              <a:t>pass 4  -  90  67  40</a:t>
            </a:r>
            <a:r>
              <a:rPr lang="en-US" dirty="0">
                <a:solidFill>
                  <a:schemeClr val="accent2"/>
                </a:solidFill>
              </a:rPr>
              <a:t>  30  </a:t>
            </a:r>
            <a:r>
              <a:rPr lang="en-US" dirty="0"/>
              <a:t>10  20</a:t>
            </a:r>
          </a:p>
          <a:p>
            <a:pPr algn="l"/>
            <a:r>
              <a:rPr lang="en-US" dirty="0"/>
              <a:t>pass 5  -  90  67  40</a:t>
            </a:r>
            <a:r>
              <a:rPr lang="en-US" dirty="0">
                <a:solidFill>
                  <a:schemeClr val="accent2"/>
                </a:solidFill>
              </a:rPr>
              <a:t>  </a:t>
            </a:r>
            <a:r>
              <a:rPr lang="en-US" dirty="0"/>
              <a:t>30</a:t>
            </a:r>
            <a:r>
              <a:rPr lang="en-US" dirty="0">
                <a:solidFill>
                  <a:schemeClr val="accent2"/>
                </a:solidFill>
              </a:rPr>
              <a:t>  20</a:t>
            </a:r>
            <a:r>
              <a:rPr lang="en-US" dirty="0"/>
              <a:t>  </a:t>
            </a:r>
            <a:r>
              <a:rPr lang="en-US" dirty="0">
                <a:solidFill>
                  <a:schemeClr val="accent2"/>
                </a:solidFill>
              </a:rPr>
              <a:t>10</a:t>
            </a:r>
          </a:p>
          <a:p>
            <a:pPr algn="l"/>
            <a:r>
              <a:rPr lang="en-US" dirty="0"/>
              <a:t>pass 6  -  90  67  40</a:t>
            </a:r>
            <a:r>
              <a:rPr lang="en-US" dirty="0">
                <a:solidFill>
                  <a:schemeClr val="accent2"/>
                </a:solidFill>
              </a:rPr>
              <a:t>  </a:t>
            </a:r>
            <a:r>
              <a:rPr lang="en-US" dirty="0"/>
              <a:t>30</a:t>
            </a:r>
            <a:r>
              <a:rPr lang="en-US" dirty="0">
                <a:solidFill>
                  <a:schemeClr val="accent2"/>
                </a:solidFill>
              </a:rPr>
              <a:t>  </a:t>
            </a:r>
            <a:r>
              <a:rPr lang="en-US" dirty="0"/>
              <a:t>20  </a:t>
            </a:r>
            <a:r>
              <a:rPr lang="en-US" dirty="0">
                <a:solidFill>
                  <a:schemeClr val="accent2"/>
                </a:solidFill>
              </a:rPr>
              <a:t>10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1981200" y="5715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graphicFrame>
        <p:nvGraphicFramePr>
          <p:cNvPr id="104475" name="Group 27"/>
          <p:cNvGraphicFramePr>
            <a:graphicFrameLocks noGrp="1"/>
          </p:cNvGraphicFramePr>
          <p:nvPr/>
        </p:nvGraphicFramePr>
        <p:xfrm>
          <a:off x="609600" y="533400"/>
          <a:ext cx="8077200" cy="4013518"/>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List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chemeClr val="accent2"/>
                          </a:solidFill>
                          <a:effectLst/>
                          <a:latin typeface="Tahoma" pitchFamily="34" charset="0"/>
                        </a:rPr>
                        <a:t>indexOf</a:t>
                      </a:r>
                      <a:r>
                        <a:rPr kumimoji="0" lang="en-US" sz="2000" b="1" i="0" u="none" strike="noStrike" cap="none" normalizeH="0" baseline="0" dirty="0">
                          <a:ln>
                            <a:noFill/>
                          </a:ln>
                          <a:solidFill>
                            <a:schemeClr val="accent2"/>
                          </a:solidFill>
                          <a:effectLst/>
                          <a:latin typeface="Tahom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-1 if not found</a:t>
                      </a:r>
                      <a:br>
                        <a:rPr kumimoji="0" lang="en-US" sz="2000" b="1" i="0" u="none" strike="noStrike" cap="none" normalizeH="0" baseline="0" dirty="0">
                          <a:ln>
                            <a:noFill/>
                          </a:ln>
                          <a:solidFill>
                            <a:schemeClr val="accent2"/>
                          </a:solidFill>
                          <a:effectLst/>
                          <a:latin typeface="Tahoma" pitchFamily="34" charset="0"/>
                        </a:rPr>
                      </a:br>
                      <a:r>
                        <a:rPr kumimoji="0" lang="en-US" sz="2000" b="1" i="0" u="none" strike="noStrike" cap="none" normalizeH="0" baseline="0" dirty="0">
                          <a:ln>
                            <a:noFill/>
                          </a:ln>
                          <a:solidFill>
                            <a:schemeClr val="accent2"/>
                          </a:solidFill>
                          <a:effectLst/>
                          <a:latin typeface="Tahoma" pitchFamily="34" charset="0"/>
                        </a:rPr>
                        <a:t>returns loc in list if found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contains(x)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true if x exists in list</a:t>
                      </a:r>
                      <a:br>
                        <a:rPr kumimoji="0" lang="en-US" sz="2000" b="1" i="0" u="none" strike="noStrike" cap="none" normalizeH="0" baseline="0" dirty="0">
                          <a:ln>
                            <a:noFill/>
                          </a:ln>
                          <a:solidFill>
                            <a:schemeClr val="accent2"/>
                          </a:solidFill>
                          <a:effectLst/>
                          <a:latin typeface="Tahoma" pitchFamily="34" charset="0"/>
                        </a:rPr>
                      </a:br>
                      <a:r>
                        <a:rPr kumimoji="0" lang="en-US" sz="2000" b="1" i="0" u="none" strike="noStrike" cap="none" normalizeH="0" baseline="0" dirty="0">
                          <a:ln>
                            <a:noFill/>
                          </a:ln>
                          <a:solidFill>
                            <a:schemeClr val="accent2"/>
                          </a:solidFill>
                          <a:effectLst/>
                          <a:latin typeface="Tahoma" pitchFamily="34" charset="0"/>
                        </a:rPr>
                        <a:t>returns false if x does not exist in list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equals(x)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true if this list is equal to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478"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java.util.List;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selectionsort.java</a:t>
            </a:r>
            <a:b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selectionsorttester.java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2227" name="Text Box 2"/>
          <p:cNvSpPr txBox="1">
            <a:spLocks noChangeArrowheads="1"/>
          </p:cNvSpPr>
          <p:nvPr/>
        </p:nvSpPr>
        <p:spPr bwMode="auto">
          <a:xfrm>
            <a:off x="572538" y="1981200"/>
            <a:ext cx="7795724" cy="2246769"/>
          </a:xfrm>
          <a:prstGeom prst="rect">
            <a:avLst/>
          </a:prstGeom>
          <a:noFill/>
          <a:ln w="9525">
            <a:noFill/>
            <a:miter lim="800000"/>
            <a:headEnd/>
            <a:tailEnd/>
          </a:ln>
        </p:spPr>
        <p:txBody>
          <a:bodyPr wrap="none">
            <a:spAutoFit/>
          </a:bodyPr>
          <a:lstStyle/>
          <a:p>
            <a:r>
              <a:rPr lang="en-US" dirty="0">
                <a:latin typeface="Arial" charset="0"/>
              </a:rPr>
              <a:t>The insertion sort first selects an item and</a:t>
            </a:r>
          </a:p>
          <a:p>
            <a:r>
              <a:rPr lang="en-US" dirty="0">
                <a:latin typeface="Arial" charset="0"/>
              </a:rPr>
              <a:t>moves items up or down based on the</a:t>
            </a:r>
          </a:p>
          <a:p>
            <a:r>
              <a:rPr lang="en-US" dirty="0">
                <a:latin typeface="Arial" charset="0"/>
              </a:rPr>
              <a:t>comparison to the selected item.</a:t>
            </a:r>
          </a:p>
          <a:p>
            <a:r>
              <a:rPr lang="en-US" dirty="0">
                <a:latin typeface="Arial" charset="0"/>
              </a:rPr>
              <a:t>The idea is to get the selected item in proper</a:t>
            </a:r>
          </a:p>
          <a:p>
            <a:r>
              <a:rPr lang="en-US" dirty="0">
                <a:latin typeface="Arial" charset="0"/>
              </a:rPr>
              <a:t>position by shifting items around in the list.</a:t>
            </a:r>
            <a:endParaRPr lang="en-US" sz="2400" b="0" dirty="0">
              <a:latin typeface="Times New Roman" pitchFamily="18" charset="0"/>
            </a:endParaRPr>
          </a:p>
        </p:txBody>
      </p:sp>
      <p:sp>
        <p:nvSpPr>
          <p:cNvPr id="52228" name="WordArt 3"/>
          <p:cNvSpPr>
            <a:spLocks noChangeArrowheads="1" noChangeShapeType="1" noTextEdit="1"/>
          </p:cNvSpPr>
          <p:nvPr/>
        </p:nvSpPr>
        <p:spPr bwMode="auto">
          <a:xfrm>
            <a:off x="1676400" y="5105400"/>
            <a:ext cx="57912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Insertion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3251" name="Text Box 2"/>
          <p:cNvSpPr txBox="1">
            <a:spLocks noChangeArrowheads="1"/>
          </p:cNvSpPr>
          <p:nvPr/>
        </p:nvSpPr>
        <p:spPr bwMode="auto">
          <a:xfrm>
            <a:off x="381000" y="360363"/>
            <a:ext cx="6954838" cy="5643562"/>
          </a:xfrm>
          <a:prstGeom prst="rect">
            <a:avLst/>
          </a:prstGeom>
          <a:noFill/>
          <a:ln w="9525">
            <a:noFill/>
            <a:miter lim="800000"/>
            <a:headEnd/>
            <a:tailEnd/>
          </a:ln>
        </p:spPr>
        <p:txBody>
          <a:bodyPr wrap="none">
            <a:spAutoFit/>
          </a:bodyPr>
          <a:lstStyle/>
          <a:p>
            <a:pPr algn="l"/>
            <a:r>
              <a:rPr lang="en-US"/>
              <a:t>void insertionSort( int[] stuff)</a:t>
            </a:r>
          </a:p>
          <a:p>
            <a:pPr algn="l"/>
            <a:r>
              <a:rPr lang="en-US"/>
              <a:t>{</a:t>
            </a:r>
          </a:p>
          <a:p>
            <a:pPr algn="l"/>
            <a:r>
              <a:rPr lang="en-US"/>
              <a:t>   for (int i=1; i&lt; stuff.length; ++i)</a:t>
            </a:r>
          </a:p>
          <a:p>
            <a:pPr algn="l"/>
            <a:r>
              <a:rPr lang="en-US"/>
              <a:t>   {</a:t>
            </a:r>
          </a:p>
          <a:p>
            <a:pPr algn="l"/>
            <a:r>
              <a:rPr lang="en-US"/>
              <a:t>      int val = stuff[i];</a:t>
            </a:r>
          </a:p>
          <a:p>
            <a:pPr algn="l"/>
            <a:r>
              <a:rPr lang="en-US"/>
              <a:t>      int j=i;</a:t>
            </a:r>
          </a:p>
          <a:p>
            <a:pPr algn="l"/>
            <a:r>
              <a:rPr lang="en-US"/>
              <a:t>      while(j&gt;0&amp;&amp;val&lt;stuff[j-1]){         </a:t>
            </a:r>
          </a:p>
          <a:p>
            <a:pPr algn="l"/>
            <a:r>
              <a:rPr lang="en-US"/>
              <a:t>         stuff[j]=stuff[j-1];</a:t>
            </a:r>
          </a:p>
          <a:p>
            <a:pPr algn="l"/>
            <a:r>
              <a:rPr lang="en-US"/>
              <a:t>         j--;</a:t>
            </a:r>
          </a:p>
          <a:p>
            <a:pPr algn="l"/>
            <a:r>
              <a:rPr lang="en-US"/>
              <a:t>      }</a:t>
            </a:r>
          </a:p>
          <a:p>
            <a:pPr algn="l"/>
            <a:r>
              <a:rPr lang="en-US"/>
              <a:t>      stuff[j]=val;</a:t>
            </a:r>
          </a:p>
          <a:p>
            <a:pPr algn="l"/>
            <a:r>
              <a:rPr lang="en-US"/>
              <a:t>   }</a:t>
            </a:r>
          </a:p>
          <a:p>
            <a:pPr algn="l"/>
            <a:r>
              <a:rPr lang="en-US"/>
              <a:t>}</a:t>
            </a:r>
          </a:p>
        </p:txBody>
      </p:sp>
      <p:sp>
        <p:nvSpPr>
          <p:cNvPr id="53252"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w/primitives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4275" name="Text Box 2"/>
          <p:cNvSpPr txBox="1">
            <a:spLocks noChangeArrowheads="1"/>
          </p:cNvSpPr>
          <p:nvPr/>
        </p:nvSpPr>
        <p:spPr bwMode="auto">
          <a:xfrm>
            <a:off x="473075" y="228600"/>
            <a:ext cx="7720013" cy="6497638"/>
          </a:xfrm>
          <a:prstGeom prst="rect">
            <a:avLst/>
          </a:prstGeom>
          <a:noFill/>
          <a:ln w="9525">
            <a:noFill/>
            <a:miter lim="800000"/>
            <a:headEnd/>
            <a:tailEnd/>
          </a:ln>
        </p:spPr>
        <p:txBody>
          <a:bodyPr wrap="none">
            <a:spAutoFit/>
          </a:bodyPr>
          <a:lstStyle/>
          <a:p>
            <a:pPr algn="l"/>
            <a:r>
              <a:rPr lang="en-US"/>
              <a:t>void insertionSort( Comparable[] stuff){</a:t>
            </a:r>
          </a:p>
          <a:p>
            <a:pPr algn="l"/>
            <a:r>
              <a:rPr lang="en-US"/>
              <a:t>  for (int i=1; i&lt; stuff.length; ++i){</a:t>
            </a:r>
          </a:p>
          <a:p>
            <a:pPr algn="l"/>
            <a:r>
              <a:rPr lang="en-US"/>
              <a:t>    int bot=0, top=i-1;</a:t>
            </a:r>
          </a:p>
          <a:p>
            <a:pPr algn="l"/>
            <a:r>
              <a:rPr lang="en-US"/>
              <a:t>    while (bot&lt;=top){</a:t>
            </a:r>
          </a:p>
          <a:p>
            <a:pPr algn="l"/>
            <a:r>
              <a:rPr lang="en-US"/>
              <a:t>      int mid=(bot+top)/2;</a:t>
            </a:r>
          </a:p>
          <a:p>
            <a:pPr algn="l"/>
            <a:r>
              <a:rPr lang="en-US"/>
              <a:t>      if (stuff[mid].</a:t>
            </a:r>
            <a:r>
              <a:rPr lang="en-US">
                <a:solidFill>
                  <a:srgbClr val="FF3300"/>
                </a:solidFill>
              </a:rPr>
              <a:t>compareTo</a:t>
            </a:r>
            <a:r>
              <a:rPr lang="en-US"/>
              <a:t>(stuff[ i ])&lt;0)</a:t>
            </a:r>
          </a:p>
          <a:p>
            <a:pPr algn="l"/>
            <a:r>
              <a:rPr lang="en-US"/>
              <a:t>        bot=mid+1;</a:t>
            </a:r>
          </a:p>
          <a:p>
            <a:pPr algn="l"/>
            <a:r>
              <a:rPr lang="en-US"/>
              <a:t>      else top=mid-1;</a:t>
            </a:r>
          </a:p>
          <a:p>
            <a:pPr algn="l"/>
            <a:r>
              <a:rPr lang="en-US"/>
              <a:t>    }</a:t>
            </a:r>
          </a:p>
          <a:p>
            <a:pPr algn="l"/>
            <a:r>
              <a:rPr lang="en-US"/>
              <a:t>    Comparable temp= stuff[i];</a:t>
            </a:r>
          </a:p>
          <a:p>
            <a:pPr algn="l"/>
            <a:r>
              <a:rPr lang="en-US"/>
              <a:t>    for (int j=i; j&gt;bot; --j)</a:t>
            </a:r>
          </a:p>
          <a:p>
            <a:pPr algn="l"/>
            <a:r>
              <a:rPr lang="en-US"/>
              <a:t>      stuff[ j]= stuff[ j-1];</a:t>
            </a:r>
          </a:p>
          <a:p>
            <a:pPr algn="l"/>
            <a:r>
              <a:rPr lang="en-US"/>
              <a:t>    stuff[bot]=temp;</a:t>
            </a:r>
          </a:p>
          <a:p>
            <a:pPr algn="l"/>
            <a:r>
              <a:rPr lang="en-US"/>
              <a:t>  }</a:t>
            </a:r>
          </a:p>
          <a:p>
            <a:pPr algn="l"/>
            <a:r>
              <a:rPr lang="en-US"/>
              <a:t>}</a:t>
            </a:r>
          </a:p>
        </p:txBody>
      </p:sp>
      <p:sp>
        <p:nvSpPr>
          <p:cNvPr id="54276"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1981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insertionsort.java</a:t>
            </a:r>
            <a:b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insertionsorttester.java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Divide &amp; Conquer</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7347" name="Text Box 2"/>
          <p:cNvSpPr txBox="1">
            <a:spLocks noChangeArrowheads="1"/>
          </p:cNvSpPr>
          <p:nvPr/>
        </p:nvSpPr>
        <p:spPr bwMode="auto">
          <a:xfrm>
            <a:off x="2895600" y="1752600"/>
            <a:ext cx="33528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57348" name="Text Box 3"/>
          <p:cNvSpPr txBox="1">
            <a:spLocks noChangeArrowheads="1"/>
          </p:cNvSpPr>
          <p:nvPr/>
        </p:nvSpPr>
        <p:spPr bwMode="auto">
          <a:xfrm>
            <a:off x="4267200" y="1752600"/>
            <a:ext cx="571500" cy="519113"/>
          </a:xfrm>
          <a:prstGeom prst="rect">
            <a:avLst/>
          </a:prstGeom>
          <a:noFill/>
          <a:ln w="9525">
            <a:noFill/>
            <a:miter lim="800000"/>
            <a:headEnd/>
            <a:tailEnd/>
          </a:ln>
        </p:spPr>
        <p:txBody>
          <a:bodyPr wrap="none">
            <a:spAutoFit/>
          </a:bodyPr>
          <a:lstStyle/>
          <a:p>
            <a:pPr algn="l"/>
            <a:r>
              <a:rPr lang="pt-BR" b="0"/>
              <a:t>32</a:t>
            </a:r>
            <a:endParaRPr lang="en-US" b="0"/>
          </a:p>
        </p:txBody>
      </p:sp>
      <p:sp>
        <p:nvSpPr>
          <p:cNvPr id="57349" name="Text Box 4"/>
          <p:cNvSpPr txBox="1">
            <a:spLocks noChangeArrowheads="1"/>
          </p:cNvSpPr>
          <p:nvPr/>
        </p:nvSpPr>
        <p:spPr bwMode="auto">
          <a:xfrm>
            <a:off x="2117725" y="241935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0" name="Text Box 5"/>
          <p:cNvSpPr txBox="1">
            <a:spLocks noChangeArrowheads="1"/>
          </p:cNvSpPr>
          <p:nvPr/>
        </p:nvSpPr>
        <p:spPr bwMode="auto">
          <a:xfrm>
            <a:off x="6172200" y="251460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1" name="Text Box 6"/>
          <p:cNvSpPr txBox="1">
            <a:spLocks noChangeArrowheads="1"/>
          </p:cNvSpPr>
          <p:nvPr/>
        </p:nvSpPr>
        <p:spPr bwMode="auto">
          <a:xfrm>
            <a:off x="1203325" y="32575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2" name="Text Box 7"/>
          <p:cNvSpPr txBox="1">
            <a:spLocks noChangeArrowheads="1"/>
          </p:cNvSpPr>
          <p:nvPr/>
        </p:nvSpPr>
        <p:spPr bwMode="auto">
          <a:xfrm>
            <a:off x="2895600" y="327660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3" name="Text Box 8"/>
          <p:cNvSpPr txBox="1">
            <a:spLocks noChangeArrowheads="1"/>
          </p:cNvSpPr>
          <p:nvPr/>
        </p:nvSpPr>
        <p:spPr bwMode="auto">
          <a:xfrm>
            <a:off x="53181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4" name="Text Box 9"/>
          <p:cNvSpPr txBox="1">
            <a:spLocks noChangeArrowheads="1"/>
          </p:cNvSpPr>
          <p:nvPr/>
        </p:nvSpPr>
        <p:spPr bwMode="auto">
          <a:xfrm>
            <a:off x="72993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5" name="Text Box 10"/>
          <p:cNvSpPr txBox="1">
            <a:spLocks noChangeArrowheads="1"/>
          </p:cNvSpPr>
          <p:nvPr/>
        </p:nvSpPr>
        <p:spPr bwMode="auto">
          <a:xfrm>
            <a:off x="8223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6" name="Text Box 11"/>
          <p:cNvSpPr txBox="1">
            <a:spLocks noChangeArrowheads="1"/>
          </p:cNvSpPr>
          <p:nvPr/>
        </p:nvSpPr>
        <p:spPr bwMode="auto">
          <a:xfrm>
            <a:off x="14319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7" name="Text Box 12"/>
          <p:cNvSpPr txBox="1">
            <a:spLocks noChangeArrowheads="1"/>
          </p:cNvSpPr>
          <p:nvPr/>
        </p:nvSpPr>
        <p:spPr bwMode="auto">
          <a:xfrm>
            <a:off x="2590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8" name="Text Box 13"/>
          <p:cNvSpPr txBox="1">
            <a:spLocks noChangeArrowheads="1"/>
          </p:cNvSpPr>
          <p:nvPr/>
        </p:nvSpPr>
        <p:spPr bwMode="auto">
          <a:xfrm>
            <a:off x="3352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9" name="Text Box 14"/>
          <p:cNvSpPr txBox="1">
            <a:spLocks noChangeArrowheads="1"/>
          </p:cNvSpPr>
          <p:nvPr/>
        </p:nvSpPr>
        <p:spPr bwMode="auto">
          <a:xfrm>
            <a:off x="4953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0" name="Text Box 15"/>
          <p:cNvSpPr txBox="1">
            <a:spLocks noChangeArrowheads="1"/>
          </p:cNvSpPr>
          <p:nvPr/>
        </p:nvSpPr>
        <p:spPr bwMode="auto">
          <a:xfrm>
            <a:off x="5715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1" name="Text Box 16"/>
          <p:cNvSpPr txBox="1">
            <a:spLocks noChangeArrowheads="1"/>
          </p:cNvSpPr>
          <p:nvPr/>
        </p:nvSpPr>
        <p:spPr bwMode="auto">
          <a:xfrm>
            <a:off x="69342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2" name="Text Box 17"/>
          <p:cNvSpPr txBox="1">
            <a:spLocks noChangeArrowheads="1"/>
          </p:cNvSpPr>
          <p:nvPr/>
        </p:nvSpPr>
        <p:spPr bwMode="auto">
          <a:xfrm>
            <a:off x="7756525" y="37909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5" name="Line 20"/>
          <p:cNvSpPr>
            <a:spLocks noChangeShapeType="1"/>
          </p:cNvSpPr>
          <p:nvPr/>
        </p:nvSpPr>
        <p:spPr bwMode="auto">
          <a:xfrm flipH="1">
            <a:off x="1524000" y="2819400"/>
            <a:ext cx="533400" cy="381000"/>
          </a:xfrm>
          <a:prstGeom prst="line">
            <a:avLst/>
          </a:prstGeom>
          <a:noFill/>
          <a:ln w="9525">
            <a:solidFill>
              <a:schemeClr val="tx1"/>
            </a:solidFill>
            <a:round/>
            <a:headEnd/>
            <a:tailEnd/>
          </a:ln>
        </p:spPr>
        <p:txBody>
          <a:bodyPr/>
          <a:lstStyle/>
          <a:p>
            <a:endParaRPr lang="en-US"/>
          </a:p>
        </p:txBody>
      </p:sp>
      <p:sp>
        <p:nvSpPr>
          <p:cNvPr id="57366" name="Line 21"/>
          <p:cNvSpPr>
            <a:spLocks noChangeShapeType="1"/>
          </p:cNvSpPr>
          <p:nvPr/>
        </p:nvSpPr>
        <p:spPr bwMode="auto">
          <a:xfrm>
            <a:off x="2667000" y="2743200"/>
            <a:ext cx="304800" cy="457200"/>
          </a:xfrm>
          <a:prstGeom prst="line">
            <a:avLst/>
          </a:prstGeom>
          <a:noFill/>
          <a:ln w="9525">
            <a:solidFill>
              <a:schemeClr val="tx1"/>
            </a:solidFill>
            <a:round/>
            <a:headEnd/>
            <a:tailEnd/>
          </a:ln>
        </p:spPr>
        <p:txBody>
          <a:bodyPr/>
          <a:lstStyle/>
          <a:p>
            <a:endParaRPr lang="en-US"/>
          </a:p>
        </p:txBody>
      </p:sp>
      <p:sp>
        <p:nvSpPr>
          <p:cNvPr id="57367" name="Line 22"/>
          <p:cNvSpPr>
            <a:spLocks noChangeShapeType="1"/>
          </p:cNvSpPr>
          <p:nvPr/>
        </p:nvSpPr>
        <p:spPr bwMode="auto">
          <a:xfrm flipH="1">
            <a:off x="2743200" y="1981200"/>
            <a:ext cx="1524000" cy="533400"/>
          </a:xfrm>
          <a:prstGeom prst="line">
            <a:avLst/>
          </a:prstGeom>
          <a:noFill/>
          <a:ln w="9525">
            <a:solidFill>
              <a:schemeClr val="tx1"/>
            </a:solidFill>
            <a:round/>
            <a:headEnd/>
            <a:tailEnd/>
          </a:ln>
        </p:spPr>
        <p:txBody>
          <a:bodyPr/>
          <a:lstStyle/>
          <a:p>
            <a:endParaRPr lang="en-US"/>
          </a:p>
        </p:txBody>
      </p:sp>
      <p:sp>
        <p:nvSpPr>
          <p:cNvPr id="57368" name="Line 23"/>
          <p:cNvSpPr>
            <a:spLocks noChangeShapeType="1"/>
          </p:cNvSpPr>
          <p:nvPr/>
        </p:nvSpPr>
        <p:spPr bwMode="auto">
          <a:xfrm>
            <a:off x="4876800" y="1981200"/>
            <a:ext cx="1295400" cy="609600"/>
          </a:xfrm>
          <a:prstGeom prst="line">
            <a:avLst/>
          </a:prstGeom>
          <a:noFill/>
          <a:ln w="9525">
            <a:solidFill>
              <a:schemeClr val="tx1"/>
            </a:solidFill>
            <a:round/>
            <a:headEnd/>
            <a:tailEnd/>
          </a:ln>
        </p:spPr>
        <p:txBody>
          <a:bodyPr/>
          <a:lstStyle/>
          <a:p>
            <a:endParaRPr lang="en-US"/>
          </a:p>
        </p:txBody>
      </p:sp>
      <p:sp>
        <p:nvSpPr>
          <p:cNvPr id="57369" name="Line 24"/>
          <p:cNvSpPr>
            <a:spLocks noChangeShapeType="1"/>
          </p:cNvSpPr>
          <p:nvPr/>
        </p:nvSpPr>
        <p:spPr bwMode="auto">
          <a:xfrm flipH="1">
            <a:off x="1066800" y="3657600"/>
            <a:ext cx="152400" cy="304800"/>
          </a:xfrm>
          <a:prstGeom prst="line">
            <a:avLst/>
          </a:prstGeom>
          <a:noFill/>
          <a:ln w="9525">
            <a:solidFill>
              <a:schemeClr val="tx1"/>
            </a:solidFill>
            <a:round/>
            <a:headEnd/>
            <a:tailEnd/>
          </a:ln>
        </p:spPr>
        <p:txBody>
          <a:bodyPr/>
          <a:lstStyle/>
          <a:p>
            <a:endParaRPr lang="en-US"/>
          </a:p>
        </p:txBody>
      </p:sp>
      <p:sp>
        <p:nvSpPr>
          <p:cNvPr id="57370" name="Line 25"/>
          <p:cNvSpPr>
            <a:spLocks noChangeShapeType="1"/>
          </p:cNvSpPr>
          <p:nvPr/>
        </p:nvSpPr>
        <p:spPr bwMode="auto">
          <a:xfrm>
            <a:off x="1524000" y="3657600"/>
            <a:ext cx="76200" cy="304800"/>
          </a:xfrm>
          <a:prstGeom prst="line">
            <a:avLst/>
          </a:prstGeom>
          <a:noFill/>
          <a:ln w="9525">
            <a:solidFill>
              <a:schemeClr val="tx1"/>
            </a:solidFill>
            <a:round/>
            <a:headEnd/>
            <a:tailEnd/>
          </a:ln>
        </p:spPr>
        <p:txBody>
          <a:bodyPr/>
          <a:lstStyle/>
          <a:p>
            <a:endParaRPr lang="en-US"/>
          </a:p>
        </p:txBody>
      </p:sp>
      <p:sp>
        <p:nvSpPr>
          <p:cNvPr id="57371" name="Line 26"/>
          <p:cNvSpPr>
            <a:spLocks noChangeShapeType="1"/>
          </p:cNvSpPr>
          <p:nvPr/>
        </p:nvSpPr>
        <p:spPr bwMode="auto">
          <a:xfrm flipH="1">
            <a:off x="2819400" y="3657600"/>
            <a:ext cx="152400" cy="228600"/>
          </a:xfrm>
          <a:prstGeom prst="line">
            <a:avLst/>
          </a:prstGeom>
          <a:noFill/>
          <a:ln w="9525">
            <a:solidFill>
              <a:schemeClr val="tx1"/>
            </a:solidFill>
            <a:round/>
            <a:headEnd/>
            <a:tailEnd/>
          </a:ln>
        </p:spPr>
        <p:txBody>
          <a:bodyPr/>
          <a:lstStyle/>
          <a:p>
            <a:endParaRPr lang="en-US"/>
          </a:p>
        </p:txBody>
      </p:sp>
      <p:sp>
        <p:nvSpPr>
          <p:cNvPr id="57372" name="Line 27"/>
          <p:cNvSpPr>
            <a:spLocks noChangeShapeType="1"/>
          </p:cNvSpPr>
          <p:nvPr/>
        </p:nvSpPr>
        <p:spPr bwMode="auto">
          <a:xfrm>
            <a:off x="3276600" y="3581400"/>
            <a:ext cx="228600" cy="304800"/>
          </a:xfrm>
          <a:prstGeom prst="line">
            <a:avLst/>
          </a:prstGeom>
          <a:noFill/>
          <a:ln w="9525">
            <a:solidFill>
              <a:schemeClr val="tx1"/>
            </a:solidFill>
            <a:round/>
            <a:headEnd/>
            <a:tailEnd/>
          </a:ln>
        </p:spPr>
        <p:txBody>
          <a:bodyPr/>
          <a:lstStyle/>
          <a:p>
            <a:endParaRPr lang="en-US"/>
          </a:p>
        </p:txBody>
      </p:sp>
      <p:sp>
        <p:nvSpPr>
          <p:cNvPr id="57373" name="Line 28"/>
          <p:cNvSpPr>
            <a:spLocks noChangeShapeType="1"/>
          </p:cNvSpPr>
          <p:nvPr/>
        </p:nvSpPr>
        <p:spPr bwMode="auto">
          <a:xfrm flipH="1">
            <a:off x="5181600" y="3581400"/>
            <a:ext cx="152400" cy="228600"/>
          </a:xfrm>
          <a:prstGeom prst="line">
            <a:avLst/>
          </a:prstGeom>
          <a:noFill/>
          <a:ln w="9525">
            <a:solidFill>
              <a:schemeClr val="tx1"/>
            </a:solidFill>
            <a:round/>
            <a:headEnd/>
            <a:tailEnd/>
          </a:ln>
        </p:spPr>
        <p:txBody>
          <a:bodyPr/>
          <a:lstStyle/>
          <a:p>
            <a:endParaRPr lang="en-US"/>
          </a:p>
        </p:txBody>
      </p:sp>
      <p:sp>
        <p:nvSpPr>
          <p:cNvPr id="57374" name="Line 29"/>
          <p:cNvSpPr>
            <a:spLocks noChangeShapeType="1"/>
          </p:cNvSpPr>
          <p:nvPr/>
        </p:nvSpPr>
        <p:spPr bwMode="auto">
          <a:xfrm>
            <a:off x="5638800" y="3581400"/>
            <a:ext cx="228600" cy="228600"/>
          </a:xfrm>
          <a:prstGeom prst="line">
            <a:avLst/>
          </a:prstGeom>
          <a:noFill/>
          <a:ln w="9525">
            <a:solidFill>
              <a:schemeClr val="tx1"/>
            </a:solidFill>
            <a:round/>
            <a:headEnd/>
            <a:tailEnd/>
          </a:ln>
        </p:spPr>
        <p:txBody>
          <a:bodyPr/>
          <a:lstStyle/>
          <a:p>
            <a:endParaRPr lang="en-US"/>
          </a:p>
        </p:txBody>
      </p:sp>
      <p:sp>
        <p:nvSpPr>
          <p:cNvPr id="57375" name="Line 30"/>
          <p:cNvSpPr>
            <a:spLocks noChangeShapeType="1"/>
          </p:cNvSpPr>
          <p:nvPr/>
        </p:nvSpPr>
        <p:spPr bwMode="auto">
          <a:xfrm flipH="1">
            <a:off x="5715000" y="2895600"/>
            <a:ext cx="533400" cy="381000"/>
          </a:xfrm>
          <a:prstGeom prst="line">
            <a:avLst/>
          </a:prstGeom>
          <a:noFill/>
          <a:ln w="9525">
            <a:solidFill>
              <a:schemeClr val="tx1"/>
            </a:solidFill>
            <a:round/>
            <a:headEnd/>
            <a:tailEnd/>
          </a:ln>
        </p:spPr>
        <p:txBody>
          <a:bodyPr/>
          <a:lstStyle/>
          <a:p>
            <a:endParaRPr lang="en-US"/>
          </a:p>
        </p:txBody>
      </p:sp>
      <p:sp>
        <p:nvSpPr>
          <p:cNvPr id="57376" name="Line 31"/>
          <p:cNvSpPr>
            <a:spLocks noChangeShapeType="1"/>
          </p:cNvSpPr>
          <p:nvPr/>
        </p:nvSpPr>
        <p:spPr bwMode="auto">
          <a:xfrm>
            <a:off x="6705600" y="2819400"/>
            <a:ext cx="533400" cy="381000"/>
          </a:xfrm>
          <a:prstGeom prst="line">
            <a:avLst/>
          </a:prstGeom>
          <a:noFill/>
          <a:ln w="9525">
            <a:solidFill>
              <a:schemeClr val="tx1"/>
            </a:solidFill>
            <a:round/>
            <a:headEnd/>
            <a:tailEnd/>
          </a:ln>
        </p:spPr>
        <p:txBody>
          <a:bodyPr/>
          <a:lstStyle/>
          <a:p>
            <a:endParaRPr lang="en-US"/>
          </a:p>
        </p:txBody>
      </p:sp>
      <p:sp>
        <p:nvSpPr>
          <p:cNvPr id="57377" name="Line 32"/>
          <p:cNvSpPr>
            <a:spLocks noChangeShapeType="1"/>
          </p:cNvSpPr>
          <p:nvPr/>
        </p:nvSpPr>
        <p:spPr bwMode="auto">
          <a:xfrm flipH="1">
            <a:off x="7162800" y="3581400"/>
            <a:ext cx="152400" cy="304800"/>
          </a:xfrm>
          <a:prstGeom prst="line">
            <a:avLst/>
          </a:prstGeom>
          <a:noFill/>
          <a:ln w="9525">
            <a:solidFill>
              <a:schemeClr val="tx1"/>
            </a:solidFill>
            <a:round/>
            <a:headEnd/>
            <a:tailEnd/>
          </a:ln>
        </p:spPr>
        <p:txBody>
          <a:bodyPr/>
          <a:lstStyle/>
          <a:p>
            <a:endParaRPr lang="en-US"/>
          </a:p>
        </p:txBody>
      </p:sp>
      <p:sp>
        <p:nvSpPr>
          <p:cNvPr id="57378" name="Line 33"/>
          <p:cNvSpPr>
            <a:spLocks noChangeShapeType="1"/>
          </p:cNvSpPr>
          <p:nvPr/>
        </p:nvSpPr>
        <p:spPr bwMode="auto">
          <a:xfrm>
            <a:off x="7620000" y="3581400"/>
            <a:ext cx="228600" cy="228600"/>
          </a:xfrm>
          <a:prstGeom prst="line">
            <a:avLst/>
          </a:prstGeom>
          <a:noFill/>
          <a:ln w="9525">
            <a:solidFill>
              <a:schemeClr val="tx1"/>
            </a:solidFill>
            <a:round/>
            <a:headEnd/>
            <a:tailEnd/>
          </a:ln>
        </p:spPr>
        <p:txBody>
          <a:bodyPr/>
          <a:lstStyle/>
          <a:p>
            <a:endParaRPr lang="en-US"/>
          </a:p>
        </p:txBody>
      </p:sp>
      <p:sp>
        <p:nvSpPr>
          <p:cNvPr id="35" name="Rectangle 3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8371" name="Text Box 2"/>
          <p:cNvSpPr txBox="1">
            <a:spLocks noChangeArrowheads="1"/>
          </p:cNvSpPr>
          <p:nvPr/>
        </p:nvSpPr>
        <p:spPr bwMode="auto">
          <a:xfrm>
            <a:off x="408257" y="1295400"/>
            <a:ext cx="8283037" cy="3108543"/>
          </a:xfrm>
          <a:prstGeom prst="rect">
            <a:avLst/>
          </a:prstGeom>
          <a:noFill/>
          <a:ln w="9525">
            <a:noFill/>
            <a:miter lim="800000"/>
            <a:headEnd/>
            <a:tailEnd/>
          </a:ln>
        </p:spPr>
        <p:txBody>
          <a:bodyPr wrap="none">
            <a:spAutoFit/>
          </a:bodyPr>
          <a:lstStyle/>
          <a:p>
            <a:endParaRPr lang="en-US" sz="3200" dirty="0">
              <a:latin typeface="Arial" charset="0"/>
            </a:endParaRPr>
          </a:p>
          <a:p>
            <a:r>
              <a:rPr lang="en-US" b="0" dirty="0">
                <a:latin typeface="Arial" charset="0"/>
              </a:rPr>
              <a:t>Quick sort finds a pivot value.  All numbers </a:t>
            </a:r>
          </a:p>
          <a:p>
            <a:r>
              <a:rPr lang="en-US" b="0" dirty="0">
                <a:latin typeface="Arial" charset="0"/>
              </a:rPr>
              <a:t>greater than the pivot move to the right and </a:t>
            </a:r>
          </a:p>
          <a:p>
            <a:r>
              <a:rPr lang="en-US" b="0" dirty="0">
                <a:latin typeface="Arial" charset="0"/>
              </a:rPr>
              <a:t>all numbers less move to the left.  </a:t>
            </a:r>
          </a:p>
          <a:p>
            <a:r>
              <a:rPr lang="en-US" b="0" dirty="0">
                <a:latin typeface="Arial" charset="0"/>
              </a:rPr>
              <a:t>This list is then chopped in two and the</a:t>
            </a:r>
          </a:p>
          <a:p>
            <a:r>
              <a:rPr lang="en-US" b="0" dirty="0">
                <a:latin typeface="Arial" charset="0"/>
              </a:rPr>
              <a:t>process above is repeated on the smaller sections.</a:t>
            </a:r>
          </a:p>
          <a:p>
            <a:endParaRPr lang="en-US" sz="2400" b="0" dirty="0">
              <a:latin typeface="Arial" charset="0"/>
            </a:endParaRPr>
          </a:p>
        </p:txBody>
      </p:sp>
      <p:sp>
        <p:nvSpPr>
          <p:cNvPr id="58372" name="WordArt 3"/>
          <p:cNvSpPr>
            <a:spLocks noChangeArrowheads="1" noChangeShapeType="1" noTextEdit="1"/>
          </p:cNvSpPr>
          <p:nvPr/>
        </p:nvSpPr>
        <p:spPr bwMode="auto">
          <a:xfrm>
            <a:off x="1981200" y="46482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9396" name="Text Box 3"/>
          <p:cNvSpPr txBox="1">
            <a:spLocks noChangeArrowheads="1"/>
          </p:cNvSpPr>
          <p:nvPr/>
        </p:nvSpPr>
        <p:spPr bwMode="auto">
          <a:xfrm>
            <a:off x="898525" y="1733550"/>
            <a:ext cx="184150" cy="519113"/>
          </a:xfrm>
          <a:prstGeom prst="rect">
            <a:avLst/>
          </a:prstGeom>
          <a:noFill/>
          <a:ln w="9525">
            <a:noFill/>
            <a:miter lim="800000"/>
            <a:headEnd/>
            <a:tailEnd/>
          </a:ln>
        </p:spPr>
        <p:txBody>
          <a:bodyPr wrap="none">
            <a:spAutoFit/>
          </a:bodyPr>
          <a:lstStyle/>
          <a:p>
            <a:pPr algn="l"/>
            <a:endParaRPr lang="en-US" b="0"/>
          </a:p>
        </p:txBody>
      </p:sp>
      <p:sp>
        <p:nvSpPr>
          <p:cNvPr id="59397" name="Rectangle 4"/>
          <p:cNvSpPr>
            <a:spLocks noChangeArrowheads="1"/>
          </p:cNvSpPr>
          <p:nvPr/>
        </p:nvSpPr>
        <p:spPr bwMode="auto">
          <a:xfrm>
            <a:off x="3581400" y="16002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59398" name="Rectangle 5"/>
          <p:cNvSpPr>
            <a:spLocks noChangeArrowheads="1"/>
          </p:cNvSpPr>
          <p:nvPr/>
        </p:nvSpPr>
        <p:spPr bwMode="auto">
          <a:xfrm>
            <a:off x="2057400" y="2743200"/>
            <a:ext cx="1371600" cy="914400"/>
          </a:xfrm>
          <a:prstGeom prst="rect">
            <a:avLst/>
          </a:prstGeom>
          <a:solidFill>
            <a:srgbClr val="FFFFCC"/>
          </a:solidFill>
          <a:ln w="9525">
            <a:solidFill>
              <a:schemeClr val="tx1"/>
            </a:solidFill>
            <a:miter lim="800000"/>
            <a:headEnd/>
            <a:tailEnd/>
          </a:ln>
        </p:spPr>
        <p:txBody>
          <a:bodyPr wrap="none" anchor="ctr"/>
          <a:lstStyle/>
          <a:p>
            <a:r>
              <a:rPr lang="pt-BR"/>
              <a:t>1 . . 22</a:t>
            </a:r>
            <a:endParaRPr lang="en-US"/>
          </a:p>
        </p:txBody>
      </p:sp>
      <p:sp>
        <p:nvSpPr>
          <p:cNvPr id="59399" name="Rectangle 6"/>
          <p:cNvSpPr>
            <a:spLocks noChangeArrowheads="1"/>
          </p:cNvSpPr>
          <p:nvPr/>
        </p:nvSpPr>
        <p:spPr bwMode="auto">
          <a:xfrm>
            <a:off x="5257800" y="2743200"/>
            <a:ext cx="1524000" cy="914400"/>
          </a:xfrm>
          <a:prstGeom prst="rect">
            <a:avLst/>
          </a:prstGeom>
          <a:solidFill>
            <a:srgbClr val="FFFFCC"/>
          </a:solidFill>
          <a:ln w="9525">
            <a:solidFill>
              <a:schemeClr val="tx1"/>
            </a:solidFill>
            <a:miter lim="800000"/>
            <a:headEnd/>
            <a:tailEnd/>
          </a:ln>
        </p:spPr>
        <p:txBody>
          <a:bodyPr wrap="none" anchor="ctr"/>
          <a:lstStyle/>
          <a:p>
            <a:r>
              <a:rPr lang="pt-BR"/>
              <a:t>23 . . 32</a:t>
            </a:r>
            <a:endParaRPr lang="en-US"/>
          </a:p>
        </p:txBody>
      </p:sp>
      <p:sp>
        <p:nvSpPr>
          <p:cNvPr id="59400" name="Rectangle 7"/>
          <p:cNvSpPr>
            <a:spLocks noChangeArrowheads="1"/>
          </p:cNvSpPr>
          <p:nvPr/>
        </p:nvSpPr>
        <p:spPr bwMode="auto">
          <a:xfrm>
            <a:off x="47244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23 . .25</a:t>
            </a:r>
            <a:endParaRPr lang="en-US"/>
          </a:p>
        </p:txBody>
      </p:sp>
      <p:sp>
        <p:nvSpPr>
          <p:cNvPr id="59401" name="Rectangle 8"/>
          <p:cNvSpPr>
            <a:spLocks noChangeArrowheads="1"/>
          </p:cNvSpPr>
          <p:nvPr/>
        </p:nvSpPr>
        <p:spPr bwMode="auto">
          <a:xfrm>
            <a:off x="6324600" y="40386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59402" name="Rectangle 9"/>
          <p:cNvSpPr>
            <a:spLocks noChangeArrowheads="1"/>
          </p:cNvSpPr>
          <p:nvPr/>
        </p:nvSpPr>
        <p:spPr bwMode="auto">
          <a:xfrm>
            <a:off x="990600" y="4038600"/>
            <a:ext cx="1371600" cy="914400"/>
          </a:xfrm>
          <a:prstGeom prst="rect">
            <a:avLst/>
          </a:prstGeom>
          <a:solidFill>
            <a:srgbClr val="FFFFCC"/>
          </a:solidFill>
          <a:ln w="9525">
            <a:solidFill>
              <a:schemeClr val="tx1"/>
            </a:solidFill>
            <a:miter lim="800000"/>
            <a:headEnd/>
            <a:tailEnd/>
          </a:ln>
        </p:spPr>
        <p:txBody>
          <a:bodyPr wrap="none" anchor="ctr"/>
          <a:lstStyle/>
          <a:p>
            <a:r>
              <a:rPr lang="pt-BR"/>
              <a:t>1 . . 19</a:t>
            </a:r>
            <a:endParaRPr lang="en-US"/>
          </a:p>
        </p:txBody>
      </p:sp>
      <p:sp>
        <p:nvSpPr>
          <p:cNvPr id="59403" name="Rectangle 10"/>
          <p:cNvSpPr>
            <a:spLocks noChangeArrowheads="1"/>
          </p:cNvSpPr>
          <p:nvPr/>
        </p:nvSpPr>
        <p:spPr bwMode="auto">
          <a:xfrm>
            <a:off x="25908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20. . 22</a:t>
            </a:r>
            <a:endParaRPr lang="en-US"/>
          </a:p>
        </p:txBody>
      </p:sp>
      <p:sp>
        <p:nvSpPr>
          <p:cNvPr id="59404"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Quick sort chops up the list into smaller pieces</a:t>
            </a:r>
            <a:br>
              <a:rPr lang="en-US" b="0"/>
            </a:br>
            <a:r>
              <a:rPr lang="en-US" b="0"/>
              <a:t>as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0419" name="Text Box 2"/>
          <p:cNvSpPr txBox="1">
            <a:spLocks noChangeArrowheads="1"/>
          </p:cNvSpPr>
          <p:nvPr/>
        </p:nvSpPr>
        <p:spPr bwMode="auto">
          <a:xfrm>
            <a:off x="457200" y="1295400"/>
            <a:ext cx="8578850" cy="5216525"/>
          </a:xfrm>
          <a:prstGeom prst="rect">
            <a:avLst/>
          </a:prstGeom>
          <a:noFill/>
          <a:ln w="9525">
            <a:noFill/>
            <a:miter lim="800000"/>
            <a:headEnd/>
            <a:tailEnd/>
          </a:ln>
        </p:spPr>
        <p:txBody>
          <a:bodyPr wrap="none">
            <a:spAutoFit/>
          </a:bodyPr>
          <a:lstStyle/>
          <a:p>
            <a:pPr algn="l"/>
            <a:r>
              <a:rPr lang="en-US" dirty="0"/>
              <a:t>void</a:t>
            </a:r>
            <a:r>
              <a:rPr lang="en-US" b="0" dirty="0"/>
              <a:t> </a:t>
            </a:r>
            <a:r>
              <a:rPr lang="en-US" b="0" dirty="0" err="1"/>
              <a:t>quickSort</a:t>
            </a:r>
            <a:r>
              <a:rPr lang="en-US" b="0" dirty="0"/>
              <a:t>(Comparable[] stuff, </a:t>
            </a:r>
            <a:r>
              <a:rPr lang="en-US" dirty="0"/>
              <a:t>int</a:t>
            </a:r>
            <a:r>
              <a:rPr lang="en-US" b="0" dirty="0"/>
              <a:t> low, </a:t>
            </a:r>
            <a:r>
              <a:rPr lang="en-US" dirty="0"/>
              <a:t>int</a:t>
            </a:r>
            <a:r>
              <a:rPr lang="en-US" b="0" dirty="0"/>
              <a:t> high)</a:t>
            </a:r>
          </a:p>
          <a:p>
            <a:pPr algn="l"/>
            <a:r>
              <a:rPr lang="en-US" b="0" dirty="0"/>
              <a:t>{</a:t>
            </a:r>
          </a:p>
          <a:p>
            <a:pPr algn="l"/>
            <a:r>
              <a:rPr lang="en-US" dirty="0"/>
              <a:t>  if</a:t>
            </a:r>
            <a:r>
              <a:rPr lang="en-US" b="0" dirty="0"/>
              <a:t> (low &lt; high)</a:t>
            </a:r>
          </a:p>
          <a:p>
            <a:pPr algn="l"/>
            <a:r>
              <a:rPr lang="en-US" b="0" dirty="0"/>
              <a:t>  {</a:t>
            </a:r>
          </a:p>
          <a:p>
            <a:pPr algn="l"/>
            <a:r>
              <a:rPr lang="en-US" dirty="0"/>
              <a:t>    int</a:t>
            </a:r>
            <a:r>
              <a:rPr lang="en-US" b="0" dirty="0"/>
              <a:t> spot = partition(stuff, low, high);</a:t>
            </a:r>
          </a:p>
          <a:p>
            <a:pPr algn="l"/>
            <a:r>
              <a:rPr lang="en-US" b="0" dirty="0"/>
              <a:t>    </a:t>
            </a:r>
            <a:r>
              <a:rPr lang="en-US" b="0" dirty="0" err="1"/>
              <a:t>quickSort</a:t>
            </a:r>
            <a:r>
              <a:rPr lang="en-US" b="0" dirty="0"/>
              <a:t>(stuff, low, spot);</a:t>
            </a:r>
          </a:p>
          <a:p>
            <a:pPr algn="l"/>
            <a:r>
              <a:rPr lang="en-US" b="0" dirty="0"/>
              <a:t>    </a:t>
            </a:r>
            <a:r>
              <a:rPr lang="en-US" b="0" dirty="0" err="1"/>
              <a:t>quickSort</a:t>
            </a:r>
            <a:r>
              <a:rPr lang="en-US" b="0" dirty="0"/>
              <a:t>(stuff, spot+1, high);</a:t>
            </a:r>
          </a:p>
          <a:p>
            <a:pPr algn="l"/>
            <a:r>
              <a:rPr lang="en-US" b="0" dirty="0"/>
              <a:t>  }</a:t>
            </a:r>
          </a:p>
          <a:p>
            <a:pPr algn="l"/>
            <a:r>
              <a:rPr lang="en-US" b="0" dirty="0"/>
              <a:t>}</a:t>
            </a:r>
          </a:p>
          <a:p>
            <a:pPr algn="l"/>
            <a:endParaRPr lang="en-US" b="0" dirty="0"/>
          </a:p>
          <a:p>
            <a:pPr algn="l"/>
            <a:r>
              <a:rPr lang="en-US" dirty="0" err="1">
                <a:solidFill>
                  <a:srgbClr val="FF3300"/>
                </a:solidFill>
              </a:rPr>
              <a:t>Arrays.sort</a:t>
            </a:r>
            <a:r>
              <a:rPr lang="en-US" dirty="0">
                <a:solidFill>
                  <a:srgbClr val="FF3300"/>
                </a:solidFill>
              </a:rPr>
              <a:t>( ) uses the </a:t>
            </a:r>
            <a:r>
              <a:rPr lang="en-US" dirty="0" err="1">
                <a:solidFill>
                  <a:srgbClr val="FF3300"/>
                </a:solidFill>
              </a:rPr>
              <a:t>quickSort</a:t>
            </a:r>
            <a:r>
              <a:rPr lang="en-US" dirty="0">
                <a:solidFill>
                  <a:srgbClr val="FF3300"/>
                </a:solidFill>
              </a:rPr>
              <a:t> </a:t>
            </a:r>
          </a:p>
          <a:p>
            <a:pPr algn="l"/>
            <a:r>
              <a:rPr lang="en-US" dirty="0">
                <a:solidFill>
                  <a:srgbClr val="FF3300"/>
                </a:solidFill>
              </a:rPr>
              <a:t>					if sorting primitives.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0484" name="Rectangle 3"/>
          <p:cNvSpPr>
            <a:spLocks noChangeArrowheads="1"/>
          </p:cNvSpPr>
          <p:nvPr/>
        </p:nvSpPr>
        <p:spPr bwMode="auto">
          <a:xfrm>
            <a:off x="457200" y="1600200"/>
            <a:ext cx="7162800" cy="4400550"/>
          </a:xfrm>
          <a:prstGeom prst="rect">
            <a:avLst/>
          </a:prstGeom>
          <a:noFill/>
          <a:ln w="9525">
            <a:noFill/>
            <a:miter lim="800000"/>
            <a:headEnd/>
            <a:tailEnd/>
          </a:ln>
        </p:spPr>
        <p:txBody>
          <a:bodyPr>
            <a:spAutoFit/>
          </a:bodyPr>
          <a:lstStyle/>
          <a:p>
            <a:pPr algn="l"/>
            <a:r>
              <a:rPr lang="en-US"/>
              <a:t>ArrayList&lt;Integer&gt; ray; </a:t>
            </a:r>
          </a:p>
          <a:p>
            <a:pPr algn="l"/>
            <a:r>
              <a:rPr lang="en-US"/>
              <a:t>ray=new ArrayList&lt;Integer&gt;();</a:t>
            </a:r>
          </a:p>
          <a:p>
            <a:pPr algn="l"/>
            <a:r>
              <a:rPr lang="en-US"/>
              <a:t>ray.add(21);</a:t>
            </a:r>
          </a:p>
          <a:p>
            <a:pPr algn="l"/>
            <a:r>
              <a:rPr lang="en-US"/>
              <a:t>ray.add(14);</a:t>
            </a:r>
          </a:p>
          <a:p>
            <a:pPr algn="l"/>
            <a:r>
              <a:rPr lang="en-US"/>
              <a:t>ray.add(0,13);</a:t>
            </a:r>
          </a:p>
          <a:p>
            <a:pPr algn="l"/>
            <a:r>
              <a:rPr lang="en-US"/>
              <a:t>ray.add(25);</a:t>
            </a:r>
          </a:p>
          <a:p>
            <a:pPr algn="l"/>
            <a:r>
              <a:rPr lang="en-US"/>
              <a:t>out.println( ray.indexOf( 21 ) );</a:t>
            </a:r>
          </a:p>
          <a:p>
            <a:pPr algn="l"/>
            <a:r>
              <a:rPr lang="en-US"/>
              <a:t>out.println( ray.indexOf( 17 ) );</a:t>
            </a:r>
          </a:p>
          <a:p>
            <a:pPr algn="l"/>
            <a:r>
              <a:rPr lang="en-US"/>
              <a:t>out.println( ray.contains(25 ) );</a:t>
            </a:r>
          </a:p>
          <a:p>
            <a:pPr algn="l"/>
            <a:r>
              <a:rPr lang="en-US"/>
              <a:t>out.println( ray.contains( 63 ) );</a:t>
            </a:r>
          </a:p>
        </p:txBody>
      </p:sp>
      <p:sp>
        <p:nvSpPr>
          <p:cNvPr id="20485" name="Text Box 4"/>
          <p:cNvSpPr txBox="1">
            <a:spLocks noChangeArrowheads="1"/>
          </p:cNvSpPr>
          <p:nvPr/>
        </p:nvSpPr>
        <p:spPr bwMode="auto">
          <a:xfrm>
            <a:off x="7010400" y="2286000"/>
            <a:ext cx="1905000" cy="2554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OUTPU0</a:t>
            </a:r>
            <a:br>
              <a:rPr lang="en-US" sz="3200"/>
            </a:br>
            <a:r>
              <a:rPr lang="en-US" sz="3200"/>
              <a:t>1</a:t>
            </a:r>
            <a:br>
              <a:rPr lang="en-US" sz="3200"/>
            </a:br>
            <a:r>
              <a:rPr lang="en-US" sz="3200"/>
              <a:t>-1</a:t>
            </a:r>
            <a:br>
              <a:rPr lang="en-US" sz="3200"/>
            </a:br>
            <a:r>
              <a:rPr lang="en-US" sz="3200"/>
              <a:t>true</a:t>
            </a:r>
            <a:br>
              <a:rPr lang="en-US" sz="3200"/>
            </a:br>
            <a:r>
              <a:rPr lang="en-US" sz="3200"/>
              <a:t>false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 Searches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1444" name="Text Box 3"/>
          <p:cNvSpPr txBox="1">
            <a:spLocks noChangeArrowheads="1"/>
          </p:cNvSpPr>
          <p:nvPr/>
        </p:nvSpPr>
        <p:spPr bwMode="auto">
          <a:xfrm>
            <a:off x="1143000" y="1447800"/>
            <a:ext cx="5967467" cy="4708981"/>
          </a:xfrm>
          <a:prstGeom prst="rect">
            <a:avLst/>
          </a:prstGeom>
          <a:noFill/>
          <a:ln w="9525">
            <a:noFill/>
            <a:miter lim="800000"/>
            <a:headEnd/>
            <a:tailEnd/>
          </a:ln>
        </p:spPr>
        <p:txBody>
          <a:bodyPr wrap="none">
            <a:spAutoFit/>
          </a:bodyPr>
          <a:lstStyle/>
          <a:p>
            <a:pPr algn="l"/>
            <a:r>
              <a:rPr lang="en-US" sz="2000" dirty="0" err="1"/>
              <a:t>int</a:t>
            </a:r>
            <a:r>
              <a:rPr lang="en-US" sz="2000" b="0" dirty="0"/>
              <a:t> partition(Comparable[] stuff, </a:t>
            </a:r>
            <a:r>
              <a:rPr lang="en-US" sz="2000" dirty="0" err="1"/>
              <a:t>int</a:t>
            </a:r>
            <a:r>
              <a:rPr lang="en-US" sz="2000" b="0" dirty="0"/>
              <a:t> low, </a:t>
            </a:r>
            <a:r>
              <a:rPr lang="en-US" sz="2000" dirty="0" err="1"/>
              <a:t>int</a:t>
            </a:r>
            <a:r>
              <a:rPr lang="en-US" sz="2000" b="0" dirty="0"/>
              <a:t> high) </a:t>
            </a:r>
          </a:p>
          <a:p>
            <a:pPr algn="l"/>
            <a:r>
              <a:rPr lang="en-US" sz="2000" b="0" dirty="0"/>
              <a:t>{</a:t>
            </a:r>
          </a:p>
          <a:p>
            <a:pPr algn="l"/>
            <a:r>
              <a:rPr lang="en-US" sz="2000" b="0" dirty="0"/>
              <a:t>  Comparable pivot = stuff[low]; </a:t>
            </a:r>
          </a:p>
          <a:p>
            <a:pPr algn="l"/>
            <a:r>
              <a:rPr lang="en-US" sz="2000" dirty="0"/>
              <a:t>  </a:t>
            </a:r>
            <a:r>
              <a:rPr lang="en-US" sz="2000" dirty="0" err="1"/>
              <a:t>int</a:t>
            </a:r>
            <a:r>
              <a:rPr lang="en-US" sz="2000" dirty="0"/>
              <a:t> </a:t>
            </a:r>
            <a:r>
              <a:rPr lang="en-US" sz="2000" b="0" dirty="0" err="1"/>
              <a:t>bot</a:t>
            </a:r>
            <a:r>
              <a:rPr lang="en-US" sz="2000" b="0" dirty="0"/>
              <a:t> = low-1; </a:t>
            </a:r>
          </a:p>
          <a:p>
            <a:pPr algn="l"/>
            <a:r>
              <a:rPr lang="en-US" sz="2000" dirty="0"/>
              <a:t>  </a:t>
            </a:r>
            <a:r>
              <a:rPr lang="en-US" sz="2000" dirty="0" err="1"/>
              <a:t>int</a:t>
            </a:r>
            <a:r>
              <a:rPr lang="en-US" sz="2000" b="0" dirty="0"/>
              <a:t> top = high+1;		</a:t>
            </a:r>
          </a:p>
          <a:p>
            <a:pPr algn="l"/>
            <a:r>
              <a:rPr lang="en-US" sz="2000" dirty="0"/>
              <a:t>  while</a:t>
            </a:r>
            <a:r>
              <a:rPr lang="en-US" sz="2000" b="0" dirty="0"/>
              <a:t>(</a:t>
            </a:r>
            <a:r>
              <a:rPr lang="en-US" sz="2000" b="0" dirty="0" err="1"/>
              <a:t>bot</a:t>
            </a:r>
            <a:r>
              <a:rPr lang="en-US" sz="2000" b="0" dirty="0"/>
              <a:t>&lt;top) {	</a:t>
            </a:r>
          </a:p>
          <a:p>
            <a:pPr algn="l"/>
            <a:r>
              <a:rPr lang="en-US" sz="2000" dirty="0"/>
              <a:t>    while</a:t>
            </a:r>
            <a:r>
              <a:rPr lang="en-US" sz="2000" b="0" dirty="0"/>
              <a:t> (stuff[--top].</a:t>
            </a:r>
            <a:r>
              <a:rPr lang="en-US" sz="2000" dirty="0" err="1">
                <a:solidFill>
                  <a:srgbClr val="FF3300"/>
                </a:solidFill>
              </a:rPr>
              <a:t>compareTo</a:t>
            </a:r>
            <a:r>
              <a:rPr lang="en-US" sz="2000" b="0" dirty="0"/>
              <a:t>(pivot) &gt; 0); </a:t>
            </a:r>
          </a:p>
          <a:p>
            <a:pPr algn="l"/>
            <a:r>
              <a:rPr lang="en-US" sz="2000" dirty="0"/>
              <a:t>    while</a:t>
            </a:r>
            <a:r>
              <a:rPr lang="en-US" sz="2000" b="0" dirty="0"/>
              <a:t> (stuff[++</a:t>
            </a:r>
            <a:r>
              <a:rPr lang="en-US" sz="2000" b="0" dirty="0" err="1"/>
              <a:t>bot</a:t>
            </a:r>
            <a:r>
              <a:rPr lang="en-US" sz="2000" b="0" dirty="0"/>
              <a:t>].</a:t>
            </a:r>
            <a:r>
              <a:rPr lang="en-US" sz="2000" dirty="0" err="1">
                <a:solidFill>
                  <a:srgbClr val="FF3300"/>
                </a:solidFill>
              </a:rPr>
              <a:t>compareTo</a:t>
            </a:r>
            <a:r>
              <a:rPr lang="en-US" sz="2000" b="0" dirty="0"/>
              <a:t>(pivot) &lt; 0);</a:t>
            </a:r>
          </a:p>
          <a:p>
            <a:pPr algn="l"/>
            <a:r>
              <a:rPr lang="en-US" sz="2000" dirty="0"/>
              <a:t>    if</a:t>
            </a:r>
            <a:r>
              <a:rPr lang="en-US" sz="2000" b="0" dirty="0"/>
              <a:t>(</a:t>
            </a:r>
            <a:r>
              <a:rPr lang="en-US" sz="2000" b="0" dirty="0" err="1"/>
              <a:t>bot</a:t>
            </a:r>
            <a:r>
              <a:rPr lang="en-US" sz="2000" b="0" dirty="0"/>
              <a:t> &gt;= top)</a:t>
            </a:r>
          </a:p>
          <a:p>
            <a:pPr algn="l"/>
            <a:r>
              <a:rPr lang="en-US" sz="2000" dirty="0"/>
              <a:t>      return</a:t>
            </a:r>
            <a:r>
              <a:rPr lang="en-US" sz="2000" b="0" dirty="0"/>
              <a:t> top;</a:t>
            </a:r>
          </a:p>
          <a:p>
            <a:pPr algn="l"/>
            <a:r>
              <a:rPr lang="en-US" sz="2000" b="0" dirty="0"/>
              <a:t>    Comparable temp = stuff[</a:t>
            </a:r>
            <a:r>
              <a:rPr lang="en-US" sz="2000" b="0" dirty="0" err="1"/>
              <a:t>bot</a:t>
            </a:r>
            <a:r>
              <a:rPr lang="en-US" sz="2000" b="0" dirty="0"/>
              <a:t>];</a:t>
            </a:r>
          </a:p>
          <a:p>
            <a:pPr algn="l"/>
            <a:r>
              <a:rPr lang="en-US" sz="2000" b="0" dirty="0"/>
              <a:t>    stuff[</a:t>
            </a:r>
            <a:r>
              <a:rPr lang="en-US" sz="2000" b="0" dirty="0" err="1"/>
              <a:t>bot</a:t>
            </a:r>
            <a:r>
              <a:rPr lang="en-US" sz="2000" b="0" dirty="0"/>
              <a:t>] = stuff[top];</a:t>
            </a:r>
          </a:p>
          <a:p>
            <a:pPr algn="l"/>
            <a:r>
              <a:rPr lang="en-US" sz="2000" b="0" dirty="0"/>
              <a:t>    stuff[top] = temp;</a:t>
            </a:r>
          </a:p>
          <a:p>
            <a:pPr algn="l"/>
            <a:r>
              <a:rPr lang="en-US" sz="2000" b="0" dirty="0"/>
              <a:t>  }</a:t>
            </a:r>
          </a:p>
          <a:p>
            <a:pPr algn="l"/>
            <a:r>
              <a:rPr lang="en-US" sz="2000" b="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2819400" y="57912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2468" name="Text Box 3"/>
          <p:cNvSpPr txBox="1">
            <a:spLocks noChangeArrowheads="1"/>
          </p:cNvSpPr>
          <p:nvPr/>
        </p:nvSpPr>
        <p:spPr bwMode="auto">
          <a:xfrm>
            <a:off x="1066800" y="1752600"/>
            <a:ext cx="6934200" cy="3539430"/>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a:t>pass 1  -  </a:t>
            </a:r>
            <a:r>
              <a:rPr lang="en-US" dirty="0">
                <a:solidFill>
                  <a:schemeClr val="accent2"/>
                </a:solidFill>
              </a:rPr>
              <a:t>67</a:t>
            </a:r>
            <a:r>
              <a:rPr lang="en-US" dirty="0"/>
              <a:t>  40  20  30  10  </a:t>
            </a:r>
            <a:r>
              <a:rPr lang="en-US" dirty="0">
                <a:solidFill>
                  <a:schemeClr val="accent2"/>
                </a:solidFill>
              </a:rPr>
              <a:t>90</a:t>
            </a:r>
          </a:p>
          <a:p>
            <a:pPr algn="l"/>
            <a:r>
              <a:rPr lang="en-US" dirty="0"/>
              <a:t>pass 2  -  </a:t>
            </a:r>
            <a:r>
              <a:rPr lang="en-US" dirty="0">
                <a:solidFill>
                  <a:schemeClr val="accent2"/>
                </a:solidFill>
              </a:rPr>
              <a:t>10</a:t>
            </a:r>
            <a:r>
              <a:rPr lang="en-US" dirty="0"/>
              <a:t>  40  20  30  </a:t>
            </a:r>
            <a:r>
              <a:rPr lang="en-US" dirty="0">
                <a:solidFill>
                  <a:schemeClr val="accent2"/>
                </a:solidFill>
              </a:rPr>
              <a:t>67</a:t>
            </a:r>
            <a:r>
              <a:rPr lang="en-US" dirty="0"/>
              <a:t>  90</a:t>
            </a:r>
          </a:p>
          <a:p>
            <a:pPr algn="l"/>
            <a:r>
              <a:rPr lang="en-US" dirty="0"/>
              <a:t>pass 3  -  10  40  20  30  67  90</a:t>
            </a:r>
          </a:p>
          <a:p>
            <a:pPr algn="l"/>
            <a:r>
              <a:rPr lang="en-US" dirty="0"/>
              <a:t>pass 4  -  10  </a:t>
            </a:r>
            <a:r>
              <a:rPr lang="en-US" dirty="0">
                <a:solidFill>
                  <a:schemeClr val="accent2"/>
                </a:solidFill>
              </a:rPr>
              <a:t>30</a:t>
            </a:r>
            <a:r>
              <a:rPr lang="en-US" dirty="0"/>
              <a:t>  20  </a:t>
            </a:r>
            <a:r>
              <a:rPr lang="en-US" dirty="0">
                <a:solidFill>
                  <a:schemeClr val="accent2"/>
                </a:solidFill>
              </a:rPr>
              <a:t>40</a:t>
            </a:r>
            <a:r>
              <a:rPr lang="en-US" dirty="0"/>
              <a:t>  67  90</a:t>
            </a:r>
          </a:p>
          <a:p>
            <a:pPr algn="l"/>
            <a:r>
              <a:rPr lang="en-US" dirty="0"/>
              <a:t>pass 5  -  10  20  30  40  67  90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1828800" y="56388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3491"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Partition</a:t>
            </a:r>
          </a:p>
        </p:txBody>
      </p:sp>
      <p:sp>
        <p:nvSpPr>
          <p:cNvPr id="63492" name="WordArt 4"/>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quickSort</a:t>
            </a:r>
          </a:p>
        </p:txBody>
      </p:sp>
      <p:sp>
        <p:nvSpPr>
          <p:cNvPr id="63493" name="Text Box 5"/>
          <p:cNvSpPr txBox="1">
            <a:spLocks noChangeArrowheads="1"/>
          </p:cNvSpPr>
          <p:nvPr/>
        </p:nvSpPr>
        <p:spPr bwMode="auto">
          <a:xfrm>
            <a:off x="685800" y="533400"/>
            <a:ext cx="8001000" cy="5643563"/>
          </a:xfrm>
          <a:prstGeom prst="rect">
            <a:avLst/>
          </a:prstGeom>
          <a:noFill/>
          <a:ln w="9525">
            <a:noFill/>
            <a:miter lim="800000"/>
            <a:headEnd/>
            <a:tailEnd/>
          </a:ln>
        </p:spPr>
        <p:txBody>
          <a:bodyPr>
            <a:spAutoFit/>
          </a:bodyPr>
          <a:lstStyle/>
          <a:p>
            <a:pPr algn="l"/>
            <a:r>
              <a:rPr lang="en-US"/>
              <a:t>The quickSort has a N*Log</a:t>
            </a:r>
            <a:r>
              <a:rPr lang="en-US" baseline="-25000"/>
              <a:t>2</a:t>
            </a:r>
            <a:r>
              <a:rPr lang="en-US"/>
              <a:t>N BigO.  </a:t>
            </a:r>
          </a:p>
          <a:p>
            <a:pPr algn="l"/>
            <a:endParaRPr lang="en-US"/>
          </a:p>
          <a:p>
            <a:pPr algn="l"/>
            <a:endParaRPr lang="en-US"/>
          </a:p>
          <a:p>
            <a:pPr algn="l"/>
            <a:endParaRPr lang="en-US"/>
          </a:p>
          <a:p>
            <a:pPr algn="l"/>
            <a:r>
              <a:rPr lang="en-US"/>
              <a:t>The quickSort method alone has a Log</a:t>
            </a:r>
            <a:r>
              <a:rPr lang="en-US" baseline="-25000"/>
              <a:t>2</a:t>
            </a:r>
            <a:r>
              <a:rPr lang="en-US"/>
              <a:t>N run time, but cannot be run without the partition method.</a:t>
            </a:r>
          </a:p>
          <a:p>
            <a:pPr algn="l"/>
            <a:endParaRPr lang="en-US"/>
          </a:p>
          <a:p>
            <a:pPr algn="l"/>
            <a:endParaRPr lang="en-US"/>
          </a:p>
          <a:p>
            <a:pPr algn="l"/>
            <a:endParaRPr lang="en-US"/>
          </a:p>
          <a:p>
            <a:pPr algn="l"/>
            <a:r>
              <a:rPr lang="en-US"/>
              <a:t>The partition method alone has an N run time and can be run without the quickSort method.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4515" name="Text Box 2"/>
          <p:cNvSpPr txBox="1">
            <a:spLocks noChangeArrowheads="1"/>
          </p:cNvSpPr>
          <p:nvPr/>
        </p:nvSpPr>
        <p:spPr bwMode="auto">
          <a:xfrm>
            <a:off x="121531" y="1219200"/>
            <a:ext cx="8872364" cy="3416320"/>
          </a:xfrm>
          <a:prstGeom prst="rect">
            <a:avLst/>
          </a:prstGeom>
          <a:noFill/>
          <a:ln w="9525">
            <a:noFill/>
            <a:miter lim="800000"/>
            <a:headEnd/>
            <a:tailEnd/>
          </a:ln>
        </p:spPr>
        <p:txBody>
          <a:bodyPr wrap="none">
            <a:spAutoFit/>
          </a:bodyPr>
          <a:lstStyle/>
          <a:p>
            <a:endParaRPr lang="en-US" sz="2400" dirty="0">
              <a:latin typeface="Arial" charset="0"/>
            </a:endParaRPr>
          </a:p>
          <a:p>
            <a:r>
              <a:rPr lang="en-US" dirty="0">
                <a:latin typeface="Arial" charset="0"/>
              </a:rPr>
              <a:t>Merge sort splits the list into smaller sections</a:t>
            </a:r>
          </a:p>
          <a:p>
            <a:r>
              <a:rPr lang="en-US" dirty="0">
                <a:latin typeface="Arial" charset="0"/>
              </a:rPr>
              <a:t>working its way down to groups of two or one.</a:t>
            </a:r>
          </a:p>
          <a:p>
            <a:r>
              <a:rPr lang="en-US" dirty="0">
                <a:latin typeface="Arial" charset="0"/>
              </a:rPr>
              <a:t>Once the smallest groups are reached, the merge</a:t>
            </a:r>
          </a:p>
          <a:p>
            <a:r>
              <a:rPr lang="en-US" dirty="0">
                <a:latin typeface="Arial" charset="0"/>
              </a:rPr>
              <a:t>method is called to organize the smaller lists.</a:t>
            </a:r>
          </a:p>
          <a:p>
            <a:r>
              <a:rPr lang="en-US" dirty="0">
                <a:latin typeface="Arial" charset="0"/>
              </a:rPr>
              <a:t>Merge copies from the sub list to a temp array.</a:t>
            </a:r>
          </a:p>
          <a:p>
            <a:r>
              <a:rPr lang="en-US" dirty="0">
                <a:latin typeface="Arial" charset="0"/>
              </a:rPr>
              <a:t>The items are put in the temp array in sorted order.</a:t>
            </a:r>
          </a:p>
          <a:p>
            <a:endParaRPr lang="en-US" sz="2400" b="0" dirty="0">
              <a:latin typeface="Times New Roman" pitchFamily="18" charset="0"/>
            </a:endParaRPr>
          </a:p>
        </p:txBody>
      </p:sp>
      <p:sp>
        <p:nvSpPr>
          <p:cNvPr id="64516" name="WordArt 3"/>
          <p:cNvSpPr>
            <a:spLocks noChangeArrowheads="1" noChangeShapeType="1" noTextEdit="1"/>
          </p:cNvSpPr>
          <p:nvPr/>
        </p:nvSpPr>
        <p:spPr bwMode="auto">
          <a:xfrm>
            <a:off x="2057400" y="48768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5540" name="Text Box 3"/>
          <p:cNvSpPr txBox="1">
            <a:spLocks noChangeArrowheads="1"/>
          </p:cNvSpPr>
          <p:nvPr/>
        </p:nvSpPr>
        <p:spPr bwMode="auto">
          <a:xfrm>
            <a:off x="898525" y="1428750"/>
            <a:ext cx="184150" cy="519113"/>
          </a:xfrm>
          <a:prstGeom prst="rect">
            <a:avLst/>
          </a:prstGeom>
          <a:noFill/>
          <a:ln w="9525">
            <a:noFill/>
            <a:miter lim="800000"/>
            <a:headEnd/>
            <a:tailEnd/>
          </a:ln>
        </p:spPr>
        <p:txBody>
          <a:bodyPr wrap="none">
            <a:spAutoFit/>
          </a:bodyPr>
          <a:lstStyle/>
          <a:p>
            <a:pPr algn="l"/>
            <a:endParaRPr lang="en-US" b="0"/>
          </a:p>
        </p:txBody>
      </p:sp>
      <p:sp>
        <p:nvSpPr>
          <p:cNvPr id="65541" name="Rectangle 4"/>
          <p:cNvSpPr>
            <a:spLocks noChangeArrowheads="1"/>
          </p:cNvSpPr>
          <p:nvPr/>
        </p:nvSpPr>
        <p:spPr bwMode="auto">
          <a:xfrm>
            <a:off x="3581400" y="12954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65542" name="Rectangle 5"/>
          <p:cNvSpPr>
            <a:spLocks noChangeArrowheads="1"/>
          </p:cNvSpPr>
          <p:nvPr/>
        </p:nvSpPr>
        <p:spPr bwMode="auto">
          <a:xfrm>
            <a:off x="2057400" y="2438400"/>
            <a:ext cx="1371600" cy="914400"/>
          </a:xfrm>
          <a:prstGeom prst="rect">
            <a:avLst/>
          </a:prstGeom>
          <a:solidFill>
            <a:srgbClr val="FFFFCC"/>
          </a:solidFill>
          <a:ln w="9525">
            <a:solidFill>
              <a:schemeClr val="tx1"/>
            </a:solidFill>
            <a:miter lim="800000"/>
            <a:headEnd/>
            <a:tailEnd/>
          </a:ln>
        </p:spPr>
        <p:txBody>
          <a:bodyPr wrap="none" anchor="ctr"/>
          <a:lstStyle/>
          <a:p>
            <a:r>
              <a:rPr lang="pt-BR"/>
              <a:t>1 . . 16</a:t>
            </a:r>
            <a:endParaRPr lang="en-US"/>
          </a:p>
        </p:txBody>
      </p:sp>
      <p:sp>
        <p:nvSpPr>
          <p:cNvPr id="65543" name="Rectangle 6"/>
          <p:cNvSpPr>
            <a:spLocks noChangeArrowheads="1"/>
          </p:cNvSpPr>
          <p:nvPr/>
        </p:nvSpPr>
        <p:spPr bwMode="auto">
          <a:xfrm>
            <a:off x="5257800" y="2438400"/>
            <a:ext cx="1524000" cy="914400"/>
          </a:xfrm>
          <a:prstGeom prst="rect">
            <a:avLst/>
          </a:prstGeom>
          <a:solidFill>
            <a:srgbClr val="FFFFCC"/>
          </a:solidFill>
          <a:ln w="9525">
            <a:solidFill>
              <a:schemeClr val="tx1"/>
            </a:solidFill>
            <a:miter lim="800000"/>
            <a:headEnd/>
            <a:tailEnd/>
          </a:ln>
        </p:spPr>
        <p:txBody>
          <a:bodyPr wrap="none" anchor="ctr"/>
          <a:lstStyle/>
          <a:p>
            <a:r>
              <a:rPr lang="pt-BR"/>
              <a:t>17 . . 32</a:t>
            </a:r>
            <a:endParaRPr lang="en-US"/>
          </a:p>
        </p:txBody>
      </p:sp>
      <p:sp>
        <p:nvSpPr>
          <p:cNvPr id="65544" name="Rectangle 7"/>
          <p:cNvSpPr>
            <a:spLocks noChangeArrowheads="1"/>
          </p:cNvSpPr>
          <p:nvPr/>
        </p:nvSpPr>
        <p:spPr bwMode="auto">
          <a:xfrm>
            <a:off x="47244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17 . .25</a:t>
            </a:r>
            <a:endParaRPr lang="en-US"/>
          </a:p>
        </p:txBody>
      </p:sp>
      <p:sp>
        <p:nvSpPr>
          <p:cNvPr id="65545" name="Rectangle 8"/>
          <p:cNvSpPr>
            <a:spLocks noChangeArrowheads="1"/>
          </p:cNvSpPr>
          <p:nvPr/>
        </p:nvSpPr>
        <p:spPr bwMode="auto">
          <a:xfrm>
            <a:off x="6324600" y="37338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65546" name="Rectangle 9"/>
          <p:cNvSpPr>
            <a:spLocks noChangeArrowheads="1"/>
          </p:cNvSpPr>
          <p:nvPr/>
        </p:nvSpPr>
        <p:spPr bwMode="auto">
          <a:xfrm>
            <a:off x="990600" y="3733800"/>
            <a:ext cx="1371600" cy="914400"/>
          </a:xfrm>
          <a:prstGeom prst="rect">
            <a:avLst/>
          </a:prstGeom>
          <a:solidFill>
            <a:srgbClr val="FFFFCC"/>
          </a:solidFill>
          <a:ln w="9525">
            <a:solidFill>
              <a:schemeClr val="tx1"/>
            </a:solidFill>
            <a:miter lim="800000"/>
            <a:headEnd/>
            <a:tailEnd/>
          </a:ln>
        </p:spPr>
        <p:txBody>
          <a:bodyPr wrap="none" anchor="ctr"/>
          <a:lstStyle/>
          <a:p>
            <a:r>
              <a:rPr lang="pt-BR"/>
              <a:t>1 . . 8</a:t>
            </a:r>
            <a:endParaRPr lang="en-US"/>
          </a:p>
        </p:txBody>
      </p:sp>
      <p:sp>
        <p:nvSpPr>
          <p:cNvPr id="65547" name="Rectangle 10"/>
          <p:cNvSpPr>
            <a:spLocks noChangeArrowheads="1"/>
          </p:cNvSpPr>
          <p:nvPr/>
        </p:nvSpPr>
        <p:spPr bwMode="auto">
          <a:xfrm>
            <a:off x="25908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9. . 16</a:t>
            </a:r>
            <a:endParaRPr lang="en-US"/>
          </a:p>
        </p:txBody>
      </p:sp>
      <p:sp>
        <p:nvSpPr>
          <p:cNvPr id="65548"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Merge sort chops in half repeatedly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6563" name="Text Box 2"/>
          <p:cNvSpPr txBox="1">
            <a:spLocks noChangeArrowheads="1"/>
          </p:cNvSpPr>
          <p:nvPr/>
        </p:nvSpPr>
        <p:spPr bwMode="auto">
          <a:xfrm>
            <a:off x="228600" y="1524000"/>
            <a:ext cx="8664551" cy="3046988"/>
          </a:xfrm>
          <a:prstGeom prst="rect">
            <a:avLst/>
          </a:prstGeom>
          <a:noFill/>
          <a:ln w="9525">
            <a:noFill/>
            <a:miter lim="800000"/>
            <a:headEnd/>
            <a:tailEnd/>
          </a:ln>
        </p:spPr>
        <p:txBody>
          <a:bodyPr wrap="none">
            <a:spAutoFit/>
          </a:bodyPr>
          <a:lstStyle/>
          <a:p>
            <a:pPr algn="l"/>
            <a:r>
              <a:rPr lang="pt-BR" sz="2400" dirty="0"/>
              <a:t>void mergeSort(Comparable[] stuff, int front, int back)</a:t>
            </a:r>
          </a:p>
          <a:p>
            <a:pPr algn="l"/>
            <a:r>
              <a:rPr lang="pt-BR" sz="2400" dirty="0"/>
              <a:t>{</a:t>
            </a:r>
          </a:p>
          <a:p>
            <a:pPr algn="l"/>
            <a:r>
              <a:rPr lang="pt-BR" sz="2400" dirty="0"/>
              <a:t>   int mid = (front+back)/2;</a:t>
            </a:r>
          </a:p>
          <a:p>
            <a:pPr algn="l"/>
            <a:r>
              <a:rPr lang="pt-BR" sz="2400" dirty="0"/>
              <a:t>   if(mid==front) return;</a:t>
            </a:r>
          </a:p>
          <a:p>
            <a:pPr algn="l"/>
            <a:r>
              <a:rPr lang="pt-BR" sz="2400" dirty="0"/>
              <a:t>   mergeSort(stuff, front, mid);</a:t>
            </a:r>
          </a:p>
          <a:p>
            <a:pPr algn="l"/>
            <a:r>
              <a:rPr lang="pt-BR" sz="2400" dirty="0"/>
              <a:t>   mergeSort(stuff, mid+1, back);</a:t>
            </a:r>
          </a:p>
          <a:p>
            <a:pPr algn="l"/>
            <a:r>
              <a:rPr lang="pt-BR" sz="2400" dirty="0"/>
              <a:t>   merge(stuff, front, back);</a:t>
            </a:r>
          </a:p>
          <a:p>
            <a:pPr algn="l"/>
            <a:r>
              <a:rPr lang="pt-BR" sz="2400" dirty="0"/>
              <a:t>}</a:t>
            </a:r>
            <a:endParaRPr lang="en-US" dirty="0">
              <a:solidFill>
                <a:srgbClr val="FF3300"/>
              </a:solidFill>
            </a:endParaRPr>
          </a:p>
        </p:txBody>
      </p:sp>
      <p:sp>
        <p:nvSpPr>
          <p:cNvPr id="66565" name="Text Box 5"/>
          <p:cNvSpPr txBox="1">
            <a:spLocks noChangeArrowheads="1"/>
          </p:cNvSpPr>
          <p:nvPr/>
        </p:nvSpPr>
        <p:spPr bwMode="auto">
          <a:xfrm>
            <a:off x="1752600" y="5257800"/>
            <a:ext cx="68580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66566" name="Text Box 6"/>
          <p:cNvSpPr txBox="1">
            <a:spLocks noChangeArrowheads="1"/>
          </p:cNvSpPr>
          <p:nvPr/>
        </p:nvSpPr>
        <p:spPr bwMode="auto">
          <a:xfrm>
            <a:off x="609600" y="4876800"/>
            <a:ext cx="8077200" cy="1160463"/>
          </a:xfrm>
          <a:prstGeom prst="rect">
            <a:avLst/>
          </a:prstGeom>
          <a:noFill/>
          <a:ln w="9525">
            <a:noFill/>
            <a:miter lim="800000"/>
            <a:headEnd/>
            <a:tailEnd/>
          </a:ln>
        </p:spPr>
        <p:txBody>
          <a:bodyPr>
            <a:spAutoFit/>
          </a:bodyPr>
          <a:lstStyle/>
          <a:p>
            <a:pPr>
              <a:spcBef>
                <a:spcPct val="50000"/>
              </a:spcBef>
            </a:pPr>
            <a:r>
              <a:rPr lang="en-US">
                <a:solidFill>
                  <a:srgbClr val="FF3300"/>
                </a:solidFill>
              </a:rPr>
              <a:t>Collections.sort( ) uses the mergeSort.</a:t>
            </a:r>
          </a:p>
          <a:p>
            <a:pPr>
              <a:spcBef>
                <a:spcPct val="50000"/>
              </a:spcBef>
            </a:pPr>
            <a:r>
              <a:rPr lang="en-US">
                <a:solidFill>
                  <a:srgbClr val="FF3300"/>
                </a:solidFill>
              </a:rPr>
              <a:t>Arrays.sort( )  uses mergeSort for objects.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7587" name="Text Box 4"/>
          <p:cNvSpPr txBox="1">
            <a:spLocks noChangeArrowheads="1"/>
          </p:cNvSpPr>
          <p:nvPr/>
        </p:nvSpPr>
        <p:spPr bwMode="auto">
          <a:xfrm>
            <a:off x="-685800" y="184150"/>
            <a:ext cx="9355138" cy="6664325"/>
          </a:xfrm>
          <a:prstGeom prst="rect">
            <a:avLst/>
          </a:prstGeom>
          <a:noFill/>
          <a:ln w="9525">
            <a:noFill/>
            <a:miter lim="800000"/>
            <a:headEnd/>
            <a:tailEnd/>
          </a:ln>
        </p:spPr>
        <p:txBody>
          <a:bodyPr wrap="none">
            <a:spAutoFit/>
          </a:bodyPr>
          <a:lstStyle/>
          <a:p>
            <a:pPr algn="l"/>
            <a:r>
              <a:rPr lang="en-US" sz="2400" b="0"/>
              <a:t>	</a:t>
            </a:r>
            <a:r>
              <a:rPr lang="en-US" sz="2400"/>
              <a:t>void merge(Comparable[] stuff, int front, int back)	</a:t>
            </a:r>
          </a:p>
          <a:p>
            <a:pPr algn="l"/>
            <a:r>
              <a:rPr lang="en-US" sz="2400"/>
              <a:t>          {</a:t>
            </a:r>
          </a:p>
          <a:p>
            <a:pPr algn="l"/>
            <a:r>
              <a:rPr lang="en-US" sz="2400"/>
              <a:t>	   Comparable[] temp = new Comparable[back-front];</a:t>
            </a:r>
          </a:p>
          <a:p>
            <a:pPr algn="l"/>
            <a:r>
              <a:rPr lang="en-US" sz="2400"/>
              <a:t>	   int i = front, j = (front+back)/2, k =0, mid =j;</a:t>
            </a:r>
          </a:p>
          <a:p>
            <a:pPr algn="l"/>
            <a:r>
              <a:rPr lang="en-US" sz="2400"/>
              <a:t>	   while( i&lt;mid &amp;&amp; j&lt;back) {</a:t>
            </a:r>
          </a:p>
          <a:p>
            <a:pPr algn="l"/>
            <a:r>
              <a:rPr lang="en-US" sz="2400"/>
              <a:t>	      if(stuff[i].</a:t>
            </a:r>
            <a:r>
              <a:rPr lang="en-US" sz="2400">
                <a:solidFill>
                  <a:srgbClr val="FF3300"/>
                </a:solidFill>
              </a:rPr>
              <a:t>compareTo</a:t>
            </a:r>
            <a:r>
              <a:rPr lang="en-US" sz="2400"/>
              <a:t>(stuff[j])&lt;0)</a:t>
            </a:r>
          </a:p>
          <a:p>
            <a:pPr algn="l"/>
            <a:r>
              <a:rPr lang="en-US" sz="2400"/>
              <a:t>	         temp[k++]= stuff[i++];</a:t>
            </a:r>
          </a:p>
          <a:p>
            <a:pPr algn="l"/>
            <a:r>
              <a:rPr lang="en-US" sz="2400"/>
              <a:t>	      else</a:t>
            </a:r>
          </a:p>
          <a:p>
            <a:pPr algn="l"/>
            <a:r>
              <a:rPr lang="en-US" sz="2400"/>
              <a:t>	         temp[k++]= stuff[j++];</a:t>
            </a:r>
          </a:p>
          <a:p>
            <a:pPr algn="l"/>
            <a:r>
              <a:rPr lang="en-US" sz="2400"/>
              <a:t>	   }</a:t>
            </a:r>
          </a:p>
          <a:p>
            <a:pPr algn="l"/>
            <a:r>
              <a:rPr lang="en-US" sz="2400"/>
              <a:t>	   </a:t>
            </a:r>
          </a:p>
          <a:p>
            <a:pPr algn="l"/>
            <a:r>
              <a:rPr lang="en-US" sz="2400"/>
              <a:t>	   while(i&lt;mid) </a:t>
            </a:r>
          </a:p>
          <a:p>
            <a:pPr algn="l"/>
            <a:r>
              <a:rPr lang="en-US" sz="2400"/>
              <a:t>	      temp[k++]= stuff[i++];</a:t>
            </a:r>
          </a:p>
          <a:p>
            <a:pPr algn="l"/>
            <a:r>
              <a:rPr lang="en-US" sz="2400"/>
              <a:t>	   while(j&lt;back) </a:t>
            </a:r>
          </a:p>
          <a:p>
            <a:pPr algn="l"/>
            <a:r>
              <a:rPr lang="en-US" sz="2400"/>
              <a:t>	      temp[k++]= stuff[j++];</a:t>
            </a:r>
          </a:p>
          <a:p>
            <a:pPr algn="l"/>
            <a:r>
              <a:rPr lang="en-US" sz="2400"/>
              <a:t>	   for(i = 0; i&lt;back-front; ++i)</a:t>
            </a:r>
          </a:p>
          <a:p>
            <a:pPr algn="l"/>
            <a:r>
              <a:rPr lang="en-US" sz="2400"/>
              <a:t>	      stuff[front+i]=temp[i];</a:t>
            </a:r>
          </a:p>
          <a:p>
            <a:pPr algn="l"/>
            <a:r>
              <a:rPr lang="en-US" sz="2400"/>
              <a:t>	}</a:t>
            </a:r>
          </a:p>
        </p:txBody>
      </p:sp>
      <p:sp>
        <p:nvSpPr>
          <p:cNvPr id="67588" name="WordArt 5"/>
          <p:cNvSpPr>
            <a:spLocks noChangeArrowheads="1" noChangeShapeType="1" noTextEdit="1"/>
          </p:cNvSpPr>
          <p:nvPr/>
        </p:nvSpPr>
        <p:spPr bwMode="auto">
          <a:xfrm>
            <a:off x="5562600" y="3200400"/>
            <a:ext cx="3124200" cy="20574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Merge</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8612" name="Text Box 3"/>
          <p:cNvSpPr txBox="1">
            <a:spLocks noChangeArrowheads="1"/>
          </p:cNvSpPr>
          <p:nvPr/>
        </p:nvSpPr>
        <p:spPr bwMode="auto">
          <a:xfrm>
            <a:off x="914400" y="1600200"/>
            <a:ext cx="7315200" cy="3539430"/>
          </a:xfrm>
          <a:prstGeom prst="rect">
            <a:avLst/>
          </a:prstGeom>
          <a:noFill/>
          <a:ln w="9525">
            <a:noFill/>
            <a:miter lim="800000"/>
            <a:headEnd/>
            <a:tailEnd/>
          </a:ln>
        </p:spPr>
        <p:txBody>
          <a:bodyPr>
            <a:spAutoFit/>
          </a:bodyPr>
          <a:lstStyle/>
          <a:p>
            <a:pPr algn="l"/>
            <a:r>
              <a:rPr lang="en-US" dirty="0">
                <a:solidFill>
                  <a:srgbClr val="CC0000"/>
                </a:solidFill>
              </a:rPr>
              <a:t>Original List </a:t>
            </a:r>
            <a:br>
              <a:rPr lang="en-US" dirty="0">
                <a:solidFill>
                  <a:srgbClr val="CC0000"/>
                </a:solidFill>
              </a:rPr>
            </a:br>
            <a:r>
              <a:rPr lang="en-US" dirty="0"/>
              <a:t>Integer[] stuff = {90,40,20,30,10,67};</a:t>
            </a:r>
          </a:p>
          <a:p>
            <a:pPr algn="l"/>
            <a:br>
              <a:rPr lang="en-US" dirty="0"/>
            </a:br>
            <a:r>
              <a:rPr lang="en-US" dirty="0"/>
              <a:t>pass 0  -  90  </a:t>
            </a:r>
            <a:r>
              <a:rPr lang="en-US" dirty="0">
                <a:solidFill>
                  <a:schemeClr val="accent2"/>
                </a:solidFill>
              </a:rPr>
              <a:t>20  40</a:t>
            </a:r>
            <a:r>
              <a:rPr lang="en-US" dirty="0"/>
              <a:t>  30  67  10</a:t>
            </a:r>
          </a:p>
          <a:p>
            <a:pPr algn="l"/>
            <a:r>
              <a:rPr lang="en-US" dirty="0"/>
              <a:t>pass 1  -  </a:t>
            </a:r>
            <a:r>
              <a:rPr lang="en-US" dirty="0">
                <a:solidFill>
                  <a:schemeClr val="accent2"/>
                </a:solidFill>
              </a:rPr>
              <a:t>20  40  90</a:t>
            </a:r>
            <a:r>
              <a:rPr lang="en-US" dirty="0"/>
              <a:t>  30  67  10</a:t>
            </a:r>
          </a:p>
          <a:p>
            <a:pPr algn="l"/>
            <a:r>
              <a:rPr lang="en-US" dirty="0"/>
              <a:t>pass 2  -  20  40  90  30  </a:t>
            </a:r>
            <a:r>
              <a:rPr lang="en-US" dirty="0">
                <a:solidFill>
                  <a:schemeClr val="accent2"/>
                </a:solidFill>
              </a:rPr>
              <a:t>10  67</a:t>
            </a:r>
          </a:p>
          <a:p>
            <a:pPr algn="l"/>
            <a:r>
              <a:rPr lang="en-US" dirty="0"/>
              <a:t>pass 3  -  20  40  90  </a:t>
            </a:r>
            <a:r>
              <a:rPr lang="en-US" dirty="0">
                <a:solidFill>
                  <a:schemeClr val="accent2"/>
                </a:solidFill>
              </a:rPr>
              <a:t>10  30  67</a:t>
            </a:r>
          </a:p>
          <a:p>
            <a:pPr algn="l"/>
            <a:r>
              <a:rPr lang="en-US" dirty="0"/>
              <a:t>pass 4  -  </a:t>
            </a:r>
            <a:r>
              <a:rPr lang="en-US" dirty="0">
                <a:solidFill>
                  <a:schemeClr val="accent2"/>
                </a:solidFill>
              </a:rPr>
              <a:t>10  20  30  40  67  90</a:t>
            </a:r>
            <a:r>
              <a:rPr lang="en-US" dirty="0"/>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1828800" y="55626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9635"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a:t>
            </a:r>
          </a:p>
        </p:txBody>
      </p:sp>
      <p:sp>
        <p:nvSpPr>
          <p:cNvPr id="69636" name="WordArt 3"/>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mergeSort</a:t>
            </a:r>
          </a:p>
        </p:txBody>
      </p:sp>
      <p:sp>
        <p:nvSpPr>
          <p:cNvPr id="69637" name="Text Box 4"/>
          <p:cNvSpPr txBox="1">
            <a:spLocks noChangeArrowheads="1"/>
          </p:cNvSpPr>
          <p:nvPr/>
        </p:nvSpPr>
        <p:spPr bwMode="auto">
          <a:xfrm>
            <a:off x="685800" y="609600"/>
            <a:ext cx="8001000" cy="5643563"/>
          </a:xfrm>
          <a:prstGeom prst="rect">
            <a:avLst/>
          </a:prstGeom>
          <a:noFill/>
          <a:ln w="9525">
            <a:noFill/>
            <a:miter lim="800000"/>
            <a:headEnd/>
            <a:tailEnd/>
          </a:ln>
        </p:spPr>
        <p:txBody>
          <a:bodyPr>
            <a:spAutoFit/>
          </a:bodyPr>
          <a:lstStyle/>
          <a:p>
            <a:pPr algn="l"/>
            <a:r>
              <a:rPr lang="en-US"/>
              <a:t>The mergeSort has a N*Log</a:t>
            </a:r>
            <a:r>
              <a:rPr lang="en-US" baseline="-25000"/>
              <a:t>2</a:t>
            </a:r>
            <a:r>
              <a:rPr lang="en-US"/>
              <a:t>N BigO.  </a:t>
            </a:r>
          </a:p>
          <a:p>
            <a:pPr algn="l"/>
            <a:endParaRPr lang="en-US"/>
          </a:p>
          <a:p>
            <a:pPr algn="l"/>
            <a:endParaRPr lang="en-US"/>
          </a:p>
          <a:p>
            <a:pPr algn="l"/>
            <a:endParaRPr lang="en-US"/>
          </a:p>
          <a:p>
            <a:pPr algn="l"/>
            <a:r>
              <a:rPr lang="en-US"/>
              <a:t>The mergeSort method alone has a Log</a:t>
            </a:r>
            <a:r>
              <a:rPr lang="en-US" baseline="-25000"/>
              <a:t>2</a:t>
            </a:r>
            <a:r>
              <a:rPr lang="en-US"/>
              <a:t>N run time, but cannot be run without the merge method.</a:t>
            </a:r>
          </a:p>
          <a:p>
            <a:pPr algn="l"/>
            <a:endParaRPr lang="en-US"/>
          </a:p>
          <a:p>
            <a:pPr algn="l"/>
            <a:endParaRPr lang="en-US"/>
          </a:p>
          <a:p>
            <a:pPr algn="l"/>
            <a:endParaRPr lang="en-US"/>
          </a:p>
          <a:p>
            <a:pPr algn="l"/>
            <a:r>
              <a:rPr lang="en-US"/>
              <a:t>The merge method alone has an N run time and can be run without the mergeSort method.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0659" name="Text Box 2"/>
          <p:cNvSpPr txBox="1">
            <a:spLocks noChangeArrowheads="1"/>
          </p:cNvSpPr>
          <p:nvPr/>
        </p:nvSpPr>
        <p:spPr bwMode="auto">
          <a:xfrm>
            <a:off x="685800" y="1905000"/>
            <a:ext cx="5427663" cy="3783013"/>
          </a:xfrm>
          <a:prstGeom prst="rect">
            <a:avLst/>
          </a:prstGeom>
          <a:noFill/>
          <a:ln w="9525">
            <a:noFill/>
            <a:miter lim="800000"/>
            <a:headEnd/>
            <a:tailEnd/>
          </a:ln>
        </p:spPr>
        <p:txBody>
          <a:bodyPr>
            <a:spAutoFit/>
          </a:bodyPr>
          <a:lstStyle/>
          <a:p>
            <a:pPr algn="l"/>
            <a:r>
              <a:rPr lang="en-US" b="0"/>
              <a:t>for( int i=0; i&lt;20; i++)</a:t>
            </a:r>
          </a:p>
          <a:p>
            <a:pPr algn="l"/>
            <a:r>
              <a:rPr lang="en-US" b="0"/>
              <a:t>   System.out.println(i);</a:t>
            </a:r>
          </a:p>
          <a:p>
            <a:pPr algn="l"/>
            <a:endParaRPr lang="en-US" b="0"/>
          </a:p>
          <a:p>
            <a:pPr algn="l"/>
            <a:endParaRPr lang="en-US" b="0"/>
          </a:p>
          <a:p>
            <a:pPr algn="l"/>
            <a:endParaRPr lang="en-US" b="0"/>
          </a:p>
          <a:p>
            <a:pPr algn="l"/>
            <a:r>
              <a:rPr lang="en-US" b="0"/>
              <a:t>for( int j=0; j&lt;20; j++)</a:t>
            </a:r>
          </a:p>
          <a:p>
            <a:pPr algn="l"/>
            <a:r>
              <a:rPr lang="en-US" b="0"/>
              <a:t>   for( int k=0; k&lt;20; k++)</a:t>
            </a:r>
          </a:p>
          <a:p>
            <a:pPr algn="l"/>
            <a:r>
              <a:rPr lang="en-US" b="0"/>
              <a:t>      System.out.println(j*k);</a:t>
            </a:r>
          </a:p>
          <a:p>
            <a:endParaRPr lang="en-US" sz="1800" b="0"/>
          </a:p>
        </p:txBody>
      </p:sp>
      <p:sp>
        <p:nvSpPr>
          <p:cNvPr id="70661" name="Text Box 5"/>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graphicFrame>
        <p:nvGraphicFramePr>
          <p:cNvPr id="104475" name="Group 27"/>
          <p:cNvGraphicFramePr>
            <a:graphicFrameLocks noGrp="1"/>
          </p:cNvGraphicFramePr>
          <p:nvPr/>
        </p:nvGraphicFramePr>
        <p:xfrm>
          <a:off x="609600" y="533400"/>
          <a:ext cx="8077200" cy="3983038"/>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Arrays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equals(x,y)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if x and y have the same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fill(x, 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529"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java.util.Arrays;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1683" name="Text Box 2"/>
          <p:cNvSpPr txBox="1">
            <a:spLocks noChangeArrowheads="1"/>
          </p:cNvSpPr>
          <p:nvPr/>
        </p:nvSpPr>
        <p:spPr bwMode="auto">
          <a:xfrm>
            <a:off x="685800" y="1828800"/>
            <a:ext cx="6553200" cy="4362450"/>
          </a:xfrm>
          <a:prstGeom prst="rect">
            <a:avLst/>
          </a:prstGeom>
          <a:noFill/>
          <a:ln w="9525">
            <a:noFill/>
            <a:miter lim="800000"/>
            <a:headEnd/>
            <a:tailEnd/>
          </a:ln>
        </p:spPr>
        <p:txBody>
          <a:bodyPr>
            <a:spAutoFit/>
          </a:bodyPr>
          <a:lstStyle/>
          <a:p>
            <a:pPr algn="l"/>
            <a:r>
              <a:rPr lang="en-US" b="0"/>
              <a:t>ArrayList&lt;Integer&gt; iRay;</a:t>
            </a:r>
          </a:p>
          <a:p>
            <a:pPr algn="l"/>
            <a:r>
              <a:rPr lang="en-US" b="0"/>
              <a:t>iRay = new ArrayList&lt;Integer&gt;();</a:t>
            </a:r>
          </a:p>
          <a:p>
            <a:pPr algn="l"/>
            <a:r>
              <a:rPr lang="en-US" b="0"/>
              <a:t>for( int i=0; i&lt;20; i++)</a:t>
            </a:r>
          </a:p>
          <a:p>
            <a:pPr algn="l"/>
            <a:r>
              <a:rPr lang="en-US" b="0"/>
              <a:t>   iRay.add(i);</a:t>
            </a:r>
          </a:p>
          <a:p>
            <a:pPr algn="l"/>
            <a:endParaRPr lang="en-US" b="0"/>
          </a:p>
          <a:p>
            <a:pPr algn="l"/>
            <a:endParaRPr lang="en-US" b="0"/>
          </a:p>
          <a:p>
            <a:pPr algn="l"/>
            <a:r>
              <a:rPr lang="en-US" b="0"/>
              <a:t>ArrayList&lt;Double&gt; dRay;</a:t>
            </a:r>
          </a:p>
          <a:p>
            <a:pPr algn="l"/>
            <a:r>
              <a:rPr lang="en-US" b="0"/>
              <a:t>dRay = new ArrayList&lt;Double&gt;();</a:t>
            </a:r>
          </a:p>
          <a:p>
            <a:pPr algn="l"/>
            <a:r>
              <a:rPr lang="en-US" b="0"/>
              <a:t>for( int j=0; j&lt;20; j++)</a:t>
            </a:r>
          </a:p>
          <a:p>
            <a:pPr algn="l"/>
            <a:r>
              <a:rPr lang="en-US" b="0"/>
              <a:t>   dRay.add(0,j);</a:t>
            </a:r>
            <a:endParaRPr lang="en-US" sz="1800" b="0"/>
          </a:p>
        </p:txBody>
      </p:sp>
      <p:sp>
        <p:nvSpPr>
          <p:cNvPr id="71685" name="Text Box 4"/>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2707" name="Text Box 2"/>
          <p:cNvSpPr txBox="1">
            <a:spLocks noChangeArrowheads="1"/>
          </p:cNvSpPr>
          <p:nvPr/>
        </p:nvSpPr>
        <p:spPr bwMode="auto">
          <a:xfrm>
            <a:off x="914400" y="1143000"/>
            <a:ext cx="6886575" cy="42703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sz="1800" b="0"/>
          </a:p>
          <a:p>
            <a:pPr algn="l"/>
            <a:r>
              <a:rPr lang="en-US" sz="1800" b="0"/>
              <a:t>Selection Sort	 O(N</a:t>
            </a:r>
            <a:r>
              <a:rPr lang="en-US" sz="1800" b="0" baseline="30000"/>
              <a:t>2</a:t>
            </a:r>
            <a:r>
              <a:rPr lang="en-US" sz="1800" b="0"/>
              <a:t>) 		 O(N</a:t>
            </a:r>
            <a:r>
              <a:rPr lang="en-US" sz="1800" b="0" baseline="30000"/>
              <a:t>2</a:t>
            </a:r>
            <a:r>
              <a:rPr lang="en-US" sz="1800" b="0"/>
              <a:t>) 		O(N</a:t>
            </a:r>
            <a:r>
              <a:rPr lang="en-US" sz="1800" b="0" baseline="30000"/>
              <a:t>2</a:t>
            </a:r>
            <a:r>
              <a:rPr lang="en-US" sz="1800" b="0"/>
              <a:t>)</a:t>
            </a:r>
            <a:r>
              <a:rPr lang="en-US" sz="1400" b="0"/>
              <a:t>	</a:t>
            </a:r>
            <a:br>
              <a:rPr lang="en-US" sz="1400" b="0"/>
            </a:br>
            <a:r>
              <a:rPr lang="en-US" sz="1400" b="0"/>
              <a:t>	</a:t>
            </a:r>
            <a:br>
              <a:rPr lang="en-US" sz="1400" b="0"/>
            </a:br>
            <a:endParaRPr lang="en-US" sz="1400" b="0"/>
          </a:p>
          <a:p>
            <a:pPr algn="l"/>
            <a:r>
              <a:rPr lang="en-US" sz="1800" b="0"/>
              <a:t>Bubble Sort	 O(N</a:t>
            </a:r>
            <a:r>
              <a:rPr lang="en-US" sz="1800" b="0" baseline="30000"/>
              <a:t>2</a:t>
            </a:r>
            <a:r>
              <a:rPr lang="en-US" sz="1800" b="0"/>
              <a:t>) 		 O(N</a:t>
            </a:r>
            <a:r>
              <a:rPr lang="en-US" sz="1800" b="0" baseline="30000"/>
              <a:t>2</a:t>
            </a:r>
            <a:r>
              <a:rPr lang="en-US" sz="1800" b="0"/>
              <a:t>) 		O(N</a:t>
            </a:r>
            <a:r>
              <a:rPr lang="en-US" sz="1800" b="0" baseline="30000"/>
              <a:t>2</a:t>
            </a:r>
            <a:r>
              <a:rPr lang="en-US" sz="1800" b="0"/>
              <a:t>)</a:t>
            </a:r>
          </a:p>
          <a:p>
            <a:pPr algn="l"/>
            <a:br>
              <a:rPr lang="en-US" sz="1800" b="0"/>
            </a:br>
            <a:r>
              <a:rPr lang="en-US" sz="1800" b="0"/>
              <a:t>Insertion Sort	 O(N) (@) 	 O(N</a:t>
            </a:r>
            <a:r>
              <a:rPr lang="en-US" sz="1800" b="0" baseline="30000"/>
              <a:t>2</a:t>
            </a:r>
            <a:r>
              <a:rPr lang="en-US" sz="1800" b="0"/>
              <a:t>) 		O(N</a:t>
            </a:r>
            <a:r>
              <a:rPr lang="en-US" sz="1800" b="0" baseline="30000"/>
              <a:t>2</a:t>
            </a:r>
            <a:r>
              <a:rPr lang="en-US" sz="1800" b="0"/>
              <a:t>)</a:t>
            </a:r>
          </a:p>
          <a:p>
            <a:pPr algn="l"/>
            <a:endParaRPr lang="en-US" sz="1800" b="0"/>
          </a:p>
          <a:p>
            <a:pPr algn="l"/>
            <a:r>
              <a:rPr lang="en-US" sz="1800" b="0"/>
              <a:t>@ If the data is sorted, Insertion sort should only make one pass </a:t>
            </a:r>
          </a:p>
          <a:p>
            <a:pPr algn="l"/>
            <a:r>
              <a:rPr lang="en-US" sz="1800" b="0"/>
              <a:t>through the list.  If this case is present, Insertion sort would have </a:t>
            </a:r>
          </a:p>
          <a:p>
            <a:pPr algn="l"/>
            <a:r>
              <a:rPr lang="en-US" sz="1800" b="0"/>
              <a:t>a best case of 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3731" name="Text Box 2"/>
          <p:cNvSpPr txBox="1">
            <a:spLocks noChangeArrowheads="1"/>
          </p:cNvSpPr>
          <p:nvPr/>
        </p:nvSpPr>
        <p:spPr bwMode="auto">
          <a:xfrm>
            <a:off x="838200" y="1143000"/>
            <a:ext cx="6997700" cy="4271963"/>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b="0"/>
          </a:p>
          <a:p>
            <a:pPr algn="l"/>
            <a:r>
              <a:rPr lang="en-US" sz="1800" b="0"/>
              <a:t>Merge Sort	 O(N log</a:t>
            </a:r>
            <a:r>
              <a:rPr lang="en-US" sz="1800" b="0" baseline="-25000"/>
              <a:t>2</a:t>
            </a:r>
            <a:r>
              <a:rPr lang="en-US" sz="1800" b="0"/>
              <a:t> N ) 	 O(N log</a:t>
            </a:r>
            <a:r>
              <a:rPr lang="en-US" sz="1800" b="0" baseline="-25000"/>
              <a:t>2</a:t>
            </a:r>
            <a:r>
              <a:rPr lang="en-US" sz="1800" b="0"/>
              <a:t> N )	O(N log</a:t>
            </a:r>
            <a:r>
              <a:rPr lang="en-US" sz="1800" b="0" baseline="-25000"/>
              <a:t>2</a:t>
            </a:r>
            <a:r>
              <a:rPr lang="en-US" sz="1800" b="0"/>
              <a:t> N ) </a:t>
            </a:r>
          </a:p>
          <a:p>
            <a:pPr algn="l"/>
            <a:br>
              <a:rPr lang="en-US" sz="1800" b="0"/>
            </a:br>
            <a:r>
              <a:rPr lang="en-US" sz="1800" b="0"/>
              <a:t>QuickSort	 O(N log</a:t>
            </a:r>
            <a:r>
              <a:rPr lang="en-US" sz="1800" b="0" baseline="-25000"/>
              <a:t>2</a:t>
            </a:r>
            <a:r>
              <a:rPr lang="en-US" sz="1800" b="0"/>
              <a:t> N ) 	 O(N log</a:t>
            </a:r>
            <a:r>
              <a:rPr lang="en-US" sz="1800" b="0" baseline="-25000"/>
              <a:t>2</a:t>
            </a:r>
            <a:r>
              <a:rPr lang="en-US" sz="1800" b="0"/>
              <a:t> N )	O(N</a:t>
            </a:r>
            <a:r>
              <a:rPr lang="en-US" sz="1800" b="0" baseline="30000"/>
              <a:t>2</a:t>
            </a:r>
            <a:r>
              <a:rPr lang="en-US" sz="1800" b="0"/>
              <a:t>) (@)</a:t>
            </a:r>
          </a:p>
          <a:p>
            <a:pPr algn="l"/>
            <a:br>
              <a:rPr lang="en-US" sz="1800" b="0"/>
            </a:br>
            <a:endParaRPr lang="en-US" sz="1800" b="0"/>
          </a:p>
          <a:p>
            <a:pPr algn="l"/>
            <a:r>
              <a:rPr lang="en-US" sz="1800" b="0"/>
              <a:t>@ QuickSort can degenerate to N</a:t>
            </a:r>
            <a:r>
              <a:rPr lang="en-US" sz="1800" b="0" baseline="30000"/>
              <a:t>2</a:t>
            </a:r>
            <a:r>
              <a:rPr lang="en-US" sz="1800" b="0"/>
              <a:t>.   It typically will degenerate on</a:t>
            </a:r>
          </a:p>
          <a:p>
            <a:pPr algn="l"/>
            <a:r>
              <a:rPr lang="en-US" sz="1800" b="0"/>
              <a:t>sorted data if using a left or right pivot.   Using a median pivot will </a:t>
            </a:r>
          </a:p>
          <a:p>
            <a:pPr algn="l"/>
            <a:r>
              <a:rPr lang="en-US" sz="1800" b="0"/>
              <a:t>help tremendously, but QuickSort can still degenerate on certain</a:t>
            </a:r>
          </a:p>
          <a:p>
            <a:pPr algn="l"/>
            <a:r>
              <a:rPr lang="en-US" sz="1800" b="0"/>
              <a:t>sets of data.  The split position determines how QuickSort behaves.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33400" y="2057400"/>
            <a:ext cx="8305800" cy="3908425"/>
          </a:xfrm>
          <a:prstGeom prst="rect">
            <a:avLst/>
          </a:prstGeom>
          <a:noFill/>
          <a:ln w="9525">
            <a:noFill/>
            <a:miter lim="800000"/>
            <a:headEnd/>
            <a:tailEnd/>
          </a:ln>
        </p:spPr>
        <p:txBody>
          <a:bodyPr>
            <a:spAutoFit/>
          </a:bodyPr>
          <a:lstStyle/>
          <a:p>
            <a:pPr algn="l"/>
            <a:r>
              <a:rPr lang="en-US" sz="2400"/>
              <a:t>String s  = </a:t>
            </a:r>
            <a:r>
              <a:rPr lang="en-US"/>
              <a:t>"</a:t>
            </a:r>
            <a:r>
              <a:rPr lang="en-US" sz="2400"/>
              <a:t>abcdefghijklmnop</a:t>
            </a:r>
            <a:r>
              <a:rPr lang="en-US"/>
              <a:t>"</a:t>
            </a:r>
            <a:r>
              <a:rPr lang="en-US" sz="2400"/>
              <a:t>;</a:t>
            </a:r>
          </a:p>
          <a:p>
            <a:pPr algn="l"/>
            <a:r>
              <a:rPr lang="en-US" sz="2400"/>
              <a:t>out.println(s.indexOf(</a:t>
            </a:r>
            <a:r>
              <a:rPr lang="en-US"/>
              <a:t>"</a:t>
            </a:r>
            <a:r>
              <a:rPr lang="en-US" sz="2400"/>
              <a:t>3</a:t>
            </a:r>
            <a:r>
              <a:rPr lang="en-US"/>
              <a:t>"</a:t>
            </a:r>
            <a:r>
              <a:rPr lang="en-US" sz="2400"/>
              <a:t>));     </a:t>
            </a:r>
          </a:p>
          <a:p>
            <a:pPr algn="l"/>
            <a:endParaRPr lang="en-US" sz="2400"/>
          </a:p>
          <a:p>
            <a:pPr algn="l"/>
            <a:endParaRPr lang="en-US" sz="2400"/>
          </a:p>
          <a:p>
            <a:pPr algn="l"/>
            <a:r>
              <a:rPr lang="en-US" sz="2400"/>
              <a:t>int[] ray = {3,4,5,6,11,18,91};</a:t>
            </a:r>
          </a:p>
          <a:p>
            <a:pPr algn="l"/>
            <a:r>
              <a:rPr lang="en-US" sz="2400"/>
              <a:t>out.println(Arrays.binarySearch(ray,5));    </a:t>
            </a:r>
          </a:p>
          <a:p>
            <a:pPr algn="l"/>
            <a:endParaRPr lang="en-US" sz="2400"/>
          </a:p>
          <a:p>
            <a:pPr algn="l"/>
            <a:endParaRPr lang="en-US" sz="2400"/>
          </a:p>
          <a:p>
            <a:pPr algn="l"/>
            <a:r>
              <a:rPr lang="en-US" sz="2400"/>
              <a:t>int[] ray = {3,4,5,6,11,18,91};</a:t>
            </a:r>
          </a:p>
          <a:p>
            <a:pPr algn="l"/>
            <a:r>
              <a:rPr lang="en-US" sz="2400"/>
              <a:t>out.println(Arrays.binarySearch(ray,15));   </a:t>
            </a:r>
          </a:p>
        </p:txBody>
      </p:sp>
      <p:sp>
        <p:nvSpPr>
          <p:cNvPr id="22534" name="Text Box 5"/>
          <p:cNvSpPr txBox="1">
            <a:spLocks noChangeArrowheads="1"/>
          </p:cNvSpPr>
          <p:nvPr/>
        </p:nvSpPr>
        <p:spPr bwMode="auto">
          <a:xfrm>
            <a:off x="7010400" y="1905000"/>
            <a:ext cx="1905000" cy="22987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-1</a:t>
            </a:r>
            <a:br>
              <a:rPr lang="en-US" sz="3200"/>
            </a:br>
            <a:r>
              <a:rPr lang="en-US" sz="3200"/>
              <a:t>2</a:t>
            </a:r>
            <a:br>
              <a:rPr lang="en-US" sz="3200"/>
            </a:br>
            <a:r>
              <a:rPr lang="en-US" sz="3200"/>
              <a:t>-6</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Searches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3556" name="Rectangle 4"/>
          <p:cNvSpPr>
            <a:spLocks noChangeArrowheads="1"/>
          </p:cNvSpPr>
          <p:nvPr/>
        </p:nvSpPr>
        <p:spPr bwMode="auto">
          <a:xfrm>
            <a:off x="609600" y="1600200"/>
            <a:ext cx="6934200" cy="3508375"/>
          </a:xfrm>
          <a:prstGeom prst="rect">
            <a:avLst/>
          </a:prstGeom>
          <a:noFill/>
          <a:ln w="9525">
            <a:noFill/>
            <a:miter lim="800000"/>
            <a:headEnd/>
            <a:tailEnd/>
          </a:ln>
        </p:spPr>
        <p:txBody>
          <a:bodyPr>
            <a:spAutoFit/>
          </a:bodyPr>
          <a:lstStyle/>
          <a:p>
            <a:pPr algn="l"/>
            <a:endParaRPr lang="en-US"/>
          </a:p>
          <a:p>
            <a:pPr algn="l"/>
            <a:r>
              <a:rPr lang="en-US"/>
              <a:t>int[] ray = {13,6,17,18,2,-5};</a:t>
            </a:r>
          </a:p>
          <a:p>
            <a:pPr algn="l"/>
            <a:r>
              <a:rPr lang="en-US"/>
              <a:t>Arrays.sort(ray);   </a:t>
            </a:r>
            <a:endParaRPr lang="en-US" sz="2000"/>
          </a:p>
          <a:p>
            <a:pPr algn="l"/>
            <a:endParaRPr lang="en-US"/>
          </a:p>
          <a:p>
            <a:pPr algn="l"/>
            <a:r>
              <a:rPr lang="en-US"/>
              <a:t>for(int i = 0; i &lt; ray.length; i++)</a:t>
            </a:r>
          </a:p>
          <a:p>
            <a:pPr algn="l"/>
            <a:r>
              <a:rPr lang="en-US"/>
              <a:t>{</a:t>
            </a:r>
          </a:p>
          <a:p>
            <a:pPr algn="l"/>
            <a:r>
              <a:rPr lang="en-US"/>
              <a:t>     out.println(ray[i]);</a:t>
            </a:r>
          </a:p>
          <a:p>
            <a:pPr algn="l"/>
            <a:r>
              <a:rPr lang="en-US"/>
              <a:t>}</a:t>
            </a:r>
          </a:p>
        </p:txBody>
      </p:sp>
      <p:sp>
        <p:nvSpPr>
          <p:cNvPr id="23557" name="Text Box 5"/>
          <p:cNvSpPr txBox="1">
            <a:spLocks noChangeArrowheads="1"/>
          </p:cNvSpPr>
          <p:nvPr/>
        </p:nvSpPr>
        <p:spPr bwMode="auto">
          <a:xfrm>
            <a:off x="7010400" y="1905000"/>
            <a:ext cx="19050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-5</a:t>
            </a:r>
            <a:br>
              <a:rPr lang="en-US" sz="3200"/>
            </a:br>
            <a:r>
              <a:rPr lang="en-US" sz="3200"/>
              <a:t>2</a:t>
            </a:r>
            <a:br>
              <a:rPr lang="en-US" sz="3200"/>
            </a:br>
            <a:r>
              <a:rPr lang="en-US" sz="3200"/>
              <a:t>6</a:t>
            </a:r>
            <a:br>
              <a:rPr lang="en-US" sz="3200"/>
            </a:br>
            <a:r>
              <a:rPr lang="en-US" sz="3200"/>
              <a:t>13</a:t>
            </a:r>
            <a:br>
              <a:rPr lang="en-US" sz="3200"/>
            </a:br>
            <a:r>
              <a:rPr lang="en-US" sz="3200"/>
              <a:t>17</a:t>
            </a:r>
            <a:br>
              <a:rPr lang="en-US" sz="3200"/>
            </a:br>
            <a:r>
              <a:rPr lang="en-US" sz="3200"/>
              <a:t>18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Sorts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graphicFrame>
        <p:nvGraphicFramePr>
          <p:cNvPr id="109570" name="Group 2"/>
          <p:cNvGraphicFramePr>
            <a:graphicFrameLocks noGrp="1"/>
          </p:cNvGraphicFramePr>
          <p:nvPr/>
        </p:nvGraphicFramePr>
        <p:xfrm>
          <a:off x="609600" y="533400"/>
          <a:ext cx="8077200" cy="4430714"/>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Collections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rotate(x)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shifts items in x left or right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reverse(x)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reverses the order of the items in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4604" name="Text Box 27"/>
          <p:cNvSpPr txBox="1">
            <a:spLocks noChangeArrowheads="1"/>
          </p:cNvSpPr>
          <p:nvPr/>
        </p:nvSpPr>
        <p:spPr bwMode="auto">
          <a:xfrm>
            <a:off x="1828800" y="5715000"/>
            <a:ext cx="5257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java.util.Collections;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5604" name="Rectangle 3"/>
          <p:cNvSpPr>
            <a:spLocks noChangeArrowheads="1"/>
          </p:cNvSpPr>
          <p:nvPr/>
        </p:nvSpPr>
        <p:spPr bwMode="auto">
          <a:xfrm>
            <a:off x="457200" y="1600200"/>
            <a:ext cx="7162800" cy="4832350"/>
          </a:xfrm>
          <a:prstGeom prst="rect">
            <a:avLst/>
          </a:prstGeom>
          <a:noFill/>
          <a:ln w="9525">
            <a:noFill/>
            <a:miter lim="800000"/>
            <a:headEnd/>
            <a:tailEnd/>
          </a:ln>
        </p:spPr>
        <p:txBody>
          <a:bodyPr>
            <a:spAutoFit/>
          </a:bodyPr>
          <a:lstStyle/>
          <a:p>
            <a:pPr algn="l"/>
            <a:r>
              <a:rPr lang="en-US"/>
              <a:t>ArrayList&lt;Integer&gt; ray; </a:t>
            </a:r>
          </a:p>
          <a:p>
            <a:pPr algn="l"/>
            <a:r>
              <a:rPr lang="en-US"/>
              <a:t>ray=new ArrayList&lt;Integer&gt;();</a:t>
            </a:r>
          </a:p>
          <a:p>
            <a:pPr algn="l"/>
            <a:r>
              <a:rPr lang="en-US"/>
              <a:t>ray.add(21);</a:t>
            </a:r>
          </a:p>
          <a:p>
            <a:pPr algn="l"/>
            <a:r>
              <a:rPr lang="en-US"/>
              <a:t>ray.add(2);</a:t>
            </a:r>
          </a:p>
          <a:p>
            <a:pPr algn="l"/>
            <a:r>
              <a:rPr lang="en-US"/>
              <a:t>ray.add(13);</a:t>
            </a:r>
          </a:p>
          <a:p>
            <a:pPr algn="l"/>
            <a:r>
              <a:rPr lang="en-US"/>
              <a:t>ray.add(-1);</a:t>
            </a:r>
          </a:p>
          <a:p>
            <a:pPr algn="l"/>
            <a:r>
              <a:rPr lang="en-US"/>
              <a:t>ray.add(3);</a:t>
            </a:r>
          </a:p>
          <a:p>
            <a:pPr algn="l"/>
            <a:r>
              <a:rPr lang="en-US"/>
              <a:t>Collections.sort(ray);</a:t>
            </a:r>
          </a:p>
          <a:p>
            <a:pPr algn="l"/>
            <a:endParaRPr lang="en-US"/>
          </a:p>
          <a:p>
            <a:pPr algn="l"/>
            <a:r>
              <a:rPr lang="en-US"/>
              <a:t>for(int  num  :  ray )</a:t>
            </a:r>
          </a:p>
          <a:p>
            <a:pPr algn="l"/>
            <a:r>
              <a:rPr lang="en-US"/>
              <a:t>   out.println(num);</a:t>
            </a:r>
          </a:p>
        </p:txBody>
      </p:sp>
      <p:sp>
        <p:nvSpPr>
          <p:cNvPr id="25605" name="Text Box 4"/>
          <p:cNvSpPr txBox="1">
            <a:spLocks noChangeArrowheads="1"/>
          </p:cNvSpPr>
          <p:nvPr/>
        </p:nvSpPr>
        <p:spPr bwMode="auto">
          <a:xfrm>
            <a:off x="7010400" y="2286000"/>
            <a:ext cx="1905000" cy="30289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-1</a:t>
            </a:r>
            <a:br>
              <a:rPr lang="en-US" sz="3200"/>
            </a:br>
            <a:r>
              <a:rPr lang="en-US" sz="3200"/>
              <a:t>2</a:t>
            </a:r>
            <a:br>
              <a:rPr lang="en-US" sz="3200"/>
            </a:br>
            <a:r>
              <a:rPr lang="en-US" sz="3200"/>
              <a:t>3</a:t>
            </a:r>
            <a:br>
              <a:rPr lang="en-US" sz="3200"/>
            </a:br>
            <a:r>
              <a:rPr lang="en-US" sz="3200"/>
              <a:t>13</a:t>
            </a:r>
            <a:br>
              <a:rPr lang="en-US" sz="3200"/>
            </a:br>
            <a:r>
              <a:rPr lang="en-US" sz="3200"/>
              <a:t>21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Sorts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TotalTime>
  <Words>3291</Words>
  <Application>Microsoft Office PowerPoint</Application>
  <PresentationFormat>On-screen Show (4:3)</PresentationFormat>
  <Paragraphs>761</Paragraphs>
  <Slides>54</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Comic Sans MS</vt:lpstr>
      <vt:lpstr>Courier New</vt:lpstr>
      <vt:lpstr>Eraser</vt:lpstr>
      <vt:lpstr>Impact</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sortsearch</dc:title>
  <dc:subject>Sorting and Searching</dc:subject>
  <dc:creator>A+ Computer Science</dc:creator>
  <cp:keywords>www.apluscompsci.com</cp:keywords>
  <dc:description>Sorting and Searching_x000d_
©A+ Computer Science_x000d_
www.apluscompsci.com</dc:description>
  <cp:lastModifiedBy>Brian Simpson</cp:lastModifiedBy>
  <cp:revision>424</cp:revision>
  <cp:lastPrinted>2000-04-26T16:54:12Z</cp:lastPrinted>
  <dcterms:created xsi:type="dcterms:W3CDTF">1998-04-06T14:13:40Z</dcterms:created>
  <dcterms:modified xsi:type="dcterms:W3CDTF">2019-04-26T19:56:17Z</dcterms:modified>
  <cp:category>www.apluscompsci.com</cp:category>
</cp:coreProperties>
</file>