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59" r:id="rId5"/>
    <p:sldId id="260" r:id="rId6"/>
    <p:sldId id="263" r:id="rId7"/>
    <p:sldId id="264" r:id="rId8"/>
    <p:sldId id="265" r:id="rId9"/>
    <p:sldId id="289" r:id="rId10"/>
    <p:sldId id="301" r:id="rId11"/>
    <p:sldId id="270" r:id="rId12"/>
    <p:sldId id="302" r:id="rId13"/>
    <p:sldId id="271" r:id="rId14"/>
    <p:sldId id="287" r:id="rId15"/>
    <p:sldId id="266" r:id="rId16"/>
    <p:sldId id="272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6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B51ED-B40B-45DC-9E16-AF19155EEFE8}" type="datetimeFigureOut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0D0D82-29E7-4470-88F4-F3CF2433B04E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85291-3F99-4E53-ADCA-24F66951E724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12CACC-6F13-42E6-BE18-5F9D19EBF38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3C96BE-9366-446A-A8CD-82059CFCC7FA}" type="slidenum">
              <a:rPr lang="en-IN" smtClean="0"/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481364C-67CC-4025-977E-F750C525BE7D}" type="datetimeFigureOut">
              <a:rPr lang="en-IN" smtClean="0"/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53C96BE-9366-446A-A8CD-82059CFCC7FA}" type="slidenum">
              <a:rPr lang="en-IN" smtClean="0"/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tags" Target="../tags/tag10.xml"/><Relationship Id="rId2" Type="http://schemas.openxmlformats.org/officeDocument/2006/relationships/image" Target="../media/image10.png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3.xml"/><Relationship Id="rId3" Type="http://schemas.openxmlformats.org/officeDocument/2006/relationships/image" Target="../media/image3.png"/><Relationship Id="rId2" Type="http://schemas.openxmlformats.org/officeDocument/2006/relationships/tags" Target="../tags/tag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png"/><Relationship Id="rId2" Type="http://schemas.openxmlformats.org/officeDocument/2006/relationships/tags" Target="../tags/tag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2720" y="330327"/>
            <a:ext cx="9204960" cy="2308098"/>
          </a:xfrm>
        </p:spPr>
        <p:txBody>
          <a:bodyPr>
            <a:normAutofit fontScale="90000"/>
          </a:bodyPr>
          <a:lstStyle/>
          <a:p>
            <a:pPr algn="ctr"/>
            <a:r>
              <a:rPr lang="en-IN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Eligibility Analysis based on Resume</a:t>
            </a:r>
            <a:br>
              <a:rPr lang="en-IN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5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using LSTM</a:t>
            </a:r>
            <a:endParaRPr lang="en-IN" sz="5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3418" y="4358640"/>
            <a:ext cx="4686182" cy="1870709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Anusha g(1EP21AD007)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lavanya u(1ep21ad028)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thanuja reddy(1ep21ad039)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96048"/>
            <a:ext cx="2926086" cy="304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67625" y="6431515"/>
            <a:ext cx="43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</p:txBody>
      </p:sp>
      <p:sp>
        <p:nvSpPr>
          <p:cNvPr id="7" name="Subtitle 2"/>
          <p:cNvSpPr txBox="1"/>
          <p:nvPr/>
        </p:nvSpPr>
        <p:spPr>
          <a:xfrm>
            <a:off x="7737593" y="4358640"/>
            <a:ext cx="4024399" cy="17564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 guide: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Sudhanshu Saurabh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ai&amp;ds, epcet</a:t>
            </a:r>
            <a:endParaRPr lang="en-IN" sz="1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and Modelling: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Tokenizing involves breaking down the input text into sub-word units using the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WordPiece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tokenizer. Each token is mapped to an embedding vector, capturing its semantic meaning.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72" t="28413" r="24196" b="12920"/>
          <a:stretch>
            <a:fillRect/>
          </a:stretch>
        </p:blipFill>
        <p:spPr>
          <a:xfrm>
            <a:off x="2525485" y="3252247"/>
            <a:ext cx="7202977" cy="3072353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834505" y="5234305"/>
            <a:ext cx="2362200" cy="22352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>
            <a:noAutofit/>
          </a:bodyPr>
          <a:p>
            <a:endParaRPr lang="en-IN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7085965" y="5161915"/>
            <a:ext cx="2110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LSTM MODEL </a:t>
            </a:r>
            <a:endParaRPr lang="en-I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LSTM MODEL  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r="49710"/>
          <a:stretch>
            <a:fillRect/>
          </a:stretch>
        </p:blipFill>
        <p:spPr>
          <a:xfrm>
            <a:off x="6724015" y="2005965"/>
            <a:ext cx="4769485" cy="36277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097280" y="1857693"/>
            <a:ext cx="5080000" cy="4292600"/>
          </a:xfrm>
          <a:prstGeom prst="rect">
            <a:avLst/>
          </a:prstGeom>
        </p:spPr>
        <p:txBody>
          <a:bodyPr>
            <a:spAutoFit/>
          </a:bodyPr>
          <a:p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Input Layer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This layer takes sequences of integers, each representing a tokenized word, with a fixed length </a:t>
            </a:r>
            <a:r>
              <a:rPr lang="en-IN"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.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Wingdings" panose="05000000000000000000"/>
                <a:ea typeface="Wingdings" panose="05000000000000000000"/>
                <a:sym typeface="+mn-ea"/>
              </a:rPr>
              <a:t> </a:t>
            </a:r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Embedding Layer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This layer uses pre-trained GloVe embeddings to convert word indices into dense vector 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representations. 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Wingdings" panose="05000000000000000000"/>
                <a:ea typeface="Wingdings" panose="05000000000000000000"/>
                <a:sym typeface="+mn-ea"/>
              </a:rPr>
              <a:t> </a:t>
            </a:r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LSTM Layer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The Long Short-Term Memory (LSTM) layer with 60 units processes the embedded sequences</a:t>
            </a:r>
            <a:r>
              <a:rPr lang="en-IN"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.</a:t>
            </a:r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 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Wingdings" panose="05000000000000000000"/>
                <a:ea typeface="Wingdings" panose="05000000000000000000"/>
                <a:sym typeface="+mn-ea"/>
              </a:rPr>
              <a:t> </a:t>
            </a:r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Global Max Pooling Layer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This layer reduces the output from the LSTM layer by extracting the maximum value along each feature dimension. 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Wingdings" panose="05000000000000000000"/>
                <a:ea typeface="Wingdings" panose="05000000000000000000"/>
                <a:sym typeface="+mn-ea"/>
              </a:rPr>
              <a:t> </a:t>
            </a:r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Dropout Layers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Two Dropout layers with a rate of 0.1 are added to prevent overfitting. 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Wingdings" panose="05000000000000000000"/>
                <a:ea typeface="Wingdings" panose="05000000000000000000"/>
                <a:sym typeface="+mn-ea"/>
              </a:rPr>
              <a:t> </a:t>
            </a:r>
            <a:r>
              <a:rPr sz="13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Dense Layers </a:t>
            </a:r>
            <a:endParaRPr sz="13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r>
              <a:rPr sz="13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sym typeface="+mn-ea"/>
              </a:rPr>
              <a:t>A Dense layer with 50 units and ReLU activation functions as a fully connected layer, learning non-linear combinations of features. This layer contributes to the final classification or prediction by processing the output from previous layers.</a:t>
            </a:r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  <a:p>
            <a:endParaRPr sz="130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945"/>
            <a:ext cx="6052185" cy="4023360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Measure:The ROC curve plots the true positive rate against the false positive rate to evaluate a binaryclassification model's performance</a:t>
            </a:r>
            <a:endParaRPr lang="en-I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72535" y="2487930"/>
            <a:ext cx="6096635" cy="364363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05840" y="2019300"/>
            <a:ext cx="4305300" cy="3467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384290" y="2019300"/>
            <a:ext cx="4389120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 Utilized a Long Short-Term Memory (LSTM) network.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Contextual Information: LSTM captured context from technology descriptions.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Performance: Achieved promising results in predicting multiple labels simultaneously.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Embeddings: Improved understanding of semantic relationships using pre-trained GloVe embeddings.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Used accuracy, ROC curves, and confusion matrices to assess model effectiveness.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Multi-label Classification: Capable of distinguishing between different classes simultaneously.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Application: Automates candidate screening and enhances screening efficiency.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Fine-tuning parameters like number of LSTM units, dropout rates, and learning rate can enhance model performance.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Architectures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Experiment with bidirectional LSTMs or attention mechanisms to potentially improve accuracy and capture long-range dependencies better.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Enriching Input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Incorporate additional features such as candidate experience details or job requirements to provide more context and enhance predictive capabilities.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techniques like attention visualization or feature importance analysis to interpret model predictions, increasing transparency and trust.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and Integration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the model as a web service or integrate it into existing recruitment platforms for real-world application and impact.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920" y="2438215"/>
            <a:ext cx="7508240" cy="314991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Objectives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Methodology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Future Scope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7625" y="6431515"/>
            <a:ext cx="43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Manual screening of job resumes for skills and technologies is laborious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I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inefficient, particularly in high-volume hiring.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Keyword-based methods often miss qualified candidates due to variations in skill descriptions, leading to biases and inefficiencies.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We propose an LSTM-based machine learning solution to automate resume classification.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charset="0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Our approach aims to reduce dataset dimensions and optimize the use of LSTM models for efficient, accurate, and unbiased resume screening, thereby freeing recruiters' time for deeper candidate evaluation.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67625" y="6431515"/>
            <a:ext cx="436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96048"/>
            <a:ext cx="2926086" cy="3048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  <p:sp>
        <p:nvSpPr>
          <p:cNvPr id="8" name="Content Placeholder 7"/>
          <p:cNvSpPr/>
          <p:nvPr>
            <p:ph idx="1"/>
          </p:nvPr>
        </p:nvSpPr>
        <p:spPr/>
        <p:txBody>
          <a:bodyPr/>
          <a:p>
            <a:endParaRPr lang="en-US"/>
          </a:p>
        </p:txBody>
      </p:sp>
      <p:sp>
        <p:nvSpPr>
          <p:cNvPr id="9" name="Freeform 8"/>
          <p:cNvSpPr/>
          <p:nvPr>
            <p:custDataLst>
              <p:tags r:id="rId2"/>
            </p:custDataLst>
          </p:nvPr>
        </p:nvSpPr>
        <p:spPr>
          <a:xfrm>
            <a:off x="4954905" y="1670685"/>
            <a:ext cx="6048375" cy="3945890"/>
          </a:xfrm>
          <a:custGeom>
            <a:avLst/>
            <a:gdLst/>
            <a:ahLst/>
            <a:cxnLst/>
            <a:rect l="l" t="t" r="r" b="b"/>
            <a:pathLst>
              <a:path w="11351756" h="6234559">
                <a:moveTo>
                  <a:pt x="0" y="0"/>
                </a:moveTo>
                <a:lnTo>
                  <a:pt x="11351756" y="0"/>
                </a:lnTo>
                <a:lnTo>
                  <a:pt x="11351756" y="6234559"/>
                </a:lnTo>
                <a:lnTo>
                  <a:pt x="0" y="62345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machine learning model for real-time candidate eligibility classification analyzing resumes. 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model that achieves high accuracy by leveraging LSTM (Long Short- Term Memory)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lassifying based on the </a:t>
            </a:r>
            <a:r>
              <a:rPr lang="en-I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content like technolgy,experience and determining the ‘eligiblity’ or ‘Not eligible’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= resume dataset(2400+ resumes in strings) from kaggle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535045" y="3032125"/>
            <a:ext cx="1878330" cy="586740"/>
          </a:xfrm>
        </p:spPr>
        <p:txBody>
          <a:bodyPr>
            <a:normAutofit/>
          </a:bodyPr>
          <a:lstStyle/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Content Placeholder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816735" y="1801495"/>
            <a:ext cx="7743190" cy="4023360"/>
          </a:xfrm>
          <a:prstGeom prst="rect">
            <a:avLst/>
          </a:prstGeom>
        </p:spPr>
      </p:pic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>
            <a:off x="3535045" y="584390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IN" sz="2800" dirty="0">
                <a:sym typeface="+mn-ea"/>
              </a:rPr>
              <a:t>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Proposed model flow chat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63527"/>
            <a:ext cx="10058400" cy="145075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4D515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 is collected from </a:t>
            </a:r>
            <a:r>
              <a:rPr lang="en-IN" altLang="en-US" sz="2800" dirty="0">
                <a:solidFill>
                  <a:srgbClr val="4D515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800" dirty="0">
                <a:solidFill>
                  <a:srgbClr val="4D515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website in .csv format.</a:t>
            </a:r>
            <a:endParaRPr lang="en-US" sz="2800" dirty="0">
              <a:solidFill>
                <a:srgbClr val="4D5156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b="0" i="0" dirty="0">
              <a:solidFill>
                <a:srgbClr val="4D5156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2" y="6486524"/>
            <a:ext cx="2926086" cy="3048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18400" y="6496048"/>
            <a:ext cx="450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Dept. of Artificial Intelligence &amp; Data Science</a:t>
            </a:r>
            <a:endParaRPr lang="en-IN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865120" y="2455545"/>
            <a:ext cx="4914900" cy="28403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WordCloud of Our </a:t>
            </a: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b="1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62760" y="1845945"/>
            <a:ext cx="9067800" cy="4180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CLEANED DAT PLOT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 data plot to visualize relationship between</a:t>
            </a:r>
            <a:endParaRPr lang="en-US"/>
          </a:p>
          <a:p>
            <a:r>
              <a:rPr lang="en-US"/>
              <a:t> ‘Experience the likelihood of being </a:t>
            </a:r>
            <a:endParaRPr lang="en-US"/>
          </a:p>
          <a:p>
            <a:r>
              <a:rPr lang="en-US"/>
              <a:t>‘Eligible’ or ‘Not - Eligible’.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02755" y="1737360"/>
            <a:ext cx="4017645" cy="4366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4656</Words>
  <Application>WPS Presentation</Application>
  <PresentationFormat>Widescreen</PresentationFormat>
  <Paragraphs>132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Calibri Light</vt:lpstr>
      <vt:lpstr>Wingdings</vt:lpstr>
      <vt:lpstr>Agency FB</vt:lpstr>
      <vt:lpstr>Times New Roman</vt:lpstr>
      <vt:lpstr>Wingdings</vt:lpstr>
      <vt:lpstr>Retrospect</vt:lpstr>
      <vt:lpstr>ONLINE REVIEWS SENTIMENT ANALYSIS</vt:lpstr>
      <vt:lpstr>Table of Content</vt:lpstr>
      <vt:lpstr>Sentiment Analysis(Opinion Mining)</vt:lpstr>
      <vt:lpstr>Online Reviews Sentiment Analysis</vt:lpstr>
      <vt:lpstr>Objectives:</vt:lpstr>
      <vt:lpstr>Methodology:</vt:lpstr>
      <vt:lpstr>Data Collection:</vt:lpstr>
      <vt:lpstr>Positive WordCloud of Our Review Text:</vt:lpstr>
      <vt:lpstr>PowerPoint 演示文稿</vt:lpstr>
      <vt:lpstr>BERT Tokenizing and Modelling:</vt:lpstr>
      <vt:lpstr>PowerPoint 演示文稿</vt:lpstr>
      <vt:lpstr>Result:</vt:lpstr>
      <vt:lpstr>Accuracy</vt:lpstr>
      <vt:lpstr>Conclusion:</vt:lpstr>
      <vt:lpstr>Future Scope:</vt:lpstr>
      <vt:lpstr>                         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Rastogi</dc:creator>
  <cp:lastModifiedBy>anush</cp:lastModifiedBy>
  <cp:revision>24</cp:revision>
  <dcterms:created xsi:type="dcterms:W3CDTF">2024-05-14T05:56:00Z</dcterms:created>
  <dcterms:modified xsi:type="dcterms:W3CDTF">2024-07-23T08:14:51Z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28AA4DB0A42B44CFB64F83947EAC0424_13</vt:lpwstr>
  </property>
  <property fmtid="{D5CDD505-2E9C-101B-9397-08002B2CF9AE}" pid="3" name="KSOProductBuildVer">
    <vt:lpwstr>1033-12.2.0.17119</vt:lpwstr>
  </property>
</Properties>
</file>