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70" r:id="rId3"/>
    <p:sldId id="271" r:id="rId4"/>
    <p:sldId id="267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4F3"/>
    <a:srgbClr val="193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9" autoAdjust="0"/>
  </p:normalViewPr>
  <p:slideViewPr>
    <p:cSldViewPr snapToGrid="0">
      <p:cViewPr>
        <p:scale>
          <a:sx n="150" d="100"/>
          <a:sy n="150" d="100"/>
        </p:scale>
        <p:origin x="-1912" y="-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85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959669" y="2543059"/>
            <a:ext cx="6058367" cy="54330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SzPct val="100000"/>
              <a:defRPr sz="3500">
                <a:solidFill>
                  <a:srgbClr val="193759"/>
                </a:solidFill>
                <a:latin typeface="SolexMedium" panose="02000606040000020004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45636" y="2933045"/>
            <a:ext cx="7772400" cy="45583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olexMedium" panose="02000606040000020004" pitchFamily="2" charset="0"/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 descr="enablix_logo_big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70" y="1371601"/>
            <a:ext cx="1326444" cy="922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410"/>
            <a:ext cx="9171237" cy="1000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3" y="474611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bg1"/>
                </a:solidFill>
                <a:latin typeface="SolexMedium" panose="02000606040000020004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51842" y="113430"/>
            <a:ext cx="7668619" cy="52478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defRPr sz="2800">
                <a:solidFill>
                  <a:srgbClr val="32C4F3"/>
                </a:solidFill>
                <a:latin typeface="SolexMedium" panose="02000606040000020004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4" name="Picture 3" descr="enablix_logo_with_text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224366"/>
            <a:ext cx="1307183" cy="283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89244"/>
            <a:ext cx="9144000" cy="123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6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4855669"/>
            <a:ext cx="12057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rgbClr val="FFFFFF"/>
                </a:solidFill>
              </a:rPr>
              <a:t>Confidential &amp;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900807" y="2543059"/>
            <a:ext cx="7117229" cy="5433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rgbClr val="193759"/>
                </a:solidFill>
              </a:rPr>
              <a:t>Customer Success Case Study</a:t>
            </a:r>
            <a:endParaRPr lang="en" sz="3200" dirty="0">
              <a:solidFill>
                <a:srgbClr val="193759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5569" y="2975378"/>
            <a:ext cx="7772400" cy="455834"/>
          </a:xfrm>
        </p:spPr>
        <p:txBody>
          <a:bodyPr/>
          <a:lstStyle/>
          <a:p>
            <a:r>
              <a:rPr lang="en-US" dirty="0" smtClean="0"/>
              <a:t>May 2017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</a:rPr>
              <a:t>Customer Profile</a:t>
            </a:r>
            <a:endParaRPr lang="en" dirty="0">
              <a:solidFill>
                <a:srgbClr val="193759"/>
              </a:solidFill>
            </a:endParaRPr>
          </a:p>
        </p:txBody>
      </p:sp>
      <p:sp>
        <p:nvSpPr>
          <p:cNvPr id="17" name="Shape 89"/>
          <p:cNvSpPr txBox="1"/>
          <p:nvPr/>
        </p:nvSpPr>
        <p:spPr>
          <a:xfrm>
            <a:off x="584285" y="1884324"/>
            <a:ext cx="8322114" cy="2880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rgbClr val="32C4F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Sales Team: 100 Sales Reps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rgbClr val="32C4F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Phase 1 Scope: North America Sales Team (45 members)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rgbClr val="32C4F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Roles: Product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Mkting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Sales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Biz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and Product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Mgrs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rgbClr val="32C4F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Users on the System: 75 Users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rgbClr val="32C4F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products, solutions and competitors.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32C4F3"/>
              </a:buClr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hteck 38"/>
          <p:cNvSpPr/>
          <p:nvPr/>
        </p:nvSpPr>
        <p:spPr bwMode="gray">
          <a:xfrm rot="2700000">
            <a:off x="4284447" y="2302357"/>
            <a:ext cx="1961223" cy="1961223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tlCol="0" anchor="ctr">
            <a:prstTxWarp prst="textArchDown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LMS</a:t>
            </a:r>
            <a:endParaRPr kumimoji="0" lang="en-US" sz="1200" b="1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333" y="796895"/>
            <a:ext cx="8234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customer is a Fortune 500 Enterprise software company that has a global business footprint and has over 100,000 employees worldwide. We started the engagement with a particular business group of this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34699835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</a:rPr>
              <a:t>Customer Problem</a:t>
            </a:r>
            <a:endParaRPr lang="en" dirty="0">
              <a:solidFill>
                <a:srgbClr val="193759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2700000">
            <a:off x="3195049" y="1360125"/>
            <a:ext cx="3507100" cy="2773088"/>
            <a:chOff x="276091" y="782031"/>
            <a:chExt cx="5389792" cy="4261745"/>
          </a:xfrm>
        </p:grpSpPr>
        <p:sp>
          <p:nvSpPr>
            <p:cNvPr id="64" name="Freeform 14" descr="© INSCALE GmbH, 26.05.2010&#10;http://www.presentationload.com/"/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 rot="2700000">
              <a:off x="1482586" y="810880"/>
              <a:ext cx="1870384" cy="1812685"/>
            </a:xfrm>
            <a:custGeom>
              <a:avLst/>
              <a:gdLst/>
              <a:ahLst/>
              <a:cxnLst>
                <a:cxn ang="0">
                  <a:pos x="94" y="297"/>
                </a:cxn>
                <a:cxn ang="0">
                  <a:pos x="121" y="192"/>
                </a:cxn>
                <a:cxn ang="0">
                  <a:pos x="267" y="95"/>
                </a:cxn>
                <a:cxn ang="0">
                  <a:pos x="309" y="46"/>
                </a:cxn>
                <a:cxn ang="0">
                  <a:pos x="268" y="0"/>
                </a:cxn>
                <a:cxn ang="0">
                  <a:pos x="0" y="291"/>
                </a:cxn>
                <a:cxn ang="0">
                  <a:pos x="0" y="300"/>
                </a:cxn>
                <a:cxn ang="0">
                  <a:pos x="48" y="257"/>
                </a:cxn>
                <a:cxn ang="0">
                  <a:pos x="94" y="297"/>
                </a:cxn>
              </a:cxnLst>
              <a:rect l="0" t="0" r="r" b="b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19375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marL="0" marR="0" lvl="0" indent="0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65" name="Gruppieren 30"/>
            <p:cNvGrpSpPr/>
            <p:nvPr/>
          </p:nvGrpSpPr>
          <p:grpSpPr>
            <a:xfrm>
              <a:off x="276091" y="1406193"/>
              <a:ext cx="5389792" cy="3637583"/>
              <a:chOff x="2446272" y="2162868"/>
              <a:chExt cx="5389792" cy="3637583"/>
            </a:xfrm>
          </p:grpSpPr>
          <p:pic>
            <p:nvPicPr>
              <p:cNvPr id="66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 rot="18900000">
                <a:off x="4049876" y="4828414"/>
                <a:ext cx="3786188" cy="441325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  <p:sp>
            <p:nvSpPr>
              <p:cNvPr id="67" name="Freeform 16" descr="© INSCALE GmbH, 26.05.2010&#10;http://www.presentationload.com/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gray">
              <a:xfrm rot="2700000">
                <a:off x="4871152" y="2750106"/>
                <a:ext cx="1807878" cy="1867179"/>
              </a:xfrm>
              <a:custGeom>
                <a:avLst/>
                <a:gdLst/>
                <a:ahLst/>
                <a:cxnLst>
                  <a:cxn ang="0">
                    <a:pos x="1" y="95"/>
                  </a:cxn>
                  <a:cxn ang="0">
                    <a:pos x="107" y="121"/>
                  </a:cxn>
                  <a:cxn ang="0">
                    <a:pos x="204" y="266"/>
                  </a:cxn>
                  <a:cxn ang="0">
                    <a:pos x="253" y="309"/>
                  </a:cxn>
                  <a:cxn ang="0">
                    <a:pos x="299" y="268"/>
                  </a:cxn>
                  <a:cxn ang="0">
                    <a:pos x="7" y="0"/>
                  </a:cxn>
                  <a:cxn ang="0">
                    <a:pos x="0" y="1"/>
                  </a:cxn>
                  <a:cxn ang="0">
                    <a:pos x="42" y="48"/>
                  </a:cxn>
                  <a:cxn ang="0">
                    <a:pos x="1" y="95"/>
                  </a:cxn>
                </a:cxnLst>
                <a:rect l="0" t="0" r="r" b="b"/>
                <a:pathLst>
                  <a:path w="299" h="309">
                    <a:moveTo>
                      <a:pt x="1" y="95"/>
                    </a:moveTo>
                    <a:cubicBezTo>
                      <a:pt x="37" y="94"/>
                      <a:pt x="73" y="102"/>
                      <a:pt x="107" y="121"/>
                    </a:cubicBezTo>
                    <a:cubicBezTo>
                      <a:pt x="162" y="153"/>
                      <a:pt x="196" y="208"/>
                      <a:pt x="204" y="266"/>
                    </a:cubicBezTo>
                    <a:cubicBezTo>
                      <a:pt x="253" y="309"/>
                      <a:pt x="253" y="309"/>
                      <a:pt x="253" y="309"/>
                    </a:cubicBezTo>
                    <a:cubicBezTo>
                      <a:pt x="299" y="268"/>
                      <a:pt x="299" y="268"/>
                      <a:pt x="299" y="268"/>
                    </a:cubicBezTo>
                    <a:cubicBezTo>
                      <a:pt x="287" y="118"/>
                      <a:pt x="161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ubicBezTo>
                      <a:pt x="42" y="48"/>
                      <a:pt x="42" y="48"/>
                      <a:pt x="42" y="48"/>
                    </a:cubicBezTo>
                    <a:lnTo>
                      <a:pt x="1" y="95"/>
                    </a:lnTo>
                    <a:close/>
                  </a:path>
                </a:pathLst>
              </a:custGeom>
              <a:solidFill>
                <a:srgbClr val="32C4F3"/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marL="0" marR="0" lvl="0" indent="0" defTabSz="801688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_color1" descr="© INSCALE GmbH, 26.05.2010&#10;http://www.presentationload.com/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gray">
              <a:xfrm rot="2700000">
                <a:off x="2470312" y="2723474"/>
                <a:ext cx="1819097" cy="1867178"/>
              </a:xfrm>
              <a:custGeom>
                <a:avLst/>
                <a:gdLst/>
                <a:ahLst/>
                <a:cxnLst>
                  <a:cxn ang="0">
                    <a:pos x="299" y="215"/>
                  </a:cxn>
                  <a:cxn ang="0">
                    <a:pos x="192" y="188"/>
                  </a:cxn>
                  <a:cxn ang="0">
                    <a:pos x="95" y="41"/>
                  </a:cxn>
                  <a:cxn ang="0">
                    <a:pos x="47" y="0"/>
                  </a:cxn>
                  <a:cxn ang="0">
                    <a:pos x="0" y="42"/>
                  </a:cxn>
                  <a:cxn ang="0">
                    <a:pos x="291" y="309"/>
                  </a:cxn>
                  <a:cxn ang="0">
                    <a:pos x="301" y="309"/>
                  </a:cxn>
                  <a:cxn ang="0">
                    <a:pos x="258" y="261"/>
                  </a:cxn>
                  <a:cxn ang="0">
                    <a:pos x="299" y="215"/>
                  </a:cxn>
                </a:cxnLst>
                <a:rect l="0" t="0" r="r" b="b"/>
                <a:pathLst>
                  <a:path w="301" h="309">
                    <a:moveTo>
                      <a:pt x="299" y="215"/>
                    </a:moveTo>
                    <a:cubicBezTo>
                      <a:pt x="263" y="216"/>
                      <a:pt x="226" y="208"/>
                      <a:pt x="192" y="188"/>
                    </a:cubicBezTo>
                    <a:cubicBezTo>
                      <a:pt x="136" y="156"/>
                      <a:pt x="102" y="101"/>
                      <a:pt x="95" y="4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3" y="191"/>
                      <a:pt x="138" y="309"/>
                      <a:pt x="291" y="309"/>
                    </a:cubicBezTo>
                    <a:cubicBezTo>
                      <a:pt x="295" y="309"/>
                      <a:pt x="298" y="309"/>
                      <a:pt x="301" y="309"/>
                    </a:cubicBezTo>
                    <a:cubicBezTo>
                      <a:pt x="258" y="261"/>
                      <a:pt x="258" y="261"/>
                      <a:pt x="258" y="261"/>
                    </a:cubicBezTo>
                    <a:lnTo>
                      <a:pt x="299" y="215"/>
                    </a:lnTo>
                    <a:close/>
                  </a:path>
                </a:pathLst>
              </a:custGeom>
              <a:solidFill>
                <a:srgbClr val="70AD47"/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marL="0" marR="0" lvl="0" indent="0" defTabSz="801688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69" name="Gruppieren 64"/>
              <p:cNvGrpSpPr/>
              <p:nvPr/>
            </p:nvGrpSpPr>
            <p:grpSpPr bwMode="gray">
              <a:xfrm>
                <a:off x="4001591" y="2792185"/>
                <a:ext cx="1197530" cy="1047277"/>
                <a:chOff x="4005795" y="2797658"/>
                <a:chExt cx="1197530" cy="1047277"/>
              </a:xfrm>
            </p:grpSpPr>
            <p:pic>
              <p:nvPicPr>
                <p:cNvPr id="73" name="Picture 7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gray">
                <a:xfrm>
                  <a:off x="4005795" y="2797658"/>
                  <a:ext cx="1197530" cy="6958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4" name="Text Box 36" descr="© INSCALE GmbH, 26.05.2010&#10;http://www.presentationload.com/"/>
                <p:cNvSpPr txBox="1">
                  <a:spLocks noChangeArrowheads="1"/>
                </p:cNvSpPr>
                <p:nvPr/>
              </p:nvSpPr>
              <p:spPr bwMode="gray">
                <a:xfrm>
                  <a:off x="4563400" y="3567936"/>
                  <a:ext cx="64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0" name="_color1" descr="© INSCALE GmbH, 26.05.2010&#10;http://www.presentationload.com/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gray">
              <a:xfrm rot="2700000">
                <a:off x="3627737" y="3961320"/>
                <a:ext cx="1867179" cy="1811083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87" y="107"/>
                  </a:cxn>
                  <a:cxn ang="0">
                    <a:pos x="42" y="205"/>
                  </a:cxn>
                  <a:cxn ang="0">
                    <a:pos x="0" y="253"/>
                  </a:cxn>
                  <a:cxn ang="0">
                    <a:pos x="42" y="300"/>
                  </a:cxn>
                  <a:cxn ang="0">
                    <a:pos x="308" y="8"/>
                  </a:cxn>
                  <a:cxn ang="0">
                    <a:pos x="308" y="0"/>
                  </a:cxn>
                  <a:cxn ang="0">
                    <a:pos x="261" y="42"/>
                  </a:cxn>
                  <a:cxn ang="0">
                    <a:pos x="214" y="0"/>
                  </a:cxn>
                </a:cxnLst>
                <a:rect l="0" t="0" r="r" b="b"/>
                <a:pathLst>
                  <a:path w="308" h="300">
                    <a:moveTo>
                      <a:pt x="214" y="0"/>
                    </a:moveTo>
                    <a:cubicBezTo>
                      <a:pt x="215" y="37"/>
                      <a:pt x="207" y="74"/>
                      <a:pt x="187" y="107"/>
                    </a:cubicBezTo>
                    <a:cubicBezTo>
                      <a:pt x="155" y="163"/>
                      <a:pt x="101" y="197"/>
                      <a:pt x="42" y="205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42" y="300"/>
                      <a:pt x="42" y="300"/>
                      <a:pt x="42" y="300"/>
                    </a:cubicBezTo>
                    <a:cubicBezTo>
                      <a:pt x="191" y="287"/>
                      <a:pt x="308" y="161"/>
                      <a:pt x="308" y="8"/>
                    </a:cubicBezTo>
                    <a:cubicBezTo>
                      <a:pt x="308" y="6"/>
                      <a:pt x="308" y="3"/>
                      <a:pt x="308" y="0"/>
                    </a:cubicBezTo>
                    <a:cubicBezTo>
                      <a:pt x="261" y="42"/>
                      <a:pt x="261" y="42"/>
                      <a:pt x="261" y="42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marL="0" marR="0" lvl="0" indent="0" defTabSz="801688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hteck 34"/>
              <p:cNvSpPr/>
              <p:nvPr/>
            </p:nvSpPr>
            <p:spPr bwMode="gray">
              <a:xfrm>
                <a:off x="3210933" y="2220225"/>
                <a:ext cx="2892359" cy="2892361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rtlCol="0" anchor="ctr">
                <a:prstTxWarp prst="textArchUp">
                  <a:avLst>
                    <a:gd name="adj" fmla="val 10767852"/>
                  </a:avLst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Multiple Sources</a:t>
                </a:r>
                <a:endParaRPr kumimoji="0" lang="en-US" sz="12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hteck 38"/>
              <p:cNvSpPr/>
              <p:nvPr/>
            </p:nvSpPr>
            <p:spPr bwMode="gray">
              <a:xfrm>
                <a:off x="3063152" y="2162868"/>
                <a:ext cx="3014052" cy="3014052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noProof="1" smtClean="0">
                    <a:solidFill>
                      <a:sysClr val="window" lastClr="FFFFFF"/>
                    </a:solidFill>
                  </a:rPr>
                  <a:t>Low Utilization</a:t>
                </a:r>
                <a:endParaRPr kumimoji="0" lang="en-US" sz="12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5" name="Rechteck 34"/>
          <p:cNvSpPr/>
          <p:nvPr/>
        </p:nvSpPr>
        <p:spPr bwMode="gray">
          <a:xfrm rot="18965498">
            <a:off x="3766272" y="1578778"/>
            <a:ext cx="1882039" cy="1882038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tlCol="0" anchor="ctr">
            <a:prstTxWarp prst="textArchUp">
              <a:avLst>
                <a:gd name="adj" fmla="val 10767852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Inefficiency</a:t>
            </a: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7" name="Rechteck 38"/>
          <p:cNvSpPr/>
          <p:nvPr/>
        </p:nvSpPr>
        <p:spPr bwMode="gray">
          <a:xfrm rot="18865302">
            <a:off x="3708507" y="1555215"/>
            <a:ext cx="1961223" cy="1961223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1300" b="1" noProof="1" smtClean="0">
                <a:solidFill>
                  <a:schemeClr val="bg1"/>
                </a:solidFill>
              </a:rPr>
              <a:t>No Tracking</a:t>
            </a:r>
            <a:endParaRPr lang="en-US" sz="1300" b="1" noProof="1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78934" y="1862882"/>
            <a:ext cx="1245298" cy="1245298"/>
          </a:xfrm>
          <a:prstGeom prst="ellipse">
            <a:avLst/>
          </a:prstGeom>
          <a:solidFill>
            <a:srgbClr val="193759"/>
          </a:solidFill>
          <a:ln w="12700">
            <a:noFill/>
            <a:miter lim="800000"/>
            <a:headEnd/>
            <a:tailEnd/>
          </a:ln>
          <a:effectLst/>
        </p:spPr>
        <p:txBody>
          <a:bodyPr lIns="288000" tIns="0" rIns="0" bIns="0" anchor="ctr"/>
          <a:lstStyle/>
          <a:p>
            <a:pPr marL="0" marR="0" lvl="0" indent="0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29" name="Gruppieren 64"/>
          <p:cNvGrpSpPr/>
          <p:nvPr/>
        </p:nvGrpSpPr>
        <p:grpSpPr bwMode="gray">
          <a:xfrm rot="2700000">
            <a:off x="4481387" y="1977434"/>
            <a:ext cx="779224" cy="681456"/>
            <a:chOff x="4005795" y="2797658"/>
            <a:chExt cx="1197530" cy="1047277"/>
          </a:xfrm>
        </p:grpSpPr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4005795" y="2797658"/>
              <a:ext cx="1197530" cy="695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 Box 3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563400" y="3567936"/>
              <a:ext cx="64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Rechteck 34"/>
          <p:cNvSpPr/>
          <p:nvPr/>
        </p:nvSpPr>
        <p:spPr bwMode="gray">
          <a:xfrm rot="2700000">
            <a:off x="4365644" y="2380344"/>
            <a:ext cx="1882038" cy="1882039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tlCol="0" anchor="ctr">
            <a:prstTxWarp prst="textArchUp">
              <a:avLst>
                <a:gd name="adj" fmla="val 10767852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CRM</a:t>
            </a:r>
            <a:endParaRPr kumimoji="0" lang="en-US" sz="1200" b="1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2" name="Rechteck 38"/>
          <p:cNvSpPr/>
          <p:nvPr/>
        </p:nvSpPr>
        <p:spPr bwMode="gray">
          <a:xfrm rot="2700000">
            <a:off x="4284447" y="2302357"/>
            <a:ext cx="1961223" cy="1961223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tlCol="0" anchor="ctr">
            <a:prstTxWarp prst="textArchDown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LMS</a:t>
            </a:r>
            <a:endParaRPr kumimoji="0" lang="en-US" sz="1200" b="1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1464" y="2068454"/>
            <a:ext cx="1146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olexMedium" panose="02000606040000020004" pitchFamily="2" charset="0"/>
              </a:rPr>
              <a:t>Multiple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" lastClr="FFFFFF"/>
                </a:solidFill>
                <a:latin typeface="SolexMedium" panose="02000606040000020004" pitchFamily="2" charset="0"/>
              </a:rPr>
              <a:t>Enablement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lexMedium" panose="0200060604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olexMedium" panose="02000606040000020004" pitchFamily="2" charset="0"/>
              </a:rPr>
              <a:t>Channels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lexMedium" panose="02000606040000020004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511509" y="1153837"/>
            <a:ext cx="755342" cy="506361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66852" y="1153837"/>
            <a:ext cx="57273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63911" y="3149058"/>
            <a:ext cx="702548" cy="669397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69450" y="3813136"/>
            <a:ext cx="536537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963267" y="1253450"/>
            <a:ext cx="838347" cy="456554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32036" y="1248130"/>
            <a:ext cx="53422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988167" y="3220784"/>
            <a:ext cx="755344" cy="630875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46322" y="3849322"/>
            <a:ext cx="536537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Shape 69"/>
          <p:cNvSpPr txBox="1"/>
          <p:nvPr/>
        </p:nvSpPr>
        <p:spPr>
          <a:xfrm>
            <a:off x="7019617" y="790639"/>
            <a:ext cx="1953186" cy="952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Content was managed in multiple sources making it difficult to organize and distribute. </a:t>
            </a:r>
            <a:endParaRPr lang="en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4" name="Shape 69"/>
          <p:cNvSpPr txBox="1"/>
          <p:nvPr/>
        </p:nvSpPr>
        <p:spPr>
          <a:xfrm>
            <a:off x="6923003" y="3308820"/>
            <a:ext cx="1953186" cy="952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There were no means to track content coverage, content usage and content effectiveness. </a:t>
            </a:r>
            <a:endParaRPr lang="en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Shape 69"/>
          <p:cNvSpPr txBox="1"/>
          <p:nvPr/>
        </p:nvSpPr>
        <p:spPr>
          <a:xfrm>
            <a:off x="0" y="829806"/>
            <a:ext cx="2332431" cy="1353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Sales was not able to find the right content and stopped using the systems in place. Furthermore, they were dependent on sales engineering and product managers for basic customer interactions.</a:t>
            </a:r>
            <a:endParaRPr lang="en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7" name="Shape 69"/>
          <p:cNvSpPr txBox="1"/>
          <p:nvPr/>
        </p:nvSpPr>
        <p:spPr>
          <a:xfrm>
            <a:off x="119199" y="3422696"/>
            <a:ext cx="2332431" cy="819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Significant percentage of the content was underutilized and in many instances never used in the field.</a:t>
            </a:r>
            <a:endParaRPr lang="en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660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</a:rPr>
              <a:t>Engagement Timeline</a:t>
            </a:r>
            <a:endParaRPr lang="en" dirty="0">
              <a:solidFill>
                <a:srgbClr val="193759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1059266" y="1077110"/>
            <a:ext cx="8177600" cy="288032"/>
          </a:xfrm>
          <a:prstGeom prst="homePlate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1064960" y="1077110"/>
            <a:ext cx="7741073" cy="288032"/>
          </a:xfrm>
          <a:prstGeom prst="homePlate">
            <a:avLst/>
          </a:prstGeom>
          <a:solidFill>
            <a:srgbClr val="193759"/>
          </a:solidFill>
          <a:ln w="6350" cmpd="sng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21474" y="107711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0440" y="1435862"/>
            <a:ext cx="1578827" cy="2949871"/>
          </a:xfrm>
          <a:prstGeom prst="rect">
            <a:avLst/>
          </a:prstGeom>
          <a:solidFill>
            <a:schemeClr val="accent5">
              <a:alpha val="14000"/>
            </a:schemeClr>
          </a:solidFill>
          <a:ln w="19050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93759"/>
                </a:solidFill>
              </a:rPr>
              <a:t>Phase 1 Started</a:t>
            </a:r>
            <a:endParaRPr lang="en-US" sz="1200" b="1" dirty="0">
              <a:solidFill>
                <a:srgbClr val="193759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Enablix is selected as a Sales Knowledge Management for North America Sales team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Target User: 75 Users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Roles: Sales, Sales 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</a:rPr>
              <a:t>Engg</a:t>
            </a: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, Biz 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</a:rPr>
              <a:t>Dev</a:t>
            </a: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, Prod 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</a:rPr>
              <a:t>Mkt</a:t>
            </a: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 &amp; Prod Mgmt. 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flipV="1">
            <a:off x="7857767" y="850743"/>
            <a:ext cx="216024" cy="216024"/>
          </a:xfrm>
          <a:prstGeom prst="triangle">
            <a:avLst/>
          </a:prstGeom>
          <a:solidFill>
            <a:schemeClr val="bg1"/>
          </a:solidFill>
          <a:ln w="25400">
            <a:solidFill>
              <a:srgbClr val="19375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22767" y="622143"/>
            <a:ext cx="1346448" cy="24145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193759"/>
                </a:solidFill>
                <a:cs typeface="Arial" pitchFamily="34" charset="0"/>
              </a:rPr>
              <a:t>Phase 2</a:t>
            </a:r>
            <a:endParaRPr lang="en-US" sz="1300" b="1" dirty="0">
              <a:solidFill>
                <a:srgbClr val="193759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1657" y="822267"/>
            <a:ext cx="50405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5F5F5F"/>
                </a:solidFill>
                <a:cs typeface="Arial" pitchFamily="34" charset="0"/>
              </a:rPr>
              <a:t>Nov’ 16</a:t>
            </a:r>
            <a:endParaRPr lang="en-US" sz="1200" dirty="0">
              <a:solidFill>
                <a:srgbClr val="5F5F5F"/>
              </a:solidFill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2974" y="1444328"/>
            <a:ext cx="1578827" cy="2949871"/>
          </a:xfrm>
          <a:prstGeom prst="rect">
            <a:avLst/>
          </a:prstGeom>
          <a:solidFill>
            <a:schemeClr val="accent5">
              <a:alpha val="14000"/>
            </a:schemeClr>
          </a:solidFill>
          <a:ln w="19050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93759"/>
                </a:solidFill>
              </a:rPr>
              <a:t>Phase 1 Go Live</a:t>
            </a:r>
            <a:endParaRPr lang="en-US" sz="1200" b="1" dirty="0">
              <a:solidFill>
                <a:srgbClr val="193759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All Users on Boarded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Integrations Completed: CRM, Email, Blogs, RSS Feeds, Slack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Initial Content Catalog Completed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Initial training for Sales and other team members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241340" y="107711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22257" y="830734"/>
            <a:ext cx="50405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5F5F5F"/>
                </a:solidFill>
                <a:cs typeface="Arial" pitchFamily="34" charset="0"/>
              </a:rPr>
              <a:t>Jan’ 17</a:t>
            </a:r>
            <a:endParaRPr lang="en-US" sz="1200" dirty="0">
              <a:solidFill>
                <a:srgbClr val="5F5F5F"/>
              </a:solidFill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45407" y="108557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7857" y="864601"/>
            <a:ext cx="50405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5F5F5F"/>
                </a:solidFill>
                <a:cs typeface="Arial" pitchFamily="34" charset="0"/>
              </a:rPr>
              <a:t>May’ 17</a:t>
            </a:r>
            <a:endParaRPr lang="en-US" sz="1200" dirty="0">
              <a:solidFill>
                <a:srgbClr val="5F5F5F"/>
              </a:solidFill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73907" y="1444326"/>
            <a:ext cx="1578827" cy="2949871"/>
          </a:xfrm>
          <a:prstGeom prst="rect">
            <a:avLst/>
          </a:prstGeom>
          <a:solidFill>
            <a:schemeClr val="accent5">
              <a:alpha val="14000"/>
            </a:schemeClr>
          </a:solidFill>
          <a:ln w="19050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93759"/>
                </a:solidFill>
              </a:rPr>
              <a:t>Phase 1 Milestone</a:t>
            </a:r>
            <a:endParaRPr lang="en-US" sz="1200" b="1" dirty="0">
              <a:solidFill>
                <a:srgbClr val="193759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4 Months of Usage Measured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Conducted Sales Survey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Measured pipeline performance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18041" y="1435860"/>
            <a:ext cx="1578827" cy="2949871"/>
          </a:xfrm>
          <a:prstGeom prst="rect">
            <a:avLst/>
          </a:prstGeom>
          <a:solidFill>
            <a:srgbClr val="FFFFFF">
              <a:alpha val="14000"/>
            </a:srgbClr>
          </a:solidFill>
          <a:ln w="19050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93759"/>
                </a:solidFill>
              </a:rPr>
              <a:t>Phase 2 Plan</a:t>
            </a:r>
            <a:endParaRPr lang="en-US" sz="1200" b="1" dirty="0">
              <a:solidFill>
                <a:srgbClr val="193759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Expand to Sales in LATAM &amp; W. Europe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Total targeted users: 120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Enable intelligent recommendations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Content pitching to prospects and customers</a:t>
            </a: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95250" indent="-952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8912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</a:rPr>
              <a:t>Key Successes</a:t>
            </a:r>
            <a:endParaRPr lang="en" dirty="0">
              <a:solidFill>
                <a:srgbClr val="193759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45000" y="795867"/>
            <a:ext cx="0" cy="3776133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2733" y="2616204"/>
            <a:ext cx="7907867" cy="16934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 descr="Icons, graphics, large numerical callout can be included here" title="Qudrant for Infographics Layout"/>
          <p:cNvSpPr/>
          <p:nvPr/>
        </p:nvSpPr>
        <p:spPr bwMode="gray">
          <a:xfrm>
            <a:off x="4722808" y="1159933"/>
            <a:ext cx="932922" cy="4741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&gt; 750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Shape 69"/>
          <p:cNvSpPr txBox="1"/>
          <p:nvPr/>
        </p:nvSpPr>
        <p:spPr>
          <a:xfrm>
            <a:off x="4665883" y="824506"/>
            <a:ext cx="2412249" cy="394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  <a:latin typeface="Calibri" panose="020F0502020204030204" pitchFamily="34" charset="0"/>
              </a:rPr>
              <a:t>Content Success</a:t>
            </a:r>
            <a:endParaRPr lang="en" dirty="0">
              <a:solidFill>
                <a:srgbClr val="193759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Shape 69"/>
          <p:cNvSpPr txBox="1"/>
          <p:nvPr/>
        </p:nvSpPr>
        <p:spPr>
          <a:xfrm>
            <a:off x="864350" y="824506"/>
            <a:ext cx="2412249" cy="394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  <a:latin typeface="Calibri" panose="020F0502020204030204" pitchFamily="34" charset="0"/>
              </a:rPr>
              <a:t>Sales Engagement Success</a:t>
            </a:r>
            <a:endParaRPr lang="en" dirty="0">
              <a:solidFill>
                <a:srgbClr val="193759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Shape 69"/>
          <p:cNvSpPr txBox="1"/>
          <p:nvPr/>
        </p:nvSpPr>
        <p:spPr>
          <a:xfrm>
            <a:off x="864350" y="2644840"/>
            <a:ext cx="2412249" cy="394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  <a:latin typeface="Calibri" panose="020F0502020204030204" pitchFamily="34" charset="0"/>
              </a:rPr>
              <a:t>Sales Survey Results</a:t>
            </a:r>
            <a:endParaRPr lang="en" dirty="0">
              <a:solidFill>
                <a:srgbClr val="193759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Shape 69"/>
          <p:cNvSpPr txBox="1"/>
          <p:nvPr/>
        </p:nvSpPr>
        <p:spPr>
          <a:xfrm>
            <a:off x="4725151" y="2627907"/>
            <a:ext cx="3284316" cy="394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  <a:latin typeface="Calibri" panose="020F0502020204030204" pitchFamily="34" charset="0"/>
              </a:rPr>
              <a:t>Marketing &amp; PM Survey Results</a:t>
            </a:r>
            <a:endParaRPr lang="en" dirty="0">
              <a:solidFill>
                <a:srgbClr val="193759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Shape 69"/>
          <p:cNvSpPr txBox="1"/>
          <p:nvPr/>
        </p:nvSpPr>
        <p:spPr>
          <a:xfrm>
            <a:off x="5639550" y="1188571"/>
            <a:ext cx="2412249" cy="394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Content items cataloged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 descr="Icons, graphics, large numerical callout can be included here" title="Qudrant for Infographics Layout"/>
          <p:cNvSpPr/>
          <p:nvPr/>
        </p:nvSpPr>
        <p:spPr bwMode="gray">
          <a:xfrm>
            <a:off x="4722808" y="1617130"/>
            <a:ext cx="932922" cy="4741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&gt; 20%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Shape 69"/>
          <p:cNvSpPr txBox="1"/>
          <p:nvPr/>
        </p:nvSpPr>
        <p:spPr>
          <a:xfrm>
            <a:off x="5639550" y="1574799"/>
            <a:ext cx="3140385" cy="46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Content contributed by sales and sales engineering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 descr="Icons, graphics, large numerical callout can be included here" title="Qudrant for Infographics Layout"/>
          <p:cNvSpPr/>
          <p:nvPr/>
        </p:nvSpPr>
        <p:spPr bwMode="gray">
          <a:xfrm>
            <a:off x="836612" y="1236132"/>
            <a:ext cx="907522" cy="4741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250%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Shape 69"/>
          <p:cNvSpPr txBox="1"/>
          <p:nvPr/>
        </p:nvSpPr>
        <p:spPr>
          <a:xfrm>
            <a:off x="1736417" y="1264770"/>
            <a:ext cx="2412249" cy="394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Increase in content discovery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30" descr="Icons, graphics, large numerical callout can be included here" title="Qudrant for Infographics Layout"/>
          <p:cNvSpPr/>
          <p:nvPr/>
        </p:nvSpPr>
        <p:spPr bwMode="gray">
          <a:xfrm>
            <a:off x="828146" y="1629830"/>
            <a:ext cx="915988" cy="4741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&gt; 80%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Shape 69"/>
          <p:cNvSpPr txBox="1"/>
          <p:nvPr/>
        </p:nvSpPr>
        <p:spPr>
          <a:xfrm>
            <a:off x="1727947" y="1654231"/>
            <a:ext cx="2412249" cy="394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Increase in content sharing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 descr="Icons, graphics, large numerical callout can be included here" title="Qudrant for Infographics Layout"/>
          <p:cNvSpPr/>
          <p:nvPr/>
        </p:nvSpPr>
        <p:spPr bwMode="gray">
          <a:xfrm>
            <a:off x="862012" y="2023529"/>
            <a:ext cx="882122" cy="4741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&gt; 12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Shape 69"/>
          <p:cNvSpPr txBox="1"/>
          <p:nvPr/>
        </p:nvSpPr>
        <p:spPr>
          <a:xfrm>
            <a:off x="1736414" y="1989665"/>
            <a:ext cx="2412249" cy="428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unique content items used per opportunity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 descr="Icons, graphics, large numerical callout can be included here" title="Qudrant for Infographics Layout"/>
          <p:cNvSpPr/>
          <p:nvPr/>
        </p:nvSpPr>
        <p:spPr bwMode="gray">
          <a:xfrm>
            <a:off x="4705874" y="2082796"/>
            <a:ext cx="932922" cy="4741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&gt; 75%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Shape 69"/>
          <p:cNvSpPr txBox="1"/>
          <p:nvPr/>
        </p:nvSpPr>
        <p:spPr>
          <a:xfrm>
            <a:off x="5639550" y="2048932"/>
            <a:ext cx="3208867" cy="516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Sales content consumption is driven by CRM opportunities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Shape 105"/>
          <p:cNvSpPr txBox="1"/>
          <p:nvPr/>
        </p:nvSpPr>
        <p:spPr>
          <a:xfrm>
            <a:off x="516467" y="3069858"/>
            <a:ext cx="3843866" cy="11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Content is easier to search                        &gt;80% Strongly Agree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Opportunity relevant content in CRM     &gt;75% Strongly Agree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Top most rated content	                    Competitive Intel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Sales team productivity has increased    5/6 Managers Agree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Sales team is up to date on content        &gt;70% Strongly Agree		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18288" lvl="0" rtl="0">
              <a:spcBef>
                <a:spcPts val="0"/>
              </a:spcBef>
              <a:buClr>
                <a:srgbClr val="32C4F3"/>
              </a:buClr>
              <a:buSzPct val="100000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			</a:t>
            </a:r>
          </a:p>
        </p:txBody>
      </p:sp>
      <p:sp>
        <p:nvSpPr>
          <p:cNvPr id="38" name="Shape 105"/>
          <p:cNvSpPr txBox="1"/>
          <p:nvPr/>
        </p:nvSpPr>
        <p:spPr>
          <a:xfrm>
            <a:off x="4614332" y="3107267"/>
            <a:ext cx="4428067" cy="1032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Easier to organize content                              &gt;85% Strongly Agree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Content insights are very useful                    &gt;75% Strongly Agree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Stronger quality control process                   &gt; 90% Strongly Agree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Easier to automate content distribution     &gt; 70% Strongly Agree</a:t>
            </a:r>
          </a:p>
          <a:p>
            <a:pPr marL="18288" lvl="0" rtl="0">
              <a:spcBef>
                <a:spcPts val="0"/>
              </a:spcBef>
              <a:buClr>
                <a:srgbClr val="32C4F3"/>
              </a:buClr>
              <a:buSzPct val="100000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		</a:t>
            </a: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182880" lvl="0" indent="-164592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18288" lvl="0" rtl="0">
              <a:spcBef>
                <a:spcPts val="0"/>
              </a:spcBef>
              <a:buClr>
                <a:srgbClr val="32C4F3"/>
              </a:buClr>
              <a:buSzPct val="100000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526670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_TX2I5lFUWQp1j6hEGJ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U06VUIUG4L.fXgLuQqQ"/>
</p:tagLst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437</Words>
  <Application>Microsoft Macintosh PowerPoint</Application>
  <PresentationFormat>On-screen Show (16:9)</PresentationFormat>
  <Paragraphs>113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simple-light</vt:lpstr>
      <vt:lpstr>Customer Success Case Study</vt:lpstr>
      <vt:lpstr>Customer Profile</vt:lpstr>
      <vt:lpstr>Customer Problem</vt:lpstr>
      <vt:lpstr>Engagement Timeline</vt:lpstr>
      <vt:lpstr>Key Successes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Enablix</dc:title>
  <cp:lastModifiedBy>Gaurav Harode</cp:lastModifiedBy>
  <cp:revision>64</cp:revision>
  <dcterms:modified xsi:type="dcterms:W3CDTF">2018-03-19T15:30:32Z</dcterms:modified>
</cp:coreProperties>
</file>