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77" r:id="rId3"/>
    <p:sldId id="272" r:id="rId4"/>
    <p:sldId id="276" r:id="rId5"/>
    <p:sldId id="273" r:id="rId6"/>
    <p:sldId id="278" r:id="rId7"/>
    <p:sldId id="279" r:id="rId8"/>
    <p:sldId id="280" r:id="rId9"/>
    <p:sldId id="281" r:id="rId10"/>
    <p:sldId id="282" r:id="rId11"/>
    <p:sldId id="27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779"/>
    <a:srgbClr val="F4F7FA"/>
    <a:srgbClr val="1D6AAD"/>
    <a:srgbClr val="3475AB"/>
    <a:srgbClr val="3686C8"/>
    <a:srgbClr val="5F809C"/>
    <a:srgbClr val="FEA11F"/>
    <a:srgbClr val="FEB450"/>
    <a:srgbClr val="FFCC66"/>
    <a:srgbClr val="E9E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84"/>
    <p:restoredTop sz="94430" autoAdjust="0"/>
  </p:normalViewPr>
  <p:slideViewPr>
    <p:cSldViewPr snapToGrid="0">
      <p:cViewPr varScale="1">
        <p:scale>
          <a:sx n="206" d="100"/>
          <a:sy n="206" d="100"/>
        </p:scale>
        <p:origin x="-768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8859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50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73275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73275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73275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7327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73275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29070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73275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73275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34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959669" y="2543059"/>
            <a:ext cx="6058367" cy="543302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SzPct val="100000"/>
              <a:defRPr sz="3500">
                <a:solidFill>
                  <a:srgbClr val="1D6AAD"/>
                </a:solidFill>
                <a:latin typeface="SolexMedium" panose="02000606040000020004" pitchFamily="2" charset="0"/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45636" y="2933045"/>
            <a:ext cx="7772400" cy="45583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>
              <a:spcBef>
                <a:spcPts val="0"/>
              </a:spcBef>
              <a:buClr>
                <a:schemeClr val="dk2"/>
              </a:buClr>
              <a:buNone/>
              <a:defRPr sz="2000">
                <a:solidFill>
                  <a:srgbClr val="5A6779"/>
                </a:solidFill>
                <a:latin typeface="SolexMedium" panose="02000606040000020004" pitchFamily="2" charset="0"/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2" name="Picture 1" descr="enablix_logo_big@2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288" y="1205393"/>
            <a:ext cx="1698716" cy="11818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410"/>
            <a:ext cx="9171237" cy="100093"/>
          </a:xfrm>
          <a:prstGeom prst="rect">
            <a:avLst/>
          </a:prstGeom>
          <a:solidFill>
            <a:srgbClr val="5A6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3" y="474611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>
                <a:solidFill>
                  <a:schemeClr val="bg1"/>
                </a:solidFill>
                <a:latin typeface="SolexMedium" panose="02000606040000020004" pitchFamily="2" charset="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451842" y="113430"/>
            <a:ext cx="7668619" cy="524783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defRPr sz="2800">
                <a:solidFill>
                  <a:srgbClr val="1D6AAD"/>
                </a:solidFill>
                <a:latin typeface="SolexMedium" panose="02000606040000020004" pitchFamily="2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pic>
        <p:nvPicPr>
          <p:cNvPr id="4" name="Picture 3" descr="enablix_logo_with_text@2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" y="225338"/>
            <a:ext cx="1319101" cy="286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889243"/>
            <a:ext cx="8632682" cy="134081"/>
          </a:xfrm>
          <a:prstGeom prst="rect">
            <a:avLst/>
          </a:prstGeom>
          <a:solidFill>
            <a:srgbClr val="5A6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6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7618281" y="4852757"/>
            <a:ext cx="1525719" cy="212554"/>
          </a:xfrm>
          <a:custGeom>
            <a:avLst/>
            <a:gdLst>
              <a:gd name="T0" fmla="*/ 799 w 799"/>
              <a:gd name="T1" fmla="*/ 0 h 112"/>
              <a:gd name="T2" fmla="*/ 113 w 799"/>
              <a:gd name="T3" fmla="*/ 0 h 112"/>
              <a:gd name="T4" fmla="*/ 49 w 799"/>
              <a:gd name="T5" fmla="*/ 0 h 112"/>
              <a:gd name="T6" fmla="*/ 9 w 799"/>
              <a:gd name="T7" fmla="*/ 40 h 112"/>
              <a:gd name="T8" fmla="*/ 9 w 799"/>
              <a:gd name="T9" fmla="*/ 72 h 112"/>
              <a:gd name="T10" fmla="*/ 49 w 799"/>
              <a:gd name="T11" fmla="*/ 112 h 112"/>
              <a:gd name="T12" fmla="*/ 113 w 799"/>
              <a:gd name="T13" fmla="*/ 112 h 112"/>
              <a:gd name="T14" fmla="*/ 799 w 799"/>
              <a:gd name="T15" fmla="*/ 112 h 112"/>
              <a:gd name="T16" fmla="*/ 799 w 799"/>
              <a:gd name="T1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9" h="112">
                <a:moveTo>
                  <a:pt x="799" y="0"/>
                </a:moveTo>
                <a:cubicBezTo>
                  <a:pt x="566" y="0"/>
                  <a:pt x="113" y="0"/>
                  <a:pt x="113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9" y="40"/>
                  <a:pt x="9" y="40"/>
                  <a:pt x="9" y="40"/>
                </a:cubicBezTo>
                <a:cubicBezTo>
                  <a:pt x="0" y="49"/>
                  <a:pt x="0" y="63"/>
                  <a:pt x="9" y="72"/>
                </a:cubicBezTo>
                <a:cubicBezTo>
                  <a:pt x="49" y="112"/>
                  <a:pt x="49" y="112"/>
                  <a:pt x="49" y="112"/>
                </a:cubicBezTo>
                <a:cubicBezTo>
                  <a:pt x="113" y="112"/>
                  <a:pt x="113" y="112"/>
                  <a:pt x="113" y="112"/>
                </a:cubicBezTo>
                <a:cubicBezTo>
                  <a:pt x="113" y="112"/>
                  <a:pt x="566" y="112"/>
                  <a:pt x="799" y="112"/>
                </a:cubicBezTo>
                <a:lnTo>
                  <a:pt x="799" y="0"/>
                </a:lnTo>
                <a:close/>
              </a:path>
            </a:pathLst>
          </a:custGeom>
          <a:solidFill>
            <a:srgbClr val="1D6AA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6"/>
          </a:p>
        </p:txBody>
      </p:sp>
      <p:sp>
        <p:nvSpPr>
          <p:cNvPr id="21" name="TextBox 20"/>
          <p:cNvSpPr txBox="1"/>
          <p:nvPr userDrawn="1"/>
        </p:nvSpPr>
        <p:spPr>
          <a:xfrm>
            <a:off x="0" y="4855669"/>
            <a:ext cx="13163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Confidential &amp; Proprietary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2959669" y="3103040"/>
            <a:ext cx="6058367" cy="54330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Introduction</a:t>
            </a:r>
            <a:endParaRPr lang="en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7038256" y="3493026"/>
            <a:ext cx="1979779" cy="4558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Feb 2018</a:t>
            </a:r>
            <a:endParaRPr lang="en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739950" y="1160211"/>
            <a:ext cx="2531084" cy="2531084"/>
          </a:xfrm>
          <a:prstGeom prst="ellipse">
            <a:avLst/>
          </a:prstGeom>
          <a:solidFill>
            <a:srgbClr val="32C4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193759"/>
                </a:solidFill>
              </a:rPr>
              <a:t>Relevance </a:t>
            </a:r>
            <a:r>
              <a:rPr lang="en-US" dirty="0" smtClean="0">
                <a:solidFill>
                  <a:srgbClr val="193759"/>
                </a:solidFill>
              </a:rPr>
              <a:t>and context </a:t>
            </a:r>
            <a:r>
              <a:rPr lang="en" dirty="0" smtClean="0">
                <a:solidFill>
                  <a:srgbClr val="193759"/>
                </a:solidFill>
              </a:rPr>
              <a:t>is </a:t>
            </a:r>
            <a:r>
              <a:rPr lang="en" dirty="0">
                <a:solidFill>
                  <a:srgbClr val="193759"/>
                </a:solidFill>
              </a:rPr>
              <a:t>critical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70851" y="1515473"/>
            <a:ext cx="3174299" cy="341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32C4F3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Geography</a:t>
            </a:r>
          </a:p>
          <a:p>
            <a:pPr marL="457200" lvl="0" indent="-342900" rtl="0">
              <a:spcBef>
                <a:spcPts val="0"/>
              </a:spcBef>
              <a:buClr>
                <a:srgbClr val="32C4F3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Product </a:t>
            </a:r>
          </a:p>
          <a:p>
            <a:pPr marL="457200" lvl="0" indent="-342900" rtl="0">
              <a:spcBef>
                <a:spcPts val="0"/>
              </a:spcBef>
              <a:buClr>
                <a:srgbClr val="32C4F3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Competitor</a:t>
            </a:r>
          </a:p>
          <a:p>
            <a:pPr marL="457200" lvl="0" indent="-342900" rtl="0">
              <a:spcBef>
                <a:spcPts val="0"/>
              </a:spcBef>
              <a:buClr>
                <a:srgbClr val="32C4F3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Market Segment/Tier</a:t>
            </a:r>
          </a:p>
          <a:p>
            <a:pPr marL="457200" lvl="0" indent="-342900" rtl="0">
              <a:spcBef>
                <a:spcPts val="0"/>
              </a:spcBef>
              <a:buClr>
                <a:srgbClr val="32C4F3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Deal Stage</a:t>
            </a:r>
          </a:p>
          <a:p>
            <a:pPr marL="457200" lvl="0" indent="-342900" rtl="0">
              <a:spcBef>
                <a:spcPts val="0"/>
              </a:spcBef>
              <a:buClr>
                <a:srgbClr val="32C4F3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Sales Rep Tenure</a:t>
            </a:r>
          </a:p>
          <a:p>
            <a:pPr marL="457200" lvl="0" indent="-342900" rtl="0">
              <a:spcBef>
                <a:spcPts val="0"/>
              </a:spcBef>
              <a:buClr>
                <a:srgbClr val="32C4F3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Sales Rep Wins/Losses</a:t>
            </a:r>
          </a:p>
          <a:p>
            <a:pPr marL="457200" lvl="0" indent="-342900" rtl="0">
              <a:spcBef>
                <a:spcPts val="0"/>
              </a:spcBef>
              <a:buClr>
                <a:srgbClr val="32C4F3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Sales Rep Pipeline</a:t>
            </a:r>
          </a:p>
          <a:p>
            <a:pPr marL="457200" lvl="0" indent="-342900" rtl="0">
              <a:spcBef>
                <a:spcPts val="0"/>
              </a:spcBef>
              <a:buClr>
                <a:srgbClr val="32C4F3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Time of the Fiscal Year</a:t>
            </a:r>
          </a:p>
          <a:p>
            <a:pPr marL="457200" lvl="0" indent="-342900" rtl="0">
              <a:spcBef>
                <a:spcPts val="0"/>
              </a:spcBef>
              <a:buClr>
                <a:srgbClr val="32C4F3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Content Type</a:t>
            </a:r>
          </a:p>
          <a:p>
            <a:pPr marL="457200" lvl="0" indent="-342900" rtl="0">
              <a:spcBef>
                <a:spcPts val="0"/>
              </a:spcBef>
              <a:buClr>
                <a:srgbClr val="32C4F3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Distribution Channel</a:t>
            </a:r>
          </a:p>
          <a:p>
            <a:pPr marL="457200" lvl="0" indent="-342900" rtl="0">
              <a:spcBef>
                <a:spcPts val="0"/>
              </a:spcBef>
              <a:buClr>
                <a:srgbClr val="32C4F3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Content </a:t>
            </a:r>
            <a:r>
              <a:rPr lang="e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Popularity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marL="457200" lvl="0" indent="-342900" rtl="0">
              <a:spcBef>
                <a:spcPts val="0"/>
              </a:spcBef>
              <a:buClr>
                <a:srgbClr val="32C4F3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Etc…</a:t>
            </a:r>
            <a:endParaRPr lang="en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562752" y="846883"/>
            <a:ext cx="2721624" cy="6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>
                <a:solidFill>
                  <a:srgbClr val="193759"/>
                </a:solidFill>
                <a:latin typeface="SolexMedium" panose="02000606040000020004" pitchFamily="2" charset="0"/>
              </a:rPr>
              <a:t>Factors that make content relevant </a:t>
            </a:r>
            <a:r>
              <a:rPr lang="en" sz="1600" dirty="0">
                <a:solidFill>
                  <a:srgbClr val="32C4F3"/>
                </a:solidFill>
                <a:latin typeface="SolexMedium" panose="02000606040000020004" pitchFamily="2" charset="0"/>
              </a:rPr>
              <a:t>(or irrelevant)</a:t>
            </a:r>
          </a:p>
        </p:txBody>
      </p:sp>
      <p:sp>
        <p:nvSpPr>
          <p:cNvPr id="2" name="Oval 1"/>
          <p:cNvSpPr/>
          <p:nvPr/>
        </p:nvSpPr>
        <p:spPr>
          <a:xfrm>
            <a:off x="4822059" y="1244752"/>
            <a:ext cx="2371143" cy="2371143"/>
          </a:xfrm>
          <a:prstGeom prst="ellipse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2280" y="1244752"/>
            <a:ext cx="2371143" cy="2371143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80747" y="1156480"/>
            <a:ext cx="2531084" cy="2531084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16200000">
            <a:off x="6089185" y="2239802"/>
            <a:ext cx="1351059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lexMedium" panose="02000606040000020004" pitchFamily="2" charset="0"/>
              </a:rPr>
              <a:t>RELEVANCE</a:t>
            </a:r>
            <a:endParaRPr lang="en-US" dirty="0">
              <a:solidFill>
                <a:schemeClr val="bg1"/>
              </a:solidFill>
              <a:latin typeface="SolexMedium" panose="0200060604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7113" y="1974356"/>
            <a:ext cx="96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What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you want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</a:rPr>
              <a:t>t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o say.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35103" y="1891713"/>
            <a:ext cx="10486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What</a:t>
            </a:r>
          </a:p>
          <a:p>
            <a:pPr algn="r"/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They’re</a:t>
            </a:r>
          </a:p>
          <a:p>
            <a:pPr algn="r"/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Interested</a:t>
            </a:r>
          </a:p>
          <a:p>
            <a:pPr algn="r"/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in.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4684512" y="3805667"/>
            <a:ext cx="2463646" cy="28716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6348185" y="3805667"/>
            <a:ext cx="2463646" cy="28716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598774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Montserrat Light" charset="0"/>
                <a:ea typeface="Montserrat Light" charset="0"/>
                <a:cs typeface="Montserrat Light" charset="0"/>
              </a:rPr>
              <a:t>11</a:t>
            </a:fld>
            <a:endParaRPr lang="en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193759"/>
                </a:solidFill>
                <a:latin typeface="Montserrat" charset="0"/>
                <a:ea typeface="Montserrat" charset="0"/>
                <a:cs typeface="Montserrat" charset="0"/>
              </a:rPr>
              <a:t>AI using Bayesian Networks</a:t>
            </a:r>
            <a:endParaRPr lang="en" sz="2400" dirty="0">
              <a:solidFill>
                <a:srgbClr val="19375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355975" y="1084840"/>
            <a:ext cx="1086339" cy="3519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Employee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15408" y="1346012"/>
            <a:ext cx="1086339" cy="3519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Content Added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316172" y="2445798"/>
            <a:ext cx="1086339" cy="3519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Mapped Content Type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05772" y="3901291"/>
            <a:ext cx="1086339" cy="3519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Matching Dimensions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589428" y="3697969"/>
            <a:ext cx="1301154" cy="4474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Accessed Same Content Recently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44671" y="3035762"/>
            <a:ext cx="1301154" cy="4474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Content Shared Recently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149189" y="3504885"/>
            <a:ext cx="1086339" cy="351937"/>
          </a:xfrm>
          <a:prstGeom prst="roundRect">
            <a:avLst/>
          </a:prstGeom>
          <a:solidFill>
            <a:srgbClr val="D99694"/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Repetitive Content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966076" y="4320363"/>
            <a:ext cx="1301154" cy="4474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Accessed Similar Content Recently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7707" y="978143"/>
            <a:ext cx="1432423" cy="4474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Peer Users Accessed Content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115373" y="997978"/>
            <a:ext cx="1432423" cy="4474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Peer Users Accessed Type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353192" y="1873834"/>
            <a:ext cx="1086339" cy="3519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Popular Among Peers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345894" y="3950867"/>
            <a:ext cx="1301154" cy="4474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Relevant to Active Opportunity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376546" y="862549"/>
            <a:ext cx="1086339" cy="3519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Content Updated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464511" y="2918126"/>
            <a:ext cx="1086339" cy="35193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Relevant Content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393633" y="3331674"/>
            <a:ext cx="1086339" cy="3519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Irrelevant Content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172471" y="2512721"/>
            <a:ext cx="1086339" cy="3519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Popular Content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064183" y="838680"/>
            <a:ext cx="1203108" cy="3519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Responsibilities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857955" y="1867292"/>
            <a:ext cx="1203108" cy="3519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Hungry For Content</a:t>
            </a:r>
          </a:p>
        </p:txBody>
      </p:sp>
      <p:cxnSp>
        <p:nvCxnSpPr>
          <p:cNvPr id="45" name="Straight Arrow Connector 44"/>
          <p:cNvCxnSpPr>
            <a:stCxn id="27" idx="2"/>
            <a:endCxn id="29" idx="0"/>
          </p:cNvCxnSpPr>
          <p:nvPr/>
        </p:nvCxnSpPr>
        <p:spPr>
          <a:xfrm>
            <a:off x="6213919" y="1425588"/>
            <a:ext cx="682443" cy="448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2"/>
            <a:endCxn id="29" idx="0"/>
          </p:cNvCxnSpPr>
          <p:nvPr/>
        </p:nvCxnSpPr>
        <p:spPr>
          <a:xfrm flipH="1">
            <a:off x="6896362" y="1445423"/>
            <a:ext cx="935223" cy="4284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2"/>
            <a:endCxn id="44" idx="0"/>
          </p:cNvCxnSpPr>
          <p:nvPr/>
        </p:nvCxnSpPr>
        <p:spPr>
          <a:xfrm>
            <a:off x="3665737" y="1190617"/>
            <a:ext cx="793772" cy="676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2"/>
            <a:endCxn id="44" idx="0"/>
          </p:cNvCxnSpPr>
          <p:nvPr/>
        </p:nvCxnSpPr>
        <p:spPr>
          <a:xfrm flipH="1">
            <a:off x="4459509" y="1436777"/>
            <a:ext cx="439636" cy="430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401747" y="2144071"/>
            <a:ext cx="1203108" cy="3519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Recent Content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/>
          <p:cNvCxnSpPr>
            <a:stCxn id="19" idx="2"/>
            <a:endCxn id="49" idx="0"/>
          </p:cNvCxnSpPr>
          <p:nvPr/>
        </p:nvCxnSpPr>
        <p:spPr>
          <a:xfrm>
            <a:off x="858578" y="1697949"/>
            <a:ext cx="1144723" cy="4461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1" idx="2"/>
            <a:endCxn id="49" idx="0"/>
          </p:cNvCxnSpPr>
          <p:nvPr/>
        </p:nvCxnSpPr>
        <p:spPr>
          <a:xfrm>
            <a:off x="1919716" y="1214486"/>
            <a:ext cx="83585" cy="929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1"/>
            <a:endCxn id="25" idx="0"/>
          </p:cNvCxnSpPr>
          <p:nvPr/>
        </p:nvCxnSpPr>
        <p:spPr>
          <a:xfrm flipH="1">
            <a:off x="6692359" y="3259485"/>
            <a:ext cx="852312" cy="24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3" idx="1"/>
            <a:endCxn id="25" idx="2"/>
          </p:cNvCxnSpPr>
          <p:nvPr/>
        </p:nvCxnSpPr>
        <p:spPr>
          <a:xfrm flipH="1" flipV="1">
            <a:off x="6692359" y="3856822"/>
            <a:ext cx="897069" cy="64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9" idx="2"/>
            <a:endCxn id="34" idx="0"/>
          </p:cNvCxnSpPr>
          <p:nvPr/>
        </p:nvCxnSpPr>
        <p:spPr>
          <a:xfrm flipH="1">
            <a:off x="5715641" y="2225771"/>
            <a:ext cx="1180721" cy="286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0" idx="1"/>
            <a:endCxn id="34" idx="3"/>
          </p:cNvCxnSpPr>
          <p:nvPr/>
        </p:nvCxnSpPr>
        <p:spPr>
          <a:xfrm flipH="1">
            <a:off x="6258810" y="2621767"/>
            <a:ext cx="1057362" cy="66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7394499" y="4358974"/>
            <a:ext cx="1301154" cy="4474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as part of an Opportunity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7" name="Straight Arrow Connector 56"/>
          <p:cNvCxnSpPr>
            <a:stCxn id="56" idx="0"/>
            <a:endCxn id="25" idx="2"/>
          </p:cNvCxnSpPr>
          <p:nvPr/>
        </p:nvCxnSpPr>
        <p:spPr>
          <a:xfrm flipH="1" flipV="1">
            <a:off x="6692359" y="3856822"/>
            <a:ext cx="1352717" cy="502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5995722" y="4399771"/>
            <a:ext cx="1301154" cy="4474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Accessed As Part of an Opportunity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9" name="Straight Arrow Connector 58"/>
          <p:cNvCxnSpPr>
            <a:stCxn id="58" idx="0"/>
            <a:endCxn id="25" idx="2"/>
          </p:cNvCxnSpPr>
          <p:nvPr/>
        </p:nvCxnSpPr>
        <p:spPr>
          <a:xfrm flipV="1">
            <a:off x="6646299" y="3856822"/>
            <a:ext cx="46060" cy="542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5" idx="1"/>
            <a:endCxn id="33" idx="3"/>
          </p:cNvCxnSpPr>
          <p:nvPr/>
        </p:nvCxnSpPr>
        <p:spPr>
          <a:xfrm flipH="1" flipV="1">
            <a:off x="5479972" y="3507643"/>
            <a:ext cx="669217" cy="173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9" idx="2"/>
            <a:endCxn id="32" idx="0"/>
          </p:cNvCxnSpPr>
          <p:nvPr/>
        </p:nvCxnSpPr>
        <p:spPr>
          <a:xfrm>
            <a:off x="2003301" y="2496008"/>
            <a:ext cx="1004380" cy="422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0"/>
            <a:endCxn id="32" idx="2"/>
          </p:cNvCxnSpPr>
          <p:nvPr/>
        </p:nvCxnSpPr>
        <p:spPr>
          <a:xfrm flipV="1">
            <a:off x="1448942" y="3270063"/>
            <a:ext cx="1558739" cy="631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6" idx="0"/>
            <a:endCxn id="32" idx="2"/>
          </p:cNvCxnSpPr>
          <p:nvPr/>
        </p:nvCxnSpPr>
        <p:spPr>
          <a:xfrm flipV="1">
            <a:off x="2616653" y="3270063"/>
            <a:ext cx="391028" cy="1050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0" idx="0"/>
            <a:endCxn id="32" idx="2"/>
          </p:cNvCxnSpPr>
          <p:nvPr/>
        </p:nvCxnSpPr>
        <p:spPr>
          <a:xfrm flipH="1" flipV="1">
            <a:off x="3007681" y="3270063"/>
            <a:ext cx="988790" cy="680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1"/>
            <a:endCxn id="32" idx="3"/>
          </p:cNvCxnSpPr>
          <p:nvPr/>
        </p:nvCxnSpPr>
        <p:spPr>
          <a:xfrm flipH="1" flipV="1">
            <a:off x="3550850" y="3094095"/>
            <a:ext cx="842783" cy="413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4" idx="2"/>
            <a:endCxn id="32" idx="0"/>
          </p:cNvCxnSpPr>
          <p:nvPr/>
        </p:nvCxnSpPr>
        <p:spPr>
          <a:xfrm flipH="1">
            <a:off x="3007681" y="2219229"/>
            <a:ext cx="1451828" cy="698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4" idx="1"/>
            <a:endCxn id="32" idx="0"/>
          </p:cNvCxnSpPr>
          <p:nvPr/>
        </p:nvCxnSpPr>
        <p:spPr>
          <a:xfrm flipH="1">
            <a:off x="3007681" y="2688690"/>
            <a:ext cx="2164790" cy="229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2167489" y="1361752"/>
            <a:ext cx="1452796" cy="4319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Content Updated after Recent Access</a:t>
            </a:r>
          </a:p>
        </p:txBody>
      </p:sp>
      <p:cxnSp>
        <p:nvCxnSpPr>
          <p:cNvPr id="70" name="Straight Arrow Connector 69"/>
          <p:cNvCxnSpPr>
            <a:stCxn id="69" idx="2"/>
            <a:endCxn id="49" idx="0"/>
          </p:cNvCxnSpPr>
          <p:nvPr/>
        </p:nvCxnSpPr>
        <p:spPr>
          <a:xfrm flipH="1">
            <a:off x="2003301" y="1793669"/>
            <a:ext cx="890586" cy="350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55380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Montserrat Light" charset="0"/>
                <a:ea typeface="Montserrat Light" charset="0"/>
                <a:cs typeface="Montserrat Light" charset="0"/>
              </a:rPr>
              <a:t>2</a:t>
            </a:fld>
            <a:endParaRPr lang="en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400" dirty="0">
                <a:solidFill>
                  <a:srgbClr val="193759"/>
                </a:solidFill>
                <a:latin typeface="Montserrat" charset="0"/>
                <a:ea typeface="Montserrat" charset="0"/>
                <a:cs typeface="Montserrat" charset="0"/>
              </a:rPr>
              <a:t>Introduction</a:t>
            </a:r>
            <a:endParaRPr lang="en" sz="2400" dirty="0">
              <a:solidFill>
                <a:srgbClr val="19375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7" name="Shape 89"/>
          <p:cNvSpPr txBox="1"/>
          <p:nvPr/>
        </p:nvSpPr>
        <p:spPr>
          <a:xfrm>
            <a:off x="517881" y="1055191"/>
            <a:ext cx="4900786" cy="2893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-22860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Founded in Early 2016</a:t>
            </a:r>
          </a:p>
          <a:p>
            <a:pPr lvl="0" indent="-22860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B2B Marketing/Sales Teams</a:t>
            </a:r>
          </a:p>
          <a:p>
            <a:pPr lvl="0" indent="-22860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Tech Companies</a:t>
            </a:r>
          </a:p>
          <a:p>
            <a:pPr lvl="0" indent="-22860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SaaS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Product deployed on AWS</a:t>
            </a:r>
          </a:p>
        </p:txBody>
      </p:sp>
      <p:grpSp>
        <p:nvGrpSpPr>
          <p:cNvPr id="6" name="Group 5"/>
          <p:cNvGrpSpPr/>
          <p:nvPr/>
        </p:nvGrpSpPr>
        <p:grpSpPr>
          <a:xfrm rot="2700000">
            <a:off x="5678306" y="1315203"/>
            <a:ext cx="3507100" cy="2773088"/>
            <a:chOff x="276091" y="782031"/>
            <a:chExt cx="5389792" cy="4261745"/>
          </a:xfrm>
        </p:grpSpPr>
        <p:sp>
          <p:nvSpPr>
            <p:cNvPr id="7" name="Freeform 14" descr="© INSCALE GmbH, 26.05.2010&#10;http://www.presentationload.com/"/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 rot="2700000">
              <a:off x="1482586" y="810880"/>
              <a:ext cx="1870384" cy="1812685"/>
            </a:xfrm>
            <a:custGeom>
              <a:avLst/>
              <a:gdLst/>
              <a:ahLst/>
              <a:cxnLst>
                <a:cxn ang="0">
                  <a:pos x="94" y="297"/>
                </a:cxn>
                <a:cxn ang="0">
                  <a:pos x="121" y="192"/>
                </a:cxn>
                <a:cxn ang="0">
                  <a:pos x="267" y="95"/>
                </a:cxn>
                <a:cxn ang="0">
                  <a:pos x="309" y="46"/>
                </a:cxn>
                <a:cxn ang="0">
                  <a:pos x="268" y="0"/>
                </a:cxn>
                <a:cxn ang="0">
                  <a:pos x="0" y="291"/>
                </a:cxn>
                <a:cxn ang="0">
                  <a:pos x="0" y="300"/>
                </a:cxn>
                <a:cxn ang="0">
                  <a:pos x="48" y="257"/>
                </a:cxn>
                <a:cxn ang="0">
                  <a:pos x="94" y="297"/>
                </a:cxn>
              </a:cxnLst>
              <a:rect l="0" t="0" r="r" b="b"/>
              <a:pathLst>
                <a:path w="309" h="300">
                  <a:moveTo>
                    <a:pt x="94" y="297"/>
                  </a:moveTo>
                  <a:cubicBezTo>
                    <a:pt x="93" y="262"/>
                    <a:pt x="101" y="225"/>
                    <a:pt x="121" y="192"/>
                  </a:cubicBezTo>
                  <a:cubicBezTo>
                    <a:pt x="153" y="136"/>
                    <a:pt x="208" y="102"/>
                    <a:pt x="267" y="95"/>
                  </a:cubicBezTo>
                  <a:cubicBezTo>
                    <a:pt x="309" y="46"/>
                    <a:pt x="309" y="46"/>
                    <a:pt x="309" y="46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118" y="12"/>
                    <a:pt x="0" y="138"/>
                    <a:pt x="0" y="291"/>
                  </a:cubicBezTo>
                  <a:cubicBezTo>
                    <a:pt x="0" y="294"/>
                    <a:pt x="0" y="297"/>
                    <a:pt x="0" y="300"/>
                  </a:cubicBezTo>
                  <a:cubicBezTo>
                    <a:pt x="48" y="257"/>
                    <a:pt x="48" y="257"/>
                    <a:pt x="48" y="257"/>
                  </a:cubicBezTo>
                  <a:lnTo>
                    <a:pt x="94" y="297"/>
                  </a:lnTo>
                  <a:close/>
                </a:path>
              </a:pathLst>
            </a:custGeom>
            <a:solidFill>
              <a:srgbClr val="19375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288000" tIns="0" rIns="0" bIns="0" anchor="ctr"/>
            <a:lstStyle/>
            <a:p>
              <a:pPr marL="0" marR="0" lvl="0" indent="0" defTabSz="801688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8" name="Gruppieren 30"/>
            <p:cNvGrpSpPr/>
            <p:nvPr/>
          </p:nvGrpSpPr>
          <p:grpSpPr>
            <a:xfrm>
              <a:off x="276091" y="1406193"/>
              <a:ext cx="5389792" cy="3637583"/>
              <a:chOff x="2446272" y="2162868"/>
              <a:chExt cx="5389792" cy="3637583"/>
            </a:xfrm>
          </p:grpSpPr>
          <p:pic>
            <p:nvPicPr>
              <p:cNvPr id="9" name="Picture 8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gray">
              <a:xfrm rot="18900000">
                <a:off x="4049876" y="4828414"/>
                <a:ext cx="3786188" cy="441325"/>
              </a:xfrm>
              <a:prstGeom prst="rect">
                <a:avLst/>
              </a:prstGeom>
              <a:noFill/>
              <a:ln w="9525">
                <a:miter lim="800000"/>
                <a:headEnd/>
                <a:tailEnd/>
              </a:ln>
              <a:effectLst/>
            </p:spPr>
          </p:pic>
          <p:sp>
            <p:nvSpPr>
              <p:cNvPr id="10" name="Freeform 16" descr="© INSCALE GmbH, 26.05.2010&#10;http://www.presentationload.com/"/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gray">
              <a:xfrm rot="2700000">
                <a:off x="4871152" y="2750106"/>
                <a:ext cx="1807878" cy="1867179"/>
              </a:xfrm>
              <a:custGeom>
                <a:avLst/>
                <a:gdLst/>
                <a:ahLst/>
                <a:cxnLst>
                  <a:cxn ang="0">
                    <a:pos x="1" y="95"/>
                  </a:cxn>
                  <a:cxn ang="0">
                    <a:pos x="107" y="121"/>
                  </a:cxn>
                  <a:cxn ang="0">
                    <a:pos x="204" y="266"/>
                  </a:cxn>
                  <a:cxn ang="0">
                    <a:pos x="253" y="309"/>
                  </a:cxn>
                  <a:cxn ang="0">
                    <a:pos x="299" y="268"/>
                  </a:cxn>
                  <a:cxn ang="0">
                    <a:pos x="7" y="0"/>
                  </a:cxn>
                  <a:cxn ang="0">
                    <a:pos x="0" y="1"/>
                  </a:cxn>
                  <a:cxn ang="0">
                    <a:pos x="42" y="48"/>
                  </a:cxn>
                  <a:cxn ang="0">
                    <a:pos x="1" y="95"/>
                  </a:cxn>
                </a:cxnLst>
                <a:rect l="0" t="0" r="r" b="b"/>
                <a:pathLst>
                  <a:path w="299" h="309">
                    <a:moveTo>
                      <a:pt x="1" y="95"/>
                    </a:moveTo>
                    <a:cubicBezTo>
                      <a:pt x="37" y="94"/>
                      <a:pt x="73" y="102"/>
                      <a:pt x="107" y="121"/>
                    </a:cubicBezTo>
                    <a:cubicBezTo>
                      <a:pt x="162" y="153"/>
                      <a:pt x="196" y="208"/>
                      <a:pt x="204" y="266"/>
                    </a:cubicBezTo>
                    <a:cubicBezTo>
                      <a:pt x="253" y="309"/>
                      <a:pt x="253" y="309"/>
                      <a:pt x="253" y="309"/>
                    </a:cubicBezTo>
                    <a:cubicBezTo>
                      <a:pt x="299" y="268"/>
                      <a:pt x="299" y="268"/>
                      <a:pt x="299" y="268"/>
                    </a:cubicBezTo>
                    <a:cubicBezTo>
                      <a:pt x="287" y="118"/>
                      <a:pt x="161" y="0"/>
                      <a:pt x="7" y="0"/>
                    </a:cubicBezTo>
                    <a:cubicBezTo>
                      <a:pt x="5" y="0"/>
                      <a:pt x="2" y="1"/>
                      <a:pt x="0" y="1"/>
                    </a:cubicBezTo>
                    <a:cubicBezTo>
                      <a:pt x="42" y="48"/>
                      <a:pt x="42" y="48"/>
                      <a:pt x="42" y="48"/>
                    </a:cubicBezTo>
                    <a:lnTo>
                      <a:pt x="1" y="95"/>
                    </a:lnTo>
                    <a:close/>
                  </a:path>
                </a:pathLst>
              </a:custGeom>
              <a:solidFill>
                <a:srgbClr val="32C4F3"/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288000" tIns="0" rIns="0" bIns="0" anchor="ctr"/>
              <a:lstStyle/>
              <a:p>
                <a:pPr marL="0" marR="0" lvl="0" indent="0" defTabSz="801688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_color1" descr="© INSCALE GmbH, 26.05.2010&#10;http://www.presentationload.com/"/>
              <p:cNvSpPr>
                <a:spLocks/>
              </p:cNvSpPr>
              <p:nvPr>
                <p:custDataLst>
                  <p:tags r:id="rId3"/>
                </p:custDataLst>
              </p:nvPr>
            </p:nvSpPr>
            <p:spPr bwMode="gray">
              <a:xfrm rot="2700000">
                <a:off x="2470312" y="2723474"/>
                <a:ext cx="1819097" cy="1867178"/>
              </a:xfrm>
              <a:custGeom>
                <a:avLst/>
                <a:gdLst/>
                <a:ahLst/>
                <a:cxnLst>
                  <a:cxn ang="0">
                    <a:pos x="299" y="215"/>
                  </a:cxn>
                  <a:cxn ang="0">
                    <a:pos x="192" y="188"/>
                  </a:cxn>
                  <a:cxn ang="0">
                    <a:pos x="95" y="41"/>
                  </a:cxn>
                  <a:cxn ang="0">
                    <a:pos x="47" y="0"/>
                  </a:cxn>
                  <a:cxn ang="0">
                    <a:pos x="0" y="42"/>
                  </a:cxn>
                  <a:cxn ang="0">
                    <a:pos x="291" y="309"/>
                  </a:cxn>
                  <a:cxn ang="0">
                    <a:pos x="301" y="309"/>
                  </a:cxn>
                  <a:cxn ang="0">
                    <a:pos x="258" y="261"/>
                  </a:cxn>
                  <a:cxn ang="0">
                    <a:pos x="299" y="215"/>
                  </a:cxn>
                </a:cxnLst>
                <a:rect l="0" t="0" r="r" b="b"/>
                <a:pathLst>
                  <a:path w="301" h="309">
                    <a:moveTo>
                      <a:pt x="299" y="215"/>
                    </a:moveTo>
                    <a:cubicBezTo>
                      <a:pt x="263" y="216"/>
                      <a:pt x="226" y="208"/>
                      <a:pt x="192" y="188"/>
                    </a:cubicBezTo>
                    <a:cubicBezTo>
                      <a:pt x="136" y="156"/>
                      <a:pt x="102" y="101"/>
                      <a:pt x="95" y="41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3" y="191"/>
                      <a:pt x="138" y="309"/>
                      <a:pt x="291" y="309"/>
                    </a:cubicBezTo>
                    <a:cubicBezTo>
                      <a:pt x="295" y="309"/>
                      <a:pt x="298" y="309"/>
                      <a:pt x="301" y="309"/>
                    </a:cubicBezTo>
                    <a:cubicBezTo>
                      <a:pt x="258" y="261"/>
                      <a:pt x="258" y="261"/>
                      <a:pt x="258" y="261"/>
                    </a:cubicBezTo>
                    <a:lnTo>
                      <a:pt x="299" y="215"/>
                    </a:lnTo>
                    <a:close/>
                  </a:path>
                </a:pathLst>
              </a:custGeom>
              <a:solidFill>
                <a:srgbClr val="5A6779"/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288000" tIns="0" rIns="0" bIns="0" anchor="ctr"/>
              <a:lstStyle/>
              <a:p>
                <a:pPr marL="0" marR="0" lvl="0" indent="0" defTabSz="801688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grpSp>
            <p:nvGrpSpPr>
              <p:cNvPr id="12" name="Gruppieren 64"/>
              <p:cNvGrpSpPr/>
              <p:nvPr/>
            </p:nvGrpSpPr>
            <p:grpSpPr bwMode="gray">
              <a:xfrm>
                <a:off x="4001591" y="2792185"/>
                <a:ext cx="1197530" cy="1047277"/>
                <a:chOff x="4005795" y="2797658"/>
                <a:chExt cx="1197530" cy="1047277"/>
              </a:xfrm>
            </p:grpSpPr>
            <p:pic>
              <p:nvPicPr>
                <p:cNvPr id="16" name="Picture 7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gray">
                <a:xfrm>
                  <a:off x="4005795" y="2797658"/>
                  <a:ext cx="1197530" cy="6958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7" name="Text Box 36" descr="© INSCALE GmbH, 26.05.2010&#10;http://www.presentationload.com/"/>
                <p:cNvSpPr txBox="1">
                  <a:spLocks noChangeArrowheads="1"/>
                </p:cNvSpPr>
                <p:nvPr/>
              </p:nvSpPr>
              <p:spPr bwMode="gray">
                <a:xfrm>
                  <a:off x="4563400" y="3567936"/>
                  <a:ext cx="64" cy="276999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 anchorCtr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3" name="_color1" descr="© INSCALE GmbH, 26.05.2010&#10;http://www.presentationload.com/"/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gray">
              <a:xfrm rot="2700000">
                <a:off x="3627737" y="3961320"/>
                <a:ext cx="1867179" cy="1811083"/>
              </a:xfrm>
              <a:custGeom>
                <a:avLst/>
                <a:gdLst/>
                <a:ahLst/>
                <a:cxnLst>
                  <a:cxn ang="0">
                    <a:pos x="214" y="0"/>
                  </a:cxn>
                  <a:cxn ang="0">
                    <a:pos x="187" y="107"/>
                  </a:cxn>
                  <a:cxn ang="0">
                    <a:pos x="42" y="205"/>
                  </a:cxn>
                  <a:cxn ang="0">
                    <a:pos x="0" y="253"/>
                  </a:cxn>
                  <a:cxn ang="0">
                    <a:pos x="42" y="300"/>
                  </a:cxn>
                  <a:cxn ang="0">
                    <a:pos x="308" y="8"/>
                  </a:cxn>
                  <a:cxn ang="0">
                    <a:pos x="308" y="0"/>
                  </a:cxn>
                  <a:cxn ang="0">
                    <a:pos x="261" y="42"/>
                  </a:cxn>
                  <a:cxn ang="0">
                    <a:pos x="214" y="0"/>
                  </a:cxn>
                </a:cxnLst>
                <a:rect l="0" t="0" r="r" b="b"/>
                <a:pathLst>
                  <a:path w="308" h="300">
                    <a:moveTo>
                      <a:pt x="214" y="0"/>
                    </a:moveTo>
                    <a:cubicBezTo>
                      <a:pt x="215" y="37"/>
                      <a:pt x="207" y="74"/>
                      <a:pt x="187" y="107"/>
                    </a:cubicBezTo>
                    <a:cubicBezTo>
                      <a:pt x="155" y="163"/>
                      <a:pt x="101" y="197"/>
                      <a:pt x="42" y="205"/>
                    </a:cubicBezTo>
                    <a:cubicBezTo>
                      <a:pt x="0" y="253"/>
                      <a:pt x="0" y="253"/>
                      <a:pt x="0" y="253"/>
                    </a:cubicBezTo>
                    <a:cubicBezTo>
                      <a:pt x="42" y="300"/>
                      <a:pt x="42" y="300"/>
                      <a:pt x="42" y="300"/>
                    </a:cubicBezTo>
                    <a:cubicBezTo>
                      <a:pt x="191" y="287"/>
                      <a:pt x="308" y="161"/>
                      <a:pt x="308" y="8"/>
                    </a:cubicBezTo>
                    <a:cubicBezTo>
                      <a:pt x="308" y="6"/>
                      <a:pt x="308" y="3"/>
                      <a:pt x="308" y="0"/>
                    </a:cubicBezTo>
                    <a:cubicBezTo>
                      <a:pt x="261" y="42"/>
                      <a:pt x="261" y="42"/>
                      <a:pt x="261" y="42"/>
                    </a:cubicBez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288000" tIns="0" rIns="0" bIns="0" anchor="ctr"/>
              <a:lstStyle/>
              <a:p>
                <a:pPr marL="0" marR="0" lvl="0" indent="0" defTabSz="801688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Rechteck 34"/>
              <p:cNvSpPr/>
              <p:nvPr/>
            </p:nvSpPr>
            <p:spPr bwMode="gray">
              <a:xfrm>
                <a:off x="3210933" y="2220225"/>
                <a:ext cx="2892359" cy="2892361"/>
              </a:xfrm>
              <a:prstGeom prst="rect">
                <a:avLst/>
              </a:prstGeom>
              <a:noFill/>
              <a:ln w="12700">
                <a:noFill/>
                <a:round/>
                <a:headEnd/>
                <a:tailEnd/>
              </a:ln>
            </p:spPr>
            <p:txBody>
              <a:bodyPr rtlCol="0" anchor="ctr">
                <a:prstTxWarp prst="textArchUp">
                  <a:avLst>
                    <a:gd name="adj" fmla="val 10767852"/>
                  </a:avLst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1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rPr>
                  <a:t>Integrated</a:t>
                </a:r>
                <a:endParaRPr kumimoji="0" lang="en-US" sz="1200" b="1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Rechteck 38"/>
              <p:cNvSpPr/>
              <p:nvPr/>
            </p:nvSpPr>
            <p:spPr bwMode="gray">
              <a:xfrm>
                <a:off x="3063152" y="2162868"/>
                <a:ext cx="3014052" cy="3014052"/>
              </a:xfrm>
              <a:prstGeom prst="rect">
                <a:avLst/>
              </a:prstGeom>
              <a:noFill/>
              <a:ln w="12700">
                <a:noFill/>
                <a:round/>
                <a:headEnd/>
                <a:tailEnd/>
              </a:ln>
            </p:spPr>
            <p:txBody>
              <a:bodyPr rtlCol="0" anchor="ctr">
                <a:prstTxWarp prst="textArchDown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noProof="1" smtClean="0">
                    <a:solidFill>
                      <a:sysClr val="window" lastClr="FFFFFF"/>
                    </a:solidFill>
                  </a:rPr>
                  <a:t>Measured ROI</a:t>
                </a:r>
                <a:endParaRPr kumimoji="0" lang="en-US" sz="1200" b="1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8" name="Rechteck 34"/>
          <p:cNvSpPr/>
          <p:nvPr/>
        </p:nvSpPr>
        <p:spPr bwMode="gray">
          <a:xfrm rot="18965498">
            <a:off x="6249529" y="1533856"/>
            <a:ext cx="1882039" cy="1882038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  <p:txBody>
          <a:bodyPr rtlCol="0" anchor="ctr">
            <a:prstTxWarp prst="textArchUp">
              <a:avLst>
                <a:gd name="adj" fmla="val 10767852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Automated</a:t>
            </a:r>
            <a:endParaRPr kumimoji="0" lang="en-US" sz="1400" b="1" i="0" u="none" strike="noStrike" kern="0" cap="none" spc="0" normalizeH="0" baseline="0" noProof="1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9" name="Rechteck 38"/>
          <p:cNvSpPr/>
          <p:nvPr/>
        </p:nvSpPr>
        <p:spPr bwMode="gray">
          <a:xfrm rot="18865302">
            <a:off x="6191764" y="1510293"/>
            <a:ext cx="1961223" cy="1961223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  <p:txBody>
          <a:bodyPr rtlCol="0" anchor="ctr">
            <a:prstTxWarp prst="textArchDown">
              <a:avLst/>
            </a:prstTxWarp>
          </a:bodyPr>
          <a:lstStyle/>
          <a:p>
            <a:pPr algn="ctr"/>
            <a:r>
              <a:rPr lang="en-US" sz="1300" b="1" noProof="1" smtClean="0">
                <a:solidFill>
                  <a:schemeClr val="bg1"/>
                </a:solidFill>
              </a:rPr>
              <a:t>Easy to Maintain</a:t>
            </a:r>
            <a:endParaRPr lang="en-US" sz="1300" b="1" noProof="1">
              <a:solidFill>
                <a:schemeClr val="bg1"/>
              </a:solidFill>
            </a:endParaRPr>
          </a:p>
        </p:txBody>
      </p:sp>
      <p:pic>
        <p:nvPicPr>
          <p:cNvPr id="20" name="Picture 19" descr="EnablixIc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387" y="2002188"/>
            <a:ext cx="899634" cy="89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465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Montserrat Light" charset="0"/>
                <a:ea typeface="Montserrat Light" charset="0"/>
                <a:cs typeface="Montserrat Light" charset="0"/>
              </a:rPr>
              <a:t>3</a:t>
            </a:fld>
            <a:endParaRPr lang="en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193759"/>
                </a:solidFill>
                <a:latin typeface="Montserrat" charset="0"/>
                <a:ea typeface="Montserrat" charset="0"/>
                <a:cs typeface="Montserrat" charset="0"/>
              </a:rPr>
              <a:t>Sales Enablement Challenges</a:t>
            </a:r>
            <a:endParaRPr lang="en" sz="2400" dirty="0">
              <a:solidFill>
                <a:srgbClr val="19375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6122" y="1523610"/>
            <a:ext cx="2328426" cy="2904737"/>
          </a:xfrm>
          <a:prstGeom prst="rect">
            <a:avLst/>
          </a:prstGeom>
          <a:solidFill>
            <a:srgbClr val="3475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92024" indent="-192024">
              <a:lnSpc>
                <a:spcPct val="200000"/>
              </a:lnSpc>
              <a:buFont typeface="Arial"/>
              <a:buChar char="•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Content difficult to organize</a:t>
            </a:r>
          </a:p>
          <a:p>
            <a:pPr marL="192024" indent="-192024">
              <a:lnSpc>
                <a:spcPct val="200000"/>
              </a:lnSpc>
              <a:buFont typeface="Arial"/>
              <a:buChar char="•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Tagging does not scale</a:t>
            </a:r>
          </a:p>
          <a:p>
            <a:pPr marL="192024" indent="-192024">
              <a:lnSpc>
                <a:spcPct val="200000"/>
              </a:lnSpc>
              <a:buFont typeface="Arial"/>
              <a:buChar char="•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Lack of quality control</a:t>
            </a:r>
          </a:p>
          <a:p>
            <a:pPr marL="192024" indent="-192024">
              <a:lnSpc>
                <a:spcPct val="200000"/>
              </a:lnSpc>
              <a:buFont typeface="Arial"/>
              <a:buChar char="•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Content in multiple sources</a:t>
            </a:r>
          </a:p>
          <a:p>
            <a:pPr marL="192024" indent="-192024">
              <a:lnSpc>
                <a:spcPct val="200000"/>
              </a:lnSpc>
              <a:buFont typeface="Arial"/>
              <a:buChar char="•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Manual content distribution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583288" y="1523610"/>
            <a:ext cx="2328426" cy="29047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92024" indent="-192024">
              <a:lnSpc>
                <a:spcPct val="200000"/>
              </a:lnSpc>
              <a:buFont typeface="Arial"/>
              <a:buChar char="•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Sales can’t find content</a:t>
            </a:r>
            <a:endParaRPr lang="en-US" sz="1100" dirty="0">
              <a:solidFill>
                <a:schemeClr val="bg1">
                  <a:lumMod val="95000"/>
                </a:schemeClr>
              </a:solidFill>
              <a:latin typeface="Montserrat Light" charset="0"/>
              <a:ea typeface="Montserrat Light" charset="0"/>
              <a:cs typeface="Montserrat Light" charset="0"/>
            </a:endParaRPr>
          </a:p>
          <a:p>
            <a:pPr marL="192024" indent="-192024">
              <a:lnSpc>
                <a:spcPct val="200000"/>
              </a:lnSpc>
              <a:buFont typeface="Arial"/>
              <a:buChar char="•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Content search fails</a:t>
            </a:r>
            <a:endParaRPr lang="en-US" sz="1100" dirty="0">
              <a:solidFill>
                <a:schemeClr val="bg1">
                  <a:lumMod val="95000"/>
                </a:schemeClr>
              </a:solidFill>
              <a:latin typeface="Montserrat Light" charset="0"/>
              <a:ea typeface="Montserrat Light" charset="0"/>
              <a:cs typeface="Montserrat Light" charset="0"/>
            </a:endParaRPr>
          </a:p>
          <a:p>
            <a:pPr marL="192024" indent="-192024">
              <a:lnSpc>
                <a:spcPct val="200000"/>
              </a:lnSpc>
              <a:buFont typeface="Arial"/>
              <a:buChar char="•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Sales reps don’t pull content</a:t>
            </a:r>
          </a:p>
          <a:p>
            <a:pPr marL="192024" indent="-192024">
              <a:lnSpc>
                <a:spcPct val="200000"/>
              </a:lnSpc>
              <a:buFont typeface="Arial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Sales reps 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don’t need new apps</a:t>
            </a:r>
            <a:endParaRPr lang="en-US" sz="1100" dirty="0">
              <a:solidFill>
                <a:schemeClr val="bg1">
                  <a:lumMod val="95000"/>
                </a:schemeClr>
              </a:solidFill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200000"/>
              </a:lnSpc>
            </a:pPr>
            <a:endParaRPr lang="en-US" sz="1100" dirty="0" smtClean="0">
              <a:solidFill>
                <a:schemeClr val="bg1">
                  <a:lumMod val="95000"/>
                </a:schemeClr>
              </a:solidFill>
              <a:latin typeface="Montserrat Light" charset="0"/>
              <a:ea typeface="Montserrat Light" charset="0"/>
              <a:cs typeface="Montserrat Light" charset="0"/>
            </a:endParaRPr>
          </a:p>
          <a:p>
            <a:pPr marL="192024" indent="-192024">
              <a:lnSpc>
                <a:spcPct val="200000"/>
              </a:lnSpc>
              <a:buFont typeface="Arial"/>
              <a:buChar char="•"/>
            </a:pPr>
            <a:endParaRPr lang="en-US" sz="1100" dirty="0">
              <a:solidFill>
                <a:schemeClr val="bg1">
                  <a:lumMod val="95000"/>
                </a:schemeClr>
              </a:solidFill>
              <a:latin typeface="Montserrat Light" charset="0"/>
              <a:ea typeface="Montserrat Light" charset="0"/>
              <a:cs typeface="Montserrat Light" charset="0"/>
            </a:endParaRPr>
          </a:p>
          <a:p>
            <a:pPr algn="ctr"/>
            <a:endParaRPr lang="en-US" sz="11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19245" y="1523610"/>
            <a:ext cx="2328426" cy="2904737"/>
          </a:xfrm>
          <a:prstGeom prst="rect">
            <a:avLst/>
          </a:prstGeom>
          <a:solidFill>
            <a:srgbClr val="1937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92024" indent="-192024">
              <a:lnSpc>
                <a:spcPct val="200000"/>
              </a:lnSpc>
              <a:buFont typeface="Arial"/>
              <a:buChar char="•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Low content ROI</a:t>
            </a:r>
            <a:endParaRPr lang="en-US" sz="1100" dirty="0">
              <a:solidFill>
                <a:schemeClr val="bg1">
                  <a:lumMod val="95000"/>
                </a:schemeClr>
              </a:solidFill>
              <a:latin typeface="Montserrat Light" charset="0"/>
              <a:ea typeface="Montserrat Light" charset="0"/>
              <a:cs typeface="Montserrat Light" charset="0"/>
            </a:endParaRPr>
          </a:p>
          <a:p>
            <a:pPr marL="192024" indent="-192024">
              <a:lnSpc>
                <a:spcPct val="200000"/>
              </a:lnSpc>
              <a:buFont typeface="Arial"/>
              <a:buChar char="•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Marketing cannot track coverage </a:t>
            </a:r>
            <a:endParaRPr lang="en-US" sz="1100" dirty="0">
              <a:solidFill>
                <a:schemeClr val="bg1">
                  <a:lumMod val="95000"/>
                </a:schemeClr>
              </a:solidFill>
              <a:latin typeface="Montserrat Light" charset="0"/>
              <a:ea typeface="Montserrat Light" charset="0"/>
              <a:cs typeface="Montserrat Light" charset="0"/>
            </a:endParaRPr>
          </a:p>
          <a:p>
            <a:pPr marL="192024" indent="-192024">
              <a:lnSpc>
                <a:spcPct val="200000"/>
              </a:lnSpc>
              <a:buFont typeface="Arial"/>
              <a:buChar char="•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No insight in to sales needs</a:t>
            </a:r>
          </a:p>
          <a:p>
            <a:pPr marL="192024" indent="-192024">
              <a:lnSpc>
                <a:spcPct val="200000"/>
              </a:lnSpc>
              <a:buFont typeface="Arial"/>
              <a:buChar char="•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Lack of best practices</a:t>
            </a:r>
            <a:endParaRPr lang="en-US" sz="1100" dirty="0">
              <a:solidFill>
                <a:schemeClr val="bg1">
                  <a:lumMod val="95000"/>
                </a:schemeClr>
              </a:solidFill>
              <a:latin typeface="Montserrat Light" charset="0"/>
              <a:ea typeface="Montserrat Light" charset="0"/>
              <a:cs typeface="Montserrat Light" charset="0"/>
            </a:endParaRPr>
          </a:p>
          <a:p>
            <a:pPr algn="ctr"/>
            <a:endParaRPr lang="en-US" sz="11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5893" y="1035498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3475AB"/>
                </a:solidFill>
                <a:latin typeface="Montserrat" charset="0"/>
                <a:ea typeface="Montserrat" charset="0"/>
                <a:cs typeface="Montserrat" charset="0"/>
              </a:rPr>
              <a:t>Marketing Efficiency</a:t>
            </a:r>
            <a:endParaRPr lang="en-US" dirty="0">
              <a:solidFill>
                <a:srgbClr val="3475A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60504" y="1035498"/>
            <a:ext cx="2173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Sales Content Success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8259" y="1035498"/>
            <a:ext cx="2390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193759"/>
                </a:solidFill>
                <a:latin typeface="Montserrat" charset="0"/>
                <a:ea typeface="Montserrat" charset="0"/>
                <a:cs typeface="Montserrat" charset="0"/>
              </a:rPr>
              <a:t>Data Driven Enablement</a:t>
            </a:r>
            <a:endParaRPr lang="en-US" dirty="0">
              <a:solidFill>
                <a:srgbClr val="19375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822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779412" y="2116935"/>
            <a:ext cx="1496150" cy="953931"/>
          </a:xfrm>
          <a:prstGeom prst="roundRect">
            <a:avLst/>
          </a:prstGeom>
          <a:solidFill>
            <a:srgbClr val="E0E0E0"/>
          </a:solidFill>
          <a:ln w="19050">
            <a:solidFill>
              <a:srgbClr val="3A81B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Montserrat" charset="0"/>
                <a:ea typeface="Montserrat" charset="0"/>
                <a:cs typeface="Montserrat" charset="0"/>
              </a:rPr>
              <a:t>Content Sources</a:t>
            </a:r>
            <a:endParaRPr lang="en-US" sz="1200" dirty="0">
              <a:solidFill>
                <a:srgbClr val="FFFFFF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38687" y="2198082"/>
            <a:ext cx="1496150" cy="953931"/>
          </a:xfrm>
          <a:prstGeom prst="roundRect">
            <a:avLst/>
          </a:prstGeom>
          <a:solidFill>
            <a:srgbClr val="E0E0E0"/>
          </a:solidFill>
          <a:ln w="19050">
            <a:solidFill>
              <a:srgbClr val="3A81B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Montserrat" charset="0"/>
                <a:ea typeface="Montserrat" charset="0"/>
                <a:cs typeface="Montserrat" charset="0"/>
              </a:rPr>
              <a:t>Content Sources</a:t>
            </a:r>
            <a:endParaRPr lang="en-US" sz="1200" dirty="0">
              <a:solidFill>
                <a:srgbClr val="FFFFFF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Montserrat Light" charset="0"/>
                <a:ea typeface="Montserrat Light" charset="0"/>
                <a:cs typeface="Montserrat Light" charset="0"/>
              </a:rPr>
              <a:t>4</a:t>
            </a:fld>
            <a:endParaRPr lang="en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400" dirty="0">
                <a:solidFill>
                  <a:srgbClr val="193759"/>
                </a:solidFill>
                <a:latin typeface="Montserrat" charset="0"/>
                <a:ea typeface="Montserrat" charset="0"/>
                <a:cs typeface="Montserrat" charset="0"/>
              </a:rPr>
              <a:t>Marketing &amp; Sales Content Management</a:t>
            </a:r>
            <a:endParaRPr lang="en" sz="2400" dirty="0">
              <a:solidFill>
                <a:srgbClr val="19375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12561" y="2271931"/>
            <a:ext cx="1496150" cy="95393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Content Sources</a:t>
            </a:r>
            <a:endParaRPr lang="en-US" sz="120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597768" y="2271065"/>
            <a:ext cx="1496150" cy="953931"/>
          </a:xfrm>
          <a:prstGeom prst="roundRect">
            <a:avLst/>
          </a:prstGeom>
          <a:solidFill>
            <a:srgbClr val="1D6AAD"/>
          </a:solidFill>
          <a:ln w="19050">
            <a:solidFill>
              <a:srgbClr val="1D6AA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Montserrat" charset="0"/>
                <a:ea typeface="Montserrat" charset="0"/>
                <a:cs typeface="Montserrat" charset="0"/>
              </a:rPr>
              <a:t>Centralized &amp; Organized Content</a:t>
            </a:r>
            <a:endParaRPr lang="en-US" sz="1200" dirty="0">
              <a:solidFill>
                <a:srgbClr val="FFFFFF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488930" y="2270200"/>
            <a:ext cx="1874115" cy="953931"/>
          </a:xfrm>
          <a:prstGeom prst="roundRect">
            <a:avLst/>
          </a:prstGeom>
          <a:solidFill>
            <a:srgbClr val="F4F7FA"/>
          </a:solidFill>
          <a:ln w="19050">
            <a:solidFill>
              <a:srgbClr val="5A677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rgbClr val="5A6779"/>
                </a:solidFill>
                <a:latin typeface="Montserrat Light" charset="0"/>
                <a:ea typeface="Montserrat Light" charset="0"/>
                <a:cs typeface="Montserrat Light" charset="0"/>
              </a:rPr>
              <a:t>Sales Engagement</a:t>
            </a:r>
            <a:endParaRPr lang="en-US" sz="1200" dirty="0">
              <a:solidFill>
                <a:srgbClr val="5A6779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239859" y="2560849"/>
            <a:ext cx="41605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238977" y="2705950"/>
            <a:ext cx="41605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1"/>
            <a:endCxn id="13" idx="3"/>
          </p:cNvCxnSpPr>
          <p:nvPr/>
        </p:nvCxnSpPr>
        <p:spPr>
          <a:xfrm flipH="1">
            <a:off x="2408711" y="2748031"/>
            <a:ext cx="1189057" cy="866"/>
          </a:xfrm>
          <a:prstGeom prst="straightConnector1">
            <a:avLst/>
          </a:prstGeom>
          <a:ln w="6350" cmpd="sng">
            <a:solidFill>
              <a:srgbClr val="3A81BA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1"/>
            <a:endCxn id="14" idx="3"/>
          </p:cNvCxnSpPr>
          <p:nvPr/>
        </p:nvCxnSpPr>
        <p:spPr>
          <a:xfrm flipH="1">
            <a:off x="5093918" y="2747166"/>
            <a:ext cx="1395012" cy="865"/>
          </a:xfrm>
          <a:prstGeom prst="straightConnector1">
            <a:avLst/>
          </a:prstGeom>
          <a:ln w="6350" cmpd="sng">
            <a:solidFill>
              <a:srgbClr val="3A81BA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34303" y="881032"/>
            <a:ext cx="6356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5A6779"/>
                </a:solidFill>
                <a:latin typeface="Montserrat Light" charset="0"/>
                <a:ea typeface="Montserrat Light" charset="0"/>
                <a:cs typeface="Montserrat Light" charset="0"/>
              </a:rPr>
              <a:t>Organize access and distribution across multiple content sources. </a:t>
            </a:r>
            <a:endParaRPr lang="en-US" sz="2400" dirty="0">
              <a:solidFill>
                <a:srgbClr val="5A6779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732" y="2512749"/>
            <a:ext cx="319350" cy="2874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666" y="2512749"/>
            <a:ext cx="287412" cy="28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0036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Montserrat Light" charset="0"/>
                <a:ea typeface="Montserrat Light" charset="0"/>
                <a:cs typeface="Montserrat Light" charset="0"/>
              </a:rPr>
              <a:t>5</a:t>
            </a:fld>
            <a:endParaRPr lang="en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193759"/>
                </a:solidFill>
                <a:latin typeface="Montserrat" charset="0"/>
                <a:ea typeface="Montserrat" charset="0"/>
                <a:cs typeface="Montserrat" charset="0"/>
              </a:rPr>
              <a:t>Enablix Sales Enablement Platform</a:t>
            </a:r>
            <a:endParaRPr lang="en" sz="2400" dirty="0">
              <a:solidFill>
                <a:srgbClr val="19375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6122" y="1523610"/>
            <a:ext cx="2328426" cy="2904737"/>
          </a:xfrm>
          <a:prstGeom prst="rect">
            <a:avLst/>
          </a:prstGeom>
          <a:solidFill>
            <a:srgbClr val="F4F7FA"/>
          </a:solidFill>
          <a:ln w="3175">
            <a:solidFill>
              <a:srgbClr val="5A677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endParaRPr lang="en-US" sz="12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3288" y="1523610"/>
            <a:ext cx="2328426" cy="2904737"/>
          </a:xfrm>
          <a:prstGeom prst="rect">
            <a:avLst/>
          </a:prstGeom>
          <a:solidFill>
            <a:srgbClr val="F4F7FA"/>
          </a:solidFill>
          <a:ln w="3175">
            <a:solidFill>
              <a:srgbClr val="5A677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200000"/>
              </a:lnSpc>
            </a:pP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200000"/>
              </a:lnSpc>
            </a:pP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200000"/>
              </a:lnSpc>
            </a:pP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19245" y="1523610"/>
            <a:ext cx="2328426" cy="2904737"/>
          </a:xfrm>
          <a:prstGeom prst="rect">
            <a:avLst/>
          </a:prstGeom>
          <a:solidFill>
            <a:srgbClr val="F4F7FA"/>
          </a:solidFill>
          <a:ln w="3175">
            <a:solidFill>
              <a:srgbClr val="5A677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7620" y="1035498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193759"/>
                </a:solidFill>
                <a:latin typeface="Calibri"/>
                <a:cs typeface="Calibri"/>
              </a:defRPr>
            </a:lvl1pPr>
          </a:lstStyle>
          <a:p>
            <a:pPr algn="ctr"/>
            <a:r>
              <a:rPr lang="en-US" sz="1400" dirty="0">
                <a:latin typeface="Montserrat" charset="0"/>
                <a:ea typeface="Montserrat" charset="0"/>
                <a:cs typeface="Montserrat" charset="0"/>
              </a:rPr>
              <a:t>Marketing Efficiency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0504" y="1035498"/>
            <a:ext cx="2173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>
                <a:solidFill>
                  <a:srgbClr val="193759"/>
                </a:solidFill>
                <a:latin typeface="Calibri"/>
                <a:cs typeface="Calibri"/>
              </a:defRPr>
            </a:lvl1pPr>
          </a:lstStyle>
          <a:p>
            <a:pPr algn="ctr"/>
            <a:r>
              <a:rPr lang="en-US" sz="1400" dirty="0">
                <a:latin typeface="Montserrat" charset="0"/>
                <a:ea typeface="Montserrat" charset="0"/>
                <a:cs typeface="Montserrat" charset="0"/>
              </a:rPr>
              <a:t>Sales Content Success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88259" y="1035498"/>
            <a:ext cx="2390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193759"/>
                </a:solidFill>
                <a:latin typeface="Montserrat" charset="0"/>
                <a:ea typeface="Montserrat" charset="0"/>
                <a:cs typeface="Montserrat" charset="0"/>
              </a:rPr>
              <a:t>Data Driven Enablement</a:t>
            </a:r>
            <a:endParaRPr lang="en-US" dirty="0">
              <a:solidFill>
                <a:srgbClr val="19375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58065" y="2627487"/>
            <a:ext cx="9332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193759"/>
                </a:solidFill>
                <a:latin typeface="Montserrat Light" charset="0"/>
                <a:ea typeface="Montserrat Light" charset="0"/>
                <a:cs typeface="Montserrat Light" charset="0"/>
              </a:rPr>
              <a:t>Enhanced </a:t>
            </a:r>
          </a:p>
          <a:p>
            <a:pPr algn="ctr"/>
            <a:r>
              <a:rPr lang="en-US" sz="1100" dirty="0" smtClean="0">
                <a:solidFill>
                  <a:srgbClr val="193759"/>
                </a:solidFill>
                <a:latin typeface="Montserrat Light" charset="0"/>
                <a:ea typeface="Montserrat Light" charset="0"/>
                <a:cs typeface="Montserrat Light" charset="0"/>
              </a:rPr>
              <a:t>Search</a:t>
            </a:r>
            <a:endParaRPr lang="en-US" sz="1100" dirty="0">
              <a:solidFill>
                <a:srgbClr val="193759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64714" y="1699487"/>
            <a:ext cx="15199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193759"/>
                </a:solidFill>
                <a:latin typeface="Montserrat Light" charset="0"/>
                <a:ea typeface="Montserrat Light" charset="0"/>
                <a:cs typeface="Montserrat Light" charset="0"/>
              </a:rPr>
              <a:t>Targeted </a:t>
            </a:r>
          </a:p>
          <a:p>
            <a:pPr algn="ctr"/>
            <a:r>
              <a:rPr lang="en-US" sz="1100" dirty="0" smtClean="0">
                <a:solidFill>
                  <a:srgbClr val="193759"/>
                </a:solidFill>
                <a:latin typeface="Montserrat Light" charset="0"/>
                <a:ea typeface="Montserrat Light" charset="0"/>
                <a:cs typeface="Montserrat Light" charset="0"/>
              </a:rPr>
              <a:t>Recommendations</a:t>
            </a:r>
            <a:endParaRPr lang="en-US" sz="1100" dirty="0">
              <a:solidFill>
                <a:srgbClr val="193759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93331" y="3555487"/>
            <a:ext cx="8627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193759"/>
                </a:solidFill>
                <a:latin typeface="Montserrat Light" charset="0"/>
                <a:ea typeface="Montserrat Light" charset="0"/>
                <a:cs typeface="Montserrat Light" charset="0"/>
              </a:rPr>
              <a:t>Browse &amp; </a:t>
            </a:r>
          </a:p>
          <a:p>
            <a:pPr algn="ctr"/>
            <a:r>
              <a:rPr lang="en-US" sz="1100" dirty="0" smtClean="0">
                <a:solidFill>
                  <a:srgbClr val="193759"/>
                </a:solidFill>
                <a:latin typeface="Montserrat Light" charset="0"/>
                <a:ea typeface="Montserrat Light" charset="0"/>
                <a:cs typeface="Montserrat Light" charset="0"/>
              </a:rPr>
              <a:t>Filter</a:t>
            </a:r>
            <a:endParaRPr lang="en-US" sz="1100" dirty="0">
              <a:solidFill>
                <a:srgbClr val="193759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99877" y="2627008"/>
            <a:ext cx="13340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193759"/>
                </a:solidFill>
                <a:latin typeface="Montserrat Light" charset="0"/>
                <a:ea typeface="Montserrat Light" charset="0"/>
                <a:cs typeface="Montserrat Light" charset="0"/>
              </a:rPr>
              <a:t>Leverage </a:t>
            </a:r>
          </a:p>
          <a:p>
            <a:pPr algn="ctr"/>
            <a:r>
              <a:rPr lang="en-US" sz="1100" dirty="0" smtClean="0">
                <a:solidFill>
                  <a:srgbClr val="193759"/>
                </a:solidFill>
                <a:latin typeface="Montserrat Light" charset="0"/>
                <a:ea typeface="Montserrat Light" charset="0"/>
                <a:cs typeface="Montserrat Light" charset="0"/>
              </a:rPr>
              <a:t>Multiple Sources</a:t>
            </a:r>
            <a:endParaRPr lang="en-US" sz="1100" dirty="0">
              <a:solidFill>
                <a:srgbClr val="193759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25145" y="1699008"/>
            <a:ext cx="16834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193759"/>
                </a:solidFill>
                <a:latin typeface="Montserrat Light" charset="0"/>
                <a:ea typeface="Montserrat Light" charset="0"/>
                <a:cs typeface="Montserrat Light" charset="0"/>
              </a:rPr>
              <a:t>Automate </a:t>
            </a:r>
          </a:p>
          <a:p>
            <a:pPr algn="ctr"/>
            <a:r>
              <a:rPr lang="en-US" sz="1100" dirty="0" smtClean="0">
                <a:solidFill>
                  <a:srgbClr val="193759"/>
                </a:solidFill>
                <a:latin typeface="Montserrat Light" charset="0"/>
                <a:ea typeface="Montserrat Light" charset="0"/>
                <a:cs typeface="Montserrat Light" charset="0"/>
              </a:rPr>
              <a:t>Content Organization</a:t>
            </a:r>
            <a:endParaRPr lang="en-US" sz="1100" dirty="0">
              <a:solidFill>
                <a:srgbClr val="193759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91856" y="3555008"/>
            <a:ext cx="13500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193759"/>
                </a:solidFill>
                <a:latin typeface="Montserrat Light" charset="0"/>
                <a:ea typeface="Montserrat Light" charset="0"/>
                <a:cs typeface="Montserrat Light" charset="0"/>
              </a:rPr>
              <a:t>Ensure Quality </a:t>
            </a:r>
          </a:p>
          <a:p>
            <a:pPr algn="ctr"/>
            <a:r>
              <a:rPr lang="en-US" sz="1100" dirty="0" smtClean="0">
                <a:solidFill>
                  <a:srgbClr val="193759"/>
                </a:solidFill>
                <a:latin typeface="Montserrat Light" charset="0"/>
                <a:ea typeface="Montserrat Light" charset="0"/>
                <a:cs typeface="Montserrat Light" charset="0"/>
              </a:rPr>
              <a:t>Control &amp; Privacy</a:t>
            </a:r>
            <a:endParaRPr lang="en-US" sz="1100" dirty="0">
              <a:solidFill>
                <a:srgbClr val="193759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90184" y="2632887"/>
            <a:ext cx="1159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193759"/>
                </a:solidFill>
                <a:latin typeface="Montserrat Light" charset="0"/>
                <a:ea typeface="Montserrat Light" charset="0"/>
                <a:cs typeface="Montserrat Light" charset="0"/>
              </a:rPr>
              <a:t>Track Content</a:t>
            </a:r>
          </a:p>
          <a:p>
            <a:pPr algn="ctr"/>
            <a:r>
              <a:rPr lang="en-US" sz="1100" dirty="0" smtClean="0">
                <a:solidFill>
                  <a:srgbClr val="193759"/>
                </a:solidFill>
                <a:latin typeface="Montserrat Light" charset="0"/>
                <a:ea typeface="Montserrat Light" charset="0"/>
                <a:cs typeface="Montserrat Light" charset="0"/>
              </a:rPr>
              <a:t>Gaps</a:t>
            </a:r>
            <a:endParaRPr lang="en-US" sz="1100" dirty="0">
              <a:solidFill>
                <a:srgbClr val="193759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82783" y="1704887"/>
            <a:ext cx="13740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193759"/>
                </a:solidFill>
                <a:latin typeface="Montserrat Light" charset="0"/>
                <a:ea typeface="Montserrat Light" charset="0"/>
                <a:cs typeface="Montserrat Light" charset="0"/>
              </a:rPr>
              <a:t>Measure Content</a:t>
            </a:r>
          </a:p>
          <a:p>
            <a:pPr algn="ctr"/>
            <a:r>
              <a:rPr lang="en-US" sz="1100" dirty="0" smtClean="0">
                <a:solidFill>
                  <a:srgbClr val="193759"/>
                </a:solidFill>
                <a:latin typeface="Montserrat Light" charset="0"/>
                <a:ea typeface="Montserrat Light" charset="0"/>
                <a:cs typeface="Montserrat Light" charset="0"/>
              </a:rPr>
              <a:t>ROI</a:t>
            </a:r>
            <a:endParaRPr lang="en-US" sz="1100" dirty="0">
              <a:solidFill>
                <a:srgbClr val="193759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27481" y="3560887"/>
            <a:ext cx="14847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193759"/>
                </a:solidFill>
                <a:latin typeface="Montserrat Light" charset="0"/>
                <a:ea typeface="Montserrat Light" charset="0"/>
                <a:cs typeface="Montserrat Light" charset="0"/>
              </a:rPr>
              <a:t>Sales Engagement</a:t>
            </a:r>
            <a:endParaRPr lang="en-US" sz="1100" dirty="0">
              <a:solidFill>
                <a:srgbClr val="193759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340" y="1739255"/>
            <a:ext cx="365626" cy="3656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167" y="2612355"/>
            <a:ext cx="406251" cy="36562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505" y="1769697"/>
            <a:ext cx="363078" cy="36307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865" y="2669552"/>
            <a:ext cx="362943" cy="3629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470" y="3556572"/>
            <a:ext cx="287882" cy="4112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2157" y="1743924"/>
            <a:ext cx="288660" cy="3608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4948" y="2669417"/>
            <a:ext cx="363078" cy="36307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3018" y="3510618"/>
            <a:ext cx="362148" cy="36214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34948" y="3589751"/>
            <a:ext cx="361400" cy="36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9032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193759"/>
                </a:solidFill>
              </a:rPr>
              <a:t>Integrates with your application ecosystem</a:t>
            </a:r>
            <a:endParaRPr lang="en" dirty="0">
              <a:solidFill>
                <a:srgbClr val="193759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107765" y="1299882"/>
            <a:ext cx="0" cy="304800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88635" y="1302871"/>
            <a:ext cx="0" cy="304800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2034" y="1212606"/>
            <a:ext cx="2182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lexMedium" panose="02000606040000020004" pitchFamily="2" charset="0"/>
              </a:rPr>
              <a:t>Sales Apps (CRM &amp; Others)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olexMedium" panose="02000606040000020004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39352" y="1285586"/>
            <a:ext cx="2741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lexMedium" panose="02000606040000020004" pitchFamily="2" charset="0"/>
              </a:rPr>
              <a:t>Content Management Systems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olexMedium" panose="0200060604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72412" y="1285586"/>
            <a:ext cx="230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lexMedium" panose="02000606040000020004" pitchFamily="2" charset="0"/>
              </a:rPr>
              <a:t>Communication Tools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olexMedium" panose="0200060604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10" y="2102982"/>
            <a:ext cx="1194872" cy="7515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388" y="2167960"/>
            <a:ext cx="1039906" cy="10399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9506" y="3209351"/>
            <a:ext cx="1066053" cy="7883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606" y="2144059"/>
            <a:ext cx="979394" cy="979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3050" y="2179691"/>
            <a:ext cx="667989" cy="6679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7270" y="2270983"/>
            <a:ext cx="1410447" cy="589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5766" y="2229935"/>
            <a:ext cx="703456" cy="515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262" y="2887050"/>
            <a:ext cx="1008704" cy="332795"/>
          </a:xfrm>
          <a:prstGeom prst="rect">
            <a:avLst/>
          </a:prstGeom>
        </p:spPr>
      </p:pic>
      <p:pic>
        <p:nvPicPr>
          <p:cNvPr id="18" name="Picture 17" descr="download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398" y="2805062"/>
            <a:ext cx="1129731" cy="451892"/>
          </a:xfrm>
          <a:prstGeom prst="rect">
            <a:avLst/>
          </a:prstGeom>
        </p:spPr>
      </p:pic>
      <p:pic>
        <p:nvPicPr>
          <p:cNvPr id="23" name="Picture 22" descr="download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29" y="3142894"/>
            <a:ext cx="566061" cy="566061"/>
          </a:xfrm>
          <a:prstGeom prst="rect">
            <a:avLst/>
          </a:prstGeom>
        </p:spPr>
      </p:pic>
      <p:pic>
        <p:nvPicPr>
          <p:cNvPr id="20" name="Picture 19" descr="youtube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7" t="23457" r="21180" b="29766"/>
          <a:stretch/>
        </p:blipFill>
        <p:spPr>
          <a:xfrm>
            <a:off x="4802835" y="3977591"/>
            <a:ext cx="1252135" cy="372215"/>
          </a:xfrm>
          <a:prstGeom prst="rect">
            <a:avLst/>
          </a:prstGeom>
        </p:spPr>
      </p:pic>
      <p:pic>
        <p:nvPicPr>
          <p:cNvPr id="21" name="Picture 20" descr="outreach.io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923" y="3465796"/>
            <a:ext cx="1310805" cy="249053"/>
          </a:xfrm>
          <a:prstGeom prst="rect">
            <a:avLst/>
          </a:prstGeom>
        </p:spPr>
      </p:pic>
      <p:pic>
        <p:nvPicPr>
          <p:cNvPr id="24" name="Picture 23" descr="drive.png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1" r="25587" b="10187"/>
          <a:stretch/>
        </p:blipFill>
        <p:spPr>
          <a:xfrm>
            <a:off x="4532766" y="3100548"/>
            <a:ext cx="671522" cy="643496"/>
          </a:xfrm>
          <a:prstGeom prst="rect">
            <a:avLst/>
          </a:prstGeom>
        </p:spPr>
      </p:pic>
      <p:pic>
        <p:nvPicPr>
          <p:cNvPr id="27" name="Picture 26" descr="download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00" y="3544189"/>
            <a:ext cx="822891" cy="82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8864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Montserrat Light" charset="0"/>
                <a:ea typeface="Montserrat Light" charset="0"/>
                <a:cs typeface="Montserrat Light" charset="0"/>
              </a:rPr>
              <a:t>7</a:t>
            </a:fld>
            <a:endParaRPr lang="en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212884" y="113430"/>
            <a:ext cx="4907577" cy="52478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400" dirty="0">
                <a:solidFill>
                  <a:srgbClr val="193759"/>
                </a:solidFill>
                <a:latin typeface="Montserrat" charset="0"/>
                <a:ea typeface="Montserrat" charset="0"/>
                <a:cs typeface="Montserrat" charset="0"/>
              </a:rPr>
              <a:t>Roadmap</a:t>
            </a:r>
            <a:endParaRPr lang="en" sz="2400" dirty="0">
              <a:solidFill>
                <a:srgbClr val="19375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7" name="Shape 89"/>
          <p:cNvSpPr txBox="1"/>
          <p:nvPr/>
        </p:nvSpPr>
        <p:spPr>
          <a:xfrm>
            <a:off x="517880" y="858145"/>
            <a:ext cx="8533055" cy="3642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-22860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UI (Mar 2018)</a:t>
            </a:r>
          </a:p>
          <a:p>
            <a:pPr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Enhanced Content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Workflows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(Mar 2018)</a:t>
            </a:r>
          </a:p>
          <a:p>
            <a:pPr lvl="0" indent="-22860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 mining for automating content capture (Jun 2018)</a:t>
            </a:r>
          </a:p>
          <a:p>
            <a:pPr lvl="0" indent="-22860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Enablement Campaigns (Sales On-Boarding, etc.)</a:t>
            </a:r>
          </a:p>
          <a:p>
            <a:pPr lvl="0" indent="-22860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Integrations (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Egnyte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Salesloft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9893439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lIns="91425" tIns="91425" rIns="91425" bIns="91425" anchor="b" anchorCtr="0">
            <a:noAutofit/>
          </a:bodyPr>
          <a:lstStyle/>
          <a:p>
            <a:r>
              <a:rPr lang="en-US" sz="2400" dirty="0">
                <a:solidFill>
                  <a:srgbClr val="193759"/>
                </a:solidFill>
                <a:latin typeface="Montserrat" charset="0"/>
                <a:ea typeface="Montserrat" charset="0"/>
                <a:cs typeface="Montserrat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285191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Montserrat Light" charset="0"/>
                <a:ea typeface="Montserrat Light" charset="0"/>
                <a:cs typeface="Montserrat Light" charset="0"/>
              </a:rPr>
              <a:t>9</a:t>
            </a:fld>
            <a:endParaRPr lang="en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400" dirty="0">
                <a:solidFill>
                  <a:srgbClr val="193759"/>
                </a:solidFill>
                <a:latin typeface="Montserrat" charset="0"/>
                <a:ea typeface="Montserrat" charset="0"/>
                <a:cs typeface="Montserrat" charset="0"/>
              </a:rPr>
              <a:t>Content Catalog for Technology Companies</a:t>
            </a:r>
            <a:endParaRPr lang="en" sz="2400" dirty="0">
              <a:solidFill>
                <a:srgbClr val="19375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2727" y="1641547"/>
            <a:ext cx="507831" cy="248966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5A6779"/>
                </a:solidFill>
                <a:latin typeface="Montserrat Light" charset="0"/>
                <a:ea typeface="Montserrat Light" charset="0"/>
                <a:cs typeface="Montserrat Light" charset="0"/>
              </a:rPr>
              <a:t>A comprehensive content catalog is required to enable sales</a:t>
            </a:r>
            <a:endParaRPr lang="en-US" sz="1050" dirty="0">
              <a:solidFill>
                <a:srgbClr val="5A6779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7" name="Picture 6" descr="screenshot_15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0" y="1020318"/>
            <a:ext cx="5179787" cy="368024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298800" y="616658"/>
            <a:ext cx="3186635" cy="4154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5A6779"/>
                </a:solidFill>
                <a:latin typeface="Montserrat Light" charset="0"/>
                <a:ea typeface="Montserrat Light" charset="0"/>
                <a:cs typeface="Montserrat Light" charset="0"/>
              </a:rPr>
              <a:t>Content is applicable across several key business dimensions of your organization</a:t>
            </a:r>
            <a:endParaRPr lang="en-US" sz="1050" dirty="0">
              <a:solidFill>
                <a:srgbClr val="5A6779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3656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H.1sGai3UOC4ptG_lG1k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_TX2I5lFUWQp1j6hEGJw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5gH9kVU0kuHdBfCqVWhd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VU06VUIUG4L.fXgLuQqQ"/>
</p:tagLst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20247</TotalTime>
  <Words>384</Words>
  <Application>Microsoft Macintosh PowerPoint</Application>
  <PresentationFormat>On-screen Show (16:9)</PresentationFormat>
  <Paragraphs>129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simple-light</vt:lpstr>
      <vt:lpstr>Introduction</vt:lpstr>
      <vt:lpstr>Introduction</vt:lpstr>
      <vt:lpstr>Sales Enablement Challenges</vt:lpstr>
      <vt:lpstr>Marketing &amp; Sales Content Management</vt:lpstr>
      <vt:lpstr>Enablix Sales Enablement Platform</vt:lpstr>
      <vt:lpstr>Integrates with your application ecosystem</vt:lpstr>
      <vt:lpstr>Roadmap</vt:lpstr>
      <vt:lpstr>Appendix</vt:lpstr>
      <vt:lpstr>Content Catalog for Technology Companies</vt:lpstr>
      <vt:lpstr>Relevance and context is critical</vt:lpstr>
      <vt:lpstr>AI using Bayesian Networks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Enablix</dc:title>
  <cp:lastModifiedBy>Gaurav Harode</cp:lastModifiedBy>
  <cp:revision>132</cp:revision>
  <cp:lastPrinted>2017-05-12T19:21:25Z</cp:lastPrinted>
  <dcterms:modified xsi:type="dcterms:W3CDTF">2018-03-19T14:07:35Z</dcterms:modified>
</cp:coreProperties>
</file>