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4" r:id="rId4"/>
    <p:sldId id="292" r:id="rId5"/>
    <p:sldId id="298" r:id="rId6"/>
    <p:sldId id="532" r:id="rId7"/>
    <p:sldId id="302" r:id="rId8"/>
    <p:sldId id="303" r:id="rId9"/>
    <p:sldId id="305" r:id="rId10"/>
    <p:sldId id="533"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italic r:id="rId22"/>
    </p:embeddedFont>
    <p:embeddedFont>
      <p:font typeface="Open Sans" panose="020B0606030504020204" pitchFamily="34" charset="0"/>
      <p:regular r:id="rId23"/>
      <p:bold r:id="rId24"/>
      <p:italic r:id="rId25"/>
      <p:boldItalic r:id="rId26"/>
    </p:embeddedFont>
    <p:embeddedFont>
      <p:font typeface="Plus Jakarta Sans" panose="020B0604020202020204"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104" d="100"/>
          <a:sy n="104" d="100"/>
        </p:scale>
        <p:origin x="870" y="96"/>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gs" Target="tags/tag1.xml"/><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24-09-2025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35117"/>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2" y="4504626"/>
            <a:ext cx="3782465"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US" dirty="0">
                <a:solidFill>
                  <a:schemeClr val="dk1"/>
                </a:solidFill>
                <a:latin typeface="Montserrat Medium"/>
                <a:sym typeface="Montserrat Medium"/>
              </a:rPr>
              <a:t>1)</a:t>
            </a:r>
            <a:r>
              <a:rPr lang="en-US" sz="1400" i="0" u="none" strike="noStrike" cap="none" dirty="0" err="1">
                <a:solidFill>
                  <a:schemeClr val="dk1"/>
                </a:solidFill>
                <a:latin typeface="Montserrat Medium"/>
                <a:ea typeface="Arial"/>
                <a:cs typeface="Arial"/>
                <a:sym typeface="Montserrat Medium"/>
              </a:rPr>
              <a:t>SMD.Younus</a:t>
            </a:r>
            <a:r>
              <a:rPr lang="en-US" sz="1400" i="0" u="none" strike="noStrike" cap="none" dirty="0">
                <a:solidFill>
                  <a:schemeClr val="dk1"/>
                </a:solidFill>
                <a:latin typeface="Montserrat Medium"/>
                <a:ea typeface="Arial"/>
                <a:cs typeface="Arial"/>
                <a:sym typeface="Montserrat Medium"/>
              </a:rPr>
              <a:t>(BU22EECE0100188)</a:t>
            </a:r>
            <a:endParaRPr lang="en-US" dirty="0">
              <a:solidFill>
                <a:schemeClr val="dk1"/>
              </a:solidFill>
              <a:latin typeface="Montserrat Medium"/>
              <a:sym typeface="Montserrat Medium"/>
            </a:endParaRPr>
          </a:p>
          <a:p>
            <a:pPr lvl="0">
              <a:buSzPts val="1400"/>
            </a:pPr>
            <a:r>
              <a:rPr lang="en-US" dirty="0">
                <a:solidFill>
                  <a:schemeClr val="dk1"/>
                </a:solidFill>
                <a:latin typeface="Montserrat Medium"/>
                <a:sym typeface="Montserrat Medium"/>
              </a:rPr>
              <a:t>2)</a:t>
            </a:r>
            <a:r>
              <a:rPr lang="en-US" dirty="0" err="1">
                <a:solidFill>
                  <a:schemeClr val="dk1"/>
                </a:solidFill>
                <a:latin typeface="Montserrat Medium"/>
                <a:sym typeface="Montserrat Medium"/>
              </a:rPr>
              <a:t>M.Bhanu</a:t>
            </a:r>
            <a:r>
              <a:rPr lang="en-US" dirty="0">
                <a:solidFill>
                  <a:schemeClr val="dk1"/>
                </a:solidFill>
                <a:latin typeface="Montserrat Medium"/>
                <a:sym typeface="Montserrat Medium"/>
              </a:rPr>
              <a:t> Prakash(BU22EECE0100205)</a:t>
            </a:r>
            <a:endParaRPr lang="en-US" dirty="0">
              <a:solidFill>
                <a:schemeClr val="dk1"/>
              </a:solidFill>
            </a:endParaRPr>
          </a:p>
          <a:p>
            <a:pPr lvl="0">
              <a:buSzPts val="1400"/>
            </a:pPr>
            <a:r>
              <a:rPr lang="en-US" dirty="0">
                <a:solidFill>
                  <a:schemeClr val="dk1"/>
                </a:solidFill>
                <a:latin typeface="Montserrat Medium"/>
                <a:sym typeface="Montserrat Medium"/>
              </a:rPr>
              <a:t>3)</a:t>
            </a:r>
            <a:r>
              <a:rPr lang="en-US" dirty="0" err="1">
                <a:solidFill>
                  <a:schemeClr val="dk1"/>
                </a:solidFill>
                <a:latin typeface="Montserrat Medium"/>
                <a:sym typeface="Montserrat Medium"/>
              </a:rPr>
              <a:t>M.Praveen</a:t>
            </a:r>
            <a:r>
              <a:rPr lang="en-US" dirty="0">
                <a:solidFill>
                  <a:schemeClr val="dk1"/>
                </a:solidFill>
                <a:latin typeface="Montserrat Medium"/>
                <a:sym typeface="Montserrat Medium"/>
              </a:rPr>
              <a:t>(BU22EECE0100506)</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lvl="0">
              <a:buSzPts val="1400"/>
            </a:pPr>
            <a:r>
              <a:rPr lang="en-US" sz="1400" b="1" i="0" u="none" strike="noStrike" cap="none" dirty="0">
                <a:solidFill>
                  <a:schemeClr val="dk1"/>
                </a:solidFill>
                <a:latin typeface="Montserrat Medium"/>
                <a:ea typeface="Montserrat Medium"/>
                <a:cs typeface="Montserrat Medium"/>
                <a:sym typeface="Montserrat Medium"/>
              </a:rPr>
              <a:t>Project Mentor: </a:t>
            </a:r>
          </a:p>
          <a:p>
            <a:pPr lvl="0">
              <a:buSzPts val="1400"/>
            </a:pPr>
            <a:r>
              <a:rPr lang="en-US" dirty="0">
                <a:solidFill>
                  <a:schemeClr val="dk1"/>
                </a:solidFill>
                <a:latin typeface="Montserrat Medium"/>
                <a:ea typeface="Montserrat Medium"/>
                <a:cs typeface="Montserrat Medium"/>
                <a:sym typeface="Montserrat Medium"/>
              </a:rPr>
              <a:t>Dr Pankaj </a:t>
            </a:r>
            <a:r>
              <a:rPr lang="en-US" dirty="0" err="1">
                <a:solidFill>
                  <a:schemeClr val="dk1"/>
                </a:solidFill>
                <a:latin typeface="Montserrat Medium"/>
                <a:ea typeface="Montserrat Medium"/>
                <a:cs typeface="Montserrat Medium"/>
                <a:sym typeface="Montserrat Medium"/>
              </a:rPr>
              <a:t>Kandhway</a:t>
            </a:r>
            <a:endParaRPr lang="en-US" sz="1400"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lvl="0">
              <a:buSzPts val="1400"/>
            </a:pPr>
            <a:r>
              <a:rPr lang="en-US" dirty="0">
                <a:solidFill>
                  <a:schemeClr val="dk1"/>
                </a:solidFill>
                <a:latin typeface="Montserrat Medium"/>
                <a:sym typeface="Montserrat Medium"/>
              </a:rPr>
              <a:t>Dr. Kshitij Shakya</a:t>
            </a:r>
            <a:r>
              <a:rPr lang="en-US" sz="1400" i="0" u="none" strike="noStrike" cap="none" dirty="0">
                <a:solidFill>
                  <a:schemeClr val="dk1"/>
                </a:solidFill>
                <a:latin typeface="Montserrat Medium"/>
                <a:ea typeface="Arial"/>
                <a:cs typeface="Arial"/>
                <a:sym typeface="Montserrat Medium"/>
              </a:rPr>
              <a:t> </a:t>
            </a:r>
            <a:endParaRPr lang="en-US" sz="1400"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431637" y="264014"/>
            <a:ext cx="8950036" cy="1384954"/>
          </a:xfrm>
          <a:prstGeom prst="rect">
            <a:avLst/>
          </a:prstGeom>
          <a:noFill/>
          <a:ln>
            <a:noFill/>
          </a:ln>
        </p:spPr>
        <p:txBody>
          <a:bodyPr spcFirstLastPara="1" wrap="square" lIns="91425" tIns="45700" rIns="91425" bIns="45700" anchor="t" anchorCtr="0">
            <a:spAutoFit/>
          </a:bodyPr>
          <a:lstStyle/>
          <a:p>
            <a:pPr lvl="0" algn="ctr"/>
            <a:r>
              <a:rPr lang="en-US" sz="2800" b="1" i="0" u="none" strike="noStrike" cap="none" dirty="0">
                <a:solidFill>
                  <a:srgbClr val="007069"/>
                </a:solidFill>
                <a:latin typeface="Open Sans"/>
                <a:ea typeface="Open Sans"/>
                <a:cs typeface="Open Sans"/>
                <a:sym typeface="Open Sans"/>
              </a:rPr>
              <a:t>Title of the Project</a:t>
            </a:r>
            <a:r>
              <a:rPr lang="en-US" sz="2800" b="1" dirty="0">
                <a:solidFill>
                  <a:srgbClr val="007069"/>
                </a:solidFill>
                <a:latin typeface="Open Sans"/>
                <a:ea typeface="Open Sans"/>
                <a:cs typeface="Open Sans"/>
                <a:sym typeface="Open Sans"/>
              </a:rPr>
              <a:t>: Medical Image Enhancement and Segmentation based on conventional and deep learning Algorithms</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73757F-0A63-56B9-CA42-EC4668188C1B}"/>
              </a:ext>
            </a:extLst>
          </p:cNvPr>
          <p:cNvPicPr>
            <a:picLocks noChangeAspect="1"/>
          </p:cNvPicPr>
          <p:nvPr/>
        </p:nvPicPr>
        <p:blipFill>
          <a:blip r:embed="rId2"/>
          <a:stretch>
            <a:fillRect/>
          </a:stretch>
        </p:blipFill>
        <p:spPr>
          <a:xfrm>
            <a:off x="498764" y="988957"/>
            <a:ext cx="11369963" cy="4880086"/>
          </a:xfrm>
          <a:prstGeom prst="rect">
            <a:avLst/>
          </a:prstGeom>
        </p:spPr>
      </p:pic>
    </p:spTree>
    <p:extLst>
      <p:ext uri="{BB962C8B-B14F-4D97-AF65-F5344CB8AC3E}">
        <p14:creationId xmlns:p14="http://schemas.microsoft.com/office/powerpoint/2010/main" val="140740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32619" y="889965"/>
            <a:ext cx="10893107" cy="5173952"/>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Summary and Conclusion: </a:t>
            </a:r>
          </a:p>
          <a:p>
            <a:pPr marL="342900" lvl="0" indent="-342900">
              <a:buFont typeface="Arial" panose="020B0604020202020204" pitchFamily="34" charset="0"/>
              <a:buChar char="•"/>
            </a:pPr>
            <a:r>
              <a:rPr lang="en-US" sz="2000" dirty="0"/>
              <a:t>We successfully uploaded and extracted the BRATS brain MRI dataset.</a:t>
            </a:r>
          </a:p>
          <a:p>
            <a:pPr marL="342900" lvl="0" indent="-342900">
              <a:buFont typeface="Arial" panose="020B0604020202020204" pitchFamily="34" charset="0"/>
              <a:buChar char="•"/>
            </a:pPr>
            <a:r>
              <a:rPr lang="en-US" sz="2000" dirty="0"/>
              <a:t>All images were preprocessed (normalized and resized) and enhanced using CLAHE for better contrast.</a:t>
            </a:r>
          </a:p>
          <a:p>
            <a:pPr marL="342900" lvl="0" indent="-342900">
              <a:buFont typeface="Arial" panose="020B0604020202020204" pitchFamily="34" charset="0"/>
              <a:buChar char="•"/>
            </a:pPr>
            <a:r>
              <a:rPr lang="en-US" sz="2000" dirty="0"/>
              <a:t>The enhancement process was applied to 100% of the dataset, ensuring consistency.</a:t>
            </a:r>
          </a:p>
          <a:p>
            <a:pPr marL="342900" lvl="0" indent="-342900">
              <a:buFont typeface="Arial" panose="020B0604020202020204" pitchFamily="34" charset="0"/>
              <a:buChar char="•"/>
            </a:pPr>
            <a:r>
              <a:rPr lang="en-US" sz="2000" dirty="0"/>
              <a:t>Sample results of original vs. enhanced images were visualized to verify improvement.</a:t>
            </a:r>
            <a:endParaRPr lang="en-IN" sz="2000" dirty="0">
              <a:latin typeface="Verdana" panose="020B0604030504040204" pitchFamily="34" charset="0"/>
              <a:ea typeface="Verdana" panose="020B0604030504040204" pitchFamily="34" charset="0"/>
            </a:endParaRPr>
          </a:p>
          <a:p>
            <a:pPr marL="342900" marR="0" lvl="0" indent="-342900" rtl="0">
              <a:lnSpc>
                <a:spcPct val="100000"/>
              </a:lnSpc>
              <a:spcBef>
                <a:spcPts val="0"/>
              </a:spcBef>
              <a:spcAft>
                <a:spcPts val="0"/>
              </a:spcAft>
              <a:buFont typeface="Arial" panose="020B0604020202020204" pitchFamily="34" charset="0"/>
              <a:buChar char="•"/>
            </a:pPr>
            <a:endParaRPr lang="en-IN" sz="2000" dirty="0">
              <a:latin typeface="Verdana" panose="020B0604030504040204" pitchFamily="34" charset="0"/>
              <a:ea typeface="Verdana" panose="020B0604030504040204" pitchFamily="34" charset="0"/>
            </a:endParaRPr>
          </a:p>
          <a:p>
            <a:r>
              <a:rPr lang="en-IN" sz="2000" b="1" dirty="0">
                <a:latin typeface="Verdana" panose="020B0604030504040204" pitchFamily="34" charset="0"/>
                <a:ea typeface="Verdana" panose="020B0604030504040204" pitchFamily="34" charset="0"/>
              </a:rPr>
              <a:t>Future Work</a:t>
            </a:r>
          </a:p>
          <a:p>
            <a:pPr marL="342900" indent="-342900">
              <a:buFont typeface="Arial" panose="020B0604020202020204" pitchFamily="34" charset="0"/>
              <a:buChar char="•"/>
            </a:pPr>
            <a:r>
              <a:rPr lang="en-US" sz="2000" b="1" dirty="0"/>
              <a:t>Classical Segmentation:</a:t>
            </a:r>
            <a:r>
              <a:rPr lang="en-US" sz="2000" dirty="0"/>
              <a:t> Apply Otsu thresholding, watershed, and edge-based methods for tumor segmentation.</a:t>
            </a:r>
          </a:p>
          <a:p>
            <a:pPr marL="342900" indent="-342900">
              <a:buFont typeface="Arial" panose="020B0604020202020204" pitchFamily="34" charset="0"/>
              <a:buChar char="•"/>
            </a:pPr>
            <a:r>
              <a:rPr lang="en-US" sz="2000" b="1" dirty="0"/>
              <a:t>Deep Learning Segmentation:</a:t>
            </a:r>
            <a:r>
              <a:rPr lang="en-US" sz="2000" dirty="0"/>
              <a:t> Train and evaluate U-Net or similar architectures for improved accuracy.</a:t>
            </a:r>
          </a:p>
          <a:p>
            <a:pPr marL="342900" indent="-342900">
              <a:buFont typeface="Arial" panose="020B0604020202020204" pitchFamily="34" charset="0"/>
              <a:buChar char="•"/>
            </a:pPr>
            <a:r>
              <a:rPr lang="en-IN" sz="2000" b="1" dirty="0"/>
              <a:t>Performance Metrics:</a:t>
            </a:r>
            <a:r>
              <a:rPr lang="en-IN" sz="2000" dirty="0"/>
              <a:t> Calculate Dice Coefficient, </a:t>
            </a:r>
            <a:r>
              <a:rPr lang="en-IN" sz="2000" dirty="0" err="1"/>
              <a:t>IoU</a:t>
            </a:r>
            <a:r>
              <a:rPr lang="en-IN" sz="2000" dirty="0"/>
              <a:t>, Precision, and Recall for quantitative analysis.</a:t>
            </a:r>
          </a:p>
          <a:p>
            <a:pPr marL="342900" indent="-342900">
              <a:buFont typeface="Arial" panose="020B0604020202020204" pitchFamily="34" charset="0"/>
              <a:buChar char="•"/>
            </a:pPr>
            <a:r>
              <a:rPr lang="en-US" sz="2000" b="1" dirty="0"/>
              <a:t>Visualization &amp; Reporting:</a:t>
            </a:r>
            <a:r>
              <a:rPr lang="en-US" sz="2000" dirty="0"/>
              <a:t> Overlay masks on images, generate plots, and create a comprehensive final report.</a:t>
            </a:r>
          </a:p>
          <a:p>
            <a:endParaRPr lang="en-IN"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286334" y="1367567"/>
            <a:ext cx="9943179" cy="1600438"/>
          </a:xfrm>
          <a:prstGeom prst="rect">
            <a:avLst/>
          </a:prstGeom>
          <a:noFill/>
        </p:spPr>
        <p:txBody>
          <a:bodyPr wrap="square" rtlCol="0">
            <a:spAutoFit/>
          </a:bodyPr>
          <a:lstStyle/>
          <a:p>
            <a:r>
              <a:rPr lang="en-US" dirty="0"/>
              <a:t>The main objective of this project is to </a:t>
            </a:r>
            <a:r>
              <a:rPr lang="en-US" b="1" dirty="0"/>
              <a:t>develop an effective framework for enhancing medical images and performing accurate segmentation of anatomical structures and pathological regions</a:t>
            </a:r>
            <a:r>
              <a:rPr lang="en-US" dirty="0"/>
              <a:t>. Medical images often suffer from low contrast, noise, and artifacts, which can obscure critical details. This project addresses these challenges by applying conventional image enhancement techniques such as histogram equalization, contrast stretching, noise filtering, and artifact removal to improve clarity and interpretability. In parallel, deep learning approaches, particularly convolutional neural networks like U-Net, are employed to automatically segment regions of interest, ensuring high precision and robustness even in complex or low-quality images</a:t>
            </a:r>
          </a:p>
        </p:txBody>
      </p:sp>
      <p:sp>
        <p:nvSpPr>
          <p:cNvPr id="34" name="TextBox 33">
            <a:extLst>
              <a:ext uri="{FF2B5EF4-FFF2-40B4-BE49-F238E27FC236}">
                <a16:creationId xmlns:a16="http://schemas.microsoft.com/office/drawing/2014/main" id="{4A9AEFFB-1A20-899A-F8E0-29DEDB267EF4}"/>
              </a:ext>
            </a:extLst>
          </p:cNvPr>
          <p:cNvSpPr txBox="1"/>
          <p:nvPr/>
        </p:nvSpPr>
        <p:spPr>
          <a:xfrm>
            <a:off x="1286334" y="4049712"/>
            <a:ext cx="9943179" cy="2246769"/>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Enhance medical images to improve contrast, reduce noise, and remove artifacts using conventional methods.</a:t>
            </a: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Develop and train deep learning models (e.g., U-Net) for accurate segmentation</a:t>
            </a:r>
            <a:endParaRPr lang="en-IN" altLang="en-US" dirty="0">
              <a:solidFill>
                <a:schemeClr val="tx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Compare the performance of conventional segmentation techniques with deep learning approaches</a:t>
            </a:r>
          </a:p>
          <a:p>
            <a:pPr marL="285750" indent="-285750">
              <a:buFont typeface="Arial" panose="020B0604020202020204" pitchFamily="34" charset="0"/>
              <a:buChar char="•"/>
            </a:pPr>
            <a:r>
              <a:rPr lang="en-US" altLang="en-US" dirty="0">
                <a:solidFill>
                  <a:schemeClr val="tx1"/>
                </a:solidFill>
                <a:latin typeface="Arial" panose="020B0604020202020204" pitchFamily="34" charset="0"/>
              </a:rPr>
              <a:t>Demonstrate the effectiveness of deep learning over conventional methods in terms of accuracy</a:t>
            </a:r>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US" dirty="0"/>
              <a:t>Visualize and validate segmentation results on sample medical images.</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t>Explore hybrid approaches that combine conventional enhancement with deep learning </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t>Provide a reference framework for future research in medical image analysis and diagnosis support.</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3" y="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557596" y="493857"/>
            <a:ext cx="11326761" cy="589770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US" b="1" dirty="0"/>
              <a:t>1)Deep Learning for Medical Image Segmentation: State-of-the-Art Review</a:t>
            </a:r>
            <a:endParaRPr lang="en-US" dirty="0"/>
          </a:p>
          <a:p>
            <a:pPr lvl="1"/>
            <a:r>
              <a:rPr lang="en-US" dirty="0"/>
              <a:t>Summary: This paper provides a thorough review of various deep learning methods used in medical image segmentation, including scenarios, applications, and preprocessing techniques. </a:t>
            </a:r>
          </a:p>
          <a:p>
            <a:r>
              <a:rPr lang="en-US" b="1" dirty="0"/>
              <a:t>Advances in Medical Image Segmentation: A Comprehensive Review of Traditional, Deep Learning, and Hybrid Approaches</a:t>
            </a:r>
            <a:endParaRPr lang="en-US" dirty="0"/>
          </a:p>
          <a:p>
            <a:pPr lvl="1"/>
            <a:r>
              <a:rPr lang="en-US" dirty="0"/>
              <a:t>Summary: Offers a comprehensive overview of traditional segmentation techniques, such as thresholding and edge-based methods, and delves into deep learning architectures like U-Net and GANs. </a:t>
            </a:r>
          </a:p>
          <a:p>
            <a:r>
              <a:rPr lang="en-US" b="1" dirty="0"/>
              <a:t>A Review Paper about Deep Learning for Medical Image Processing</a:t>
            </a:r>
            <a:endParaRPr lang="en-US" dirty="0"/>
          </a:p>
          <a:p>
            <a:pPr lvl="1"/>
            <a:r>
              <a:rPr lang="en-US" dirty="0"/>
              <a:t>Summary: Reviews the application of current state-of-the-art deep learning approaches in medical image processing, highlighting their effectiveness and challenges. </a:t>
            </a:r>
          </a:p>
          <a:p>
            <a:r>
              <a:rPr lang="en-US" b="1" dirty="0"/>
              <a:t>Medical Image Segmentation: A Comprehensive Review of Deep Learning Methods</a:t>
            </a:r>
            <a:endParaRPr lang="en-US" dirty="0"/>
          </a:p>
          <a:p>
            <a:pPr lvl="1"/>
            <a:r>
              <a:rPr lang="en-US" dirty="0"/>
              <a:t>Summary: Categorizes and summarizes current representative methods and research status in the field of medical image segmentation, focusing on deep learning techniques. </a:t>
            </a:r>
          </a:p>
          <a:p>
            <a:r>
              <a:rPr lang="en-US" b="1" dirty="0"/>
              <a:t>Advances in Medical Image Segmentation</a:t>
            </a:r>
            <a:endParaRPr lang="en-US" dirty="0"/>
          </a:p>
          <a:p>
            <a:pPr lvl="1"/>
            <a:r>
              <a:rPr lang="en-US" dirty="0"/>
              <a:t>Summary: Explores the transformative impact of deep learning on medical image segmentation, discussing architectures like CNNs, U-Net, and GANs. </a:t>
            </a:r>
          </a:p>
          <a:p>
            <a:r>
              <a:rPr lang="en-US" b="1" dirty="0"/>
              <a:t>A Survey on Deep Learning in Medical Image Analysis</a:t>
            </a:r>
            <a:endParaRPr lang="en-US" dirty="0"/>
          </a:p>
          <a:p>
            <a:pPr lvl="1"/>
            <a:r>
              <a:rPr lang="en-US" dirty="0"/>
              <a:t>Summary: Provides an extensive review of deep learning techniques applied in medical image analysis, including segmentation, classification, and detection tasks. </a:t>
            </a: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2)Key Resources – Whitepaper &amp; Application Notes </a:t>
            </a:r>
          </a:p>
          <a:p>
            <a:pPr lvl="0"/>
            <a:r>
              <a:rPr lang="en-US" i="1" dirty="0"/>
              <a:t>Deep Learning in Medical Imaging: A Survey</a:t>
            </a:r>
            <a:r>
              <a:rPr lang="en-US" dirty="0"/>
              <a:t> by </a:t>
            </a:r>
            <a:r>
              <a:rPr lang="en-US" dirty="0" err="1"/>
              <a:t>Litjens</a:t>
            </a:r>
            <a:r>
              <a:rPr lang="en-US" dirty="0"/>
              <a:t> et al.</a:t>
            </a:r>
            <a:endParaRPr lang="en-IN" dirty="0">
              <a:latin typeface="Verdana" panose="020B0604030504040204" pitchFamily="34" charset="0"/>
              <a:ea typeface="Verdana" panose="020B0604030504040204" pitchFamily="34" charset="0"/>
            </a:endParaRPr>
          </a:p>
          <a:p>
            <a:pPr lvl="0"/>
            <a:r>
              <a:rPr lang="en-US" i="1" dirty="0"/>
              <a:t>Advancements in Medical Image Segmentation: A Review of Transformer Models</a:t>
            </a:r>
            <a:r>
              <a:rPr lang="en-US" dirty="0"/>
              <a:t> by Kumar et al.</a:t>
            </a: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3)Existing Implementations – GitHub </a:t>
            </a:r>
          </a:p>
          <a:p>
            <a:r>
              <a:rPr lang="en-IN" b="1" dirty="0"/>
              <a:t>GitHub Repositories:</a:t>
            </a:r>
            <a:endParaRPr lang="en-IN" dirty="0"/>
          </a:p>
          <a:p>
            <a:r>
              <a:rPr lang="en-IN" i="1" dirty="0"/>
              <a:t>U-Net Implementations</a:t>
            </a:r>
            <a:r>
              <a:rPr lang="en-IN" dirty="0"/>
              <a:t>: Various repositories offering implementations of U-Net for medical image segmentation.</a:t>
            </a:r>
          </a:p>
          <a:p>
            <a:r>
              <a:rPr lang="en-IN" i="1" dirty="0"/>
              <a:t>MONAI GitHub Repository</a:t>
            </a:r>
            <a:r>
              <a:rPr lang="en-IN" dirty="0"/>
              <a:t>: Contains domain-optimized implementations of deep learning algorithms for medical imaging tasks.</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824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692429" y="1056260"/>
            <a:ext cx="10677535" cy="49566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r>
              <a:rPr lang="en-IN" b="1" dirty="0"/>
              <a:t>High-level phases (ordered)</a:t>
            </a:r>
          </a:p>
          <a:p>
            <a:endParaRPr lang="en-IN" b="1" dirty="0"/>
          </a:p>
          <a:p>
            <a:pPr marL="342900" indent="-342900">
              <a:buFont typeface="+mj-lt"/>
              <a:buAutoNum type="arabicPeriod"/>
            </a:pPr>
            <a:r>
              <a:rPr lang="en-IN" dirty="0"/>
              <a:t>Project setup &amp; dataset acquisition</a:t>
            </a:r>
          </a:p>
          <a:p>
            <a:pPr marL="342900" indent="-342900">
              <a:buFont typeface="+mj-lt"/>
              <a:buAutoNum type="arabicPeriod"/>
            </a:pPr>
            <a:endParaRPr lang="en-IN" dirty="0"/>
          </a:p>
          <a:p>
            <a:pPr marL="342900" indent="-342900">
              <a:buFont typeface="+mj-lt"/>
              <a:buAutoNum type="arabicPeriod"/>
            </a:pPr>
            <a:r>
              <a:rPr lang="en-IN" dirty="0"/>
              <a:t>Data inspection &amp; preprocessing</a:t>
            </a:r>
          </a:p>
          <a:p>
            <a:pPr marL="342900" indent="-342900">
              <a:buFont typeface="+mj-lt"/>
              <a:buAutoNum type="arabicPeriod"/>
            </a:pPr>
            <a:endParaRPr lang="en-IN" dirty="0"/>
          </a:p>
          <a:p>
            <a:pPr marL="342900" indent="-342900">
              <a:buFont typeface="+mj-lt"/>
              <a:buAutoNum type="arabicPeriod"/>
            </a:pPr>
            <a:r>
              <a:rPr lang="en-IN" dirty="0"/>
              <a:t>Conventional image enhancement (baseline)</a:t>
            </a:r>
          </a:p>
          <a:p>
            <a:pPr marL="342900" indent="-342900">
              <a:buFont typeface="+mj-lt"/>
              <a:buAutoNum type="arabicPeriod"/>
            </a:pPr>
            <a:endParaRPr lang="en-IN" dirty="0"/>
          </a:p>
          <a:p>
            <a:pPr marL="342900" indent="-342900">
              <a:buFont typeface="+mj-lt"/>
              <a:buAutoNum type="arabicPeriod"/>
            </a:pPr>
            <a:r>
              <a:rPr lang="en-IN" dirty="0"/>
              <a:t>Classical segmentation methods (baseline)</a:t>
            </a:r>
          </a:p>
          <a:p>
            <a:pPr marL="342900" indent="-342900">
              <a:buFont typeface="+mj-lt"/>
              <a:buAutoNum type="arabicPeriod"/>
            </a:pPr>
            <a:endParaRPr lang="en-IN" dirty="0"/>
          </a:p>
          <a:p>
            <a:pPr marL="342900" indent="-342900">
              <a:buFont typeface="+mj-lt"/>
              <a:buAutoNum type="arabicPeriod"/>
            </a:pPr>
            <a:r>
              <a:rPr lang="en-IN" dirty="0"/>
              <a:t>Deep-learning segmentation (U-Net and variants)</a:t>
            </a:r>
          </a:p>
          <a:p>
            <a:pPr marL="342900" indent="-342900">
              <a:buFont typeface="+mj-lt"/>
              <a:buAutoNum type="arabicPeriod"/>
            </a:pPr>
            <a:endParaRPr lang="en-IN" dirty="0"/>
          </a:p>
          <a:p>
            <a:pPr marL="342900" indent="-342900">
              <a:buFont typeface="+mj-lt"/>
              <a:buAutoNum type="arabicPeriod"/>
            </a:pPr>
            <a:r>
              <a:rPr lang="en-IN" dirty="0"/>
              <a:t>Hybrid approach: conventional enhancement → deep model</a:t>
            </a:r>
          </a:p>
          <a:p>
            <a:pPr marL="342900" indent="-342900">
              <a:buFont typeface="+mj-lt"/>
              <a:buAutoNum type="arabicPeriod"/>
            </a:pPr>
            <a:endParaRPr lang="en-IN" dirty="0"/>
          </a:p>
          <a:p>
            <a:pPr marL="342900" indent="-342900">
              <a:buFont typeface="+mj-lt"/>
              <a:buAutoNum type="arabicPeriod"/>
            </a:pPr>
            <a:r>
              <a:rPr lang="en-IN" dirty="0"/>
              <a:t>Evaluation &amp; analysis</a:t>
            </a:r>
          </a:p>
          <a:p>
            <a:pPr marL="342900" indent="-342900">
              <a:buFont typeface="+mj-lt"/>
              <a:buAutoNum type="arabicPeriod"/>
            </a:pPr>
            <a:endParaRPr lang="en-IN" dirty="0"/>
          </a:p>
          <a:p>
            <a:pPr marL="342900" indent="-342900">
              <a:buFont typeface="+mj-lt"/>
              <a:buAutoNum type="arabicPeriod"/>
            </a:pPr>
            <a:r>
              <a:rPr lang="en-IN" dirty="0"/>
              <a:t>Final deliverables, documentation &amp; demo</a:t>
            </a:r>
          </a:p>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782050" y="810695"/>
            <a:ext cx="10174707" cy="545406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Diagram/Pin Diagram</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
        <p:nvSpPr>
          <p:cNvPr id="6" name="Rounded Rectangle 3">
            <a:extLst>
              <a:ext uri="{FF2B5EF4-FFF2-40B4-BE49-F238E27FC236}">
                <a16:creationId xmlns:a16="http://schemas.microsoft.com/office/drawing/2014/main" id="{EE2966FE-2AE9-C4BE-6E1A-6B4E6BAA44DD}"/>
              </a:ext>
            </a:extLst>
          </p:cNvPr>
          <p:cNvSpPr/>
          <p:nvPr/>
        </p:nvSpPr>
        <p:spPr>
          <a:xfrm>
            <a:off x="4443662" y="1293486"/>
            <a:ext cx="2534653" cy="5775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lang="en-IN" dirty="0">
                <a:solidFill>
                  <a:schemeClr val="bg2">
                    <a:lumMod val="50000"/>
                    <a:lumOff val="50000"/>
                  </a:schemeClr>
                </a:solidFill>
              </a:rPr>
              <a:t>           </a:t>
            </a:r>
            <a:r>
              <a:rPr dirty="0">
                <a:solidFill>
                  <a:schemeClr val="bg2">
                    <a:lumMod val="50000"/>
                    <a:lumOff val="50000"/>
                  </a:schemeClr>
                </a:solidFill>
              </a:rPr>
              <a:t>Dataset Input</a:t>
            </a:r>
          </a:p>
          <a:p>
            <a:r>
              <a:rPr dirty="0">
                <a:solidFill>
                  <a:schemeClr val="bg2">
                    <a:lumMod val="50000"/>
                    <a:lumOff val="50000"/>
                  </a:schemeClr>
                </a:solidFill>
              </a:rPr>
              <a:t>(BRATS .h5 images +masks)</a:t>
            </a:r>
          </a:p>
        </p:txBody>
      </p:sp>
      <p:sp>
        <p:nvSpPr>
          <p:cNvPr id="7" name="Rounded Rectangle 4">
            <a:extLst>
              <a:ext uri="{FF2B5EF4-FFF2-40B4-BE49-F238E27FC236}">
                <a16:creationId xmlns:a16="http://schemas.microsoft.com/office/drawing/2014/main" id="{BDAC7BD9-D20B-F58A-D2BA-0F53C452B0BF}"/>
              </a:ext>
            </a:extLst>
          </p:cNvPr>
          <p:cNvSpPr/>
          <p:nvPr/>
        </p:nvSpPr>
        <p:spPr>
          <a:xfrm>
            <a:off x="4475946" y="2058686"/>
            <a:ext cx="2534653" cy="76487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Data Preprocessing</a:t>
            </a:r>
          </a:p>
          <a:p>
            <a:r>
              <a:rPr dirty="0">
                <a:solidFill>
                  <a:schemeClr val="bg2">
                    <a:lumMod val="50000"/>
                    <a:lumOff val="50000"/>
                  </a:schemeClr>
                </a:solidFill>
              </a:rPr>
              <a:t>(Normalization, Resizing, Mask Prep)</a:t>
            </a:r>
          </a:p>
        </p:txBody>
      </p:sp>
      <p:sp>
        <p:nvSpPr>
          <p:cNvPr id="8" name="Rounded Rectangle 5">
            <a:extLst>
              <a:ext uri="{FF2B5EF4-FFF2-40B4-BE49-F238E27FC236}">
                <a16:creationId xmlns:a16="http://schemas.microsoft.com/office/drawing/2014/main" id="{FF8947D9-7855-EBF7-3A92-8A5E90285B70}"/>
              </a:ext>
            </a:extLst>
          </p:cNvPr>
          <p:cNvSpPr/>
          <p:nvPr/>
        </p:nvSpPr>
        <p:spPr>
          <a:xfrm>
            <a:off x="2064319" y="3186793"/>
            <a:ext cx="1451809" cy="845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Image Enhancement</a:t>
            </a:r>
          </a:p>
          <a:p>
            <a:r>
              <a:rPr dirty="0">
                <a:solidFill>
                  <a:schemeClr val="bg2">
                    <a:lumMod val="50000"/>
                    <a:lumOff val="50000"/>
                  </a:schemeClr>
                </a:solidFill>
              </a:rPr>
              <a:t>(CLAHE, etc.)</a:t>
            </a:r>
          </a:p>
        </p:txBody>
      </p:sp>
      <p:sp>
        <p:nvSpPr>
          <p:cNvPr id="9" name="Rounded Rectangle 6">
            <a:extLst>
              <a:ext uri="{FF2B5EF4-FFF2-40B4-BE49-F238E27FC236}">
                <a16:creationId xmlns:a16="http://schemas.microsoft.com/office/drawing/2014/main" id="{7B1D4F2D-64C7-5593-3BAD-F0DC6F926D8F}"/>
              </a:ext>
            </a:extLst>
          </p:cNvPr>
          <p:cNvSpPr/>
          <p:nvPr/>
        </p:nvSpPr>
        <p:spPr>
          <a:xfrm>
            <a:off x="4985083" y="3189016"/>
            <a:ext cx="1451809" cy="84542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Classical Segmentation</a:t>
            </a:r>
          </a:p>
          <a:p>
            <a:r>
              <a:rPr dirty="0">
                <a:solidFill>
                  <a:schemeClr val="bg2">
                    <a:lumMod val="50000"/>
                    <a:lumOff val="50000"/>
                  </a:schemeClr>
                </a:solidFill>
              </a:rPr>
              <a:t>(Otsu, Edge, Watershed)</a:t>
            </a:r>
          </a:p>
        </p:txBody>
      </p:sp>
      <p:sp>
        <p:nvSpPr>
          <p:cNvPr id="10" name="Rounded Rectangle 7">
            <a:extLst>
              <a:ext uri="{FF2B5EF4-FFF2-40B4-BE49-F238E27FC236}">
                <a16:creationId xmlns:a16="http://schemas.microsoft.com/office/drawing/2014/main" id="{F465F601-7C8D-3EF9-FE87-6EFEBEA30DEB}"/>
              </a:ext>
            </a:extLst>
          </p:cNvPr>
          <p:cNvSpPr/>
          <p:nvPr/>
        </p:nvSpPr>
        <p:spPr>
          <a:xfrm>
            <a:off x="7957981" y="3199628"/>
            <a:ext cx="1529821" cy="83258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Deep Learning Segmentation</a:t>
            </a:r>
          </a:p>
          <a:p>
            <a:r>
              <a:rPr dirty="0">
                <a:solidFill>
                  <a:schemeClr val="bg2">
                    <a:lumMod val="50000"/>
                    <a:lumOff val="50000"/>
                  </a:schemeClr>
                </a:solidFill>
              </a:rPr>
              <a:t>(U-Net, etc.)</a:t>
            </a:r>
          </a:p>
        </p:txBody>
      </p:sp>
      <p:sp>
        <p:nvSpPr>
          <p:cNvPr id="11" name="Rounded Rectangle 8">
            <a:extLst>
              <a:ext uri="{FF2B5EF4-FFF2-40B4-BE49-F238E27FC236}">
                <a16:creationId xmlns:a16="http://schemas.microsoft.com/office/drawing/2014/main" id="{2B8574D9-4D00-9D78-C813-FE0B39149A41}"/>
              </a:ext>
            </a:extLst>
          </p:cNvPr>
          <p:cNvSpPr/>
          <p:nvPr/>
        </p:nvSpPr>
        <p:spPr>
          <a:xfrm>
            <a:off x="2538354" y="4399889"/>
            <a:ext cx="2286000"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Performance Evaluation</a:t>
            </a:r>
          </a:p>
          <a:p>
            <a:r>
              <a:rPr dirty="0">
                <a:solidFill>
                  <a:schemeClr val="bg2">
                    <a:lumMod val="50000"/>
                    <a:lumOff val="50000"/>
                  </a:schemeClr>
                </a:solidFill>
              </a:rPr>
              <a:t>(Dice, </a:t>
            </a:r>
            <a:r>
              <a:rPr dirty="0" err="1">
                <a:solidFill>
                  <a:schemeClr val="bg2">
                    <a:lumMod val="50000"/>
                    <a:lumOff val="50000"/>
                  </a:schemeClr>
                </a:solidFill>
              </a:rPr>
              <a:t>IoU</a:t>
            </a:r>
            <a:r>
              <a:rPr dirty="0">
                <a:solidFill>
                  <a:schemeClr val="bg2">
                    <a:lumMod val="50000"/>
                    <a:lumOff val="50000"/>
                  </a:schemeClr>
                </a:solidFill>
              </a:rPr>
              <a:t>, etc.)</a:t>
            </a:r>
          </a:p>
        </p:txBody>
      </p:sp>
      <p:sp>
        <p:nvSpPr>
          <p:cNvPr id="12" name="Rounded Rectangle 9">
            <a:extLst>
              <a:ext uri="{FF2B5EF4-FFF2-40B4-BE49-F238E27FC236}">
                <a16:creationId xmlns:a16="http://schemas.microsoft.com/office/drawing/2014/main" id="{D52454EB-38D4-EC17-F4B1-56290EDD9683}"/>
              </a:ext>
            </a:extLst>
          </p:cNvPr>
          <p:cNvSpPr/>
          <p:nvPr/>
        </p:nvSpPr>
        <p:spPr>
          <a:xfrm>
            <a:off x="6257924" y="4418080"/>
            <a:ext cx="2286000"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Visualization</a:t>
            </a:r>
          </a:p>
          <a:p>
            <a:r>
              <a:rPr dirty="0">
                <a:solidFill>
                  <a:schemeClr val="bg2">
                    <a:lumMod val="50000"/>
                    <a:lumOff val="50000"/>
                  </a:schemeClr>
                </a:solidFill>
              </a:rPr>
              <a:t>(Overlay, Plots)</a:t>
            </a:r>
          </a:p>
        </p:txBody>
      </p:sp>
      <p:sp>
        <p:nvSpPr>
          <p:cNvPr id="13" name="Rounded Rectangle 10">
            <a:extLst>
              <a:ext uri="{FF2B5EF4-FFF2-40B4-BE49-F238E27FC236}">
                <a16:creationId xmlns:a16="http://schemas.microsoft.com/office/drawing/2014/main" id="{A2EEE69A-935E-338C-230E-1C7C6731A80D}"/>
              </a:ext>
            </a:extLst>
          </p:cNvPr>
          <p:cNvSpPr/>
          <p:nvPr/>
        </p:nvSpPr>
        <p:spPr>
          <a:xfrm>
            <a:off x="4475946" y="5499084"/>
            <a:ext cx="1973045" cy="7315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dirty="0">
                <a:solidFill>
                  <a:schemeClr val="bg2">
                    <a:lumMod val="50000"/>
                    <a:lumOff val="50000"/>
                  </a:schemeClr>
                </a:solidFill>
              </a:rPr>
              <a:t>Final Results &amp; Report/Deployment</a:t>
            </a:r>
          </a:p>
        </p:txBody>
      </p:sp>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141792" y="757114"/>
            <a:ext cx="5488988" cy="541434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IN" sz="1800" b="1" dirty="0"/>
              <a:t>UC-01 – Load Dataset</a:t>
            </a:r>
            <a:endParaRPr lang="en-IN" sz="1800" dirty="0"/>
          </a:p>
          <a:p>
            <a:r>
              <a:rPr lang="en-IN" sz="1800" dirty="0"/>
              <a:t>Description: Load BRATS dataset (.h5 files) into system</a:t>
            </a:r>
          </a:p>
          <a:p>
            <a:r>
              <a:rPr lang="en-IN" sz="1800" b="1" dirty="0"/>
              <a:t>UC-02 – Preprocess Data</a:t>
            </a:r>
            <a:endParaRPr lang="en-IN" sz="1800" dirty="0"/>
          </a:p>
          <a:p>
            <a:r>
              <a:rPr lang="en-IN" sz="1800" dirty="0"/>
              <a:t>Normalize, resize, and prepare images and masks</a:t>
            </a:r>
          </a:p>
          <a:p>
            <a:r>
              <a:rPr lang="en-IN" sz="1800" b="1" dirty="0"/>
              <a:t>UC-03 – Enhance Images</a:t>
            </a:r>
            <a:endParaRPr lang="en-IN" sz="1800" dirty="0"/>
          </a:p>
          <a:p>
            <a:r>
              <a:rPr lang="en-IN" sz="1800" dirty="0"/>
              <a:t>Apply CLAHE, filtering, and denoising</a:t>
            </a:r>
          </a:p>
          <a:p>
            <a:r>
              <a:rPr lang="en-IN" sz="1800" b="1" dirty="0"/>
              <a:t>UC-04 – Segment </a:t>
            </a:r>
            <a:r>
              <a:rPr lang="en-IN" sz="1800" b="1" dirty="0" err="1"/>
              <a:t>Tumor</a:t>
            </a:r>
            <a:endParaRPr lang="en-IN" sz="1800" dirty="0"/>
          </a:p>
          <a:p>
            <a:r>
              <a:rPr lang="en-IN" sz="1800" dirty="0"/>
              <a:t>Perform segmentation using Otsu, Watershed, and U-Net</a:t>
            </a:r>
          </a:p>
          <a:p>
            <a:r>
              <a:rPr lang="en-IN" sz="1800" b="1" dirty="0"/>
              <a:t>UC-05 – Evaluate Performance</a:t>
            </a:r>
            <a:endParaRPr lang="en-IN" sz="1800" dirty="0"/>
          </a:p>
          <a:p>
            <a:r>
              <a:rPr lang="en-IN" sz="1800" dirty="0"/>
              <a:t>Calculate Dice, </a:t>
            </a:r>
            <a:r>
              <a:rPr lang="en-IN" sz="1800" dirty="0" err="1"/>
              <a:t>IoU</a:t>
            </a:r>
            <a:r>
              <a:rPr lang="en-IN" sz="1800" dirty="0"/>
              <a:t>, Precision, Recall</a:t>
            </a:r>
          </a:p>
          <a:p>
            <a:r>
              <a:rPr lang="en-IN" sz="1800" b="1" dirty="0"/>
              <a:t>UC-06 – Visualize Results</a:t>
            </a:r>
            <a:endParaRPr lang="en-IN" sz="1800" dirty="0"/>
          </a:p>
          <a:p>
            <a:r>
              <a:rPr lang="en-IN" sz="1800" dirty="0"/>
              <a:t>Overlay masks on images, generate plots</a:t>
            </a:r>
          </a:p>
          <a:p>
            <a:r>
              <a:rPr lang="en-IN" sz="1800" b="1" dirty="0"/>
              <a:t>UC-07 – Generate Report</a:t>
            </a:r>
            <a:endParaRPr lang="en-IN" sz="1800" dirty="0"/>
          </a:p>
          <a:p>
            <a:r>
              <a:rPr lang="en-IN" sz="1800" dirty="0"/>
              <a:t>Compile results and metrics into final report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5903495" y="826929"/>
            <a:ext cx="6146713" cy="5274718"/>
          </a:xfrm>
          <a:prstGeom prst="rect">
            <a:avLst/>
          </a:prstGeom>
          <a:noFill/>
          <a:ln>
            <a:noFill/>
          </a:ln>
        </p:spPr>
        <p:txBody>
          <a:bodyPr spcFirstLastPara="1" wrap="square" lIns="91425" tIns="45700" rIns="91425" bIns="45700" anchor="t" anchorCtr="0">
            <a:noAutofit/>
          </a:bodyPr>
          <a:lstStyle/>
          <a:p>
            <a:r>
              <a:rPr lang="en-IN" sz="1800" b="1" dirty="0"/>
              <a:t>Test Case:</a:t>
            </a:r>
          </a:p>
          <a:p>
            <a:endParaRPr lang="en-IN" sz="1800" b="1" dirty="0"/>
          </a:p>
          <a:p>
            <a:r>
              <a:rPr lang="en-IN" sz="1800" b="1" dirty="0"/>
              <a:t>TC-01:</a:t>
            </a:r>
            <a:r>
              <a:rPr lang="en-IN" sz="1800" dirty="0"/>
              <a:t> Dataset Loading → Files detected, count &gt; 0</a:t>
            </a:r>
          </a:p>
          <a:p>
            <a:endParaRPr lang="en-IN" sz="1800" dirty="0"/>
          </a:p>
          <a:p>
            <a:r>
              <a:rPr lang="en-IN" sz="1800" b="1" dirty="0"/>
              <a:t>TC-02:</a:t>
            </a:r>
            <a:r>
              <a:rPr lang="en-IN" sz="1800" dirty="0"/>
              <a:t> Preprocessing → Same shape, values in [0,1]</a:t>
            </a:r>
          </a:p>
          <a:p>
            <a:endParaRPr lang="en-IN" sz="1800" dirty="0"/>
          </a:p>
          <a:p>
            <a:r>
              <a:rPr lang="en-IN" sz="1800" b="1" dirty="0"/>
              <a:t>TC-03:</a:t>
            </a:r>
            <a:r>
              <a:rPr lang="en-IN" sz="1800" dirty="0"/>
              <a:t> Enhancement → Contrast visibly improved</a:t>
            </a:r>
          </a:p>
          <a:p>
            <a:endParaRPr lang="en-IN" sz="1800" dirty="0"/>
          </a:p>
          <a:p>
            <a:r>
              <a:rPr lang="en-IN" sz="1800" b="1" dirty="0"/>
              <a:t>TC-04:</a:t>
            </a:r>
            <a:r>
              <a:rPr lang="en-IN" sz="1800" dirty="0"/>
              <a:t> Classical Segmentation → Mask highlights </a:t>
            </a:r>
            <a:r>
              <a:rPr lang="en-IN" sz="1800" dirty="0" err="1"/>
              <a:t>tumor</a:t>
            </a:r>
            <a:endParaRPr lang="en-IN" sz="1800" dirty="0"/>
          </a:p>
          <a:p>
            <a:endParaRPr lang="en-IN" sz="1800" dirty="0"/>
          </a:p>
          <a:p>
            <a:r>
              <a:rPr lang="en-IN" sz="1800" b="1" dirty="0"/>
              <a:t>TC-05:</a:t>
            </a:r>
            <a:r>
              <a:rPr lang="en-IN" sz="1800" dirty="0"/>
              <a:t> Deep Learning Segmentation → Dice ≥ 0.75</a:t>
            </a:r>
          </a:p>
          <a:p>
            <a:endParaRPr lang="en-IN" sz="1800" dirty="0"/>
          </a:p>
          <a:p>
            <a:r>
              <a:rPr lang="en-IN" sz="1800" b="1" dirty="0"/>
              <a:t>TC-06:</a:t>
            </a:r>
            <a:r>
              <a:rPr lang="en-IN" sz="1800" dirty="0"/>
              <a:t> Metric Calculation → </a:t>
            </a:r>
            <a:r>
              <a:rPr lang="en-IN" sz="1800" dirty="0" err="1"/>
              <a:t>IoU</a:t>
            </a:r>
            <a:r>
              <a:rPr lang="en-IN" sz="1800" dirty="0"/>
              <a:t> &gt; 0.6, valid values</a:t>
            </a:r>
          </a:p>
          <a:p>
            <a:endParaRPr lang="en-IN" sz="1800" dirty="0"/>
          </a:p>
          <a:p>
            <a:r>
              <a:rPr lang="en-IN" sz="1800" b="1" dirty="0"/>
              <a:t>TC-07:</a:t>
            </a:r>
            <a:r>
              <a:rPr lang="en-IN" sz="1800" dirty="0"/>
              <a:t> Visualization → Mask aligns with anatomy</a:t>
            </a:r>
          </a:p>
          <a:p>
            <a:endParaRPr lang="en-IN" sz="1800" dirty="0"/>
          </a:p>
          <a:p>
            <a:r>
              <a:rPr lang="en-IN" sz="1800" b="1" dirty="0"/>
              <a:t>TC-08:</a:t>
            </a:r>
            <a:r>
              <a:rPr lang="en-IN" sz="1800" dirty="0"/>
              <a:t> Report Generation → All sections present</a:t>
            </a:r>
          </a:p>
          <a:p>
            <a:endParaRPr lang="en-IN" sz="1600" b="1" dirty="0"/>
          </a:p>
          <a:p>
            <a:endParaRPr lang="en-IN" sz="1600" b="1" dirty="0"/>
          </a:p>
          <a:p>
            <a:endParaRPr lang="en-IN" sz="1600" dirty="0"/>
          </a:p>
        </p:txBody>
      </p:sp>
    </p:spTree>
    <p:extLst>
      <p:ext uri="{BB962C8B-B14F-4D97-AF65-F5344CB8AC3E}">
        <p14:creationId xmlns:p14="http://schemas.microsoft.com/office/powerpoint/2010/main" val="199542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87574"/>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Iteration 1 : </a:t>
            </a:r>
            <a:r>
              <a:rPr lang="en-IN" dirty="0"/>
              <a:t>Uploaded &amp; extracted dataset</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CODE:</a:t>
            </a:r>
          </a:p>
          <a:p>
            <a:r>
              <a:rPr lang="en-IN" dirty="0"/>
              <a:t>from </a:t>
            </a:r>
            <a:r>
              <a:rPr lang="en-IN" dirty="0" err="1"/>
              <a:t>google.colab</a:t>
            </a:r>
            <a:r>
              <a:rPr lang="en-IN" dirty="0"/>
              <a:t> import files</a:t>
            </a:r>
          </a:p>
          <a:p>
            <a:r>
              <a:rPr lang="en-IN" dirty="0"/>
              <a:t>print(' Upload a zip file with images/ folder')</a:t>
            </a:r>
          </a:p>
          <a:p>
            <a:r>
              <a:rPr lang="en-IN" dirty="0"/>
              <a:t>uploaded = </a:t>
            </a:r>
            <a:r>
              <a:rPr lang="en-IN" dirty="0" err="1"/>
              <a:t>files.upload</a:t>
            </a:r>
            <a:r>
              <a:rPr lang="en-IN" dirty="0"/>
              <a:t>()</a:t>
            </a:r>
          </a:p>
          <a:p>
            <a:r>
              <a:rPr lang="en-IN" dirty="0"/>
              <a:t>import </a:t>
            </a:r>
            <a:r>
              <a:rPr lang="en-IN" dirty="0" err="1"/>
              <a:t>zipfile</a:t>
            </a:r>
            <a:r>
              <a:rPr lang="en-IN" dirty="0"/>
              <a:t>, </a:t>
            </a:r>
            <a:r>
              <a:rPr lang="en-IN" dirty="0" err="1"/>
              <a:t>os</a:t>
            </a:r>
            <a:endParaRPr lang="en-IN" dirty="0"/>
          </a:p>
          <a:p>
            <a:r>
              <a:rPr lang="en-IN" dirty="0"/>
              <a:t>for </a:t>
            </a:r>
            <a:r>
              <a:rPr lang="en-IN" dirty="0" err="1"/>
              <a:t>fn</a:t>
            </a:r>
            <a:r>
              <a:rPr lang="en-IN" dirty="0"/>
              <a:t> in uploaded:</a:t>
            </a:r>
          </a:p>
          <a:p>
            <a:r>
              <a:rPr lang="en-IN" dirty="0"/>
              <a:t>    if </a:t>
            </a:r>
            <a:r>
              <a:rPr lang="en-IN" dirty="0" err="1"/>
              <a:t>fn.endswith</a:t>
            </a:r>
            <a:r>
              <a:rPr lang="en-IN" dirty="0"/>
              <a:t>('.zip'):</a:t>
            </a:r>
          </a:p>
          <a:p>
            <a:r>
              <a:rPr lang="en-IN" dirty="0"/>
              <a:t>        with </a:t>
            </a:r>
            <a:r>
              <a:rPr lang="en-IN" dirty="0" err="1"/>
              <a:t>zipfile.ZipFile</a:t>
            </a:r>
            <a:r>
              <a:rPr lang="en-IN" dirty="0"/>
              <a:t>(</a:t>
            </a:r>
            <a:r>
              <a:rPr lang="en-IN" dirty="0" err="1"/>
              <a:t>fn</a:t>
            </a:r>
            <a:r>
              <a:rPr lang="en-IN" dirty="0"/>
              <a:t>, 'r') as </a:t>
            </a:r>
            <a:r>
              <a:rPr lang="en-IN" dirty="0" err="1"/>
              <a:t>zip_ref</a:t>
            </a:r>
            <a:r>
              <a:rPr lang="en-IN" dirty="0"/>
              <a:t>:</a:t>
            </a:r>
          </a:p>
          <a:p>
            <a:r>
              <a:rPr lang="en-IN" dirty="0"/>
              <a:t>            </a:t>
            </a:r>
            <a:r>
              <a:rPr lang="en-IN" dirty="0" err="1"/>
              <a:t>zip_ref.extractall</a:t>
            </a:r>
            <a:r>
              <a:rPr lang="en-IN" dirty="0"/>
              <a:t>('.')</a:t>
            </a:r>
          </a:p>
          <a:p>
            <a:r>
              <a:rPr lang="en-IN" dirty="0"/>
              <a:t>print(' Dataset ready.')</a:t>
            </a:r>
          </a:p>
          <a:p>
            <a:r>
              <a:rPr lang="en-IN" dirty="0"/>
              <a:t>print("Images found:", </a:t>
            </a:r>
            <a:r>
              <a:rPr lang="en-IN" dirty="0" err="1"/>
              <a:t>len</a:t>
            </a:r>
            <a:r>
              <a:rPr lang="en-IN" dirty="0"/>
              <a:t>(</a:t>
            </a:r>
            <a:r>
              <a:rPr lang="en-IN" dirty="0" err="1"/>
              <a:t>os.listdir</a:t>
            </a:r>
            <a:r>
              <a:rPr lang="en-IN" dirty="0"/>
              <a:t>("images")))</a:t>
            </a:r>
          </a:p>
          <a:p>
            <a:br>
              <a:rPr lang="en-IN" dirty="0"/>
            </a:br>
            <a:endParaRPr lang="en-IN" dirty="0"/>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AA4DE793-915E-2AE1-4442-3B1DE775D6BC}"/>
              </a:ext>
            </a:extLst>
          </p:cNvPr>
          <p:cNvPicPr>
            <a:picLocks noChangeAspect="1"/>
          </p:cNvPicPr>
          <p:nvPr/>
        </p:nvPicPr>
        <p:blipFill>
          <a:blip r:embed="rId2"/>
          <a:stretch>
            <a:fillRect/>
          </a:stretch>
        </p:blipFill>
        <p:spPr>
          <a:xfrm>
            <a:off x="452283" y="3981851"/>
            <a:ext cx="7563906" cy="1428949"/>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967784"/>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Iteration :</a:t>
            </a:r>
            <a:r>
              <a:rPr lang="en-US" dirty="0"/>
              <a:t>Enhanced all images &amp; visualized samples</a:t>
            </a: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Code:</a:t>
            </a:r>
          </a:p>
          <a:p>
            <a:r>
              <a:rPr lang="en-IN" dirty="0"/>
              <a:t>import cv2</a:t>
            </a:r>
          </a:p>
          <a:p>
            <a:r>
              <a:rPr lang="en-IN" dirty="0"/>
              <a:t>import </a:t>
            </a:r>
            <a:r>
              <a:rPr lang="en-IN" dirty="0" err="1"/>
              <a:t>os</a:t>
            </a:r>
            <a:endParaRPr lang="en-IN" dirty="0"/>
          </a:p>
          <a:p>
            <a:r>
              <a:rPr lang="en-IN" dirty="0"/>
              <a:t>import </a:t>
            </a:r>
            <a:r>
              <a:rPr lang="en-IN" dirty="0" err="1"/>
              <a:t>numpy</a:t>
            </a:r>
            <a:r>
              <a:rPr lang="en-IN" dirty="0"/>
              <a:t> as np</a:t>
            </a:r>
          </a:p>
          <a:p>
            <a:r>
              <a:rPr lang="en-IN" dirty="0"/>
              <a:t>from </a:t>
            </a:r>
            <a:r>
              <a:rPr lang="en-IN" dirty="0" err="1"/>
              <a:t>tqdm</a:t>
            </a:r>
            <a:r>
              <a:rPr lang="en-IN" dirty="0"/>
              <a:t> import </a:t>
            </a:r>
            <a:r>
              <a:rPr lang="en-IN" dirty="0" err="1"/>
              <a:t>tqdm</a:t>
            </a:r>
            <a:endParaRPr lang="en-IN" dirty="0"/>
          </a:p>
          <a:p>
            <a:r>
              <a:rPr lang="en-IN" dirty="0"/>
              <a:t># Create a folder to save enhanced images</a:t>
            </a:r>
          </a:p>
          <a:p>
            <a:r>
              <a:rPr lang="en-IN" dirty="0" err="1"/>
              <a:t>os.makedirs</a:t>
            </a:r>
            <a:r>
              <a:rPr lang="en-IN" dirty="0"/>
              <a:t>("</a:t>
            </a:r>
            <a:r>
              <a:rPr lang="en-IN" dirty="0" err="1"/>
              <a:t>enhanced_images</a:t>
            </a:r>
            <a:r>
              <a:rPr lang="en-IN" dirty="0"/>
              <a:t>", </a:t>
            </a:r>
            <a:r>
              <a:rPr lang="en-IN" dirty="0" err="1"/>
              <a:t>exist_ok</a:t>
            </a:r>
            <a:r>
              <a:rPr lang="en-IN" dirty="0"/>
              <a:t>=True)</a:t>
            </a:r>
          </a:p>
          <a:p>
            <a:r>
              <a:rPr lang="en-IN" dirty="0"/>
              <a:t># Apply enhancement to all images</a:t>
            </a:r>
          </a:p>
          <a:p>
            <a:r>
              <a:rPr lang="en-IN" dirty="0" err="1"/>
              <a:t>image_dir</a:t>
            </a:r>
            <a:r>
              <a:rPr lang="en-IN" dirty="0"/>
              <a:t> = "images"</a:t>
            </a:r>
          </a:p>
          <a:p>
            <a:r>
              <a:rPr lang="en-IN" dirty="0"/>
              <a:t>for </a:t>
            </a:r>
            <a:r>
              <a:rPr lang="en-IN" dirty="0" err="1"/>
              <a:t>img_name</a:t>
            </a:r>
            <a:r>
              <a:rPr lang="en-IN" dirty="0"/>
              <a:t> in </a:t>
            </a:r>
            <a:r>
              <a:rPr lang="en-IN" dirty="0" err="1"/>
              <a:t>tqdm</a:t>
            </a:r>
            <a:r>
              <a:rPr lang="en-IN" dirty="0"/>
              <a:t>(</a:t>
            </a:r>
            <a:r>
              <a:rPr lang="en-IN" dirty="0" err="1"/>
              <a:t>os.listdir</a:t>
            </a:r>
            <a:r>
              <a:rPr lang="en-IN" dirty="0"/>
              <a:t>(</a:t>
            </a:r>
            <a:r>
              <a:rPr lang="en-IN" dirty="0" err="1"/>
              <a:t>image_dir</a:t>
            </a:r>
            <a:r>
              <a:rPr lang="en-IN" dirty="0"/>
              <a:t>), </a:t>
            </a:r>
            <a:r>
              <a:rPr lang="en-IN" dirty="0" err="1"/>
              <a:t>desc</a:t>
            </a:r>
            <a:r>
              <a:rPr lang="en-IN" dirty="0"/>
              <a:t>="Enhancing images"):</a:t>
            </a:r>
          </a:p>
          <a:p>
            <a:r>
              <a:rPr lang="en-IN" dirty="0"/>
              <a:t>    </a:t>
            </a:r>
            <a:r>
              <a:rPr lang="en-IN" dirty="0" err="1"/>
              <a:t>img_path</a:t>
            </a:r>
            <a:r>
              <a:rPr lang="en-IN" dirty="0"/>
              <a:t> = </a:t>
            </a:r>
            <a:r>
              <a:rPr lang="en-IN" dirty="0" err="1"/>
              <a:t>os.path.join</a:t>
            </a:r>
            <a:r>
              <a:rPr lang="en-IN" dirty="0"/>
              <a:t>(</a:t>
            </a:r>
            <a:r>
              <a:rPr lang="en-IN" dirty="0" err="1"/>
              <a:t>image_dir</a:t>
            </a:r>
            <a:r>
              <a:rPr lang="en-IN" dirty="0"/>
              <a:t>, </a:t>
            </a:r>
            <a:r>
              <a:rPr lang="en-IN" dirty="0" err="1"/>
              <a:t>img_name</a:t>
            </a:r>
            <a:r>
              <a:rPr lang="en-IN" dirty="0"/>
              <a:t>)</a:t>
            </a:r>
          </a:p>
          <a:p>
            <a:r>
              <a:rPr lang="en-IN" dirty="0"/>
              <a:t>    </a:t>
            </a:r>
            <a:r>
              <a:rPr lang="en-IN" dirty="0" err="1"/>
              <a:t>img</a:t>
            </a:r>
            <a:r>
              <a:rPr lang="en-IN" dirty="0"/>
              <a:t> = cv2.imread(</a:t>
            </a:r>
            <a:r>
              <a:rPr lang="en-IN" dirty="0" err="1"/>
              <a:t>img_path</a:t>
            </a:r>
            <a:r>
              <a:rPr lang="en-IN" dirty="0"/>
              <a:t>, cv2.IMREAD_GRAYSCALE)  # read in grayscale</a:t>
            </a:r>
          </a:p>
          <a:p>
            <a:r>
              <a:rPr lang="en-IN" dirty="0"/>
              <a:t>    # 1️ Histogram Equalization</a:t>
            </a:r>
          </a:p>
          <a:p>
            <a:r>
              <a:rPr lang="en-IN" dirty="0"/>
              <a:t>    </a:t>
            </a:r>
            <a:r>
              <a:rPr lang="en-IN" dirty="0" err="1"/>
              <a:t>img_eq</a:t>
            </a:r>
            <a:r>
              <a:rPr lang="en-IN" dirty="0"/>
              <a:t> = cv2.equalizeHist(</a:t>
            </a:r>
            <a:r>
              <a:rPr lang="en-IN" dirty="0" err="1"/>
              <a:t>img</a:t>
            </a:r>
            <a:r>
              <a:rPr lang="en-IN" dirty="0"/>
              <a:t>)</a:t>
            </a:r>
          </a:p>
          <a:p>
            <a:r>
              <a:rPr lang="en-IN" dirty="0"/>
              <a:t>    # 2️ CLAHE (Contrast Limited Adaptive Histogram Equalization)</a:t>
            </a:r>
          </a:p>
          <a:p>
            <a:r>
              <a:rPr lang="en-IN" dirty="0"/>
              <a:t>    </a:t>
            </a:r>
            <a:r>
              <a:rPr lang="en-IN" dirty="0" err="1"/>
              <a:t>clahe</a:t>
            </a:r>
            <a:r>
              <a:rPr lang="en-IN" dirty="0"/>
              <a:t> = cv2.createCLAHE(</a:t>
            </a:r>
            <a:r>
              <a:rPr lang="en-IN" dirty="0" err="1"/>
              <a:t>clipLimit</a:t>
            </a:r>
            <a:r>
              <a:rPr lang="en-IN" dirty="0"/>
              <a:t>=2.0, </a:t>
            </a:r>
            <a:r>
              <a:rPr lang="en-IN" dirty="0" err="1"/>
              <a:t>tileGridSize</a:t>
            </a:r>
            <a:r>
              <a:rPr lang="en-IN" dirty="0"/>
              <a:t>=(8, 8))</a:t>
            </a:r>
          </a:p>
          <a:p>
            <a:r>
              <a:rPr lang="en-IN" dirty="0"/>
              <a:t>    </a:t>
            </a:r>
            <a:r>
              <a:rPr lang="en-IN" dirty="0" err="1"/>
              <a:t>img_clahe</a:t>
            </a:r>
            <a:r>
              <a:rPr lang="en-IN" dirty="0"/>
              <a:t> = </a:t>
            </a:r>
            <a:r>
              <a:rPr lang="en-IN" dirty="0" err="1"/>
              <a:t>clahe.apply</a:t>
            </a:r>
            <a:r>
              <a:rPr lang="en-IN" dirty="0"/>
              <a:t>(</a:t>
            </a:r>
            <a:r>
              <a:rPr lang="en-IN" dirty="0" err="1"/>
              <a:t>img_eq</a:t>
            </a:r>
            <a:r>
              <a:rPr lang="en-IN" dirty="0"/>
              <a:t>)</a:t>
            </a:r>
          </a:p>
          <a:p>
            <a:r>
              <a:rPr lang="en-IN" dirty="0"/>
              <a:t>    # 3️ Denoising</a:t>
            </a:r>
          </a:p>
          <a:p>
            <a:r>
              <a:rPr lang="en-IN" dirty="0"/>
              <a:t>    </a:t>
            </a:r>
            <a:r>
              <a:rPr lang="en-IN" dirty="0" err="1"/>
              <a:t>img_denoised</a:t>
            </a:r>
            <a:r>
              <a:rPr lang="en-IN" dirty="0"/>
              <a:t> = cv2.fastNlMeansDenoising(</a:t>
            </a:r>
            <a:r>
              <a:rPr lang="en-IN" dirty="0" err="1"/>
              <a:t>img_clahe</a:t>
            </a:r>
            <a:r>
              <a:rPr lang="en-IN" dirty="0"/>
              <a:t>, None, 10, 7, 21)</a:t>
            </a:r>
          </a:p>
          <a:p>
            <a:r>
              <a:rPr lang="en-IN" dirty="0"/>
              <a:t>    # Save enhanced image</a:t>
            </a:r>
          </a:p>
          <a:p>
            <a:r>
              <a:rPr lang="en-IN" dirty="0"/>
              <a:t>    cv2.imwrite(</a:t>
            </a:r>
            <a:r>
              <a:rPr lang="en-IN" dirty="0" err="1"/>
              <a:t>os.path.join</a:t>
            </a:r>
            <a:r>
              <a:rPr lang="en-IN" dirty="0"/>
              <a:t>("</a:t>
            </a:r>
            <a:r>
              <a:rPr lang="en-IN" dirty="0" err="1"/>
              <a:t>enhanced_images</a:t>
            </a:r>
            <a:r>
              <a:rPr lang="en-IN" dirty="0"/>
              <a:t>", </a:t>
            </a:r>
            <a:r>
              <a:rPr lang="en-IN" dirty="0" err="1"/>
              <a:t>img_name</a:t>
            </a:r>
            <a:r>
              <a:rPr lang="en-IN" dirty="0"/>
              <a:t>), </a:t>
            </a:r>
            <a:r>
              <a:rPr lang="en-IN" dirty="0" err="1"/>
              <a:t>img_denoised</a:t>
            </a:r>
            <a:r>
              <a:rPr lang="en-IN" dirty="0"/>
              <a:t>)</a:t>
            </a:r>
          </a:p>
          <a:p>
            <a:r>
              <a:rPr lang="en-IN" dirty="0"/>
              <a:t>print(" All images enhanced and saved in </a:t>
            </a:r>
            <a:r>
              <a:rPr lang="en-IN" dirty="0" err="1"/>
              <a:t>enhanced_images</a:t>
            </a:r>
            <a:r>
              <a:rPr lang="en-IN" dirty="0"/>
              <a:t>/")</a:t>
            </a:r>
          </a:p>
          <a:p>
            <a:br>
              <a:rPr lang="en-IN" dirty="0"/>
            </a:br>
            <a:endParaRPr lang="en-IN" dirty="0"/>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5683A2CB-C3D7-1097-7617-BD763257402E}"/>
              </a:ext>
            </a:extLst>
          </p:cNvPr>
          <p:cNvPicPr>
            <a:picLocks noChangeAspect="1"/>
          </p:cNvPicPr>
          <p:nvPr/>
        </p:nvPicPr>
        <p:blipFill>
          <a:blip r:embed="rId2"/>
          <a:stretch>
            <a:fillRect/>
          </a:stretch>
        </p:blipFill>
        <p:spPr>
          <a:xfrm>
            <a:off x="452283" y="6008150"/>
            <a:ext cx="9897980" cy="667287"/>
          </a:xfrm>
          <a:prstGeom prst="rect">
            <a:avLst/>
          </a:prstGeom>
        </p:spPr>
      </p:pic>
    </p:spTree>
    <p:extLst>
      <p:ext uri="{BB962C8B-B14F-4D97-AF65-F5344CB8AC3E}">
        <p14:creationId xmlns:p14="http://schemas.microsoft.com/office/powerpoint/2010/main" val="276146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a:t>
            </a:r>
            <a:r>
              <a:rPr lang="en-US" sz="2400" b="1" dirty="0">
                <a:latin typeface="Montserrat"/>
                <a:ea typeface="Montserrat"/>
                <a:cs typeface="Montserrat"/>
                <a:sym typeface="Montserrat"/>
              </a:rPr>
              <a:t>3 (Optional)</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188963" y="726132"/>
            <a:ext cx="11326761" cy="5735761"/>
          </a:xfrm>
          <a:prstGeom prst="rect">
            <a:avLst/>
          </a:prstGeom>
          <a:noFill/>
          <a:ln>
            <a:noFill/>
          </a:ln>
        </p:spPr>
        <p:txBody>
          <a:bodyPr spcFirstLastPara="1" wrap="square" lIns="91425" tIns="45700" rIns="91425" bIns="45700" anchor="t" anchorCtr="0">
            <a:noAutofit/>
          </a:bodyPr>
          <a:lstStyle/>
          <a:p>
            <a:r>
              <a:rPr lang="en-IN" b="1" dirty="0">
                <a:latin typeface="Verdana" panose="020B0604030504040204" pitchFamily="34" charset="0"/>
                <a:ea typeface="Verdana" panose="020B0604030504040204" pitchFamily="34" charset="0"/>
              </a:rPr>
              <a:t>Iteration : </a:t>
            </a:r>
            <a:r>
              <a:rPr lang="en-IN" dirty="0"/>
              <a:t>(original vs enhanced)</a:t>
            </a: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Code:</a:t>
            </a:r>
          </a:p>
          <a:p>
            <a:r>
              <a:rPr lang="en-IN" b="1" dirty="0">
                <a:latin typeface="Verdana" panose="020B0604030504040204" pitchFamily="34" charset="0"/>
                <a:ea typeface="Verdana" panose="020B0604030504040204" pitchFamily="34" charset="0"/>
              </a:rPr>
              <a:t> </a:t>
            </a:r>
            <a:r>
              <a:rPr lang="en-IN" dirty="0"/>
              <a:t>import </a:t>
            </a:r>
            <a:r>
              <a:rPr lang="en-IN" dirty="0" err="1"/>
              <a:t>matplotlib.pyplot</a:t>
            </a:r>
            <a:r>
              <a:rPr lang="en-IN" dirty="0"/>
              <a:t> as </a:t>
            </a:r>
            <a:r>
              <a:rPr lang="en-IN" dirty="0" err="1"/>
              <a:t>plt</a:t>
            </a:r>
            <a:endParaRPr lang="en-IN" dirty="0"/>
          </a:p>
          <a:p>
            <a:r>
              <a:rPr lang="en-IN" dirty="0"/>
              <a:t>import cv2</a:t>
            </a:r>
          </a:p>
          <a:p>
            <a:r>
              <a:rPr lang="en-IN" dirty="0"/>
              <a:t>import </a:t>
            </a:r>
            <a:r>
              <a:rPr lang="en-IN" dirty="0" err="1"/>
              <a:t>os</a:t>
            </a:r>
            <a:endParaRPr lang="en-IN" dirty="0"/>
          </a:p>
          <a:p>
            <a:r>
              <a:rPr lang="en-IN" dirty="0"/>
              <a:t># Pick a few images from the original folder</a:t>
            </a:r>
          </a:p>
          <a:p>
            <a:r>
              <a:rPr lang="en-IN" dirty="0" err="1"/>
              <a:t>sample_images</a:t>
            </a:r>
            <a:r>
              <a:rPr lang="en-IN" dirty="0"/>
              <a:t> = </a:t>
            </a:r>
            <a:r>
              <a:rPr lang="en-IN" dirty="0" err="1"/>
              <a:t>os.listdir</a:t>
            </a:r>
            <a:r>
              <a:rPr lang="en-IN" dirty="0"/>
              <a:t>("images")[:5]</a:t>
            </a:r>
          </a:p>
          <a:p>
            <a:r>
              <a:rPr lang="en-IN" dirty="0" err="1"/>
              <a:t>plt.figure</a:t>
            </a:r>
            <a:r>
              <a:rPr lang="en-IN" dirty="0"/>
              <a:t>(</a:t>
            </a:r>
            <a:r>
              <a:rPr lang="en-IN" dirty="0" err="1"/>
              <a:t>figsize</a:t>
            </a:r>
            <a:r>
              <a:rPr lang="en-IN" dirty="0"/>
              <a:t>=(15, 6))</a:t>
            </a:r>
          </a:p>
          <a:p>
            <a:r>
              <a:rPr lang="en-IN" dirty="0"/>
              <a:t>for </a:t>
            </a:r>
            <a:r>
              <a:rPr lang="en-IN" dirty="0" err="1"/>
              <a:t>i</a:t>
            </a:r>
            <a:r>
              <a:rPr lang="en-IN" dirty="0"/>
              <a:t>, </a:t>
            </a:r>
            <a:r>
              <a:rPr lang="en-IN" dirty="0" err="1"/>
              <a:t>img_name</a:t>
            </a:r>
            <a:r>
              <a:rPr lang="en-IN" dirty="0"/>
              <a:t> in enumerate(</a:t>
            </a:r>
            <a:r>
              <a:rPr lang="en-IN" dirty="0" err="1"/>
              <a:t>sample_images</a:t>
            </a:r>
            <a:r>
              <a:rPr lang="en-IN" dirty="0"/>
              <a:t>):</a:t>
            </a:r>
          </a:p>
          <a:p>
            <a:r>
              <a:rPr lang="en-IN" dirty="0"/>
              <a:t>    </a:t>
            </a:r>
            <a:r>
              <a:rPr lang="en-IN" dirty="0" err="1"/>
              <a:t>original_path</a:t>
            </a:r>
            <a:r>
              <a:rPr lang="en-IN" dirty="0"/>
              <a:t> = </a:t>
            </a:r>
            <a:r>
              <a:rPr lang="en-IN" dirty="0" err="1"/>
              <a:t>os.path.join</a:t>
            </a:r>
            <a:r>
              <a:rPr lang="en-IN" dirty="0"/>
              <a:t>("images", </a:t>
            </a:r>
            <a:r>
              <a:rPr lang="en-IN" dirty="0" err="1"/>
              <a:t>img_name</a:t>
            </a:r>
            <a:r>
              <a:rPr lang="en-IN" dirty="0"/>
              <a:t>)</a:t>
            </a:r>
          </a:p>
          <a:p>
            <a:r>
              <a:rPr lang="en-IN" dirty="0"/>
              <a:t>    </a:t>
            </a:r>
            <a:r>
              <a:rPr lang="en-IN" dirty="0" err="1"/>
              <a:t>enhanced_path</a:t>
            </a:r>
            <a:r>
              <a:rPr lang="en-IN" dirty="0"/>
              <a:t> = </a:t>
            </a:r>
            <a:r>
              <a:rPr lang="en-IN" dirty="0" err="1"/>
              <a:t>os.path.join</a:t>
            </a:r>
            <a:r>
              <a:rPr lang="en-IN" dirty="0"/>
              <a:t>("</a:t>
            </a:r>
            <a:r>
              <a:rPr lang="en-IN" dirty="0" err="1"/>
              <a:t>enhanced_images</a:t>
            </a:r>
            <a:r>
              <a:rPr lang="en-IN" dirty="0"/>
              <a:t>", </a:t>
            </a:r>
            <a:r>
              <a:rPr lang="en-IN" dirty="0" err="1"/>
              <a:t>img_name</a:t>
            </a:r>
            <a:r>
              <a:rPr lang="en-IN" dirty="0"/>
              <a:t>)</a:t>
            </a:r>
          </a:p>
          <a:p>
            <a:r>
              <a:rPr lang="en-IN" dirty="0"/>
              <a:t>    </a:t>
            </a:r>
            <a:r>
              <a:rPr lang="en-IN" dirty="0" err="1"/>
              <a:t>original_img</a:t>
            </a:r>
            <a:r>
              <a:rPr lang="en-IN" dirty="0"/>
              <a:t> = cv2.imread(</a:t>
            </a:r>
            <a:r>
              <a:rPr lang="en-IN" dirty="0" err="1"/>
              <a:t>original_path</a:t>
            </a:r>
            <a:r>
              <a:rPr lang="en-IN" dirty="0"/>
              <a:t>, cv2.IMREAD_GRAYSCALE)</a:t>
            </a:r>
          </a:p>
          <a:p>
            <a:r>
              <a:rPr lang="en-IN" dirty="0"/>
              <a:t>    </a:t>
            </a:r>
            <a:r>
              <a:rPr lang="en-IN" dirty="0" err="1"/>
              <a:t>enhanced_img</a:t>
            </a:r>
            <a:r>
              <a:rPr lang="en-IN" dirty="0"/>
              <a:t> = cv2.imread(</a:t>
            </a:r>
            <a:r>
              <a:rPr lang="en-IN" dirty="0" err="1"/>
              <a:t>enhanced_path</a:t>
            </a:r>
            <a:r>
              <a:rPr lang="en-IN" dirty="0"/>
              <a:t>, cv2.IMREAD_GRAYSCALE)</a:t>
            </a:r>
          </a:p>
          <a:p>
            <a:r>
              <a:rPr lang="en-IN" dirty="0"/>
              <a:t>    # Show original</a:t>
            </a:r>
          </a:p>
          <a:p>
            <a:r>
              <a:rPr lang="en-IN" dirty="0"/>
              <a:t>    </a:t>
            </a:r>
            <a:r>
              <a:rPr lang="en-IN" dirty="0" err="1"/>
              <a:t>plt.subplot</a:t>
            </a:r>
            <a:r>
              <a:rPr lang="en-IN" dirty="0"/>
              <a:t>(2, 5, i+1)</a:t>
            </a:r>
          </a:p>
          <a:p>
            <a:r>
              <a:rPr lang="en-IN" dirty="0"/>
              <a:t>    </a:t>
            </a:r>
            <a:r>
              <a:rPr lang="en-IN" dirty="0" err="1"/>
              <a:t>plt.imshow</a:t>
            </a:r>
            <a:r>
              <a:rPr lang="en-IN" dirty="0"/>
              <a:t>(</a:t>
            </a:r>
            <a:r>
              <a:rPr lang="en-IN" dirty="0" err="1"/>
              <a:t>original_img</a:t>
            </a:r>
            <a:r>
              <a:rPr lang="en-IN" dirty="0"/>
              <a:t>, </a:t>
            </a:r>
            <a:r>
              <a:rPr lang="en-IN" dirty="0" err="1"/>
              <a:t>cmap</a:t>
            </a:r>
            <a:r>
              <a:rPr lang="en-IN" dirty="0"/>
              <a:t>='</a:t>
            </a:r>
            <a:r>
              <a:rPr lang="en-IN" dirty="0" err="1"/>
              <a:t>gray</a:t>
            </a:r>
            <a:r>
              <a:rPr lang="en-IN" dirty="0"/>
              <a:t>')</a:t>
            </a:r>
          </a:p>
          <a:p>
            <a:r>
              <a:rPr lang="en-IN" dirty="0"/>
              <a:t>    </a:t>
            </a:r>
            <a:r>
              <a:rPr lang="en-IN" dirty="0" err="1"/>
              <a:t>plt.axis</a:t>
            </a:r>
            <a:r>
              <a:rPr lang="en-IN" dirty="0"/>
              <a:t>("off")</a:t>
            </a:r>
          </a:p>
          <a:p>
            <a:r>
              <a:rPr lang="en-IN" dirty="0"/>
              <a:t>    </a:t>
            </a:r>
            <a:r>
              <a:rPr lang="en-IN" dirty="0" err="1"/>
              <a:t>plt.title</a:t>
            </a:r>
            <a:r>
              <a:rPr lang="en-IN" dirty="0"/>
              <a:t>(</a:t>
            </a:r>
            <a:r>
              <a:rPr lang="en-IN" dirty="0" err="1"/>
              <a:t>f"Original</a:t>
            </a:r>
            <a:r>
              <a:rPr lang="en-IN" dirty="0"/>
              <a:t> {i+1}")</a:t>
            </a:r>
          </a:p>
          <a:p>
            <a:r>
              <a:rPr lang="en-IN" dirty="0"/>
              <a:t>    # Show enhanced</a:t>
            </a:r>
          </a:p>
          <a:p>
            <a:r>
              <a:rPr lang="en-IN" dirty="0"/>
              <a:t>    </a:t>
            </a:r>
            <a:r>
              <a:rPr lang="en-IN" dirty="0" err="1"/>
              <a:t>plt.subplot</a:t>
            </a:r>
            <a:r>
              <a:rPr lang="en-IN" dirty="0"/>
              <a:t>(2, 5, i+6)</a:t>
            </a:r>
          </a:p>
          <a:p>
            <a:r>
              <a:rPr lang="en-IN" dirty="0"/>
              <a:t>    </a:t>
            </a:r>
            <a:r>
              <a:rPr lang="en-IN" dirty="0" err="1"/>
              <a:t>plt.imshow</a:t>
            </a:r>
            <a:r>
              <a:rPr lang="en-IN" dirty="0"/>
              <a:t>(</a:t>
            </a:r>
            <a:r>
              <a:rPr lang="en-IN" dirty="0" err="1"/>
              <a:t>enhanced_img</a:t>
            </a:r>
            <a:r>
              <a:rPr lang="en-IN" dirty="0"/>
              <a:t>, </a:t>
            </a:r>
            <a:r>
              <a:rPr lang="en-IN" dirty="0" err="1"/>
              <a:t>cmap</a:t>
            </a:r>
            <a:r>
              <a:rPr lang="en-IN" dirty="0"/>
              <a:t>='</a:t>
            </a:r>
            <a:r>
              <a:rPr lang="en-IN" dirty="0" err="1"/>
              <a:t>gray</a:t>
            </a:r>
            <a:r>
              <a:rPr lang="en-IN" dirty="0"/>
              <a:t>')</a:t>
            </a:r>
          </a:p>
          <a:p>
            <a:r>
              <a:rPr lang="en-IN" dirty="0"/>
              <a:t>    </a:t>
            </a:r>
            <a:r>
              <a:rPr lang="en-IN" dirty="0" err="1"/>
              <a:t>plt.axis</a:t>
            </a:r>
            <a:r>
              <a:rPr lang="en-IN" dirty="0"/>
              <a:t>("off")</a:t>
            </a:r>
          </a:p>
          <a:p>
            <a:r>
              <a:rPr lang="en-IN" dirty="0"/>
              <a:t>    </a:t>
            </a:r>
            <a:r>
              <a:rPr lang="en-IN" dirty="0" err="1"/>
              <a:t>plt.title</a:t>
            </a:r>
            <a:r>
              <a:rPr lang="en-IN" dirty="0"/>
              <a:t>(</a:t>
            </a:r>
            <a:r>
              <a:rPr lang="en-IN" dirty="0" err="1"/>
              <a:t>f"Enhanced</a:t>
            </a:r>
            <a:r>
              <a:rPr lang="en-IN" dirty="0"/>
              <a:t> {i+1}")</a:t>
            </a:r>
          </a:p>
          <a:p>
            <a:r>
              <a:rPr lang="en-IN" dirty="0" err="1"/>
              <a:t>plt.tight_layout</a:t>
            </a:r>
            <a:r>
              <a:rPr lang="en-IN" dirty="0"/>
              <a:t>()</a:t>
            </a:r>
          </a:p>
          <a:p>
            <a:r>
              <a:rPr lang="en-IN" dirty="0" err="1"/>
              <a:t>plt.show</a:t>
            </a:r>
            <a:r>
              <a:rPr lang="en-IN" dirty="0"/>
              <a:t>()</a:t>
            </a:r>
          </a:p>
          <a:p>
            <a:br>
              <a:rPr lang="en-IN" dirty="0"/>
            </a:br>
            <a:endParaRPr lang="en-IN" dirty="0"/>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600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3261</TotalTime>
  <Words>1660</Words>
  <Application>Microsoft Office PowerPoint</Application>
  <PresentationFormat>Widescreen</PresentationFormat>
  <Paragraphs>222</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Open Sans</vt:lpstr>
      <vt:lpstr>Plus Jakarta Sans</vt:lpstr>
      <vt:lpstr>Montserrat Medium</vt:lpstr>
      <vt:lpstr>Aharoni</vt:lpstr>
      <vt:lpstr>Verdana</vt:lpstr>
      <vt:lpstr>Montserrat</vt:lpstr>
      <vt:lpstr>Calibri</vt:lpstr>
      <vt:lpstr>Arial</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shaik Mohammad Younus</cp:lastModifiedBy>
  <cp:revision>36</cp:revision>
  <dcterms:created xsi:type="dcterms:W3CDTF">2022-05-23T07:15:42Z</dcterms:created>
  <dcterms:modified xsi:type="dcterms:W3CDTF">2025-09-24T17:19:44Z</dcterms:modified>
</cp:coreProperties>
</file>