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75" r:id="rId1"/>
  </p:sldMasterIdLst>
  <p:handoutMasterIdLst>
    <p:handoutMasterId r:id="rId4"/>
  </p:handoutMasterIdLst>
  <p:sldIdLst>
    <p:sldId id="258" r:id="rId2"/>
    <p:sldId id="257" r:id="rId3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E90049"/>
    <a:srgbClr val="77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751" autoAdjust="0"/>
  </p:normalViewPr>
  <p:slideViewPr>
    <p:cSldViewPr snapToGrid="0">
      <p:cViewPr>
        <p:scale>
          <a:sx n="75" d="100"/>
          <a:sy n="75" d="100"/>
        </p:scale>
        <p:origin x="2154" y="10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A413C-C78F-4DD9-A674-143B74CB7C98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174F2-62ED-4284-91AB-474FF83EF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18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0758CB4-EE00-4749-A526-707387C81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673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13" y="5509547"/>
            <a:ext cx="2405634" cy="848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95457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i="0" dirty="0"/>
            </a:lvl1pPr>
          </a:lstStyle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75623"/>
            <a:ext cx="10515600" cy="13255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63699" y="6525426"/>
            <a:ext cx="219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000" baseline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altLang="ja-JP" dirty="0"/>
              <a:t>Page </a:t>
            </a:r>
            <a:fld id="{BDDCCFA9-D007-4B21-8891-B82FFA684716}" type="slidenum">
              <a:rPr lang="en-US" altLang="ja-JP" smtClean="0"/>
              <a:pPr lvl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10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ja-JP" altLang="en-US" dirty="0"/>
            </a:lvl1pPr>
            <a:lvl2pPr>
              <a:defRPr lang="ja-JP" altLang="en-US" sz="2000" dirty="0">
                <a:latin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lang="ja-JP" altLang="en-US" sz="1600" dirty="0">
                <a:latin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lang="ja-JP" altLang="en-US" sz="1200" dirty="0">
                <a:latin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lang="en-US" sz="1000" dirty="0">
                <a:latin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lang="ja-JP" altLang="en-US" dirty="0"/>
              <a:t>マスター テキストの書式設定</a:t>
            </a:r>
          </a:p>
          <a:p>
            <a:pPr marL="0" lvl="1" indent="0">
              <a:buNone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0" lvl="2" indent="0">
              <a:buNone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0" lvl="3" indent="0"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0" lvl="4" indent="0"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3699" y="6525426"/>
            <a:ext cx="219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000" baseline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altLang="ja-JP" dirty="0"/>
              <a:t>Page </a:t>
            </a:r>
            <a:fld id="{BDDCCFA9-D007-4B21-8891-B82FFA684716}" type="slidenum">
              <a:rPr lang="en-US" altLang="ja-JP" smtClean="0"/>
              <a:pPr lvl="0"/>
              <a:t>‹#›</a:t>
            </a:fld>
            <a:endParaRPr lang="ja-JP" altLang="en-US" dirty="0"/>
          </a:p>
        </p:txBody>
      </p:sp>
      <p:pic>
        <p:nvPicPr>
          <p:cNvPr id="6" name="図 5" descr="IncrementP_Main_Logotype_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69" y="6293049"/>
            <a:ext cx="1155469" cy="4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8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115F2F2-3116-44CC-AA17-0F414B0ED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95457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i="0" dirty="0">
                <a:latin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75623"/>
            <a:ext cx="10515600" cy="13255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>
                <a:latin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marL="0" lvl="0" indent="0">
              <a:buNone/>
            </a:pPr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13" y="5509547"/>
            <a:ext cx="2405634" cy="8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5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7978557-5D76-4D13-9936-A4CC65FDC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67300"/>
          </a:xfrm>
          <a:prstGeom prst="rect">
            <a:avLst/>
          </a:prstGeom>
        </p:spPr>
      </p:pic>
      <p:pic>
        <p:nvPicPr>
          <p:cNvPr id="11" name="図 10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01" y="5924309"/>
            <a:ext cx="2167200" cy="280415"/>
          </a:xfrm>
          <a:prstGeom prst="rect">
            <a:avLst/>
          </a:prstGeom>
        </p:spPr>
      </p:pic>
      <p:sp>
        <p:nvSpPr>
          <p:cNvPr id="12" name="正方形/長方形 11"/>
          <p:cNvSpPr/>
          <p:nvPr userDrawn="1"/>
        </p:nvSpPr>
        <p:spPr>
          <a:xfrm>
            <a:off x="5220083" y="6281195"/>
            <a:ext cx="17267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www.incrementp.co.jp</a:t>
            </a:r>
          </a:p>
        </p:txBody>
      </p:sp>
      <p:pic>
        <p:nvPicPr>
          <p:cNvPr id="10" name="図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38" y="2295507"/>
            <a:ext cx="4950000" cy="17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7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0004"/>
            <a:ext cx="10515600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63200" y="6526800"/>
            <a:ext cx="2198400" cy="24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altLang="ja-JP" sz="1000" baseline="0" smtClean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Page </a:t>
            </a:r>
            <a:fld id="{837F1DB5-E0C3-4145-B223-54B00407EF5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51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709" r:id="rId3"/>
    <p:sldLayoutId id="2147483708" r:id="rId4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kumimoji="1" lang="en-US" altLang="en-US" sz="3200" b="1" kern="1200" baseline="0" dirty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altLang="en-US" sz="2800" kern="1200" baseline="0" dirty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2400" kern="1200" baseline="0" dirty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2000" kern="1200" baseline="0" dirty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800" kern="1200" baseline="0" dirty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en-US" altLang="en-US" sz="1800" kern="1200" baseline="0" dirty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0A190-1F11-4486-A663-92BC098A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41026"/>
            <a:ext cx="10515600" cy="1087835"/>
          </a:xfrm>
        </p:spPr>
        <p:txBody>
          <a:bodyPr/>
          <a:lstStyle/>
          <a:p>
            <a:r>
              <a:rPr kumimoji="1" lang="en-US" altLang="ja-JP" dirty="0" err="1"/>
              <a:t>MapFan</a:t>
            </a:r>
            <a:r>
              <a:rPr kumimoji="1" lang="en-US" altLang="ja-JP" dirty="0"/>
              <a:t> API</a:t>
            </a:r>
            <a:r>
              <a:rPr lang="ja-JP" altLang="en-US" dirty="0"/>
              <a:t> </a:t>
            </a:r>
            <a:r>
              <a:rPr lang="ja-JP" altLang="en-US" sz="1800" dirty="0"/>
              <a:t>で </a:t>
            </a:r>
            <a:r>
              <a:rPr lang="ja-JP" altLang="en-US" sz="2800" dirty="0"/>
              <a:t>できること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9F15E6A-C89C-4D68-9AD1-03913B9CBED9}"/>
              </a:ext>
            </a:extLst>
          </p:cNvPr>
          <p:cNvGrpSpPr/>
          <p:nvPr/>
        </p:nvGrpSpPr>
        <p:grpSpPr>
          <a:xfrm>
            <a:off x="562597" y="965715"/>
            <a:ext cx="2317032" cy="1812025"/>
            <a:chOff x="670793" y="2636913"/>
            <a:chExt cx="2317032" cy="1812025"/>
          </a:xfrm>
        </p:grpSpPr>
        <p:pic>
          <p:nvPicPr>
            <p:cNvPr id="5" name="Picture 4" descr="アイコン描画">
              <a:extLst>
                <a:ext uri="{FF2B5EF4-FFF2-40B4-BE49-F238E27FC236}">
                  <a16:creationId xmlns:a16="http://schemas.microsoft.com/office/drawing/2014/main" id="{712A5F1F-FD5B-4443-B980-DB9EB246D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94" y="2636913"/>
              <a:ext cx="2317031" cy="173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1BE0F535-0142-4DC7-B70E-9C27F5A8B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793" y="4124902"/>
              <a:ext cx="231703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16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12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/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マーカー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アイコン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263F98C-C93B-4641-906B-1D52B3DC6F01}"/>
              </a:ext>
            </a:extLst>
          </p:cNvPr>
          <p:cNvGrpSpPr/>
          <p:nvPr/>
        </p:nvGrpSpPr>
        <p:grpSpPr>
          <a:xfrm>
            <a:off x="3086597" y="975332"/>
            <a:ext cx="2317316" cy="1802408"/>
            <a:chOff x="3485208" y="2636912"/>
            <a:chExt cx="2317316" cy="1802408"/>
          </a:xfrm>
        </p:grpSpPr>
        <p:pic>
          <p:nvPicPr>
            <p:cNvPr id="6" name="Picture 6" descr="ポリゴン(多角形)描画">
              <a:extLst>
                <a:ext uri="{FF2B5EF4-FFF2-40B4-BE49-F238E27FC236}">
                  <a16:creationId xmlns:a16="http://schemas.microsoft.com/office/drawing/2014/main" id="{D998A4D7-A781-46E8-B115-66CEA8474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208" y="2636912"/>
              <a:ext cx="2317031" cy="173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66F61F97-1C91-49F3-9AF5-C8224CD9C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493" y="4115284"/>
              <a:ext cx="231703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16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12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/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ポリゴン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多角形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2503B21-6C57-400E-A43B-CB396BAC7FD7}"/>
              </a:ext>
            </a:extLst>
          </p:cNvPr>
          <p:cNvGrpSpPr/>
          <p:nvPr/>
        </p:nvGrpSpPr>
        <p:grpSpPr>
          <a:xfrm>
            <a:off x="535768" y="2861249"/>
            <a:ext cx="2317031" cy="1792789"/>
            <a:chOff x="6300193" y="2636913"/>
            <a:chExt cx="2317031" cy="1792789"/>
          </a:xfrm>
        </p:grpSpPr>
        <p:pic>
          <p:nvPicPr>
            <p:cNvPr id="7" name="Picture 8" descr="ポリライン(線)描画">
              <a:extLst>
                <a:ext uri="{FF2B5EF4-FFF2-40B4-BE49-F238E27FC236}">
                  <a16:creationId xmlns:a16="http://schemas.microsoft.com/office/drawing/2014/main" id="{E9E6141C-849A-4963-AD08-E6A91CE1F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3" y="2636913"/>
              <a:ext cx="2317031" cy="173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F9469E51-F12F-47B0-9698-B2F1E88F3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3" y="4105666"/>
              <a:ext cx="231703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16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12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/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ポリライン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線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59E55C2-58B2-440A-ABEC-B3F3E00331AA}"/>
              </a:ext>
            </a:extLst>
          </p:cNvPr>
          <p:cNvGrpSpPr/>
          <p:nvPr/>
        </p:nvGrpSpPr>
        <p:grpSpPr>
          <a:xfrm>
            <a:off x="3086597" y="2843419"/>
            <a:ext cx="2317031" cy="1836946"/>
            <a:chOff x="670794" y="4396526"/>
            <a:chExt cx="2317031" cy="1836946"/>
          </a:xfrm>
        </p:grpSpPr>
        <p:pic>
          <p:nvPicPr>
            <p:cNvPr id="8" name="Picture 10" descr="サークル(円)描画">
              <a:extLst>
                <a:ext uri="{FF2B5EF4-FFF2-40B4-BE49-F238E27FC236}">
                  <a16:creationId xmlns:a16="http://schemas.microsoft.com/office/drawing/2014/main" id="{89730C68-ED0A-4172-A1BD-24ED665BD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94" y="4396526"/>
              <a:ext cx="2317031" cy="173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42DFDBD1-13AA-4B29-A4BD-641779648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794" y="5909436"/>
              <a:ext cx="231703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16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12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/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サークル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円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E643651-052F-4408-9FED-334E5378067C}"/>
              </a:ext>
            </a:extLst>
          </p:cNvPr>
          <p:cNvGrpSpPr/>
          <p:nvPr/>
        </p:nvGrpSpPr>
        <p:grpSpPr>
          <a:xfrm>
            <a:off x="529665" y="4624601"/>
            <a:ext cx="2323134" cy="1819211"/>
            <a:chOff x="3479105" y="4396526"/>
            <a:chExt cx="2323134" cy="1819211"/>
          </a:xfrm>
        </p:grpSpPr>
        <p:pic>
          <p:nvPicPr>
            <p:cNvPr id="4" name="Picture 3" descr="\\Win\dfs\部門横断PJ\法人サービス\80_製品サイト\サイト改善2014\法人サイト\00_iPC提供ファイル\製品ページフォーマット\API画像\ふきだし\【MFAPI】ふきだし_141015.png">
              <a:extLst>
                <a:ext uri="{FF2B5EF4-FFF2-40B4-BE49-F238E27FC236}">
                  <a16:creationId xmlns:a16="http://schemas.microsoft.com/office/drawing/2014/main" id="{8A64B2B8-07D5-40C3-805C-7144F76F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122" y="4396526"/>
              <a:ext cx="2295117" cy="172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D1466C3C-02DF-47A6-8A22-2A1B7E6B6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105" y="5891701"/>
              <a:ext cx="231703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16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12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/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ポップアップ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ふきだし</a:t>
              </a:r>
              <a:r>
                <a:rPr lang="en-US" altLang="ja-JP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03633AF-48A3-45B6-B2D2-2EA0F610C963}"/>
              </a:ext>
            </a:extLst>
          </p:cNvPr>
          <p:cNvGrpSpPr/>
          <p:nvPr/>
        </p:nvGrpSpPr>
        <p:grpSpPr>
          <a:xfrm>
            <a:off x="3086882" y="4624601"/>
            <a:ext cx="2327466" cy="1736018"/>
            <a:chOff x="6287417" y="4365104"/>
            <a:chExt cx="2327466" cy="1736018"/>
          </a:xfrm>
        </p:grpSpPr>
        <p:pic>
          <p:nvPicPr>
            <p:cNvPr id="14" name="Picture 2" descr="ラベル追加">
              <a:extLst>
                <a:ext uri="{FF2B5EF4-FFF2-40B4-BE49-F238E27FC236}">
                  <a16:creationId xmlns:a16="http://schemas.microsoft.com/office/drawing/2014/main" id="{F317F53B-3CCB-42CF-86EB-51F591623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4365104"/>
              <a:ext cx="2314691" cy="173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CE61162-5003-4597-8309-6AD46EE67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7417" y="5891701"/>
              <a:ext cx="2317031" cy="209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16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12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/>
              <a:r>
                <a:rPr lang="ja-JP" altLang="en-US" sz="1200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ラベル</a:t>
              </a:r>
              <a:endPara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5155389E-D33C-4794-8929-06881E813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365" y="895940"/>
            <a:ext cx="648570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住所やスポット名称等から位置情報</a:t>
            </a:r>
            <a:r>
              <a:rPr lang="en-US" altLang="ja-JP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緯度経度</a:t>
            </a:r>
            <a:r>
              <a:rPr lang="en-US" altLang="ja-JP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</a:t>
            </a:r>
            <a:endParaRPr lang="en-US" altLang="ja-JP" sz="16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ルート検索情報</a:t>
            </a:r>
            <a:r>
              <a:rPr lang="en-US" altLang="ja-JP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経路データ</a:t>
            </a:r>
            <a:r>
              <a:rPr lang="en-US" altLang="ja-JP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が取得できる</a:t>
            </a:r>
            <a:r>
              <a:rPr lang="en-US" altLang="ja-JP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をご用意しております。</a:t>
            </a:r>
            <a:endParaRPr lang="en-US" altLang="ja-JP" sz="16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他にも機能がございます。詳しくは技術仕様書を参照ください。</a:t>
            </a:r>
            <a:endParaRPr lang="en-US" altLang="ja-JP" sz="12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EA95629F-9BE8-4EA0-BADE-3F1ECE31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18877"/>
              </p:ext>
            </p:extLst>
          </p:nvPr>
        </p:nvGraphicFramePr>
        <p:xfrm>
          <a:off x="5661206" y="1783807"/>
          <a:ext cx="5969566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住所検索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住所文字列から該当する場所の緯度経度を検索します</a:t>
                      </a:r>
                      <a:b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住所は建物</a:t>
                      </a:r>
                      <a:r>
                        <a:rPr lang="en-US" altLang="ja-JP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つ</a:t>
                      </a:r>
                      <a:r>
                        <a:rPr lang="en-US" altLang="ja-JP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11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つを</a:t>
                      </a:r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示す「号」レベルまで対応しています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住所階層検索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都道府県、市区町村、町丁目と、</a:t>
                      </a:r>
                      <a:endParaRPr lang="en-US" altLang="ja-JP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住所を階層的に辿り各地点の緯度経度を検索します</a:t>
                      </a:r>
                      <a:r>
                        <a:rPr lang="ja-JP" altLang="en-US" sz="1100" baseline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住所逆引き検索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ja-JP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現在地の緯度経度から、住所情報を検索します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スポット検索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スポット名称の文字列から該当する場所の緯度経度を検索します</a:t>
                      </a:r>
                      <a:r>
                        <a:rPr lang="ja-JP" altLang="en-US" sz="1100" baseline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スポット周辺検索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現在地の緯度経度から、周辺のスポットを検索します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郵便番号検索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郵便番号から、該当するエリアの代表点緯度経度を検索します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駅検索</a:t>
                      </a:r>
                      <a:endParaRPr kumimoji="1" lang="en-US" altLang="ja-JP" sz="14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駅名称の文字列から該当する場所の緯度経度を検索します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最寄駅検索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現在地の緯度経度から、最寄駅を検索します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駅一覧検索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鉄道会社、路線名など、駅情報を階層的に辿り駅の緯度経度を検索します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ルート検索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ja-JP" sz="11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MapFan</a:t>
                      </a:r>
                      <a:r>
                        <a:rPr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で実績のあるルート検索機能で複数経由地の設定も可能です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6" name="Picture 2" descr="地図API：MapFan WEBサイト・システム向け ">
            <a:extLst>
              <a:ext uri="{FF2B5EF4-FFF2-40B4-BE49-F238E27FC236}">
                <a16:creationId xmlns:a16="http://schemas.microsoft.com/office/drawing/2014/main" id="{290EA510-824E-4CD3-8FD9-56A9DD68E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29164" r="79334" b="46000"/>
          <a:stretch/>
        </p:blipFill>
        <p:spPr bwMode="auto">
          <a:xfrm>
            <a:off x="8941984" y="6251302"/>
            <a:ext cx="1488556" cy="4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7869" y="-120306"/>
            <a:ext cx="10515600" cy="1087835"/>
          </a:xfrm>
        </p:spPr>
        <p:txBody>
          <a:bodyPr/>
          <a:lstStyle/>
          <a:p>
            <a:r>
              <a:rPr kumimoji="1" lang="en-US" altLang="ja-JP" dirty="0" err="1"/>
              <a:t>MapFan</a:t>
            </a:r>
            <a:r>
              <a:rPr kumimoji="1" lang="en-US" altLang="ja-JP" dirty="0"/>
              <a:t> API</a:t>
            </a:r>
            <a:r>
              <a:rPr lang="ja-JP" altLang="en-US" dirty="0"/>
              <a:t> </a:t>
            </a:r>
            <a:r>
              <a:rPr kumimoji="1" lang="ja-JP" altLang="en-US" sz="1800" dirty="0"/>
              <a:t>の </a:t>
            </a:r>
            <a:r>
              <a:rPr kumimoji="1" lang="ja-JP" altLang="en-US" sz="2800" dirty="0"/>
              <a:t>特徴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25797F-ACB3-4256-9E2E-E5018C454E95}"/>
              </a:ext>
            </a:extLst>
          </p:cNvPr>
          <p:cNvSpPr txBox="1"/>
          <p:nvPr/>
        </p:nvSpPr>
        <p:spPr>
          <a:xfrm>
            <a:off x="5582443" y="1212087"/>
            <a:ext cx="58306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今回、下記を提供いたします。ご利用ください。</a:t>
            </a:r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・認証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弊社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サーバ接続用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400" b="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本ハッカソン専用の共通</a:t>
            </a:r>
            <a:r>
              <a:rPr lang="en-US" altLang="ja-JP" sz="1400" b="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・リファレンス</a:t>
            </a:r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「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JavaScript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ライブラリ技術仕様書（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）」</a:t>
            </a:r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→地図表示部品を組み込みの詳細が記載されています。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「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JavaScript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ライブラリ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IF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仕様書（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）」</a:t>
            </a:r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→ライブラリの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IF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の詳細が記載されています。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「サーバ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技術仕様書（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 」</a:t>
            </a:r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MFAPI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の仕様が記載されています。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「地図デザイン設定方法と表示イメージ（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）」</a:t>
            </a:r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マップスタイル、ロゴの</a:t>
            </a:r>
            <a: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ON/OFF</a:t>
            </a: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など、</a:t>
            </a:r>
            <a:br>
              <a:rPr lang="en-US" altLang="ja-JP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各種設定についての説明資料です。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b="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400" b="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400" b="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今回は多言語機能は非対応のため言語は日本語のみ</a:t>
            </a:r>
            <a:endParaRPr lang="en-US" altLang="ja-JP" sz="1400" b="1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・サンプル</a:t>
            </a: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各種基本機能についてはサンプルコードをご用意しています。</a:t>
            </a:r>
            <a:endParaRPr lang="en-US" altLang="ja-JP" sz="14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66C6A90-55D2-4153-846B-825BE46FACBC}"/>
              </a:ext>
            </a:extLst>
          </p:cNvPr>
          <p:cNvGrpSpPr/>
          <p:nvPr/>
        </p:nvGrpSpPr>
        <p:grpSpPr>
          <a:xfrm>
            <a:off x="320297" y="4876081"/>
            <a:ext cx="5128462" cy="1649116"/>
            <a:chOff x="301214" y="4876082"/>
            <a:chExt cx="5128462" cy="1649116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DF641AF-FC14-42CA-987A-9F7139B331A4}"/>
                </a:ext>
              </a:extLst>
            </p:cNvPr>
            <p:cNvSpPr/>
            <p:nvPr/>
          </p:nvSpPr>
          <p:spPr>
            <a:xfrm>
              <a:off x="301214" y="4876082"/>
              <a:ext cx="5128462" cy="1649116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地図スタイルも複数ご用意</a:t>
              </a:r>
            </a:p>
          </p:txBody>
        </p:sp>
        <p:pic>
          <p:nvPicPr>
            <p:cNvPr id="11" name="図 10" descr="画面の領域">
              <a:extLst>
                <a:ext uri="{FF2B5EF4-FFF2-40B4-BE49-F238E27FC236}">
                  <a16:creationId xmlns:a16="http://schemas.microsoft.com/office/drawing/2014/main" id="{9F71C905-002F-4029-9043-7E0D667B7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77" y="5245623"/>
              <a:ext cx="4551136" cy="1279575"/>
            </a:xfrm>
            <a:prstGeom prst="rect">
              <a:avLst/>
            </a:prstGeom>
          </p:spPr>
        </p:pic>
      </p:grpSp>
      <p:pic>
        <p:nvPicPr>
          <p:cNvPr id="13" name="Picture 2" descr="地図API：MapFan WEBサイト・システム向け ">
            <a:extLst>
              <a:ext uri="{FF2B5EF4-FFF2-40B4-BE49-F238E27FC236}">
                <a16:creationId xmlns:a16="http://schemas.microsoft.com/office/drawing/2014/main" id="{07CE1401-93A9-4979-B0B9-1A7102F94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29164" r="79334" b="46000"/>
          <a:stretch/>
        </p:blipFill>
        <p:spPr bwMode="auto">
          <a:xfrm>
            <a:off x="8941984" y="6251302"/>
            <a:ext cx="1488556" cy="4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AA598DF-DACC-42E1-8692-2088637CD5D2}"/>
              </a:ext>
            </a:extLst>
          </p:cNvPr>
          <p:cNvGrpSpPr/>
          <p:nvPr/>
        </p:nvGrpSpPr>
        <p:grpSpPr>
          <a:xfrm>
            <a:off x="506954" y="706315"/>
            <a:ext cx="2217989" cy="2021389"/>
            <a:chOff x="301214" y="706316"/>
            <a:chExt cx="2217989" cy="2021389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7FBA83E0-8199-483C-9B80-E4827572A06E}"/>
                </a:ext>
              </a:extLst>
            </p:cNvPr>
            <p:cNvSpPr/>
            <p:nvPr/>
          </p:nvSpPr>
          <p:spPr>
            <a:xfrm>
              <a:off x="301214" y="706316"/>
              <a:ext cx="2217989" cy="2021389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様々なデバイスに対応</a:t>
              </a:r>
              <a:endParaRPr kumimoji="1" lang="ja-JP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図 6" descr="画面の領域">
              <a:extLst>
                <a:ext uri="{FF2B5EF4-FFF2-40B4-BE49-F238E27FC236}">
                  <a16:creationId xmlns:a16="http://schemas.microsoft.com/office/drawing/2014/main" id="{79BAFC71-3BCE-4347-BCC0-1ED1A4C442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6" t="26497" r="57296" b="57093"/>
            <a:stretch/>
          </p:blipFill>
          <p:spPr>
            <a:xfrm>
              <a:off x="493111" y="1935056"/>
              <a:ext cx="1854803" cy="722013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B03E6BF-9137-4A16-8A97-EA21FF659AC8}"/>
                </a:ext>
              </a:extLst>
            </p:cNvPr>
            <p:cNvSpPr txBox="1"/>
            <p:nvPr/>
          </p:nvSpPr>
          <p:spPr>
            <a:xfrm>
              <a:off x="429390" y="1186919"/>
              <a:ext cx="1975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PC</a:t>
              </a:r>
              <a:r>
                <a:rPr lang="ja-JP" altLang="en-US" sz="900" dirty="0" err="1">
                  <a:solidFill>
                    <a:schemeClr val="bg1">
                      <a:lumMod val="50000"/>
                    </a:schemeClr>
                  </a:solidFill>
                </a:rPr>
                <a:t>、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スマートフォン、タブレット、デジタルサイネージなど様々なデバイスで地図や位置情報ご利用いただけます。</a:t>
              </a:r>
              <a:endParaRPr kumimoji="1" lang="ja-JP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F4EB838-900A-497B-B7FF-FE5E8AE98F84}"/>
              </a:ext>
            </a:extLst>
          </p:cNvPr>
          <p:cNvGrpSpPr/>
          <p:nvPr/>
        </p:nvGrpSpPr>
        <p:grpSpPr>
          <a:xfrm>
            <a:off x="3043746" y="706315"/>
            <a:ext cx="2217989" cy="2021389"/>
            <a:chOff x="2716086" y="706316"/>
            <a:chExt cx="2217989" cy="2021389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839221AB-2475-4506-8F16-F6CD67F1BDE0}"/>
                </a:ext>
              </a:extLst>
            </p:cNvPr>
            <p:cNvSpPr/>
            <p:nvPr/>
          </p:nvSpPr>
          <p:spPr>
            <a:xfrm>
              <a:off x="2716086" y="706316"/>
              <a:ext cx="2217989" cy="2021389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いつでも新鮮な</a:t>
              </a:r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地図</a:t>
              </a:r>
            </a:p>
          </p:txBody>
        </p:sp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EC03D376-1F89-468F-9F3F-EDD07E878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28" t="26642" r="6054" b="56857"/>
            <a:stretch/>
          </p:blipFill>
          <p:spPr>
            <a:xfrm>
              <a:off x="2928938" y="1935056"/>
              <a:ext cx="1814512" cy="722014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24770C2-4DA4-4732-BE5D-EEB05D20E926}"/>
                </a:ext>
              </a:extLst>
            </p:cNvPr>
            <p:cNvSpPr txBox="1"/>
            <p:nvPr/>
          </p:nvSpPr>
          <p:spPr>
            <a:xfrm>
              <a:off x="2848263" y="1187919"/>
              <a:ext cx="1975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年</a:t>
              </a:r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回の地図更新をしており、高速道路や大型施設の開設に素早く対応しているため、新鮮な地図をご利用いただけます。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0D7AD86-99C7-4811-AC07-F66159C35014}"/>
              </a:ext>
            </a:extLst>
          </p:cNvPr>
          <p:cNvGrpSpPr/>
          <p:nvPr/>
        </p:nvGrpSpPr>
        <p:grpSpPr>
          <a:xfrm>
            <a:off x="506954" y="2791198"/>
            <a:ext cx="2217989" cy="2021389"/>
            <a:chOff x="301214" y="2791199"/>
            <a:chExt cx="2217989" cy="2021389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17C4CF15-B6C7-48DE-A28E-27347EB21BEB}"/>
                </a:ext>
              </a:extLst>
            </p:cNvPr>
            <p:cNvSpPr/>
            <p:nvPr/>
          </p:nvSpPr>
          <p:spPr>
            <a:xfrm>
              <a:off x="301214" y="2791199"/>
              <a:ext cx="2217989" cy="2021389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b="1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カ国</a:t>
              </a:r>
              <a:r>
                <a:rPr kumimoji="1" lang="en-US" altLang="ja-JP" sz="1400" b="1" dirty="0">
                  <a:solidFill>
                    <a:schemeClr val="bg1">
                      <a:lumMod val="50000"/>
                    </a:schemeClr>
                  </a:solidFill>
                </a:rPr>
                <a:t>(14</a:t>
              </a:r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言語</a:t>
              </a:r>
              <a:r>
                <a:rPr kumimoji="1" lang="en-US" altLang="ja-JP" sz="1400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の</a:t>
              </a:r>
              <a:endParaRPr kumimoji="1" lang="en-US" altLang="ja-JP" sz="14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多言語地図</a:t>
              </a:r>
            </a:p>
          </p:txBody>
        </p:sp>
        <p:pic>
          <p:nvPicPr>
            <p:cNvPr id="4" name="図 3" descr="画面の領域">
              <a:extLst>
                <a:ext uri="{FF2B5EF4-FFF2-40B4-BE49-F238E27FC236}">
                  <a16:creationId xmlns:a16="http://schemas.microsoft.com/office/drawing/2014/main" id="{32D3B400-845C-4FD4-9CB9-F10EA8A4F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1" t="78499" r="57336" b="4624"/>
            <a:stretch/>
          </p:blipFill>
          <p:spPr>
            <a:xfrm>
              <a:off x="517208" y="4002786"/>
              <a:ext cx="1800226" cy="721392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F370014-6D4C-4A18-A2CC-F462710C3EC9}"/>
                </a:ext>
              </a:extLst>
            </p:cNvPr>
            <p:cNvSpPr txBox="1"/>
            <p:nvPr/>
          </p:nvSpPr>
          <p:spPr>
            <a:xfrm>
              <a:off x="437481" y="3464361"/>
              <a:ext cx="19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solidFill>
                    <a:schemeClr val="bg1">
                      <a:lumMod val="50000"/>
                    </a:schemeClr>
                  </a:solidFill>
                </a:rPr>
                <a:t>MapFan</a:t>
              </a:r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 API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では</a:t>
              </a:r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カ国</a:t>
              </a:r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(14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言語</a:t>
              </a:r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の地図をご用意しております</a:t>
              </a:r>
              <a:endParaRPr kumimoji="1" lang="ja-JP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7C79F1C-957E-41D4-9ECA-37666220066F}"/>
              </a:ext>
            </a:extLst>
          </p:cNvPr>
          <p:cNvGrpSpPr/>
          <p:nvPr/>
        </p:nvGrpSpPr>
        <p:grpSpPr>
          <a:xfrm>
            <a:off x="3043745" y="2791198"/>
            <a:ext cx="2217989" cy="2021389"/>
            <a:chOff x="2716085" y="2791199"/>
            <a:chExt cx="2217989" cy="2021389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F26614E-B77A-40E1-9CDC-BE96D63A115A}"/>
                </a:ext>
              </a:extLst>
            </p:cNvPr>
            <p:cNvSpPr/>
            <p:nvPr/>
          </p:nvSpPr>
          <p:spPr>
            <a:xfrm>
              <a:off x="2716085" y="2791199"/>
              <a:ext cx="2217989" cy="2021389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b="1" dirty="0">
                  <a:solidFill>
                    <a:schemeClr val="bg1">
                      <a:lumMod val="50000"/>
                    </a:schemeClr>
                  </a:solidFill>
                </a:rPr>
                <a:t>OSS</a:t>
              </a:r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でも利用可能</a:t>
              </a:r>
            </a:p>
          </p:txBody>
        </p:sp>
        <p:pic>
          <p:nvPicPr>
            <p:cNvPr id="5" name="図 4" descr="画面の領域">
              <a:extLst>
                <a:ext uri="{FF2B5EF4-FFF2-40B4-BE49-F238E27FC236}">
                  <a16:creationId xmlns:a16="http://schemas.microsoft.com/office/drawing/2014/main" id="{00E3C9B1-3B45-418C-8682-D8ADF4491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5" t="55594" r="12221" b="7646"/>
            <a:stretch/>
          </p:blipFill>
          <p:spPr>
            <a:xfrm>
              <a:off x="2921318" y="3976370"/>
              <a:ext cx="1792287" cy="747808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9357FA9-D607-4AAD-9EA4-E6A5758034DF}"/>
                </a:ext>
              </a:extLst>
            </p:cNvPr>
            <p:cNvSpPr txBox="1"/>
            <p:nvPr/>
          </p:nvSpPr>
          <p:spPr>
            <a:xfrm>
              <a:off x="2865445" y="3325862"/>
              <a:ext cx="19758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solidFill>
                    <a:schemeClr val="bg1">
                      <a:lumMod val="50000"/>
                    </a:schemeClr>
                  </a:solidFill>
                </a:rPr>
                <a:t>OpenLayers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や</a:t>
              </a:r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Leaflet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など、地図</a:t>
              </a:r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OSS(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オープンソーススクリプト</a:t>
              </a:r>
              <a:r>
                <a:rPr lang="en-US" altLang="ja-JP" sz="9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ja-JP" altLang="en-US" sz="900" dirty="0">
                  <a:solidFill>
                    <a:schemeClr val="bg1">
                      <a:lumMod val="50000"/>
                    </a:schemeClr>
                  </a:solidFill>
                </a:rPr>
                <a:t>などにも対応しております。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718768"/>
      </p:ext>
    </p:extLst>
  </p:cSld>
  <p:clrMapOvr>
    <a:masterClrMapping/>
  </p:clrMapOvr>
</p:sld>
</file>

<file path=ppt/theme/theme1.xml><?xml version="1.0" encoding="utf-8"?>
<a:theme xmlns:a="http://schemas.openxmlformats.org/drawingml/2006/main" name="PPTテンプレート_レッド（極秘）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PC">
      <a:majorFont>
        <a:latin typeface="游ゴシック Light"/>
        <a:ea typeface="游ゴシック Light"/>
        <a:cs typeface=""/>
      </a:majorFont>
      <a:minorFont>
        <a:latin typeface="游ゴシック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テンプレート_ホワイト（極秘）v2.pptx" id="{362DE95D-1022-45C0-83A1-67CA67BD65A7}" vid="{0373CE31-0959-4A8D-B62D-A7FA078611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PPTテンプレート_ホワイト（極秘）v2</Template>
  <TotalTime>0</TotalTime>
  <Words>368</Words>
  <Application>Microsoft Office PowerPoint</Application>
  <PresentationFormat>ワイド画面</PresentationFormat>
  <Paragraphs>60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(日本語用のフォントを使用)</vt:lpstr>
      <vt:lpstr>メイリオ</vt:lpstr>
      <vt:lpstr>游ゴシック</vt:lpstr>
      <vt:lpstr>Arial</vt:lpstr>
      <vt:lpstr>PPTテンプレート_レッド（極秘）</vt:lpstr>
      <vt:lpstr>MapFan API で できること</vt:lpstr>
      <vt:lpstr>MapFan API の 特徴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2017-10-24T08:45:46Z</dcterms:created>
  <dcterms:modified xsi:type="dcterms:W3CDTF">2018-01-19T04:21:34Z</dcterms:modified>
</cp:coreProperties>
</file>