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1"/>
  </p:notesMasterIdLst>
  <p:sldIdLst>
    <p:sldId id="256" r:id="rId3"/>
    <p:sldId id="355" r:id="rId4"/>
    <p:sldId id="356" r:id="rId5"/>
    <p:sldId id="357" r:id="rId6"/>
    <p:sldId id="358" r:id="rId7"/>
    <p:sldId id="359" r:id="rId8"/>
    <p:sldId id="360" r:id="rId9"/>
    <p:sldId id="3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821531" rtl="0" fontAlgn="auto" latinLnBrk="0" hangingPunct="0">
      <a:lnSpc>
        <a:spcPct val="100000"/>
      </a:lnSpc>
      <a:spcBef>
        <a:spcPts val="1900"/>
      </a:spcBef>
      <a:spcAft>
        <a:spcPts val="0"/>
      </a:spcAft>
      <a:buClrTx/>
      <a:buSzTx/>
      <a:buFontTx/>
      <a:buNone/>
      <a:tabLst/>
      <a:defRPr kumimoji="0" sz="3800" b="0" i="0" u="none" strike="noStrike" cap="none" spc="38" normalizeH="0" baseline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D57F1"/>
    <a:srgbClr val="F62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635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/>
    <p:restoredTop sz="93112"/>
  </p:normalViewPr>
  <p:slideViewPr>
    <p:cSldViewPr snapToGrid="0" snapToObjects="1">
      <p:cViewPr>
        <p:scale>
          <a:sx n="40" d="100"/>
          <a:sy n="40" d="100"/>
        </p:scale>
        <p:origin x="-43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7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pic" idx="13"/>
          </p:nvPr>
        </p:nvSpPr>
        <p:spPr>
          <a:xfrm>
            <a:off x="11283" y="-37947"/>
            <a:ext cx="24361434" cy="1389994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half" idx="14"/>
          </p:nvPr>
        </p:nvSpPr>
        <p:spPr>
          <a:xfrm>
            <a:off x="6028729" y="6857996"/>
            <a:ext cx="18288001" cy="5072064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2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5"/>
          </p:nvPr>
        </p:nvSpPr>
        <p:spPr>
          <a:xfrm flipV="1">
            <a:off x="6239271" y="9706976"/>
            <a:ext cx="17849058" cy="4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6832401" y="6336315"/>
            <a:ext cx="16680657" cy="3107532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7000">
                <a:solidFill>
                  <a:srgbClr val="5C5C5C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6823471" y="9970110"/>
            <a:ext cx="16680658" cy="17323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80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pic>
        <p:nvPicPr>
          <p:cNvPr id="19" name="Recruit_Holdings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8661" y="9787750"/>
            <a:ext cx="5016933" cy="209707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20064352" y="12930187"/>
            <a:ext cx="423789" cy="4730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&amp;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104214" y="0"/>
            <a:ext cx="15892333" cy="1495026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sz="7000" cap="none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4387453" y="2735135"/>
            <a:ext cx="15609094" cy="9766428"/>
          </a:xfrm>
          <a:prstGeom prst="rect">
            <a:avLst/>
          </a:prstGeom>
        </p:spPr>
        <p:txBody>
          <a:bodyPr>
            <a:noAutofit/>
          </a:bodyPr>
          <a:lstStyle>
            <a:lvl1pPr marL="355600" indent="-355600">
              <a:spcBef>
                <a:spcPts val="2800"/>
              </a:spcBef>
              <a:buFontTx/>
              <a:buChar char="•"/>
              <a:defRPr sz="4200">
                <a:solidFill>
                  <a:srgbClr val="000000"/>
                </a:solidFill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  <a:lvl2pPr marL="963083" indent="-518583">
              <a:spcBef>
                <a:spcPts val="2800"/>
              </a:spcBef>
              <a:buFontTx/>
              <a:buChar char="•"/>
              <a:defRPr sz="4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1407583" indent="-518583">
              <a:spcBef>
                <a:spcPts val="2800"/>
              </a:spcBef>
              <a:buFontTx/>
              <a:buChar char="•"/>
              <a:defRPr sz="4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1852083" indent="-518583">
              <a:spcBef>
                <a:spcPts val="2800"/>
              </a:spcBef>
              <a:buFontTx/>
              <a:buChar char="•"/>
              <a:defRPr sz="4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2296583" indent="-518583">
              <a:spcBef>
                <a:spcPts val="2800"/>
              </a:spcBef>
              <a:buFontTx/>
              <a:buChar char="•"/>
              <a:defRPr sz="42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31" name="Shape 131"/>
          <p:cNvSpPr/>
          <p:nvPr/>
        </p:nvSpPr>
        <p:spPr>
          <a:xfrm>
            <a:off x="9329331" y="13359209"/>
            <a:ext cx="5725338" cy="320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spcBef>
                <a:spcPts val="0"/>
              </a:spcBef>
              <a:defRPr sz="1400" spc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All Right Reserved. Copyright. (c) Recruit Technologies Co., Ltd</a:t>
            </a:r>
          </a:p>
        </p:txBody>
      </p:sp>
      <p:sp>
        <p:nvSpPr>
          <p:cNvPr id="132" name="Shape 132"/>
          <p:cNvSpPr/>
          <p:nvPr/>
        </p:nvSpPr>
        <p:spPr>
          <a:xfrm>
            <a:off x="2732421" y="1518046"/>
            <a:ext cx="18919160" cy="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spcBef>
                <a:spcPts val="0"/>
              </a:spcBef>
              <a:defRPr sz="3200" spc="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endParaRPr/>
          </a:p>
        </p:txBody>
      </p:sp>
      <p:pic>
        <p:nvPicPr>
          <p:cNvPr id="133" name=" BDPDG_LOGO_s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7403" y="196284"/>
            <a:ext cx="1746544" cy="110245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xfrm>
            <a:off x="11905029" y="13010554"/>
            <a:ext cx="556083" cy="447676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8" descr="Sub_Graphics [更新済み]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856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図 10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1" y="11096626"/>
            <a:ext cx="8310032" cy="171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D:\Users\00989435\Desktop\RECRUIT_Technologies\JPG\RECRUIT_Technologies_E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3" y="12007850"/>
            <a:ext cx="799676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8353280" y="3127376"/>
            <a:ext cx="15360000" cy="1077218"/>
          </a:xfrm>
        </p:spPr>
        <p:txBody>
          <a:bodyPr/>
          <a:lstStyle>
            <a:lvl1pPr>
              <a:defRPr sz="6400" b="1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430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450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 userDrawn="1"/>
        </p:nvSpPr>
        <p:spPr>
          <a:xfrm>
            <a:off x="3049040" y="4648208"/>
            <a:ext cx="24792699" cy="36499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  <a:gs pos="60000">
                <a:schemeClr val="bg1">
                  <a:lumMod val="6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hangingPunct="1">
              <a:spcBef>
                <a:spcPts val="0"/>
              </a:spcBef>
            </a:pPr>
            <a:endParaRPr kumimoji="1" lang="ja-JP" altLang="en-US" sz="3600" kern="1200" spc="0" dirty="0">
              <a:solidFill>
                <a:srgbClr val="FFFFFF"/>
              </a:solidFill>
            </a:endParaRPr>
          </a:p>
        </p:txBody>
      </p:sp>
      <p:sp>
        <p:nvSpPr>
          <p:cNvPr id="5" name="角丸四角形 4"/>
          <p:cNvSpPr/>
          <p:nvPr userDrawn="1"/>
        </p:nvSpPr>
        <p:spPr>
          <a:xfrm>
            <a:off x="3537947" y="4890148"/>
            <a:ext cx="24792699" cy="36499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2"/>
              </a:gs>
              <a:gs pos="6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hangingPunct="1">
              <a:spcBef>
                <a:spcPts val="0"/>
              </a:spcBef>
            </a:pPr>
            <a:endParaRPr kumimoji="1" lang="ja-JP" altLang="en-US" sz="3600" kern="1200" spc="0" dirty="0">
              <a:solidFill>
                <a:srgbClr val="FFFFFF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94110" y="6141403"/>
            <a:ext cx="12494126" cy="1200329"/>
          </a:xfrm>
          <a:noFill/>
        </p:spPr>
        <p:txBody>
          <a:bodyPr wrap="none" rtlCol="0">
            <a:spAutoFit/>
          </a:bodyPr>
          <a:lstStyle>
            <a:lvl1pPr>
              <a:defRPr lang="ja-JP" altLang="en-US" sz="7200">
                <a:latin typeface="+mn-ea"/>
                <a:ea typeface="+mn-ea"/>
              </a:defRPr>
            </a:lvl1pPr>
          </a:lstStyle>
          <a:p>
            <a:pPr marL="0" lvl="0">
              <a:spcAft>
                <a:spcPts val="1200"/>
              </a:spcAft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8" name="図 9" descr="logo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9" y="377280"/>
            <a:ext cx="2963131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 userDrawn="1"/>
        </p:nvSpPr>
        <p:spPr>
          <a:xfrm>
            <a:off x="22945355" y="13122696"/>
            <a:ext cx="1440000" cy="4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 defTabSz="1828800">
              <a:spcBef>
                <a:spcPts val="0"/>
              </a:spcBef>
            </a:pPr>
            <a:fld id="{093A90CE-37A5-4B3F-8778-676E0ECBD275}" type="slidenum">
              <a:rPr lang="en-US" altLang="ja-JP" sz="2800" kern="1200" spc="0" smtClean="0">
                <a:latin typeface="Tahoma"/>
                <a:cs typeface=""/>
              </a:rPr>
              <a:pPr defTabSz="1828800">
                <a:spcBef>
                  <a:spcPts val="0"/>
                </a:spcBef>
              </a:pPr>
              <a:t>‹#›</a:t>
            </a:fld>
            <a:endParaRPr lang="ja-JP" altLang="en-US" sz="2800" kern="1200" spc="0" dirty="0">
              <a:latin typeface="Tahoma"/>
              <a:cs typeface=""/>
            </a:endParaRPr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8224443" y="13190928"/>
            <a:ext cx="784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 hangingPunct="1">
              <a:spcBef>
                <a:spcPts val="0"/>
              </a:spcBef>
              <a:spcAft>
                <a:spcPts val="1200"/>
              </a:spcAft>
            </a:pPr>
            <a:r>
              <a:rPr kumimoji="1" lang="en-US" altLang="ja-JP" sz="1800" kern="1200" spc="0" dirty="0" smtClean="0">
                <a:solidFill>
                  <a:srgbClr val="000000"/>
                </a:solidFill>
                <a:latin typeface="Meiryo UI"/>
                <a:ea typeface="Meiryo UI"/>
                <a:cs typeface=""/>
              </a:rPr>
              <a:t>Copyright © Recruit Technologies Co., Ltd. </a:t>
            </a:r>
            <a:r>
              <a:rPr kumimoji="1" lang="en-US" altLang="ja-JP" sz="1800" kern="1200" spc="0" dirty="0">
                <a:solidFill>
                  <a:srgbClr val="000000"/>
                </a:solidFill>
                <a:latin typeface="Meiryo UI"/>
                <a:ea typeface="Meiryo UI"/>
                <a:cs typeface=""/>
              </a:rPr>
              <a:t>All Rights Reserved.</a:t>
            </a:r>
            <a:endParaRPr kumimoji="1" lang="ja-JP" altLang="en-US" sz="1800" kern="1200" spc="0" dirty="0" smtClean="0">
              <a:solidFill>
                <a:srgbClr val="000000"/>
              </a:solidFill>
              <a:latin typeface="Meiryo UI"/>
              <a:ea typeface="Meiryo UI"/>
              <a:cs typeface=""/>
            </a:endParaRPr>
          </a:p>
        </p:txBody>
      </p:sp>
      <p:pic>
        <p:nvPicPr>
          <p:cNvPr id="12" name="図 11" descr="r-tech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" y="351948"/>
            <a:ext cx="3330459" cy="792000"/>
          </a:xfrm>
          <a:prstGeom prst="rect">
            <a:avLst/>
          </a:prstGeom>
        </p:spPr>
      </p:pic>
      <p:pic>
        <p:nvPicPr>
          <p:cNvPr id="13" name="Picture 1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" y="12978680"/>
            <a:ext cx="2688000" cy="6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142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44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95190" y="449288"/>
            <a:ext cx="18770165" cy="769441"/>
          </a:xfrm>
        </p:spPr>
        <p:txBody>
          <a:bodyPr/>
          <a:lstStyle>
            <a:lvl1pPr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896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3851671" y="7858125"/>
            <a:ext cx="16700317" cy="3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3851671" y="803671"/>
            <a:ext cx="16680658" cy="728662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000">
                <a:solidFill>
                  <a:srgbClr val="5C5C5C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half" idx="1"/>
          </p:nvPr>
        </p:nvSpPr>
        <p:spPr>
          <a:xfrm>
            <a:off x="3851671" y="7983140"/>
            <a:ext cx="16680658" cy="458986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66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23106781" y="13023851"/>
            <a:ext cx="423789" cy="4730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3851671" y="803671"/>
            <a:ext cx="16680658" cy="728662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7000">
                <a:solidFill>
                  <a:srgbClr val="5C5C5C"/>
                </a:solidFill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277812" y="2214562"/>
            <a:ext cx="23828375" cy="1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196056" y="609996"/>
            <a:ext cx="20336273" cy="1425973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pic>
        <p:nvPicPr>
          <p:cNvPr id="58" name="a3rt_logo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30655" y="396497"/>
            <a:ext cx="2886607" cy="162109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pic" idx="13"/>
          </p:nvPr>
        </p:nvSpPr>
        <p:spPr>
          <a:xfrm>
            <a:off x="36908" y="0"/>
            <a:ext cx="1090315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4"/>
          </p:nvPr>
        </p:nvSpPr>
        <p:spPr>
          <a:xfrm>
            <a:off x="11730473" y="2214562"/>
            <a:ext cx="9977758" cy="1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1755834" y="1068784"/>
            <a:ext cx="7590235" cy="1017985"/>
          </a:xfrm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sz="half" idx="1"/>
          </p:nvPr>
        </p:nvSpPr>
        <p:spPr>
          <a:xfrm>
            <a:off x="12111434" y="2536031"/>
            <a:ext cx="9215835" cy="10161985"/>
          </a:xfrm>
          <a:prstGeom prst="rect">
            <a:avLst/>
          </a:prstGeom>
        </p:spPr>
        <p:txBody>
          <a:bodyPr/>
          <a:lstStyle>
            <a:lvl1pPr marL="551542" indent="-551542">
              <a:defRPr sz="3800"/>
            </a:lvl1pPr>
            <a:lvl2pPr marL="957942" indent="-551542">
              <a:defRPr sz="3800"/>
            </a:lvl2pPr>
            <a:lvl3pPr marL="1364342" indent="-551542">
              <a:defRPr sz="3800"/>
            </a:lvl3pPr>
            <a:lvl4pPr marL="1770742" indent="-551542">
              <a:defRPr sz="3800"/>
            </a:lvl4pPr>
            <a:lvl5pPr marL="2177142" indent="-551542">
              <a:defRPr sz="38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3851671" y="2536031"/>
            <a:ext cx="16680658" cy="10161985"/>
          </a:xfrm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pic" sz="half" idx="13"/>
          </p:nvPr>
        </p:nvSpPr>
        <p:spPr>
          <a:xfrm>
            <a:off x="3851671" y="803671"/>
            <a:ext cx="10447736" cy="10287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sz="quarter" idx="14"/>
          </p:nvPr>
        </p:nvSpPr>
        <p:spPr>
          <a:xfrm>
            <a:off x="14478000" y="803671"/>
            <a:ext cx="6054329" cy="50542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sz="quarter" idx="15"/>
          </p:nvPr>
        </p:nvSpPr>
        <p:spPr>
          <a:xfrm>
            <a:off x="14478000" y="6036468"/>
            <a:ext cx="6054329" cy="50542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3851671" y="11322843"/>
            <a:ext cx="16680658" cy="18752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900"/>
              </a:spcBef>
              <a:buSzTx/>
              <a:buFontTx/>
              <a:buNone/>
              <a:defRPr sz="3800" spc="3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900"/>
              </a:spcBef>
              <a:buSzTx/>
              <a:buFontTx/>
              <a:buNone/>
              <a:defRPr sz="3800" spc="3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900"/>
              </a:spcBef>
              <a:buSzTx/>
              <a:buFontTx/>
              <a:buNone/>
              <a:defRPr sz="3800" spc="3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900"/>
              </a:spcBef>
              <a:buSzTx/>
              <a:buFontTx/>
              <a:buNone/>
              <a:defRPr sz="3800" spc="3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900"/>
              </a:spcBef>
              <a:buSzTx/>
              <a:buFontTx/>
              <a:buNone/>
              <a:defRPr sz="3800" spc="38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62375" y="2488604"/>
            <a:ext cx="2387576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495300" algn="l"/>
                <a:tab pos="990600" algn="l"/>
                <a:tab pos="1498600" algn="l"/>
                <a:tab pos="1993900" algn="l"/>
                <a:tab pos="2489200" algn="l"/>
                <a:tab pos="2997200" algn="l"/>
                <a:tab pos="3492500" algn="l"/>
                <a:tab pos="4000500" algn="l"/>
                <a:tab pos="4495800" algn="l"/>
                <a:tab pos="4991100" algn="l"/>
                <a:tab pos="5499100" algn="l"/>
                <a:tab pos="5994400" algn="l"/>
              </a:tabLst>
              <a:defRPr sz="29400" spc="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“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5780484" y="5442942"/>
            <a:ext cx="14751845" cy="132159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2200"/>
              </a:spcBef>
              <a:buSzTx/>
              <a:buFontTx/>
              <a:buNone/>
              <a:defRPr sz="66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5780484" y="10929937"/>
            <a:ext cx="14751845" cy="13215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2200"/>
              </a:spcBef>
              <a:buSzTx/>
              <a:buFontTx/>
              <a:buNone/>
              <a:defRPr sz="66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732631" y="2536031"/>
            <a:ext cx="22918738" cy="10161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" name="Shape 3"/>
          <p:cNvSpPr/>
          <p:nvPr/>
        </p:nvSpPr>
        <p:spPr>
          <a:xfrm>
            <a:off x="277812" y="2214562"/>
            <a:ext cx="23828375" cy="1"/>
          </a:xfrm>
          <a:prstGeom prst="line">
            <a:avLst/>
          </a:prstGeom>
          <a:ln w="508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 spc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a3rt_logo_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0930655" y="396497"/>
            <a:ext cx="2886607" cy="162109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196056" y="609996"/>
            <a:ext cx="20336273" cy="1425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>
              <a:spcBef>
                <a:spcPts val="3200"/>
              </a:spcBef>
              <a:defRPr sz="7200" cap="all" spc="0">
                <a:solidFill>
                  <a:srgbClr val="747676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23101299" y="13030200"/>
            <a:ext cx="423790" cy="4730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spcBef>
                <a:spcPts val="0"/>
              </a:spcBef>
              <a:defRPr sz="220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3851671" y="1017984"/>
            <a:ext cx="16680658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タイトルテキスト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821531" rtl="0" latinLnBrk="0">
        <a:lnSpc>
          <a:spcPct val="100000"/>
        </a:lnSpc>
        <a:spcBef>
          <a:spcPts val="320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461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11160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5859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20558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5257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9956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4655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9354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405312" marR="0" indent="-646112" algn="l" defTabSz="821531" rtl="0" latinLnBrk="0">
        <a:lnSpc>
          <a:spcPct val="100000"/>
        </a:lnSpc>
        <a:spcBef>
          <a:spcPts val="2500"/>
        </a:spcBef>
        <a:spcAft>
          <a:spcPts val="0"/>
        </a:spcAft>
        <a:buClrTx/>
        <a:buSzPct val="75000"/>
        <a:buFont typeface="Zapf Dingbats"/>
        <a:buChar char="➤"/>
        <a:tabLst/>
        <a:defRPr sz="44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9" descr="logo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09" y="377280"/>
            <a:ext cx="2963131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" y="12978680"/>
            <a:ext cx="2688000" cy="6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角丸四角形 8"/>
          <p:cNvSpPr/>
          <p:nvPr/>
        </p:nvSpPr>
        <p:spPr>
          <a:xfrm>
            <a:off x="4224000" y="233376"/>
            <a:ext cx="21697525" cy="10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tx2"/>
              </a:gs>
              <a:gs pos="6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 hangingPunct="1">
              <a:spcBef>
                <a:spcPts val="0"/>
              </a:spcBef>
            </a:pPr>
            <a:endParaRPr kumimoji="1" lang="ja-JP" altLang="en-US" sz="3600" kern="1200" spc="0" dirty="0">
              <a:solidFill>
                <a:srgbClr val="FFFFFF"/>
              </a:solidFill>
            </a:endParaRPr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95190" y="449288"/>
            <a:ext cx="18770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>
              <a:spcAft>
                <a:spcPts val="1200"/>
              </a:spcAft>
            </a:pPr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>
          <a:xfrm>
            <a:off x="673280" y="2969569"/>
            <a:ext cx="23040000" cy="957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2945355" y="13122696"/>
            <a:ext cx="1440000" cy="43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eaLnBrk="0" hangingPunct="0">
              <a:defRPr kumimoji="0" sz="1400">
                <a:solidFill>
                  <a:srgbClr val="34464D"/>
                </a:solidFill>
                <a:ea typeface="Osaka" charset="-128"/>
              </a:defRPr>
            </a:lvl1pPr>
          </a:lstStyle>
          <a:p>
            <a:pPr defTabSz="1828800">
              <a:spcBef>
                <a:spcPts val="0"/>
              </a:spcBef>
            </a:pPr>
            <a:fld id="{093A90CE-37A5-4B3F-8778-676E0ECBD275}" type="slidenum">
              <a:rPr lang="en-US" altLang="ja-JP" sz="2800" kern="1200" spc="0" smtClean="0">
                <a:latin typeface="Tahoma"/>
                <a:cs typeface=""/>
              </a:rPr>
              <a:pPr defTabSz="1828800">
                <a:spcBef>
                  <a:spcPts val="0"/>
                </a:spcBef>
              </a:pPr>
              <a:t>‹#›</a:t>
            </a:fld>
            <a:endParaRPr lang="ja-JP" altLang="en-US" sz="2800" kern="1200" spc="0" dirty="0">
              <a:latin typeface="Tahoma"/>
              <a:cs typeface="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24443" y="13190928"/>
            <a:ext cx="784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 hangingPunct="1">
              <a:spcBef>
                <a:spcPts val="0"/>
              </a:spcBef>
              <a:spcAft>
                <a:spcPts val="1200"/>
              </a:spcAft>
            </a:pPr>
            <a:r>
              <a:rPr kumimoji="1" lang="en-US" altLang="ja-JP" sz="1800" kern="1200" spc="0" dirty="0" smtClean="0">
                <a:solidFill>
                  <a:srgbClr val="000000"/>
                </a:solidFill>
                <a:latin typeface="Meiryo UI"/>
                <a:ea typeface="Meiryo UI"/>
                <a:cs typeface=""/>
              </a:rPr>
              <a:t>Copyright © Recruit Technologies Co., Ltd. </a:t>
            </a:r>
            <a:r>
              <a:rPr kumimoji="1" lang="en-US" altLang="ja-JP" sz="1800" kern="1200" spc="0" dirty="0">
                <a:solidFill>
                  <a:srgbClr val="000000"/>
                </a:solidFill>
                <a:latin typeface="Meiryo UI"/>
                <a:ea typeface="Meiryo UI"/>
                <a:cs typeface=""/>
              </a:rPr>
              <a:t>All Rights Reserved.</a:t>
            </a:r>
            <a:endParaRPr kumimoji="1" lang="ja-JP" altLang="en-US" sz="1800" kern="1200" spc="0" dirty="0" smtClean="0">
              <a:solidFill>
                <a:srgbClr val="000000"/>
              </a:solidFill>
              <a:latin typeface="Meiryo UI"/>
              <a:ea typeface="Meiryo UI"/>
              <a:cs typeface=""/>
            </a:endParaRPr>
          </a:p>
        </p:txBody>
      </p:sp>
      <p:pic>
        <p:nvPicPr>
          <p:cNvPr id="10" name="図 9" descr="r-tech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" y="351948"/>
            <a:ext cx="3330459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iming>
    <p:tnLst>
      <p:par>
        <p:cTn id="1" dur="indefinite" restart="never" nodeType="tmRoot"/>
      </p:par>
    </p:tnLst>
  </p:timing>
  <p:txStyles>
    <p:titleStyle>
      <a:lvl1pPr algn="l" defTabSz="1828800" rtl="0" eaLnBrk="1" latinLnBrk="0" hangingPunct="1">
        <a:spcBef>
          <a:spcPct val="0"/>
        </a:spcBef>
        <a:buNone/>
        <a:defRPr kumimoji="1" lang="ja-JP" altLang="en-US" sz="4000" b="1" kern="1200" dirty="0">
          <a:solidFill>
            <a:schemeClr val="bg1"/>
          </a:solidFill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latin typeface="+mj-ea"/>
          <a:ea typeface="+mj-ea"/>
          <a:cs typeface="+mn-cs"/>
        </a:defRPr>
      </a:lvl1pPr>
    </p:titleStyle>
    <p:bodyStyle>
      <a:lvl1pPr marL="1247776" indent="-898526" algn="l" defTabSz="1828800" rtl="0" eaLnBrk="1" latinLnBrk="0" hangingPunct="1">
        <a:spcBef>
          <a:spcPts val="2400"/>
        </a:spcBef>
        <a:spcAft>
          <a:spcPts val="1200"/>
        </a:spcAft>
        <a:buClr>
          <a:schemeClr val="bg2"/>
        </a:buClr>
        <a:buFont typeface="Wingdings" pitchFamily="2" charset="2"/>
        <a:buChar char="n"/>
        <a:defRPr kumimoji="1" lang="ja-JP" altLang="en-US" sz="6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226" indent="-727076" algn="l" defTabSz="1828800" rtl="0" eaLnBrk="1" latinLnBrk="0" hangingPunct="1">
        <a:spcBef>
          <a:spcPts val="0"/>
        </a:spcBef>
        <a:spcAft>
          <a:spcPts val="1200"/>
        </a:spcAft>
        <a:buClr>
          <a:schemeClr val="bg2"/>
        </a:buClr>
        <a:buFont typeface="Wingdings" pitchFamily="2" charset="2"/>
        <a:buChar char="l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324100" indent="-539750" algn="l" defTabSz="1828800" rtl="0" eaLnBrk="1" latinLnBrk="0" hangingPunct="1">
        <a:spcBef>
          <a:spcPts val="0"/>
        </a:spcBef>
        <a:spcAft>
          <a:spcPts val="1200"/>
        </a:spcAft>
        <a:buClr>
          <a:schemeClr val="bg2"/>
        </a:buClr>
        <a:buFont typeface="Arial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3054350" indent="-536576" algn="l" defTabSz="1828800" rtl="0" eaLnBrk="1" latinLnBrk="0" hangingPunct="1">
        <a:spcBef>
          <a:spcPts val="0"/>
        </a:spcBef>
        <a:spcAft>
          <a:spcPts val="1200"/>
        </a:spcAft>
        <a:buClr>
          <a:schemeClr val="bg2"/>
        </a:buClr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765550" indent="-539750" algn="l" defTabSz="1828800" rtl="0" eaLnBrk="1" latinLnBrk="0" hangingPunct="1">
        <a:spcBef>
          <a:spcPts val="0"/>
        </a:spcBef>
        <a:spcAft>
          <a:spcPts val="1200"/>
        </a:spcAft>
        <a:buClr>
          <a:schemeClr val="bg2"/>
        </a:buClr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Excel_______1.xlsx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図プレースホルダー 163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-166517" y="-152247"/>
            <a:ext cx="24717034" cy="14357143"/>
          </a:xfrm>
          <a:prstGeom prst="rect">
            <a:avLst/>
          </a:prstGeom>
        </p:spPr>
      </p:pic>
      <p:sp>
        <p:nvSpPr>
          <p:cNvPr id="165" name="Shape 165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3200">
                <a:latin typeface="DIN Alternate"/>
                <a:ea typeface="DIN Alternate"/>
                <a:cs typeface="DIN Alternate"/>
                <a:sym typeface="DIN Alternate"/>
              </a:defRPr>
            </a:pPr>
            <a:endParaRPr dirty="0"/>
          </a:p>
        </p:txBody>
      </p:sp>
      <p:sp>
        <p:nvSpPr>
          <p:cNvPr id="166" name="Shape 166"/>
          <p:cNvSpPr>
            <a:spLocks noGrp="1"/>
          </p:cNvSpPr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67" name="Shape 16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8900" b="1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lang="en-US" altLang="ja-JP" dirty="0"/>
              <a:t>A3RT</a:t>
            </a:r>
            <a:r>
              <a:rPr lang="ja-JP" altLang="en-US" dirty="0"/>
              <a:t>が提供する機械学習</a:t>
            </a:r>
            <a:r>
              <a:rPr lang="en-US" altLang="ja-JP" dirty="0"/>
              <a:t>API</a:t>
            </a:r>
            <a:r>
              <a:rPr lang="ja-JP" altLang="en-US" dirty="0"/>
              <a:t>群</a:t>
            </a:r>
            <a:br>
              <a:rPr lang="ja-JP" altLang="en-US" dirty="0"/>
            </a:br>
            <a:r>
              <a:rPr lang="ja-JP" altLang="en-US" dirty="0" smtClean="0"/>
              <a:t>概要</a:t>
            </a:r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3500" i="1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lang="ja-JP" altLang="en-US" i="0" dirty="0"/>
              <a:t>株式会社リクルートテクノロジーズ　</a:t>
            </a:r>
            <a:r>
              <a:rPr lang="en-US" altLang="ja-JP" i="0" dirty="0" smtClean="0"/>
              <a:t>IT</a:t>
            </a:r>
            <a:r>
              <a:rPr lang="ja-JP" altLang="en-US" i="0" dirty="0"/>
              <a:t>ソリューション</a:t>
            </a:r>
            <a:r>
              <a:rPr lang="ja-JP" altLang="en-US" i="0" dirty="0" smtClean="0"/>
              <a:t>統括部　</a:t>
            </a:r>
            <a:endParaRPr lang="en-US" altLang="ja-JP" i="0" dirty="0" smtClean="0"/>
          </a:p>
          <a:p>
            <a:r>
              <a:rPr lang="ja-JP" altLang="en-US" i="0" dirty="0" smtClean="0"/>
              <a:t>データテクノロジーラボ部</a:t>
            </a:r>
            <a:r>
              <a:rPr lang="ja-JP" altLang="en-US" i="0" dirty="0"/>
              <a:t>　</a:t>
            </a:r>
            <a:r>
              <a:rPr lang="ja-JP" altLang="en-US" i="0" dirty="0" smtClean="0"/>
              <a:t>プロダクト</a:t>
            </a:r>
            <a:r>
              <a:rPr lang="ja-JP" altLang="en-US" i="0" dirty="0"/>
              <a:t>開発グループ</a:t>
            </a:r>
          </a:p>
          <a:p>
            <a:r>
              <a:rPr dirty="0"/>
              <a:t>　</a:t>
            </a:r>
            <a:r>
              <a:rPr lang="ja-JP" altLang="en-US" dirty="0" smtClean="0"/>
              <a:t>田中　水彩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Shape 1786"/>
          <p:cNvSpPr>
            <a:spLocks noGrp="1"/>
          </p:cNvSpPr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642937">
              <a:spcBef>
                <a:spcPts val="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87" name="Shape 1787"/>
          <p:cNvSpPr>
            <a:spLocks noGrp="1"/>
          </p:cNvSpPr>
          <p:nvPr>
            <p:ph type="title"/>
          </p:nvPr>
        </p:nvSpPr>
        <p:spPr>
          <a:xfrm>
            <a:off x="277812" y="788589"/>
            <a:ext cx="20336273" cy="142597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Meiryo" charset="-128"/>
                <a:ea typeface="Meiryo" charset="-128"/>
                <a:cs typeface="Meiryo" charset="-128"/>
              </a:rPr>
              <a:t>A3RT</a:t>
            </a:r>
            <a:r>
              <a:rPr lang="ja-JP" altLang="en-US" dirty="0" smtClean="0">
                <a:latin typeface="Meiryo" charset="-128"/>
                <a:ea typeface="Meiryo" charset="-128"/>
                <a:cs typeface="Meiryo" charset="-128"/>
              </a:rPr>
              <a:t>が提供する</a:t>
            </a:r>
            <a:r>
              <a:rPr lang="en-US" altLang="ja-JP" dirty="0" smtClean="0">
                <a:latin typeface="Meiryo" charset="-128"/>
                <a:ea typeface="Meiryo" charset="-128"/>
                <a:cs typeface="Meiryo" charset="-128"/>
              </a:rPr>
              <a:t>API</a:t>
            </a:r>
            <a:endParaRPr dirty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788" name="Shape 17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58772"/>
              </p:ext>
            </p:extLst>
          </p:nvPr>
        </p:nvGraphicFramePr>
        <p:xfrm>
          <a:off x="2574925" y="2509838"/>
          <a:ext cx="19404013" cy="1074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シート" r:id="rId4" imgW="8458200" imgH="4686300" progId="Excel.Sheet.12">
                  <p:embed/>
                </p:oleObj>
              </mc:Choice>
              <mc:Fallback>
                <p:oleObj name="シート" r:id="rId4" imgW="8458200" imgH="4686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4925" y="2509838"/>
                        <a:ext cx="19404013" cy="1074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3974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 Text </a:t>
            </a:r>
            <a:r>
              <a:rPr lang="en-US" altLang="ja-JP" b="1" dirty="0"/>
              <a:t>Classification API - </a:t>
            </a:r>
            <a:r>
              <a:rPr lang="ja-JP" altLang="en-US" b="1" dirty="0"/>
              <a:t>テキスト分類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329" y="80622"/>
            <a:ext cx="2035969" cy="20359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885293"/>
            <a:ext cx="21005800" cy="81661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0200" y="7489371"/>
            <a:ext cx="7124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74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 Text </a:t>
            </a:r>
            <a:r>
              <a:rPr lang="en-US" altLang="ja-JP" b="1" dirty="0"/>
              <a:t>Suggest API - </a:t>
            </a:r>
            <a:r>
              <a:rPr lang="ja-JP" altLang="en-US" b="1" dirty="0"/>
              <a:t>テキスト生成・サジェスト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628" y="136412"/>
            <a:ext cx="1899557" cy="189955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346450"/>
            <a:ext cx="21005800" cy="70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191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 Proofreading </a:t>
            </a:r>
            <a:r>
              <a:rPr lang="en-US" altLang="ja-JP" b="1" dirty="0"/>
              <a:t>API - </a:t>
            </a:r>
            <a:r>
              <a:rPr lang="ja-JP" altLang="en-US" b="1" dirty="0"/>
              <a:t>文章校閲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6" y="43884"/>
            <a:ext cx="1992085" cy="199208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43" y="3259364"/>
            <a:ext cx="21005800" cy="91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488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 Talk </a:t>
            </a:r>
            <a:r>
              <a:rPr lang="en-US" altLang="ja-JP" b="1" dirty="0"/>
              <a:t>API - </a:t>
            </a:r>
            <a:r>
              <a:rPr lang="ja-JP" altLang="en-US" b="1" dirty="0"/>
              <a:t>チャットボット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698" y="372664"/>
            <a:ext cx="1752601" cy="175260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99" y="3731078"/>
            <a:ext cx="21056600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485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</a:t>
            </a:r>
            <a:r>
              <a:rPr lang="en-US" altLang="ja-JP" b="1" dirty="0"/>
              <a:t> </a:t>
            </a:r>
            <a:r>
              <a:rPr lang="en-US" altLang="ja-JP" b="1" dirty="0" smtClean="0"/>
              <a:t>Listing </a:t>
            </a:r>
            <a:r>
              <a:rPr lang="en-US" altLang="ja-JP" b="1" dirty="0"/>
              <a:t>API - </a:t>
            </a:r>
            <a:r>
              <a:rPr lang="ja-JP" altLang="en-US" b="1" dirty="0"/>
              <a:t>レコメンド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778" y="125527"/>
            <a:ext cx="1910442" cy="19104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2767691"/>
            <a:ext cx="22999700" cy="902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7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/>
              <a:t>(</a:t>
            </a:r>
            <a:r>
              <a:rPr lang="ja-JP" altLang="en-US" b="1" dirty="0" smtClean="0"/>
              <a:t>添付</a:t>
            </a:r>
            <a:r>
              <a:rPr lang="en-US" altLang="ja-JP" b="1" dirty="0" smtClean="0"/>
              <a:t>) Image </a:t>
            </a:r>
            <a:r>
              <a:rPr lang="en-US" altLang="ja-JP" b="1" dirty="0"/>
              <a:t>Influence API - </a:t>
            </a:r>
            <a:r>
              <a:rPr lang="ja-JP" altLang="en-US" b="1" dirty="0" smtClean="0"/>
              <a:t>画像評価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034" y="108176"/>
            <a:ext cx="1927793" cy="192779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3365500"/>
            <a:ext cx="21005800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557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005C4A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190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3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プレゼンマスターテンプレート">
  <a:themeElements>
    <a:clrScheme name="PMT_blue">
      <a:dk1>
        <a:srgbClr val="000000"/>
      </a:dk1>
      <a:lt1>
        <a:srgbClr val="FFFFFF"/>
      </a:lt1>
      <a:dk2>
        <a:srgbClr val="000066"/>
      </a:dk2>
      <a:lt2>
        <a:srgbClr val="0066CC"/>
      </a:lt2>
      <a:accent1>
        <a:srgbClr val="CC0000"/>
      </a:accent1>
      <a:accent2>
        <a:srgbClr val="CC6600"/>
      </a:accent2>
      <a:accent3>
        <a:srgbClr val="CCCC00"/>
      </a:accent3>
      <a:accent4>
        <a:srgbClr val="00CC00"/>
      </a:accent4>
      <a:accent5>
        <a:srgbClr val="0000CC"/>
      </a:accent5>
      <a:accent6>
        <a:srgbClr val="CC00CC"/>
      </a:accent6>
      <a:hlink>
        <a:srgbClr val="0000FF"/>
      </a:hlink>
      <a:folHlink>
        <a:srgbClr val="800080"/>
      </a:folHlink>
    </a:clrScheme>
    <a:fontScheme name="ユーザー定義 3">
      <a:majorFont>
        <a:latin typeface="Verdana"/>
        <a:ea typeface="メイリオ"/>
        <a:cs typeface=""/>
      </a:majorFont>
      <a:minorFont>
        <a:latin typeface="Tahoma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>
          <a:solidFill>
            <a:schemeClr val="bg1">
              <a:lumMod val="85000"/>
            </a:schemeClr>
          </a:solidFill>
        </a:ln>
      </a:spPr>
      <a:bodyPr rtlCol="0" anchor="t"/>
      <a:lstStyle>
        <a:defPPr>
          <a:spcAft>
            <a:spcPts val="600"/>
          </a:spcAft>
          <a:defRPr kumimoji="1" sz="1400" dirty="0" smtClean="0">
            <a:solidFill>
              <a:sysClr val="windowText" lastClr="00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Aft>
            <a:spcPts val="600"/>
          </a:spcAft>
          <a:defRPr kumimoji="1" sz="1400" dirty="0" smtClean="0">
            <a:latin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190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3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</TotalTime>
  <Words>68</Words>
  <Application>Microsoft Macintosh PowerPoint</Application>
  <PresentationFormat>ユーザー設定</PresentationFormat>
  <Paragraphs>12</Paragraphs>
  <Slides>8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8" baseType="lpstr">
      <vt:lpstr>Arial</vt:lpstr>
      <vt:lpstr>Baskerville SemiBold</vt:lpstr>
      <vt:lpstr>DIN Alternate</vt:lpstr>
      <vt:lpstr>DIN Condensed</vt:lpstr>
      <vt:lpstr>Helvetica</vt:lpstr>
      <vt:lpstr>Helvetica Neue</vt:lpstr>
      <vt:lpstr>Iowan Old Style Italic</vt:lpstr>
      <vt:lpstr>Iowan Old Style Roman</vt:lpstr>
      <vt:lpstr>Meiryo</vt:lpstr>
      <vt:lpstr>Meiryo UI</vt:lpstr>
      <vt:lpstr>Osaka</vt:lpstr>
      <vt:lpstr>Tahoma</vt:lpstr>
      <vt:lpstr>Wingdings</vt:lpstr>
      <vt:lpstr>Zapf Dingbats</vt:lpstr>
      <vt:lpstr>ヒラギノ角ゴ ProN W3</vt:lpstr>
      <vt:lpstr>ヒラギノ角ゴ ProN W6</vt:lpstr>
      <vt:lpstr>メイリオ</vt:lpstr>
      <vt:lpstr>New_Template9</vt:lpstr>
      <vt:lpstr>1_プレゼンマスターテンプレート</vt:lpstr>
      <vt:lpstr>シート</vt:lpstr>
      <vt:lpstr>A3RTが提供する機械学習API群 概要</vt:lpstr>
      <vt:lpstr>A3RTが提供するAPI</vt:lpstr>
      <vt:lpstr>(添付) Text Classification API - テキスト分類 </vt:lpstr>
      <vt:lpstr>(添付) Text Suggest API - テキスト生成・サジェスト </vt:lpstr>
      <vt:lpstr>(添付) Proofreading API - 文章校閲 </vt:lpstr>
      <vt:lpstr>(添付) Talk API - チャットボット </vt:lpstr>
      <vt:lpstr>(添付) Listing API - レコメンド </vt:lpstr>
      <vt:lpstr>(添付) Image Influence API - 画像評価 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リクルートにおけるAI活用</dc:title>
  <cp:lastModifiedBy>Microsoft Office ユーザー</cp:lastModifiedBy>
  <cp:revision>53</cp:revision>
  <cp:lastPrinted>2017-12-21T03:06:24Z</cp:lastPrinted>
  <dcterms:modified xsi:type="dcterms:W3CDTF">2018-01-27T01:21:36Z</dcterms:modified>
</cp:coreProperties>
</file>