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8" r:id="rId3"/>
    <p:sldId id="260" r:id="rId4"/>
    <p:sldId id="261" r:id="rId5"/>
    <p:sldId id="256" r:id="rId6"/>
    <p:sldId id="257" r:id="rId7"/>
    <p:sldId id="259" r:id="rId8"/>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3C7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120"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ja-JP" altLang="en-US"/>
              <a:t>マスター タイトルの書式設定</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94CB434E-EB7F-450F-83AE-F98E1C1B27EC}" type="datetimeFigureOut">
              <a:rPr kumimoji="1" lang="ja-JP" altLang="en-US" smtClean="0"/>
              <a:t>2025/6/28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E0EEF1-72C0-4982-9055-A54A1C8BA1C6}" type="slidenum">
              <a:rPr kumimoji="1" lang="ja-JP" altLang="en-US" smtClean="0"/>
              <a:t>‹#›</a:t>
            </a:fld>
            <a:endParaRPr kumimoji="1" lang="ja-JP" altLang="en-US"/>
          </a:p>
        </p:txBody>
      </p:sp>
    </p:spTree>
    <p:extLst>
      <p:ext uri="{BB962C8B-B14F-4D97-AF65-F5344CB8AC3E}">
        <p14:creationId xmlns:p14="http://schemas.microsoft.com/office/powerpoint/2010/main" val="3817087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4CB434E-EB7F-450F-83AE-F98E1C1B27EC}" type="datetimeFigureOut">
              <a:rPr kumimoji="1" lang="ja-JP" altLang="en-US" smtClean="0"/>
              <a:t>2025/6/28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E0EEF1-72C0-4982-9055-A54A1C8BA1C6}" type="slidenum">
              <a:rPr kumimoji="1" lang="ja-JP" altLang="en-US" smtClean="0"/>
              <a:t>‹#›</a:t>
            </a:fld>
            <a:endParaRPr kumimoji="1" lang="ja-JP" altLang="en-US"/>
          </a:p>
        </p:txBody>
      </p:sp>
    </p:spTree>
    <p:extLst>
      <p:ext uri="{BB962C8B-B14F-4D97-AF65-F5344CB8AC3E}">
        <p14:creationId xmlns:p14="http://schemas.microsoft.com/office/powerpoint/2010/main" val="7091664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4CB434E-EB7F-450F-83AE-F98E1C1B27EC}" type="datetimeFigureOut">
              <a:rPr kumimoji="1" lang="ja-JP" altLang="en-US" smtClean="0"/>
              <a:t>2025/6/28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E0EEF1-72C0-4982-9055-A54A1C8BA1C6}" type="slidenum">
              <a:rPr kumimoji="1" lang="ja-JP" altLang="en-US" smtClean="0"/>
              <a:t>‹#›</a:t>
            </a:fld>
            <a:endParaRPr kumimoji="1" lang="ja-JP" altLang="en-US"/>
          </a:p>
        </p:txBody>
      </p:sp>
    </p:spTree>
    <p:extLst>
      <p:ext uri="{BB962C8B-B14F-4D97-AF65-F5344CB8AC3E}">
        <p14:creationId xmlns:p14="http://schemas.microsoft.com/office/powerpoint/2010/main" val="2409942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4CB434E-EB7F-450F-83AE-F98E1C1B27EC}" type="datetimeFigureOut">
              <a:rPr kumimoji="1" lang="ja-JP" altLang="en-US" smtClean="0"/>
              <a:t>2025/6/28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E0EEF1-72C0-4982-9055-A54A1C8BA1C6}" type="slidenum">
              <a:rPr kumimoji="1" lang="ja-JP" altLang="en-US" smtClean="0"/>
              <a:t>‹#›</a:t>
            </a:fld>
            <a:endParaRPr kumimoji="1" lang="ja-JP" altLang="en-US"/>
          </a:p>
        </p:txBody>
      </p:sp>
    </p:spTree>
    <p:extLst>
      <p:ext uri="{BB962C8B-B14F-4D97-AF65-F5344CB8AC3E}">
        <p14:creationId xmlns:p14="http://schemas.microsoft.com/office/powerpoint/2010/main" val="62694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94CB434E-EB7F-450F-83AE-F98E1C1B27EC}" type="datetimeFigureOut">
              <a:rPr kumimoji="1" lang="ja-JP" altLang="en-US" smtClean="0"/>
              <a:t>2025/6/28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3E0EEF1-72C0-4982-9055-A54A1C8BA1C6}" type="slidenum">
              <a:rPr kumimoji="1" lang="ja-JP" altLang="en-US" smtClean="0"/>
              <a:t>‹#›</a:t>
            </a:fld>
            <a:endParaRPr kumimoji="1" lang="ja-JP" altLang="en-US"/>
          </a:p>
        </p:txBody>
      </p:sp>
    </p:spTree>
    <p:extLst>
      <p:ext uri="{BB962C8B-B14F-4D97-AF65-F5344CB8AC3E}">
        <p14:creationId xmlns:p14="http://schemas.microsoft.com/office/powerpoint/2010/main" val="246046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4CB434E-EB7F-450F-83AE-F98E1C1B27EC}" type="datetimeFigureOut">
              <a:rPr kumimoji="1" lang="ja-JP" altLang="en-US" smtClean="0"/>
              <a:t>2025/6/28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3E0EEF1-72C0-4982-9055-A54A1C8BA1C6}" type="slidenum">
              <a:rPr kumimoji="1" lang="ja-JP" altLang="en-US" smtClean="0"/>
              <a:t>‹#›</a:t>
            </a:fld>
            <a:endParaRPr kumimoji="1" lang="ja-JP" altLang="en-US"/>
          </a:p>
        </p:txBody>
      </p:sp>
    </p:spTree>
    <p:extLst>
      <p:ext uri="{BB962C8B-B14F-4D97-AF65-F5344CB8AC3E}">
        <p14:creationId xmlns:p14="http://schemas.microsoft.com/office/powerpoint/2010/main" val="357043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4" name="Content Placeholder 3"/>
          <p:cNvSpPr>
            <a:spLocks noGrp="1"/>
          </p:cNvSpPr>
          <p:nvPr>
            <p:ph sz="half" idx="2"/>
          </p:nvPr>
        </p:nvSpPr>
        <p:spPr>
          <a:xfrm>
            <a:off x="881779" y="3507105"/>
            <a:ext cx="5415676"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ja-JP" altLang="en-US"/>
              <a:t>マスター テキストの書式設定</a:t>
            </a:r>
          </a:p>
        </p:txBody>
      </p:sp>
      <p:sp>
        <p:nvSpPr>
          <p:cNvPr id="6" name="Content Placeholder 5"/>
          <p:cNvSpPr>
            <a:spLocks noGrp="1"/>
          </p:cNvSpPr>
          <p:nvPr>
            <p:ph sz="quarter" idx="4"/>
          </p:nvPr>
        </p:nvSpPr>
        <p:spPr>
          <a:xfrm>
            <a:off x="6480811" y="3507105"/>
            <a:ext cx="5442347" cy="515842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4CB434E-EB7F-450F-83AE-F98E1C1B27EC}" type="datetimeFigureOut">
              <a:rPr kumimoji="1" lang="ja-JP" altLang="en-US" smtClean="0"/>
              <a:t>2025/6/28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3E0EEF1-72C0-4982-9055-A54A1C8BA1C6}" type="slidenum">
              <a:rPr kumimoji="1" lang="ja-JP" altLang="en-US" smtClean="0"/>
              <a:t>‹#›</a:t>
            </a:fld>
            <a:endParaRPr kumimoji="1" lang="ja-JP" altLang="en-US"/>
          </a:p>
        </p:txBody>
      </p:sp>
    </p:spTree>
    <p:extLst>
      <p:ext uri="{BB962C8B-B14F-4D97-AF65-F5344CB8AC3E}">
        <p14:creationId xmlns:p14="http://schemas.microsoft.com/office/powerpoint/2010/main" val="2618463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4CB434E-EB7F-450F-83AE-F98E1C1B27EC}" type="datetimeFigureOut">
              <a:rPr kumimoji="1" lang="ja-JP" altLang="en-US" smtClean="0"/>
              <a:t>2025/6/28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3E0EEF1-72C0-4982-9055-A54A1C8BA1C6}" type="slidenum">
              <a:rPr kumimoji="1" lang="ja-JP" altLang="en-US" smtClean="0"/>
              <a:t>‹#›</a:t>
            </a:fld>
            <a:endParaRPr kumimoji="1" lang="ja-JP" altLang="en-US"/>
          </a:p>
        </p:txBody>
      </p:sp>
    </p:spTree>
    <p:extLst>
      <p:ext uri="{BB962C8B-B14F-4D97-AF65-F5344CB8AC3E}">
        <p14:creationId xmlns:p14="http://schemas.microsoft.com/office/powerpoint/2010/main" val="3510529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CB434E-EB7F-450F-83AE-F98E1C1B27EC}" type="datetimeFigureOut">
              <a:rPr kumimoji="1" lang="ja-JP" altLang="en-US" smtClean="0"/>
              <a:t>2025/6/28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3E0EEF1-72C0-4982-9055-A54A1C8BA1C6}" type="slidenum">
              <a:rPr kumimoji="1" lang="ja-JP" altLang="en-US" smtClean="0"/>
              <a:t>‹#›</a:t>
            </a:fld>
            <a:endParaRPr kumimoji="1" lang="ja-JP" altLang="en-US"/>
          </a:p>
        </p:txBody>
      </p:sp>
    </p:spTree>
    <p:extLst>
      <p:ext uri="{BB962C8B-B14F-4D97-AF65-F5344CB8AC3E}">
        <p14:creationId xmlns:p14="http://schemas.microsoft.com/office/powerpoint/2010/main" val="94158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4CB434E-EB7F-450F-83AE-F98E1C1B27EC}" type="datetimeFigureOut">
              <a:rPr kumimoji="1" lang="ja-JP" altLang="en-US" smtClean="0"/>
              <a:t>2025/6/28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3E0EEF1-72C0-4982-9055-A54A1C8BA1C6}" type="slidenum">
              <a:rPr kumimoji="1" lang="ja-JP" altLang="en-US" smtClean="0"/>
              <a:t>‹#›</a:t>
            </a:fld>
            <a:endParaRPr kumimoji="1" lang="ja-JP" altLang="en-US"/>
          </a:p>
        </p:txBody>
      </p:sp>
    </p:spTree>
    <p:extLst>
      <p:ext uri="{BB962C8B-B14F-4D97-AF65-F5344CB8AC3E}">
        <p14:creationId xmlns:p14="http://schemas.microsoft.com/office/powerpoint/2010/main" val="3248732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94CB434E-EB7F-450F-83AE-F98E1C1B27EC}" type="datetimeFigureOut">
              <a:rPr kumimoji="1" lang="ja-JP" altLang="en-US" smtClean="0"/>
              <a:t>2025/6/28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3E0EEF1-72C0-4982-9055-A54A1C8BA1C6}" type="slidenum">
              <a:rPr kumimoji="1" lang="ja-JP" altLang="en-US" smtClean="0"/>
              <a:t>‹#›</a:t>
            </a:fld>
            <a:endParaRPr kumimoji="1" lang="ja-JP" altLang="en-US"/>
          </a:p>
        </p:txBody>
      </p:sp>
    </p:spTree>
    <p:extLst>
      <p:ext uri="{BB962C8B-B14F-4D97-AF65-F5344CB8AC3E}">
        <p14:creationId xmlns:p14="http://schemas.microsoft.com/office/powerpoint/2010/main" val="106420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94CB434E-EB7F-450F-83AE-F98E1C1B27EC}" type="datetimeFigureOut">
              <a:rPr kumimoji="1" lang="ja-JP" altLang="en-US" smtClean="0"/>
              <a:t>2025/6/28</a:t>
            </a:fld>
            <a:endParaRPr kumimoji="1" lang="ja-JP" altLang="en-US"/>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03E0EEF1-72C0-4982-9055-A54A1C8BA1C6}" type="slidenum">
              <a:rPr kumimoji="1" lang="ja-JP" altLang="en-US" smtClean="0"/>
              <a:t>‹#›</a:t>
            </a:fld>
            <a:endParaRPr kumimoji="1" lang="ja-JP" altLang="en-US"/>
          </a:p>
        </p:txBody>
      </p:sp>
    </p:spTree>
    <p:extLst>
      <p:ext uri="{BB962C8B-B14F-4D97-AF65-F5344CB8AC3E}">
        <p14:creationId xmlns:p14="http://schemas.microsoft.com/office/powerpoint/2010/main" val="15069480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kumimoji="1"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kumimoji="1"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kumimoji="1"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kumimoji="1"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kumimoji="1" sz="2520" kern="1200">
          <a:solidFill>
            <a:schemeClr val="tx1"/>
          </a:solidFill>
          <a:latin typeface="+mn-lt"/>
          <a:ea typeface="+mn-ea"/>
          <a:cs typeface="+mn-cs"/>
        </a:defRPr>
      </a:lvl9pPr>
    </p:bodyStyle>
    <p:otherStyle>
      <a:defPPr>
        <a:defRPr lang="en-US"/>
      </a:defPPr>
      <a:lvl1pPr marL="0" algn="l" defTabSz="1280160" rtl="0" eaLnBrk="1" latinLnBrk="0" hangingPunct="1">
        <a:defRPr kumimoji="1" sz="2520" kern="1200">
          <a:solidFill>
            <a:schemeClr val="tx1"/>
          </a:solidFill>
          <a:latin typeface="+mn-lt"/>
          <a:ea typeface="+mn-ea"/>
          <a:cs typeface="+mn-cs"/>
        </a:defRPr>
      </a:lvl1pPr>
      <a:lvl2pPr marL="640080" algn="l" defTabSz="1280160" rtl="0" eaLnBrk="1" latinLnBrk="0" hangingPunct="1">
        <a:defRPr kumimoji="1" sz="2520" kern="1200">
          <a:solidFill>
            <a:schemeClr val="tx1"/>
          </a:solidFill>
          <a:latin typeface="+mn-lt"/>
          <a:ea typeface="+mn-ea"/>
          <a:cs typeface="+mn-cs"/>
        </a:defRPr>
      </a:lvl2pPr>
      <a:lvl3pPr marL="1280160" algn="l" defTabSz="1280160" rtl="0" eaLnBrk="1" latinLnBrk="0" hangingPunct="1">
        <a:defRPr kumimoji="1" sz="2520" kern="1200">
          <a:solidFill>
            <a:schemeClr val="tx1"/>
          </a:solidFill>
          <a:latin typeface="+mn-lt"/>
          <a:ea typeface="+mn-ea"/>
          <a:cs typeface="+mn-cs"/>
        </a:defRPr>
      </a:lvl3pPr>
      <a:lvl4pPr marL="1920240" algn="l" defTabSz="1280160" rtl="0" eaLnBrk="1" latinLnBrk="0" hangingPunct="1">
        <a:defRPr kumimoji="1" sz="2520" kern="1200">
          <a:solidFill>
            <a:schemeClr val="tx1"/>
          </a:solidFill>
          <a:latin typeface="+mn-lt"/>
          <a:ea typeface="+mn-ea"/>
          <a:cs typeface="+mn-cs"/>
        </a:defRPr>
      </a:lvl4pPr>
      <a:lvl5pPr marL="2560320" algn="l" defTabSz="1280160" rtl="0" eaLnBrk="1" latinLnBrk="0" hangingPunct="1">
        <a:defRPr kumimoji="1" sz="2520" kern="1200">
          <a:solidFill>
            <a:schemeClr val="tx1"/>
          </a:solidFill>
          <a:latin typeface="+mn-lt"/>
          <a:ea typeface="+mn-ea"/>
          <a:cs typeface="+mn-cs"/>
        </a:defRPr>
      </a:lvl5pPr>
      <a:lvl6pPr marL="3200400" algn="l" defTabSz="1280160" rtl="0" eaLnBrk="1" latinLnBrk="0" hangingPunct="1">
        <a:defRPr kumimoji="1" sz="2520" kern="1200">
          <a:solidFill>
            <a:schemeClr val="tx1"/>
          </a:solidFill>
          <a:latin typeface="+mn-lt"/>
          <a:ea typeface="+mn-ea"/>
          <a:cs typeface="+mn-cs"/>
        </a:defRPr>
      </a:lvl6pPr>
      <a:lvl7pPr marL="3840480" algn="l" defTabSz="1280160" rtl="0" eaLnBrk="1" latinLnBrk="0" hangingPunct="1">
        <a:defRPr kumimoji="1" sz="2520" kern="1200">
          <a:solidFill>
            <a:schemeClr val="tx1"/>
          </a:solidFill>
          <a:latin typeface="+mn-lt"/>
          <a:ea typeface="+mn-ea"/>
          <a:cs typeface="+mn-cs"/>
        </a:defRPr>
      </a:lvl7pPr>
      <a:lvl8pPr marL="4480560" algn="l" defTabSz="1280160" rtl="0" eaLnBrk="1" latinLnBrk="0" hangingPunct="1">
        <a:defRPr kumimoji="1" sz="2520" kern="1200">
          <a:solidFill>
            <a:schemeClr val="tx1"/>
          </a:solidFill>
          <a:latin typeface="+mn-lt"/>
          <a:ea typeface="+mn-ea"/>
          <a:cs typeface="+mn-cs"/>
        </a:defRPr>
      </a:lvl8pPr>
      <a:lvl9pPr marL="5120640" algn="l" defTabSz="1280160" rtl="0" eaLnBrk="1" latinLnBrk="0" hangingPunct="1">
        <a:defRPr kumimoji="1"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A04549-A759-B64D-3919-DF53FC1E6F67}"/>
              </a:ext>
            </a:extLst>
          </p:cNvPr>
          <p:cNvSpPr>
            <a:spLocks noGrp="1"/>
          </p:cNvSpPr>
          <p:nvPr>
            <p:ph type="title"/>
          </p:nvPr>
        </p:nvSpPr>
        <p:spPr/>
        <p:txBody>
          <a:bodyPr/>
          <a:lstStyle/>
          <a:p>
            <a:r>
              <a:rPr lang="en-US" altLang="ja-JP">
                <a:solidFill>
                  <a:schemeClr val="tx1">
                    <a:lumMod val="95000"/>
                    <a:lumOff val="5000"/>
                  </a:schemeClr>
                </a:solidFill>
                <a:latin typeface="メイリオ" panose="020B0604030504040204" pitchFamily="50" charset="-128"/>
                <a:ea typeface="メイリオ" panose="020B0604030504040204" pitchFamily="50" charset="-128"/>
              </a:rPr>
              <a:t>AI</a:t>
            </a:r>
            <a:r>
              <a:rPr lang="ja-JP" altLang="en-US">
                <a:solidFill>
                  <a:schemeClr val="tx1">
                    <a:lumMod val="95000"/>
                    <a:lumOff val="5000"/>
                  </a:schemeClr>
                </a:solidFill>
                <a:latin typeface="メイリオ" panose="020B0604030504040204" pitchFamily="50" charset="-128"/>
                <a:ea typeface="メイリオ" panose="020B0604030504040204" pitchFamily="50" charset="-128"/>
              </a:rPr>
              <a:t>スプリント</a:t>
            </a:r>
            <a:r>
              <a:rPr lang="ja-JP" altLang="en-US">
                <a:latin typeface="メイリオ" panose="020B0604030504040204" pitchFamily="50" charset="-128"/>
                <a:ea typeface="メイリオ" panose="020B0604030504040204" pitchFamily="50" charset="-128"/>
              </a:rPr>
              <a:t>開発の基本フローに関する検討</a:t>
            </a:r>
            <a:endParaRPr lang="ja-JP" altLang="en-US"/>
          </a:p>
        </p:txBody>
      </p:sp>
    </p:spTree>
    <p:extLst>
      <p:ext uri="{BB962C8B-B14F-4D97-AF65-F5344CB8AC3E}">
        <p14:creationId xmlns:p14="http://schemas.microsoft.com/office/powerpoint/2010/main" val="3998226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9" name="グループ化 438">
            <a:extLst>
              <a:ext uri="{FF2B5EF4-FFF2-40B4-BE49-F238E27FC236}">
                <a16:creationId xmlns:a16="http://schemas.microsoft.com/office/drawing/2014/main" id="{A7142DB3-0715-0314-C694-43E873581759}"/>
              </a:ext>
            </a:extLst>
          </p:cNvPr>
          <p:cNvGrpSpPr/>
          <p:nvPr/>
        </p:nvGrpSpPr>
        <p:grpSpPr>
          <a:xfrm>
            <a:off x="456500" y="1392866"/>
            <a:ext cx="11935624" cy="6648828"/>
            <a:chOff x="151700" y="21266"/>
            <a:chExt cx="11935624" cy="6648828"/>
          </a:xfrm>
        </p:grpSpPr>
        <p:sp>
          <p:nvSpPr>
            <p:cNvPr id="273" name="正方形/長方形 272">
              <a:extLst>
                <a:ext uri="{FF2B5EF4-FFF2-40B4-BE49-F238E27FC236}">
                  <a16:creationId xmlns:a16="http://schemas.microsoft.com/office/drawing/2014/main" id="{00E8EFC1-C52F-C060-A384-2F531DCA5D02}"/>
                </a:ext>
              </a:extLst>
            </p:cNvPr>
            <p:cNvSpPr/>
            <p:nvPr/>
          </p:nvSpPr>
          <p:spPr>
            <a:xfrm>
              <a:off x="2085788" y="4174661"/>
              <a:ext cx="2038907" cy="1075081"/>
            </a:xfrm>
            <a:prstGeom prst="rect">
              <a:avLst/>
            </a:prstGeom>
            <a:ln>
              <a:solidFill>
                <a:srgbClr val="0000FF"/>
              </a:solidFill>
            </a:ln>
          </p:spPr>
          <p:style>
            <a:lnRef idx="2">
              <a:schemeClr val="accent1"/>
            </a:lnRef>
            <a:fillRef idx="1">
              <a:schemeClr val="lt1"/>
            </a:fillRef>
            <a:effectRef idx="0">
              <a:schemeClr val="accent1"/>
            </a:effectRef>
            <a:fontRef idx="minor">
              <a:schemeClr val="dk1"/>
            </a:fontRef>
          </p:style>
          <p:txBody>
            <a:bodyPr rtlCol="0" anchor="t"/>
            <a:lstStyle/>
            <a:p>
              <a:r>
                <a:rPr lang="ja-JP" altLang="en-US" sz="700">
                  <a:solidFill>
                    <a:schemeClr val="tx1">
                      <a:lumMod val="95000"/>
                      <a:lumOff val="5000"/>
                    </a:schemeClr>
                  </a:solidFill>
                  <a:latin typeface="メイリオ" panose="020B0604030504040204" pitchFamily="50" charset="-128"/>
                  <a:ea typeface="メイリオ" panose="020B0604030504040204" pitchFamily="50" charset="-128"/>
                </a:rPr>
                <a:t>開発開始の際に作成する情報</a:t>
              </a:r>
            </a:p>
          </p:txBody>
        </p:sp>
        <p:sp>
          <p:nvSpPr>
            <p:cNvPr id="272" name="正方形/長方形 271">
              <a:extLst>
                <a:ext uri="{FF2B5EF4-FFF2-40B4-BE49-F238E27FC236}">
                  <a16:creationId xmlns:a16="http://schemas.microsoft.com/office/drawing/2014/main" id="{EEE35576-91EF-6C46-3038-CD70E0479753}"/>
                </a:ext>
              </a:extLst>
            </p:cNvPr>
            <p:cNvSpPr/>
            <p:nvPr/>
          </p:nvSpPr>
          <p:spPr>
            <a:xfrm>
              <a:off x="151700" y="2750996"/>
              <a:ext cx="1830009" cy="2498745"/>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t"/>
            <a:lstStyle/>
            <a:p>
              <a:r>
                <a:rPr lang="ja-JP" altLang="en-US" sz="700">
                  <a:solidFill>
                    <a:schemeClr val="tx1">
                      <a:lumMod val="95000"/>
                      <a:lumOff val="5000"/>
                    </a:schemeClr>
                  </a:solidFill>
                  <a:latin typeface="メイリオ" panose="020B0604030504040204" pitchFamily="50" charset="-128"/>
                  <a:ea typeface="メイリオ" panose="020B0604030504040204" pitchFamily="50" charset="-128"/>
                </a:rPr>
                <a:t>開発開始の際に</a:t>
              </a:r>
              <a:r>
                <a:rPr lang="en-US" altLang="ja-JP" sz="700">
                  <a:solidFill>
                    <a:schemeClr val="tx1">
                      <a:lumMod val="95000"/>
                      <a:lumOff val="5000"/>
                    </a:schemeClr>
                  </a:solidFill>
                  <a:latin typeface="メイリオ" panose="020B0604030504040204" pitchFamily="50" charset="-128"/>
                  <a:ea typeface="メイリオ" panose="020B0604030504040204" pitchFamily="50" charset="-128"/>
                </a:rPr>
                <a:t>AI</a:t>
              </a:r>
              <a:r>
                <a:rPr lang="ja-JP" altLang="en-US" sz="700">
                  <a:solidFill>
                    <a:schemeClr val="tx1">
                      <a:lumMod val="95000"/>
                      <a:lumOff val="5000"/>
                    </a:schemeClr>
                  </a:solidFill>
                  <a:latin typeface="メイリオ" panose="020B0604030504040204" pitchFamily="50" charset="-128"/>
                  <a:ea typeface="メイリオ" panose="020B0604030504040204" pitchFamily="50" charset="-128"/>
                </a:rPr>
                <a:t>に与えられる情報</a:t>
              </a:r>
            </a:p>
          </p:txBody>
        </p:sp>
        <p:sp>
          <p:nvSpPr>
            <p:cNvPr id="4" name="正方形/長方形 3">
              <a:extLst>
                <a:ext uri="{FF2B5EF4-FFF2-40B4-BE49-F238E27FC236}">
                  <a16:creationId xmlns:a16="http://schemas.microsoft.com/office/drawing/2014/main" id="{983CC913-DD87-F4E2-22FF-5D4A4915FB35}"/>
                </a:ext>
              </a:extLst>
            </p:cNvPr>
            <p:cNvSpPr/>
            <p:nvPr/>
          </p:nvSpPr>
          <p:spPr>
            <a:xfrm>
              <a:off x="4208451" y="21266"/>
              <a:ext cx="7266738" cy="5636176"/>
            </a:xfrm>
            <a:prstGeom prst="rect">
              <a:avLst/>
            </a:prstGeom>
            <a:ln>
              <a:solidFill>
                <a:srgbClr val="FFC000"/>
              </a:solidFill>
            </a:ln>
          </p:spPr>
          <p:style>
            <a:lnRef idx="2">
              <a:schemeClr val="accent5"/>
            </a:lnRef>
            <a:fillRef idx="1">
              <a:schemeClr val="lt1"/>
            </a:fillRef>
            <a:effectRef idx="0">
              <a:schemeClr val="accent5"/>
            </a:effectRef>
            <a:fontRef idx="minor">
              <a:schemeClr val="dk1"/>
            </a:fontRef>
          </p:style>
          <p:txBody>
            <a:bodyPr rtlCol="0" anchor="t"/>
            <a:lstStyle/>
            <a:p>
              <a:r>
                <a:rPr lang="ja-JP" altLang="en-US" sz="700">
                  <a:solidFill>
                    <a:schemeClr val="tx1">
                      <a:lumMod val="95000"/>
                      <a:lumOff val="5000"/>
                    </a:schemeClr>
                  </a:solidFill>
                  <a:latin typeface="メイリオ" panose="020B0604030504040204" pitchFamily="50" charset="-128"/>
                  <a:ea typeface="メイリオ" panose="020B0604030504040204" pitchFamily="50" charset="-128"/>
                </a:rPr>
                <a:t>リリースレベルの</a:t>
              </a:r>
              <a:r>
                <a:rPr lang="en-US" altLang="ja-JP" sz="700">
                  <a:solidFill>
                    <a:schemeClr val="tx1">
                      <a:lumMod val="95000"/>
                      <a:lumOff val="5000"/>
                    </a:schemeClr>
                  </a:solidFill>
                  <a:latin typeface="メイリオ" panose="020B0604030504040204" pitchFamily="50" charset="-128"/>
                  <a:ea typeface="メイリオ" panose="020B0604030504040204" pitchFamily="50" charset="-128"/>
                </a:rPr>
                <a:t>DONE</a:t>
              </a:r>
              <a:r>
                <a:rPr lang="ja-JP" altLang="en-US" sz="700">
                  <a:solidFill>
                    <a:schemeClr val="tx1">
                      <a:lumMod val="95000"/>
                      <a:lumOff val="5000"/>
                    </a:schemeClr>
                  </a:solidFill>
                  <a:latin typeface="メイリオ" panose="020B0604030504040204" pitchFamily="50" charset="-128"/>
                  <a:ea typeface="メイリオ" panose="020B0604030504040204" pitchFamily="50" charset="-128"/>
                </a:rPr>
                <a:t>の定義を満たすまで繰り返し</a:t>
              </a:r>
            </a:p>
          </p:txBody>
        </p:sp>
        <p:sp>
          <p:nvSpPr>
            <p:cNvPr id="249" name="正方形/長方形 248">
              <a:extLst>
                <a:ext uri="{FF2B5EF4-FFF2-40B4-BE49-F238E27FC236}">
                  <a16:creationId xmlns:a16="http://schemas.microsoft.com/office/drawing/2014/main" id="{C793922E-1526-E1C6-C0E2-7F823D071F3F}"/>
                </a:ext>
              </a:extLst>
            </p:cNvPr>
            <p:cNvSpPr/>
            <p:nvPr/>
          </p:nvSpPr>
          <p:spPr>
            <a:xfrm>
              <a:off x="7884106" y="697800"/>
              <a:ext cx="2931760" cy="2129504"/>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t"/>
            <a:lstStyle/>
            <a:p>
              <a:r>
                <a:rPr lang="ja-JP" altLang="en-US" sz="700">
                  <a:solidFill>
                    <a:schemeClr val="tx1">
                      <a:lumMod val="95000"/>
                      <a:lumOff val="5000"/>
                    </a:schemeClr>
                  </a:solidFill>
                  <a:latin typeface="メイリオ" panose="020B0604030504040204" pitchFamily="50" charset="-128"/>
                  <a:ea typeface="メイリオ" panose="020B0604030504040204" pitchFamily="50" charset="-128"/>
                </a:rPr>
                <a:t>リファインメント</a:t>
              </a:r>
            </a:p>
          </p:txBody>
        </p:sp>
        <p:sp>
          <p:nvSpPr>
            <p:cNvPr id="17" name="正方形/長方形 16">
              <a:extLst>
                <a:ext uri="{FF2B5EF4-FFF2-40B4-BE49-F238E27FC236}">
                  <a16:creationId xmlns:a16="http://schemas.microsoft.com/office/drawing/2014/main" id="{A309CD8D-717A-D75B-585E-FB27554D670B}"/>
                </a:ext>
              </a:extLst>
            </p:cNvPr>
            <p:cNvSpPr/>
            <p:nvPr/>
          </p:nvSpPr>
          <p:spPr>
            <a:xfrm>
              <a:off x="4482383" y="4174661"/>
              <a:ext cx="3181662" cy="1075081"/>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t"/>
            <a:lstStyle/>
            <a:p>
              <a:r>
                <a:rPr lang="ja-JP" altLang="en-US" sz="700">
                  <a:solidFill>
                    <a:schemeClr val="tx1">
                      <a:lumMod val="95000"/>
                      <a:lumOff val="5000"/>
                    </a:schemeClr>
                  </a:solidFill>
                  <a:latin typeface="メイリオ" panose="020B0604030504040204" pitchFamily="50" charset="-128"/>
                  <a:ea typeface="メイリオ" panose="020B0604030504040204" pitchFamily="50" charset="-128"/>
                </a:rPr>
                <a:t>スプリントｎの開発・テスト　</a:t>
              </a:r>
              <a:r>
                <a:rPr lang="en-US" altLang="ja-JP" sz="700">
                  <a:solidFill>
                    <a:schemeClr val="tx1">
                      <a:lumMod val="95000"/>
                      <a:lumOff val="5000"/>
                    </a:schemeClr>
                  </a:solidFill>
                  <a:latin typeface="メイリオ" panose="020B0604030504040204" pitchFamily="50" charset="-128"/>
                  <a:ea typeface="メイリオ" panose="020B0604030504040204" pitchFamily="50" charset="-128"/>
                </a:rPr>
                <a:t>(n=1...)</a:t>
              </a:r>
              <a:endParaRPr lang="ja-JP" altLang="en-US" sz="700">
                <a:solidFill>
                  <a:schemeClr val="tx1">
                    <a:lumMod val="95000"/>
                    <a:lumOff val="5000"/>
                  </a:schemeClr>
                </a:solidFill>
                <a:latin typeface="メイリオ" panose="020B0604030504040204" pitchFamily="50" charset="-128"/>
                <a:ea typeface="メイリオ" panose="020B0604030504040204" pitchFamily="50" charset="-128"/>
              </a:endParaRPr>
            </a:p>
          </p:txBody>
        </p:sp>
        <p:sp>
          <p:nvSpPr>
            <p:cNvPr id="250" name="正方形/長方形 249">
              <a:extLst>
                <a:ext uri="{FF2B5EF4-FFF2-40B4-BE49-F238E27FC236}">
                  <a16:creationId xmlns:a16="http://schemas.microsoft.com/office/drawing/2014/main" id="{B3D5BB18-70A9-D18E-BD39-23B7EC7D3421}"/>
                </a:ext>
              </a:extLst>
            </p:cNvPr>
            <p:cNvSpPr/>
            <p:nvPr/>
          </p:nvSpPr>
          <p:spPr>
            <a:xfrm>
              <a:off x="8842901" y="3793367"/>
              <a:ext cx="2462402" cy="1603754"/>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rtlCol="0" anchor="t"/>
            <a:lstStyle/>
            <a:p>
              <a:r>
                <a:rPr lang="ja-JP" altLang="en-US" sz="700">
                  <a:solidFill>
                    <a:schemeClr val="tx1">
                      <a:lumMod val="95000"/>
                      <a:lumOff val="5000"/>
                    </a:schemeClr>
                  </a:solidFill>
                  <a:latin typeface="メイリオ" panose="020B0604030504040204" pitchFamily="50" charset="-128"/>
                  <a:ea typeface="メイリオ" panose="020B0604030504040204" pitchFamily="50" charset="-128"/>
                </a:rPr>
                <a:t>レトロスペクティブ</a:t>
              </a:r>
            </a:p>
          </p:txBody>
        </p:sp>
        <p:sp>
          <p:nvSpPr>
            <p:cNvPr id="81" name="正方形/長方形 80">
              <a:extLst>
                <a:ext uri="{FF2B5EF4-FFF2-40B4-BE49-F238E27FC236}">
                  <a16:creationId xmlns:a16="http://schemas.microsoft.com/office/drawing/2014/main" id="{012165EA-406E-0A9F-A04D-8C98AB7217A6}"/>
                </a:ext>
              </a:extLst>
            </p:cNvPr>
            <p:cNvSpPr/>
            <p:nvPr/>
          </p:nvSpPr>
          <p:spPr>
            <a:xfrm>
              <a:off x="335390" y="4771970"/>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バックログ</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（大タスクレベル）</a:t>
              </a:r>
            </a:p>
          </p:txBody>
        </p:sp>
        <p:sp>
          <p:nvSpPr>
            <p:cNvPr id="87" name="フローチャート: 判断 86">
              <a:extLst>
                <a:ext uri="{FF2B5EF4-FFF2-40B4-BE49-F238E27FC236}">
                  <a16:creationId xmlns:a16="http://schemas.microsoft.com/office/drawing/2014/main" id="{32B13721-BC39-F42F-770A-019DE9118695}"/>
                </a:ext>
              </a:extLst>
            </p:cNvPr>
            <p:cNvSpPr/>
            <p:nvPr/>
          </p:nvSpPr>
          <p:spPr>
            <a:xfrm>
              <a:off x="8055490" y="1581436"/>
              <a:ext cx="1372070" cy="406269"/>
            </a:xfrm>
            <a:prstGeom prst="flowChartDecision">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次スプリント以降のバックログに変更があるか</a:t>
              </a:r>
            </a:p>
          </p:txBody>
        </p:sp>
        <p:sp>
          <p:nvSpPr>
            <p:cNvPr id="104" name="正方形/長方形 103">
              <a:extLst>
                <a:ext uri="{FF2B5EF4-FFF2-40B4-BE49-F238E27FC236}">
                  <a16:creationId xmlns:a16="http://schemas.microsoft.com/office/drawing/2014/main" id="{79F4604A-7506-30A8-17DC-D312B67197D4}"/>
                </a:ext>
              </a:extLst>
            </p:cNvPr>
            <p:cNvSpPr/>
            <p:nvPr/>
          </p:nvSpPr>
          <p:spPr>
            <a:xfrm>
              <a:off x="9763178" y="1624829"/>
              <a:ext cx="912898"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バックログの改定</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p:txBody>
        </p:sp>
        <p:cxnSp>
          <p:nvCxnSpPr>
            <p:cNvPr id="106" name="直線矢印コネクタ 105">
              <a:extLst>
                <a:ext uri="{FF2B5EF4-FFF2-40B4-BE49-F238E27FC236}">
                  <a16:creationId xmlns:a16="http://schemas.microsoft.com/office/drawing/2014/main" id="{9234546F-C3F1-1341-CF5A-0948C2CE7612}"/>
                </a:ext>
              </a:extLst>
            </p:cNvPr>
            <p:cNvCxnSpPr>
              <a:cxnSpLocks/>
              <a:stCxn id="87" idx="3"/>
              <a:endCxn id="104" idx="1"/>
            </p:cNvCxnSpPr>
            <p:nvPr/>
          </p:nvCxnSpPr>
          <p:spPr>
            <a:xfrm flipV="1">
              <a:off x="9427560" y="1777446"/>
              <a:ext cx="335618" cy="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5" name="テキスト ボックス 114">
              <a:extLst>
                <a:ext uri="{FF2B5EF4-FFF2-40B4-BE49-F238E27FC236}">
                  <a16:creationId xmlns:a16="http://schemas.microsoft.com/office/drawing/2014/main" id="{129412B1-7A5A-8A44-E99A-0A371BB609BF}"/>
                </a:ext>
              </a:extLst>
            </p:cNvPr>
            <p:cNvSpPr txBox="1"/>
            <p:nvPr/>
          </p:nvSpPr>
          <p:spPr>
            <a:xfrm>
              <a:off x="9344791" y="1607408"/>
              <a:ext cx="354584" cy="200055"/>
            </a:xfrm>
            <a:prstGeom prst="rect">
              <a:avLst/>
            </a:prstGeom>
            <a:noFill/>
          </p:spPr>
          <p:txBody>
            <a:bodyPr wrap="none" rtlCol="0">
              <a:spAutoFit/>
            </a:bodyPr>
            <a:lstStyle/>
            <a:p>
              <a:r>
                <a:rPr lang="en-US" altLang="ja-JP" sz="700">
                  <a:latin typeface="メイリオ" panose="020B0604030504040204" pitchFamily="50" charset="-128"/>
                  <a:ea typeface="メイリオ" panose="020B0604030504040204" pitchFamily="50" charset="-128"/>
                </a:rPr>
                <a:t>YES</a:t>
              </a:r>
              <a:endParaRPr lang="ja-JP" altLang="en-US" sz="700">
                <a:latin typeface="メイリオ" panose="020B0604030504040204" pitchFamily="50" charset="-128"/>
                <a:ea typeface="メイリオ" panose="020B0604030504040204" pitchFamily="50" charset="-128"/>
              </a:endParaRPr>
            </a:p>
          </p:txBody>
        </p:sp>
        <p:sp>
          <p:nvSpPr>
            <p:cNvPr id="120" name="正方形/長方形 119">
              <a:extLst>
                <a:ext uri="{FF2B5EF4-FFF2-40B4-BE49-F238E27FC236}">
                  <a16:creationId xmlns:a16="http://schemas.microsoft.com/office/drawing/2014/main" id="{F8EE0E25-E90B-B853-B359-F17DB374A70B}"/>
                </a:ext>
              </a:extLst>
            </p:cNvPr>
            <p:cNvSpPr/>
            <p:nvPr/>
          </p:nvSpPr>
          <p:spPr>
            <a:xfrm>
              <a:off x="3088536" y="4509326"/>
              <a:ext cx="912898" cy="406266"/>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スプリントのタスクの策定</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（優先度・実行の順序付け）</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p:txBody>
        </p:sp>
        <p:cxnSp>
          <p:nvCxnSpPr>
            <p:cNvPr id="124" name="直線矢印コネクタ 123">
              <a:extLst>
                <a:ext uri="{FF2B5EF4-FFF2-40B4-BE49-F238E27FC236}">
                  <a16:creationId xmlns:a16="http://schemas.microsoft.com/office/drawing/2014/main" id="{FAE657F9-42FC-2288-7995-507B5D5CB3AE}"/>
                </a:ext>
              </a:extLst>
            </p:cNvPr>
            <p:cNvCxnSpPr>
              <a:cxnSpLocks/>
              <a:stCxn id="120" idx="3"/>
              <a:endCxn id="17" idx="1"/>
            </p:cNvCxnSpPr>
            <p:nvPr/>
          </p:nvCxnSpPr>
          <p:spPr>
            <a:xfrm flipV="1">
              <a:off x="4001434" y="4712202"/>
              <a:ext cx="480949" cy="2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コネクタ: カギ線 126">
              <a:extLst>
                <a:ext uri="{FF2B5EF4-FFF2-40B4-BE49-F238E27FC236}">
                  <a16:creationId xmlns:a16="http://schemas.microsoft.com/office/drawing/2014/main" id="{6DC28286-4641-3996-AB53-DBFB7C736459}"/>
                </a:ext>
              </a:extLst>
            </p:cNvPr>
            <p:cNvCxnSpPr>
              <a:cxnSpLocks/>
              <a:stCxn id="216" idx="1"/>
              <a:endCxn id="17" idx="0"/>
            </p:cNvCxnSpPr>
            <p:nvPr/>
          </p:nvCxnSpPr>
          <p:spPr>
            <a:xfrm rot="10800000" flipV="1">
              <a:off x="6073214" y="1098431"/>
              <a:ext cx="1982276" cy="307623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30" name="テキスト ボックス 129">
              <a:extLst>
                <a:ext uri="{FF2B5EF4-FFF2-40B4-BE49-F238E27FC236}">
                  <a16:creationId xmlns:a16="http://schemas.microsoft.com/office/drawing/2014/main" id="{9EA59599-B26D-6E1A-FC92-7A54A7B04F28}"/>
                </a:ext>
              </a:extLst>
            </p:cNvPr>
            <p:cNvSpPr txBox="1"/>
            <p:nvPr/>
          </p:nvSpPr>
          <p:spPr>
            <a:xfrm>
              <a:off x="8444377" y="1392678"/>
              <a:ext cx="320922" cy="200055"/>
            </a:xfrm>
            <a:prstGeom prst="rect">
              <a:avLst/>
            </a:prstGeom>
            <a:noFill/>
          </p:spPr>
          <p:txBody>
            <a:bodyPr wrap="none" rtlCol="0">
              <a:spAutoFit/>
            </a:bodyPr>
            <a:lstStyle/>
            <a:p>
              <a:r>
                <a:rPr lang="en-US" altLang="ja-JP" sz="700">
                  <a:latin typeface="メイリオ" panose="020B0604030504040204" pitchFamily="50" charset="-128"/>
                  <a:ea typeface="メイリオ" panose="020B0604030504040204" pitchFamily="50" charset="-128"/>
                </a:rPr>
                <a:t>NO</a:t>
              </a:r>
              <a:endParaRPr lang="ja-JP" altLang="en-US" sz="700">
                <a:latin typeface="メイリオ" panose="020B0604030504040204" pitchFamily="50" charset="-128"/>
                <a:ea typeface="メイリオ" panose="020B0604030504040204" pitchFamily="50" charset="-128"/>
              </a:endParaRPr>
            </a:p>
          </p:txBody>
        </p:sp>
        <p:sp>
          <p:nvSpPr>
            <p:cNvPr id="135" name="テキスト ボックス 134">
              <a:extLst>
                <a:ext uri="{FF2B5EF4-FFF2-40B4-BE49-F238E27FC236}">
                  <a16:creationId xmlns:a16="http://schemas.microsoft.com/office/drawing/2014/main" id="{C47E83A5-54DC-0B4E-1CDD-06BDF17A0F01}"/>
                </a:ext>
              </a:extLst>
            </p:cNvPr>
            <p:cNvSpPr txBox="1"/>
            <p:nvPr/>
          </p:nvSpPr>
          <p:spPr>
            <a:xfrm>
              <a:off x="354571" y="194348"/>
              <a:ext cx="3435556" cy="369332"/>
            </a:xfrm>
            <a:prstGeom prst="rect">
              <a:avLst/>
            </a:prstGeom>
            <a:noFill/>
          </p:spPr>
          <p:txBody>
            <a:bodyPr wrap="none" rtlCol="0">
              <a:spAutoFit/>
            </a:bodyPr>
            <a:lstStyle/>
            <a:p>
              <a:r>
                <a:rPr lang="en-US" altLang="ja-JP">
                  <a:solidFill>
                    <a:schemeClr val="tx1">
                      <a:lumMod val="95000"/>
                      <a:lumOff val="5000"/>
                    </a:schemeClr>
                  </a:solidFill>
                  <a:latin typeface="メイリオ" panose="020B0604030504040204" pitchFamily="50" charset="-128"/>
                  <a:ea typeface="メイリオ" panose="020B0604030504040204" pitchFamily="50" charset="-128"/>
                </a:rPr>
                <a:t>AI</a:t>
              </a:r>
              <a:r>
                <a:rPr lang="ja-JP" altLang="en-US">
                  <a:solidFill>
                    <a:schemeClr val="tx1">
                      <a:lumMod val="95000"/>
                      <a:lumOff val="5000"/>
                    </a:schemeClr>
                  </a:solidFill>
                  <a:latin typeface="メイリオ" panose="020B0604030504040204" pitchFamily="50" charset="-128"/>
                  <a:ea typeface="メイリオ" panose="020B0604030504040204" pitchFamily="50" charset="-128"/>
                </a:rPr>
                <a:t>スプリント</a:t>
              </a:r>
              <a:r>
                <a:rPr lang="ja-JP" altLang="en-US">
                  <a:latin typeface="メイリオ" panose="020B0604030504040204" pitchFamily="50" charset="-128"/>
                  <a:ea typeface="メイリオ" panose="020B0604030504040204" pitchFamily="50" charset="-128"/>
                </a:rPr>
                <a:t>開発の基本フロー</a:t>
              </a:r>
            </a:p>
          </p:txBody>
        </p:sp>
        <p:sp>
          <p:nvSpPr>
            <p:cNvPr id="139" name="正方形/長方形 138">
              <a:extLst>
                <a:ext uri="{FF2B5EF4-FFF2-40B4-BE49-F238E27FC236}">
                  <a16:creationId xmlns:a16="http://schemas.microsoft.com/office/drawing/2014/main" id="{B1C4CF32-AB41-AB23-F8CD-12A2BE100015}"/>
                </a:ext>
              </a:extLst>
            </p:cNvPr>
            <p:cNvSpPr/>
            <p:nvPr/>
          </p:nvSpPr>
          <p:spPr>
            <a:xfrm>
              <a:off x="335388" y="3480899"/>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非機能要件</a:t>
              </a:r>
            </a:p>
          </p:txBody>
        </p:sp>
        <p:sp>
          <p:nvSpPr>
            <p:cNvPr id="140" name="正方形/長方形 139">
              <a:extLst>
                <a:ext uri="{FF2B5EF4-FFF2-40B4-BE49-F238E27FC236}">
                  <a16:creationId xmlns:a16="http://schemas.microsoft.com/office/drawing/2014/main" id="{544C9437-C8DE-1BF2-16A5-40D0C6BA346F}"/>
                </a:ext>
              </a:extLst>
            </p:cNvPr>
            <p:cNvSpPr/>
            <p:nvPr/>
          </p:nvSpPr>
          <p:spPr>
            <a:xfrm>
              <a:off x="335388" y="4346224"/>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600">
                  <a:solidFill>
                    <a:schemeClr val="tx1">
                      <a:lumMod val="95000"/>
                      <a:lumOff val="5000"/>
                    </a:schemeClr>
                  </a:solidFill>
                  <a:latin typeface="メイリオ" panose="020B0604030504040204" pitchFamily="50" charset="-128"/>
                  <a:ea typeface="メイリオ" panose="020B0604030504040204" pitchFamily="50" charset="-128"/>
                </a:rPr>
                <a:t>DONE</a:t>
              </a: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の定義</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（タスク／ステップ／</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リリースの単位で定義）</a:t>
              </a:r>
            </a:p>
          </p:txBody>
        </p:sp>
        <p:sp>
          <p:nvSpPr>
            <p:cNvPr id="141" name="正方形/長方形 140">
              <a:extLst>
                <a:ext uri="{FF2B5EF4-FFF2-40B4-BE49-F238E27FC236}">
                  <a16:creationId xmlns:a16="http://schemas.microsoft.com/office/drawing/2014/main" id="{13AB3D1E-17CA-4040-98C1-DDB82ED67A2F}"/>
                </a:ext>
              </a:extLst>
            </p:cNvPr>
            <p:cNvSpPr/>
            <p:nvPr/>
          </p:nvSpPr>
          <p:spPr>
            <a:xfrm>
              <a:off x="335388" y="3051045"/>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機能要件</a:t>
              </a:r>
            </a:p>
          </p:txBody>
        </p:sp>
        <p:sp>
          <p:nvSpPr>
            <p:cNvPr id="142" name="正方形/長方形 141">
              <a:extLst>
                <a:ext uri="{FF2B5EF4-FFF2-40B4-BE49-F238E27FC236}">
                  <a16:creationId xmlns:a16="http://schemas.microsoft.com/office/drawing/2014/main" id="{FE377C1B-790D-0D66-D86D-85804064B300}"/>
                </a:ext>
              </a:extLst>
            </p:cNvPr>
            <p:cNvSpPr/>
            <p:nvPr/>
          </p:nvSpPr>
          <p:spPr>
            <a:xfrm>
              <a:off x="335388" y="3906645"/>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プロジェクトの開発ルール</a:t>
              </a:r>
              <a:endParaRPr lang="ja-JP" altLang="en-US" sz="500">
                <a:solidFill>
                  <a:schemeClr val="tx1">
                    <a:lumMod val="95000"/>
                    <a:lumOff val="5000"/>
                  </a:schemeClr>
                </a:solidFill>
                <a:latin typeface="メイリオ" panose="020B0604030504040204" pitchFamily="50" charset="-128"/>
                <a:ea typeface="メイリオ" panose="020B0604030504040204" pitchFamily="50" charset="-128"/>
              </a:endParaRPr>
            </a:p>
          </p:txBody>
        </p:sp>
        <p:cxnSp>
          <p:nvCxnSpPr>
            <p:cNvPr id="143" name="コネクタ: カギ線 142">
              <a:extLst>
                <a:ext uri="{FF2B5EF4-FFF2-40B4-BE49-F238E27FC236}">
                  <a16:creationId xmlns:a16="http://schemas.microsoft.com/office/drawing/2014/main" id="{FDF61D30-D8A5-40B5-2ACD-8B107584B52E}"/>
                </a:ext>
              </a:extLst>
            </p:cNvPr>
            <p:cNvCxnSpPr>
              <a:cxnSpLocks/>
              <a:stCxn id="141" idx="3"/>
              <a:endCxn id="417" idx="1"/>
            </p:cNvCxnSpPr>
            <p:nvPr/>
          </p:nvCxnSpPr>
          <p:spPr>
            <a:xfrm>
              <a:off x="1439995" y="3203662"/>
              <a:ext cx="767857" cy="15132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6" name="コネクタ: カギ線 145">
              <a:extLst>
                <a:ext uri="{FF2B5EF4-FFF2-40B4-BE49-F238E27FC236}">
                  <a16:creationId xmlns:a16="http://schemas.microsoft.com/office/drawing/2014/main" id="{B997623B-6517-064F-0850-B746B5B4C76D}"/>
                </a:ext>
              </a:extLst>
            </p:cNvPr>
            <p:cNvCxnSpPr>
              <a:cxnSpLocks/>
              <a:stCxn id="139" idx="3"/>
              <a:endCxn id="417" idx="1"/>
            </p:cNvCxnSpPr>
            <p:nvPr/>
          </p:nvCxnSpPr>
          <p:spPr>
            <a:xfrm>
              <a:off x="1439995" y="3633516"/>
              <a:ext cx="767857" cy="108344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コネクタ: カギ線 148">
              <a:extLst>
                <a:ext uri="{FF2B5EF4-FFF2-40B4-BE49-F238E27FC236}">
                  <a16:creationId xmlns:a16="http://schemas.microsoft.com/office/drawing/2014/main" id="{E8DA1E9A-5568-E1AC-810B-62489A79AF17}"/>
                </a:ext>
              </a:extLst>
            </p:cNvPr>
            <p:cNvCxnSpPr>
              <a:cxnSpLocks/>
              <a:stCxn id="142" idx="3"/>
              <a:endCxn id="417" idx="1"/>
            </p:cNvCxnSpPr>
            <p:nvPr/>
          </p:nvCxnSpPr>
          <p:spPr>
            <a:xfrm>
              <a:off x="1439995" y="4059262"/>
              <a:ext cx="767857" cy="65769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2" name="コネクタ: カギ線 151">
              <a:extLst>
                <a:ext uri="{FF2B5EF4-FFF2-40B4-BE49-F238E27FC236}">
                  <a16:creationId xmlns:a16="http://schemas.microsoft.com/office/drawing/2014/main" id="{B5C625DB-5D66-D330-2EDD-C9BF91751F17}"/>
                </a:ext>
              </a:extLst>
            </p:cNvPr>
            <p:cNvCxnSpPr>
              <a:cxnSpLocks/>
              <a:stCxn id="140" idx="3"/>
              <a:endCxn id="417" idx="1"/>
            </p:cNvCxnSpPr>
            <p:nvPr/>
          </p:nvCxnSpPr>
          <p:spPr>
            <a:xfrm>
              <a:off x="1439995" y="4498841"/>
              <a:ext cx="767857" cy="2181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46DA6902-B02F-5ADA-9256-85ED4A2D8492}"/>
                </a:ext>
              </a:extLst>
            </p:cNvPr>
            <p:cNvCxnSpPr>
              <a:cxnSpLocks/>
              <a:stCxn id="157" idx="0"/>
              <a:endCxn id="87" idx="2"/>
            </p:cNvCxnSpPr>
            <p:nvPr/>
          </p:nvCxnSpPr>
          <p:spPr>
            <a:xfrm flipV="1">
              <a:off x="8741080" y="1987705"/>
              <a:ext cx="445" cy="285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7" name="フローチャート: 判断 156">
              <a:extLst>
                <a:ext uri="{FF2B5EF4-FFF2-40B4-BE49-F238E27FC236}">
                  <a16:creationId xmlns:a16="http://schemas.microsoft.com/office/drawing/2014/main" id="{2191C7A5-3934-5410-7AC9-834F2BFCD8D1}"/>
                </a:ext>
              </a:extLst>
            </p:cNvPr>
            <p:cNvSpPr/>
            <p:nvPr/>
          </p:nvSpPr>
          <p:spPr>
            <a:xfrm>
              <a:off x="8055045" y="2272830"/>
              <a:ext cx="1372070" cy="406269"/>
            </a:xfrm>
            <a:prstGeom prst="flowChartDecision">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機能要件・非機能要件に変更があるか</a:t>
              </a:r>
            </a:p>
          </p:txBody>
        </p:sp>
        <p:sp>
          <p:nvSpPr>
            <p:cNvPr id="158" name="テキスト ボックス 157">
              <a:extLst>
                <a:ext uri="{FF2B5EF4-FFF2-40B4-BE49-F238E27FC236}">
                  <a16:creationId xmlns:a16="http://schemas.microsoft.com/office/drawing/2014/main" id="{8AB8E174-F4B4-F177-085F-F0D4D96FD423}"/>
                </a:ext>
              </a:extLst>
            </p:cNvPr>
            <p:cNvSpPr txBox="1"/>
            <p:nvPr/>
          </p:nvSpPr>
          <p:spPr>
            <a:xfrm>
              <a:off x="8448047" y="2112288"/>
              <a:ext cx="320922" cy="200055"/>
            </a:xfrm>
            <a:prstGeom prst="rect">
              <a:avLst/>
            </a:prstGeom>
            <a:noFill/>
          </p:spPr>
          <p:txBody>
            <a:bodyPr wrap="none" rtlCol="0">
              <a:spAutoFit/>
            </a:bodyPr>
            <a:lstStyle/>
            <a:p>
              <a:r>
                <a:rPr lang="en-US" altLang="ja-JP" sz="700">
                  <a:latin typeface="メイリオ" panose="020B0604030504040204" pitchFamily="50" charset="-128"/>
                  <a:ea typeface="メイリオ" panose="020B0604030504040204" pitchFamily="50" charset="-128"/>
                </a:rPr>
                <a:t>NO</a:t>
              </a:r>
              <a:endParaRPr lang="ja-JP" altLang="en-US" sz="700">
                <a:latin typeface="メイリオ" panose="020B0604030504040204" pitchFamily="50" charset="-128"/>
                <a:ea typeface="メイリオ" panose="020B0604030504040204" pitchFamily="50" charset="-128"/>
              </a:endParaRPr>
            </a:p>
          </p:txBody>
        </p:sp>
        <p:sp>
          <p:nvSpPr>
            <p:cNvPr id="159" name="正方形/長方形 158">
              <a:extLst>
                <a:ext uri="{FF2B5EF4-FFF2-40B4-BE49-F238E27FC236}">
                  <a16:creationId xmlns:a16="http://schemas.microsoft.com/office/drawing/2014/main" id="{E2B4A97C-7606-9038-064A-D3392F819A78}"/>
                </a:ext>
              </a:extLst>
            </p:cNvPr>
            <p:cNvSpPr/>
            <p:nvPr/>
          </p:nvSpPr>
          <p:spPr>
            <a:xfrm>
              <a:off x="9762733" y="2316223"/>
              <a:ext cx="912898"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機能要件・非機能要件の改定</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p:txBody>
        </p:sp>
        <p:cxnSp>
          <p:nvCxnSpPr>
            <p:cNvPr id="160" name="直線矢印コネクタ 159">
              <a:extLst>
                <a:ext uri="{FF2B5EF4-FFF2-40B4-BE49-F238E27FC236}">
                  <a16:creationId xmlns:a16="http://schemas.microsoft.com/office/drawing/2014/main" id="{48324238-59A8-5279-508E-38F110ED8234}"/>
                </a:ext>
              </a:extLst>
            </p:cNvPr>
            <p:cNvCxnSpPr>
              <a:cxnSpLocks/>
              <a:stCxn id="157" idx="3"/>
              <a:endCxn id="159" idx="1"/>
            </p:cNvCxnSpPr>
            <p:nvPr/>
          </p:nvCxnSpPr>
          <p:spPr>
            <a:xfrm flipV="1">
              <a:off x="9427115" y="2468840"/>
              <a:ext cx="335618" cy="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コネクタ: カギ線 160">
              <a:extLst>
                <a:ext uri="{FF2B5EF4-FFF2-40B4-BE49-F238E27FC236}">
                  <a16:creationId xmlns:a16="http://schemas.microsoft.com/office/drawing/2014/main" id="{1FCD2267-2A47-BA93-A2DB-DB238E09DAA6}"/>
                </a:ext>
              </a:extLst>
            </p:cNvPr>
            <p:cNvCxnSpPr>
              <a:cxnSpLocks/>
              <a:stCxn id="159" idx="0"/>
            </p:cNvCxnSpPr>
            <p:nvPr/>
          </p:nvCxnSpPr>
          <p:spPr>
            <a:xfrm rot="16200000" flipV="1">
              <a:off x="9365741" y="1462782"/>
              <a:ext cx="330603" cy="13762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62" name="テキスト ボックス 161">
              <a:extLst>
                <a:ext uri="{FF2B5EF4-FFF2-40B4-BE49-F238E27FC236}">
                  <a16:creationId xmlns:a16="http://schemas.microsoft.com/office/drawing/2014/main" id="{245DBAAD-41F9-23BA-6A91-ACCAA2843F80}"/>
                </a:ext>
              </a:extLst>
            </p:cNvPr>
            <p:cNvSpPr txBox="1"/>
            <p:nvPr/>
          </p:nvSpPr>
          <p:spPr>
            <a:xfrm>
              <a:off x="9344346" y="2298802"/>
              <a:ext cx="354584" cy="200055"/>
            </a:xfrm>
            <a:prstGeom prst="rect">
              <a:avLst/>
            </a:prstGeom>
            <a:noFill/>
          </p:spPr>
          <p:txBody>
            <a:bodyPr wrap="none" rtlCol="0">
              <a:spAutoFit/>
            </a:bodyPr>
            <a:lstStyle/>
            <a:p>
              <a:r>
                <a:rPr lang="en-US" altLang="ja-JP" sz="700">
                  <a:latin typeface="メイリオ" panose="020B0604030504040204" pitchFamily="50" charset="-128"/>
                  <a:ea typeface="メイリオ" panose="020B0604030504040204" pitchFamily="50" charset="-128"/>
                </a:rPr>
                <a:t>YES</a:t>
              </a:r>
              <a:endParaRPr lang="ja-JP" altLang="en-US" sz="700">
                <a:latin typeface="メイリオ" panose="020B0604030504040204" pitchFamily="50" charset="-128"/>
                <a:ea typeface="メイリオ" panose="020B0604030504040204" pitchFamily="50" charset="-128"/>
              </a:endParaRPr>
            </a:p>
          </p:txBody>
        </p:sp>
        <p:sp>
          <p:nvSpPr>
            <p:cNvPr id="175" name="テキスト ボックス 174">
              <a:extLst>
                <a:ext uri="{FF2B5EF4-FFF2-40B4-BE49-F238E27FC236}">
                  <a16:creationId xmlns:a16="http://schemas.microsoft.com/office/drawing/2014/main" id="{E76DC78F-5F73-29FD-CF7D-A1C60733D20F}"/>
                </a:ext>
              </a:extLst>
            </p:cNvPr>
            <p:cNvSpPr txBox="1"/>
            <p:nvPr/>
          </p:nvSpPr>
          <p:spPr>
            <a:xfrm>
              <a:off x="7633179" y="4512146"/>
              <a:ext cx="354584" cy="200055"/>
            </a:xfrm>
            <a:prstGeom prst="rect">
              <a:avLst/>
            </a:prstGeom>
            <a:noFill/>
          </p:spPr>
          <p:txBody>
            <a:bodyPr wrap="none" rtlCol="0">
              <a:spAutoFit/>
            </a:bodyPr>
            <a:lstStyle/>
            <a:p>
              <a:r>
                <a:rPr lang="en-US" altLang="ja-JP" sz="700">
                  <a:latin typeface="メイリオ" panose="020B0604030504040204" pitchFamily="50" charset="-128"/>
                  <a:ea typeface="メイリオ" panose="020B0604030504040204" pitchFamily="50" charset="-128"/>
                </a:rPr>
                <a:t>YES</a:t>
              </a:r>
              <a:endParaRPr lang="ja-JP" altLang="en-US" sz="700">
                <a:latin typeface="メイリオ" panose="020B0604030504040204" pitchFamily="50" charset="-128"/>
                <a:ea typeface="メイリオ" panose="020B0604030504040204" pitchFamily="50" charset="-128"/>
              </a:endParaRPr>
            </a:p>
          </p:txBody>
        </p:sp>
        <p:sp>
          <p:nvSpPr>
            <p:cNvPr id="176" name="フローチャート: 判断 175">
              <a:extLst>
                <a:ext uri="{FF2B5EF4-FFF2-40B4-BE49-F238E27FC236}">
                  <a16:creationId xmlns:a16="http://schemas.microsoft.com/office/drawing/2014/main" id="{B5A63A02-4889-9A2A-D1BB-1AE71C77EBF3}"/>
                </a:ext>
              </a:extLst>
            </p:cNvPr>
            <p:cNvSpPr/>
            <p:nvPr/>
          </p:nvSpPr>
          <p:spPr>
            <a:xfrm>
              <a:off x="6174557" y="4513860"/>
              <a:ext cx="1372070" cy="369335"/>
            </a:xfrm>
            <a:prstGeom prst="flowChartDecision">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タスク／ステップレベルの</a:t>
              </a:r>
              <a:r>
                <a:rPr lang="en-US" altLang="ja-JP" sz="600">
                  <a:solidFill>
                    <a:schemeClr val="tx1">
                      <a:lumMod val="95000"/>
                      <a:lumOff val="5000"/>
                    </a:schemeClr>
                  </a:solidFill>
                  <a:latin typeface="メイリオ" panose="020B0604030504040204" pitchFamily="50" charset="-128"/>
                  <a:ea typeface="メイリオ" panose="020B0604030504040204" pitchFamily="50" charset="-128"/>
                </a:rPr>
                <a:t>DONE</a:t>
              </a: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の定義を満たしているか</a:t>
              </a:r>
            </a:p>
          </p:txBody>
        </p:sp>
        <p:sp>
          <p:nvSpPr>
            <p:cNvPr id="182" name="正方形/長方形 181">
              <a:extLst>
                <a:ext uri="{FF2B5EF4-FFF2-40B4-BE49-F238E27FC236}">
                  <a16:creationId xmlns:a16="http://schemas.microsoft.com/office/drawing/2014/main" id="{34030D26-657B-C884-11B3-43BC77A3A493}"/>
                </a:ext>
              </a:extLst>
            </p:cNvPr>
            <p:cNvSpPr/>
            <p:nvPr/>
          </p:nvSpPr>
          <p:spPr>
            <a:xfrm>
              <a:off x="4585609" y="4548492"/>
              <a:ext cx="618762"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開発</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p:txBody>
        </p:sp>
        <p:sp>
          <p:nvSpPr>
            <p:cNvPr id="183" name="正方形/長方形 182">
              <a:extLst>
                <a:ext uri="{FF2B5EF4-FFF2-40B4-BE49-F238E27FC236}">
                  <a16:creationId xmlns:a16="http://schemas.microsoft.com/office/drawing/2014/main" id="{95A01797-513E-2BAA-2494-222C6245C6CB}"/>
                </a:ext>
              </a:extLst>
            </p:cNvPr>
            <p:cNvSpPr/>
            <p:nvPr/>
          </p:nvSpPr>
          <p:spPr>
            <a:xfrm>
              <a:off x="5375078" y="4548492"/>
              <a:ext cx="618762"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テスト</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p:txBody>
        </p:sp>
        <p:cxnSp>
          <p:nvCxnSpPr>
            <p:cNvPr id="187" name="直線矢印コネクタ 186">
              <a:extLst>
                <a:ext uri="{FF2B5EF4-FFF2-40B4-BE49-F238E27FC236}">
                  <a16:creationId xmlns:a16="http://schemas.microsoft.com/office/drawing/2014/main" id="{EFED7AE5-87C3-0F53-1B8C-A896DC082D74}"/>
                </a:ext>
              </a:extLst>
            </p:cNvPr>
            <p:cNvCxnSpPr>
              <a:cxnSpLocks/>
              <a:stCxn id="182" idx="3"/>
              <a:endCxn id="183" idx="1"/>
            </p:cNvCxnSpPr>
            <p:nvPr/>
          </p:nvCxnSpPr>
          <p:spPr>
            <a:xfrm>
              <a:off x="5204371" y="4701109"/>
              <a:ext cx="1707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コネクタ: カギ線 195">
              <a:extLst>
                <a:ext uri="{FF2B5EF4-FFF2-40B4-BE49-F238E27FC236}">
                  <a16:creationId xmlns:a16="http://schemas.microsoft.com/office/drawing/2014/main" id="{D99EEE64-A510-E51B-D793-AE439B0CBC1F}"/>
                </a:ext>
              </a:extLst>
            </p:cNvPr>
            <p:cNvCxnSpPr>
              <a:cxnSpLocks/>
              <a:stCxn id="176" idx="2"/>
              <a:endCxn id="182" idx="2"/>
            </p:cNvCxnSpPr>
            <p:nvPr/>
          </p:nvCxnSpPr>
          <p:spPr>
            <a:xfrm rot="5400000" flipH="1">
              <a:off x="5863056" y="3885660"/>
              <a:ext cx="29469" cy="1965602"/>
            </a:xfrm>
            <a:prstGeom prst="bentConnector3">
              <a:avLst>
                <a:gd name="adj1" fmla="val -775730"/>
              </a:avLst>
            </a:prstGeom>
            <a:ln>
              <a:tailEnd type="triangle"/>
            </a:ln>
          </p:spPr>
          <p:style>
            <a:lnRef idx="1">
              <a:schemeClr val="accent1"/>
            </a:lnRef>
            <a:fillRef idx="0">
              <a:schemeClr val="accent1"/>
            </a:fillRef>
            <a:effectRef idx="0">
              <a:schemeClr val="accent1"/>
            </a:effectRef>
            <a:fontRef idx="minor">
              <a:schemeClr val="tx1"/>
            </a:fontRef>
          </p:style>
        </p:cxnSp>
        <p:sp>
          <p:nvSpPr>
            <p:cNvPr id="199" name="テキスト ボックス 198">
              <a:extLst>
                <a:ext uri="{FF2B5EF4-FFF2-40B4-BE49-F238E27FC236}">
                  <a16:creationId xmlns:a16="http://schemas.microsoft.com/office/drawing/2014/main" id="{254043F1-18C0-75C4-0E2A-12262E7B2754}"/>
                </a:ext>
              </a:extLst>
            </p:cNvPr>
            <p:cNvSpPr txBox="1"/>
            <p:nvPr/>
          </p:nvSpPr>
          <p:spPr>
            <a:xfrm>
              <a:off x="6626732" y="4956346"/>
              <a:ext cx="946093" cy="200055"/>
            </a:xfrm>
            <a:prstGeom prst="rect">
              <a:avLst/>
            </a:prstGeom>
            <a:noFill/>
          </p:spPr>
          <p:txBody>
            <a:bodyPr wrap="none" rtlCol="0">
              <a:spAutoFit/>
            </a:bodyPr>
            <a:lstStyle/>
            <a:p>
              <a:r>
                <a:rPr lang="en-US" altLang="ja-JP" sz="700">
                  <a:latin typeface="メイリオ" panose="020B0604030504040204" pitchFamily="50" charset="-128"/>
                  <a:ea typeface="メイリオ" panose="020B0604030504040204" pitchFamily="50" charset="-128"/>
                </a:rPr>
                <a:t>NO</a:t>
              </a:r>
              <a:r>
                <a:rPr lang="ja-JP" altLang="en-US" sz="700">
                  <a:latin typeface="メイリオ" panose="020B0604030504040204" pitchFamily="50" charset="-128"/>
                  <a:ea typeface="メイリオ" panose="020B0604030504040204" pitchFamily="50" charset="-128"/>
                </a:rPr>
                <a:t>（改修が必要）</a:t>
              </a:r>
            </a:p>
          </p:txBody>
        </p:sp>
        <p:sp>
          <p:nvSpPr>
            <p:cNvPr id="216" name="フローチャート: 判断 215">
              <a:extLst>
                <a:ext uri="{FF2B5EF4-FFF2-40B4-BE49-F238E27FC236}">
                  <a16:creationId xmlns:a16="http://schemas.microsoft.com/office/drawing/2014/main" id="{FBD51FED-B9DF-EC3F-0ACD-9FCC83DCED60}"/>
                </a:ext>
              </a:extLst>
            </p:cNvPr>
            <p:cNvSpPr/>
            <p:nvPr/>
          </p:nvSpPr>
          <p:spPr>
            <a:xfrm>
              <a:off x="8055490" y="895296"/>
              <a:ext cx="1372070" cy="406269"/>
            </a:xfrm>
            <a:prstGeom prst="flowChartDecision">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スプリントのタスクに変更があるか</a:t>
              </a:r>
            </a:p>
          </p:txBody>
        </p:sp>
        <p:sp>
          <p:nvSpPr>
            <p:cNvPr id="217" name="正方形/長方形 216">
              <a:extLst>
                <a:ext uri="{FF2B5EF4-FFF2-40B4-BE49-F238E27FC236}">
                  <a16:creationId xmlns:a16="http://schemas.microsoft.com/office/drawing/2014/main" id="{EC92CF29-899D-B509-C6A7-041B859F013C}"/>
                </a:ext>
              </a:extLst>
            </p:cNvPr>
            <p:cNvSpPr/>
            <p:nvPr/>
          </p:nvSpPr>
          <p:spPr>
            <a:xfrm>
              <a:off x="9763178" y="938689"/>
              <a:ext cx="912898"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スプリントのタスクの改定</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p:txBody>
        </p:sp>
        <p:cxnSp>
          <p:nvCxnSpPr>
            <p:cNvPr id="218" name="直線矢印コネクタ 217">
              <a:extLst>
                <a:ext uri="{FF2B5EF4-FFF2-40B4-BE49-F238E27FC236}">
                  <a16:creationId xmlns:a16="http://schemas.microsoft.com/office/drawing/2014/main" id="{4F6E21B0-C78B-DC54-C44C-983365A5A3B2}"/>
                </a:ext>
              </a:extLst>
            </p:cNvPr>
            <p:cNvCxnSpPr>
              <a:cxnSpLocks/>
              <a:stCxn id="216" idx="3"/>
              <a:endCxn id="217" idx="1"/>
            </p:cNvCxnSpPr>
            <p:nvPr/>
          </p:nvCxnSpPr>
          <p:spPr>
            <a:xfrm flipV="1">
              <a:off x="9427560" y="1091306"/>
              <a:ext cx="335618" cy="7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9" name="テキスト ボックス 218">
              <a:extLst>
                <a:ext uri="{FF2B5EF4-FFF2-40B4-BE49-F238E27FC236}">
                  <a16:creationId xmlns:a16="http://schemas.microsoft.com/office/drawing/2014/main" id="{9A90D7EF-3D27-B6D0-FD90-0DAB862B62A3}"/>
                </a:ext>
              </a:extLst>
            </p:cNvPr>
            <p:cNvSpPr txBox="1"/>
            <p:nvPr/>
          </p:nvSpPr>
          <p:spPr>
            <a:xfrm>
              <a:off x="9344791" y="921268"/>
              <a:ext cx="354584" cy="200055"/>
            </a:xfrm>
            <a:prstGeom prst="rect">
              <a:avLst/>
            </a:prstGeom>
            <a:noFill/>
          </p:spPr>
          <p:txBody>
            <a:bodyPr wrap="none" rtlCol="0">
              <a:spAutoFit/>
            </a:bodyPr>
            <a:lstStyle/>
            <a:p>
              <a:r>
                <a:rPr lang="en-US" altLang="ja-JP" sz="700">
                  <a:latin typeface="メイリオ" panose="020B0604030504040204" pitchFamily="50" charset="-128"/>
                  <a:ea typeface="メイリオ" panose="020B0604030504040204" pitchFamily="50" charset="-128"/>
                </a:rPr>
                <a:t>YES</a:t>
              </a:r>
              <a:endParaRPr lang="ja-JP" altLang="en-US" sz="700">
                <a:latin typeface="メイリオ" panose="020B0604030504040204" pitchFamily="50" charset="-128"/>
                <a:ea typeface="メイリオ" panose="020B0604030504040204" pitchFamily="50" charset="-128"/>
              </a:endParaRPr>
            </a:p>
          </p:txBody>
        </p:sp>
        <p:sp>
          <p:nvSpPr>
            <p:cNvPr id="220" name="テキスト ボックス 219">
              <a:extLst>
                <a:ext uri="{FF2B5EF4-FFF2-40B4-BE49-F238E27FC236}">
                  <a16:creationId xmlns:a16="http://schemas.microsoft.com/office/drawing/2014/main" id="{AC4AB9CC-7565-4648-CDD5-BAD6642EA931}"/>
                </a:ext>
              </a:extLst>
            </p:cNvPr>
            <p:cNvSpPr txBox="1"/>
            <p:nvPr/>
          </p:nvSpPr>
          <p:spPr>
            <a:xfrm>
              <a:off x="6206371" y="906967"/>
              <a:ext cx="1635449" cy="415498"/>
            </a:xfrm>
            <a:prstGeom prst="rect">
              <a:avLst/>
            </a:prstGeom>
            <a:noFill/>
          </p:spPr>
          <p:txBody>
            <a:bodyPr wrap="none" rtlCol="0">
              <a:spAutoFit/>
            </a:bodyPr>
            <a:lstStyle/>
            <a:p>
              <a:pPr algn="r"/>
              <a:r>
                <a:rPr lang="en-US" altLang="ja-JP" sz="700">
                  <a:latin typeface="メイリオ" panose="020B0604030504040204" pitchFamily="50" charset="-128"/>
                  <a:ea typeface="メイリオ" panose="020B0604030504040204" pitchFamily="50" charset="-128"/>
                </a:rPr>
                <a:t>NO</a:t>
              </a:r>
            </a:p>
            <a:p>
              <a:pPr algn="r"/>
              <a:endParaRPr lang="en-US" altLang="ja-JP" sz="700">
                <a:latin typeface="メイリオ" panose="020B0604030504040204" pitchFamily="50" charset="-128"/>
                <a:ea typeface="メイリオ" panose="020B0604030504040204" pitchFamily="50" charset="-128"/>
              </a:endParaRPr>
            </a:p>
            <a:p>
              <a:pPr algn="r"/>
              <a:r>
                <a:rPr lang="ja-JP" altLang="en-US" sz="700">
                  <a:latin typeface="メイリオ" panose="020B0604030504040204" pitchFamily="50" charset="-128"/>
                  <a:ea typeface="メイリオ" panose="020B0604030504040204" pitchFamily="50" charset="-128"/>
                </a:rPr>
                <a:t>（次のスプリント </a:t>
              </a:r>
              <a:r>
                <a:rPr lang="en-US" altLang="ja-JP" sz="700">
                  <a:latin typeface="メイリオ" panose="020B0604030504040204" pitchFamily="50" charset="-128"/>
                  <a:ea typeface="メイリオ" panose="020B0604030504040204" pitchFamily="50" charset="-128"/>
                </a:rPr>
                <a:t>n=n+1 </a:t>
              </a:r>
              <a:r>
                <a:rPr lang="ja-JP" altLang="en-US" sz="700">
                  <a:latin typeface="メイリオ" panose="020B0604030504040204" pitchFamily="50" charset="-128"/>
                  <a:ea typeface="メイリオ" panose="020B0604030504040204" pitchFamily="50" charset="-128"/>
                </a:rPr>
                <a:t>を実行）</a:t>
              </a:r>
            </a:p>
          </p:txBody>
        </p:sp>
        <p:cxnSp>
          <p:nvCxnSpPr>
            <p:cNvPr id="221" name="直線矢印コネクタ 220">
              <a:extLst>
                <a:ext uri="{FF2B5EF4-FFF2-40B4-BE49-F238E27FC236}">
                  <a16:creationId xmlns:a16="http://schemas.microsoft.com/office/drawing/2014/main" id="{0BAD2714-7E2C-B924-B4EC-4B70007715A1}"/>
                </a:ext>
              </a:extLst>
            </p:cNvPr>
            <p:cNvCxnSpPr>
              <a:cxnSpLocks/>
              <a:stCxn id="87" idx="0"/>
              <a:endCxn id="216" idx="2"/>
            </p:cNvCxnSpPr>
            <p:nvPr/>
          </p:nvCxnSpPr>
          <p:spPr>
            <a:xfrm flipV="1">
              <a:off x="8741525" y="1301565"/>
              <a:ext cx="0" cy="2798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4" name="コネクタ: カギ線 223">
              <a:extLst>
                <a:ext uri="{FF2B5EF4-FFF2-40B4-BE49-F238E27FC236}">
                  <a16:creationId xmlns:a16="http://schemas.microsoft.com/office/drawing/2014/main" id="{158F8273-EA5A-F9C6-2E63-941B4F7241CF}"/>
                </a:ext>
              </a:extLst>
            </p:cNvPr>
            <p:cNvCxnSpPr>
              <a:cxnSpLocks/>
            </p:cNvCxnSpPr>
            <p:nvPr/>
          </p:nvCxnSpPr>
          <p:spPr>
            <a:xfrm rot="16200000" flipV="1">
              <a:off x="9365740" y="770757"/>
              <a:ext cx="330603" cy="13762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0" name="直線矢印コネクタ 229">
              <a:extLst>
                <a:ext uri="{FF2B5EF4-FFF2-40B4-BE49-F238E27FC236}">
                  <a16:creationId xmlns:a16="http://schemas.microsoft.com/office/drawing/2014/main" id="{60775BC0-B615-8FD2-8388-4653DD878489}"/>
                </a:ext>
              </a:extLst>
            </p:cNvPr>
            <p:cNvCxnSpPr>
              <a:cxnSpLocks/>
              <a:stCxn id="183" idx="3"/>
              <a:endCxn id="176" idx="1"/>
            </p:cNvCxnSpPr>
            <p:nvPr/>
          </p:nvCxnSpPr>
          <p:spPr>
            <a:xfrm flipV="1">
              <a:off x="5993840" y="4698528"/>
              <a:ext cx="180717" cy="2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8" name="直線矢印コネクタ 237">
              <a:extLst>
                <a:ext uri="{FF2B5EF4-FFF2-40B4-BE49-F238E27FC236}">
                  <a16:creationId xmlns:a16="http://schemas.microsoft.com/office/drawing/2014/main" id="{5ED4AD9E-CC9F-D5F7-04EA-52769A9C1900}"/>
                </a:ext>
              </a:extLst>
            </p:cNvPr>
            <p:cNvCxnSpPr>
              <a:cxnSpLocks/>
              <a:stCxn id="176" idx="3"/>
              <a:endCxn id="285" idx="1"/>
            </p:cNvCxnSpPr>
            <p:nvPr/>
          </p:nvCxnSpPr>
          <p:spPr>
            <a:xfrm>
              <a:off x="7546627" y="4698528"/>
              <a:ext cx="464121" cy="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2" name="正方形/長方形 251">
              <a:extLst>
                <a:ext uri="{FF2B5EF4-FFF2-40B4-BE49-F238E27FC236}">
                  <a16:creationId xmlns:a16="http://schemas.microsoft.com/office/drawing/2014/main" id="{2F127ACD-8D7E-ED8F-A801-FE2E3C9B797A}"/>
                </a:ext>
              </a:extLst>
            </p:cNvPr>
            <p:cNvSpPr/>
            <p:nvPr/>
          </p:nvSpPr>
          <p:spPr>
            <a:xfrm>
              <a:off x="9405814" y="4824618"/>
              <a:ext cx="1336575" cy="398157"/>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スプリントｎの成果物、実行履歴と</a:t>
              </a:r>
              <a:r>
                <a:rPr lang="en-US" altLang="ja-JP" sz="600">
                  <a:solidFill>
                    <a:schemeClr val="tx1">
                      <a:lumMod val="95000"/>
                      <a:lumOff val="5000"/>
                    </a:schemeClr>
                  </a:solidFill>
                  <a:latin typeface="メイリオ" panose="020B0604030504040204" pitchFamily="50" charset="-128"/>
                  <a:ea typeface="メイリオ" panose="020B0604030504040204" pitchFamily="50" charset="-128"/>
                </a:rPr>
                <a:t>PO</a:t>
              </a: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からのフィードバックをもとに次のスプリントでの改善方針を整理</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p:txBody>
        </p:sp>
        <p:sp>
          <p:nvSpPr>
            <p:cNvPr id="253" name="正方形/長方形 252">
              <a:extLst>
                <a:ext uri="{FF2B5EF4-FFF2-40B4-BE49-F238E27FC236}">
                  <a16:creationId xmlns:a16="http://schemas.microsoft.com/office/drawing/2014/main" id="{EBF2D1CC-F1B9-3191-5A14-F6C650FB1BFF}"/>
                </a:ext>
              </a:extLst>
            </p:cNvPr>
            <p:cNvSpPr/>
            <p:nvPr/>
          </p:nvSpPr>
          <p:spPr>
            <a:xfrm>
              <a:off x="10277123" y="4039933"/>
              <a:ext cx="881146" cy="406266"/>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改善方針を整理をもとにプロジェクトの開発ルールやワークフロー定義を改定</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p:txBody>
        </p:sp>
        <p:cxnSp>
          <p:nvCxnSpPr>
            <p:cNvPr id="258" name="コネクタ: カギ線 257">
              <a:extLst>
                <a:ext uri="{FF2B5EF4-FFF2-40B4-BE49-F238E27FC236}">
                  <a16:creationId xmlns:a16="http://schemas.microsoft.com/office/drawing/2014/main" id="{98C1FAB0-A342-0C74-8D9E-2CB340915431}"/>
                </a:ext>
              </a:extLst>
            </p:cNvPr>
            <p:cNvCxnSpPr>
              <a:cxnSpLocks/>
              <a:stCxn id="301" idx="1"/>
              <a:endCxn id="157" idx="2"/>
            </p:cNvCxnSpPr>
            <p:nvPr/>
          </p:nvCxnSpPr>
          <p:spPr>
            <a:xfrm rot="10800000">
              <a:off x="8741080" y="2679099"/>
              <a:ext cx="435250" cy="6001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76" name="正方形/長方形 275">
              <a:extLst>
                <a:ext uri="{FF2B5EF4-FFF2-40B4-BE49-F238E27FC236}">
                  <a16:creationId xmlns:a16="http://schemas.microsoft.com/office/drawing/2014/main" id="{F71E8061-5A91-FE3A-84A8-8FE67CF3331B}"/>
                </a:ext>
              </a:extLst>
            </p:cNvPr>
            <p:cNvSpPr/>
            <p:nvPr/>
          </p:nvSpPr>
          <p:spPr>
            <a:xfrm>
              <a:off x="239125" y="5637549"/>
              <a:ext cx="2181201" cy="834638"/>
            </a:xfrm>
            <a:prstGeom prst="rect">
              <a:avLst/>
            </a:prstGeom>
            <a:solidFill>
              <a:schemeClr val="accent4">
                <a:lumMod val="20000"/>
                <a:lumOff val="80000"/>
              </a:schemeClr>
            </a:solidFill>
            <a:ln>
              <a:solidFill>
                <a:srgbClr val="0000FF"/>
              </a:solidFill>
              <a:prstDash val="dash"/>
            </a:ln>
          </p:spPr>
          <p:style>
            <a:lnRef idx="0">
              <a:scrgbClr r="0" g="0" b="0"/>
            </a:lnRef>
            <a:fillRef idx="0">
              <a:scrgbClr r="0" g="0" b="0"/>
            </a:fillRef>
            <a:effectRef idx="0">
              <a:scrgbClr r="0" g="0" b="0"/>
            </a:effectRef>
            <a:fontRef idx="minor">
              <a:schemeClr val="lt1"/>
            </a:fontRef>
          </p:style>
          <p:txBody>
            <a:bodyPr rtlCol="0" anchor="ctr"/>
            <a:lstStyle/>
            <a:p>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従来のアジャイル・スクラム開発では、スプリントで実行するタスクは、１スプリントの日数や開発者の能力の影響から、スプリント単位でプランニングされる。</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a:p>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a:p>
              <a:r>
                <a:rPr lang="en-US" altLang="ja-JP" sz="600">
                  <a:solidFill>
                    <a:schemeClr val="tx1">
                      <a:lumMod val="95000"/>
                      <a:lumOff val="5000"/>
                    </a:schemeClr>
                  </a:solidFill>
                  <a:latin typeface="メイリオ" panose="020B0604030504040204" pitchFamily="50" charset="-128"/>
                  <a:ea typeface="メイリオ" panose="020B0604030504040204" pitchFamily="50" charset="-128"/>
                </a:rPr>
                <a:t>AI</a:t>
              </a: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スプリント開発の場合、開発・実装の速度が大幅に向上するという前提で、バックログから切れ目の良いまとまりを一つのスプリント単位として</a:t>
              </a:r>
              <a:r>
                <a:rPr lang="en-US" altLang="ja-JP" sz="600">
                  <a:solidFill>
                    <a:schemeClr val="tx1">
                      <a:lumMod val="95000"/>
                      <a:lumOff val="5000"/>
                    </a:schemeClr>
                  </a:solidFill>
                  <a:latin typeface="メイリオ" panose="020B0604030504040204" pitchFamily="50" charset="-128"/>
                  <a:ea typeface="メイリオ" panose="020B0604030504040204" pitchFamily="50" charset="-128"/>
                </a:rPr>
                <a:t>AI</a:t>
              </a: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に計画／定義させる方針とする。</a:t>
              </a:r>
            </a:p>
          </p:txBody>
        </p:sp>
        <p:cxnSp>
          <p:nvCxnSpPr>
            <p:cNvPr id="283" name="直線コネクタ 282">
              <a:extLst>
                <a:ext uri="{FF2B5EF4-FFF2-40B4-BE49-F238E27FC236}">
                  <a16:creationId xmlns:a16="http://schemas.microsoft.com/office/drawing/2014/main" id="{0D30EA32-C25D-5E33-C69A-3A556D18A261}"/>
                </a:ext>
              </a:extLst>
            </p:cNvPr>
            <p:cNvCxnSpPr>
              <a:cxnSpLocks/>
            </p:cNvCxnSpPr>
            <p:nvPr/>
          </p:nvCxnSpPr>
          <p:spPr>
            <a:xfrm flipV="1">
              <a:off x="2195502" y="5249741"/>
              <a:ext cx="258081" cy="387807"/>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85" name="正方形/長方形 284">
              <a:extLst>
                <a:ext uri="{FF2B5EF4-FFF2-40B4-BE49-F238E27FC236}">
                  <a16:creationId xmlns:a16="http://schemas.microsoft.com/office/drawing/2014/main" id="{6491C0C7-ED7C-D8EE-27D2-6636520E2847}"/>
                </a:ext>
              </a:extLst>
            </p:cNvPr>
            <p:cNvSpPr/>
            <p:nvPr/>
          </p:nvSpPr>
          <p:spPr>
            <a:xfrm>
              <a:off x="8010748" y="4546796"/>
              <a:ext cx="618762"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スプリントｎの成果物のサマリ</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p:txBody>
        </p:sp>
        <p:cxnSp>
          <p:nvCxnSpPr>
            <p:cNvPr id="287" name="直線矢印コネクタ 286">
              <a:extLst>
                <a:ext uri="{FF2B5EF4-FFF2-40B4-BE49-F238E27FC236}">
                  <a16:creationId xmlns:a16="http://schemas.microsoft.com/office/drawing/2014/main" id="{55CCBFBB-248D-75DE-72E9-C90603921AD4}"/>
                </a:ext>
              </a:extLst>
            </p:cNvPr>
            <p:cNvCxnSpPr>
              <a:cxnSpLocks/>
              <a:endCxn id="296" idx="1"/>
            </p:cNvCxnSpPr>
            <p:nvPr/>
          </p:nvCxnSpPr>
          <p:spPr>
            <a:xfrm>
              <a:off x="8530131" y="6279716"/>
              <a:ext cx="24761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2" name="直線矢印コネクタ 291">
              <a:extLst>
                <a:ext uri="{FF2B5EF4-FFF2-40B4-BE49-F238E27FC236}">
                  <a16:creationId xmlns:a16="http://schemas.microsoft.com/office/drawing/2014/main" id="{378B5402-D155-5A9F-7F51-CCDDD35F799D}"/>
                </a:ext>
              </a:extLst>
            </p:cNvPr>
            <p:cNvCxnSpPr>
              <a:cxnSpLocks/>
              <a:stCxn id="285" idx="2"/>
              <a:endCxn id="391" idx="0"/>
            </p:cNvCxnSpPr>
            <p:nvPr/>
          </p:nvCxnSpPr>
          <p:spPr>
            <a:xfrm>
              <a:off x="8320129" y="4852030"/>
              <a:ext cx="1698" cy="1148973"/>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96" name="正方形/長方形 295">
              <a:extLst>
                <a:ext uri="{FF2B5EF4-FFF2-40B4-BE49-F238E27FC236}">
                  <a16:creationId xmlns:a16="http://schemas.microsoft.com/office/drawing/2014/main" id="{FF3407DE-4E52-B2D1-60E1-8E0B8BA2B88E}"/>
                </a:ext>
              </a:extLst>
            </p:cNvPr>
            <p:cNvSpPr/>
            <p:nvPr/>
          </p:nvSpPr>
          <p:spPr>
            <a:xfrm>
              <a:off x="8777744" y="6127099"/>
              <a:ext cx="618762"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600">
                  <a:solidFill>
                    <a:schemeClr val="tx1">
                      <a:lumMod val="95000"/>
                      <a:lumOff val="5000"/>
                    </a:schemeClr>
                  </a:solidFill>
                  <a:latin typeface="メイリオ" panose="020B0604030504040204" pitchFamily="50" charset="-128"/>
                  <a:ea typeface="メイリオ" panose="020B0604030504040204" pitchFamily="50" charset="-128"/>
                </a:rPr>
                <a:t>PO</a:t>
              </a: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のフィードバック</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p:txBody>
        </p:sp>
        <p:sp>
          <p:nvSpPr>
            <p:cNvPr id="301" name="フローチャート: 判断 300">
              <a:extLst>
                <a:ext uri="{FF2B5EF4-FFF2-40B4-BE49-F238E27FC236}">
                  <a16:creationId xmlns:a16="http://schemas.microsoft.com/office/drawing/2014/main" id="{CD3CE070-2899-1068-0C6B-0E01EEC0E15A}"/>
                </a:ext>
              </a:extLst>
            </p:cNvPr>
            <p:cNvSpPr/>
            <p:nvPr/>
          </p:nvSpPr>
          <p:spPr>
            <a:xfrm>
              <a:off x="9176330" y="3094623"/>
              <a:ext cx="1372070" cy="369335"/>
            </a:xfrm>
            <a:prstGeom prst="flowChartDecision">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リリースレベルの</a:t>
              </a:r>
              <a:r>
                <a:rPr lang="en-US" altLang="ja-JP" sz="600">
                  <a:solidFill>
                    <a:schemeClr val="tx1">
                      <a:lumMod val="95000"/>
                      <a:lumOff val="5000"/>
                    </a:schemeClr>
                  </a:solidFill>
                  <a:latin typeface="メイリオ" panose="020B0604030504040204" pitchFamily="50" charset="-128"/>
                  <a:ea typeface="メイリオ" panose="020B0604030504040204" pitchFamily="50" charset="-128"/>
                </a:rPr>
                <a:t>DONE</a:t>
              </a: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の定義を満たしているか</a:t>
              </a:r>
            </a:p>
          </p:txBody>
        </p:sp>
        <p:sp>
          <p:nvSpPr>
            <p:cNvPr id="302" name="テキスト ボックス 301">
              <a:extLst>
                <a:ext uri="{FF2B5EF4-FFF2-40B4-BE49-F238E27FC236}">
                  <a16:creationId xmlns:a16="http://schemas.microsoft.com/office/drawing/2014/main" id="{A72CE008-A5F1-EC28-03A4-15D598AF56D2}"/>
                </a:ext>
              </a:extLst>
            </p:cNvPr>
            <p:cNvSpPr txBox="1"/>
            <p:nvPr/>
          </p:nvSpPr>
          <p:spPr>
            <a:xfrm>
              <a:off x="8911494" y="3066188"/>
              <a:ext cx="320922" cy="200055"/>
            </a:xfrm>
            <a:prstGeom prst="rect">
              <a:avLst/>
            </a:prstGeom>
            <a:noFill/>
          </p:spPr>
          <p:txBody>
            <a:bodyPr wrap="none" rtlCol="0">
              <a:spAutoFit/>
            </a:bodyPr>
            <a:lstStyle/>
            <a:p>
              <a:r>
                <a:rPr lang="en-US" altLang="ja-JP" sz="700">
                  <a:latin typeface="メイリオ" panose="020B0604030504040204" pitchFamily="50" charset="-128"/>
                  <a:ea typeface="メイリオ" panose="020B0604030504040204" pitchFamily="50" charset="-128"/>
                </a:rPr>
                <a:t>NO</a:t>
              </a:r>
              <a:endParaRPr lang="ja-JP" altLang="en-US" sz="700">
                <a:latin typeface="メイリオ" panose="020B0604030504040204" pitchFamily="50" charset="-128"/>
                <a:ea typeface="メイリオ" panose="020B0604030504040204" pitchFamily="50" charset="-128"/>
              </a:endParaRPr>
            </a:p>
          </p:txBody>
        </p:sp>
        <p:sp>
          <p:nvSpPr>
            <p:cNvPr id="303" name="正方形/長方形 302">
              <a:extLst>
                <a:ext uri="{FF2B5EF4-FFF2-40B4-BE49-F238E27FC236}">
                  <a16:creationId xmlns:a16="http://schemas.microsoft.com/office/drawing/2014/main" id="{965423B3-EA0A-509B-253A-05DF411257F2}"/>
                </a:ext>
              </a:extLst>
            </p:cNvPr>
            <p:cNvSpPr/>
            <p:nvPr/>
          </p:nvSpPr>
          <p:spPr>
            <a:xfrm>
              <a:off x="11332864" y="5908184"/>
              <a:ext cx="754460"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リリース可能</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成果物の完成</a:t>
              </a:r>
            </a:p>
          </p:txBody>
        </p:sp>
        <p:sp>
          <p:nvSpPr>
            <p:cNvPr id="307" name="正方形/長方形 306">
              <a:extLst>
                <a:ext uri="{FF2B5EF4-FFF2-40B4-BE49-F238E27FC236}">
                  <a16:creationId xmlns:a16="http://schemas.microsoft.com/office/drawing/2014/main" id="{A7097646-98B2-66FF-B438-12A2339C30D0}"/>
                </a:ext>
              </a:extLst>
            </p:cNvPr>
            <p:cNvSpPr/>
            <p:nvPr/>
          </p:nvSpPr>
          <p:spPr>
            <a:xfrm>
              <a:off x="6998950" y="5405824"/>
              <a:ext cx="1215068" cy="208478"/>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スプリントｎの実行履歴</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p:txBody>
        </p:sp>
        <p:cxnSp>
          <p:nvCxnSpPr>
            <p:cNvPr id="319" name="コネクタ: カギ線 318">
              <a:extLst>
                <a:ext uri="{FF2B5EF4-FFF2-40B4-BE49-F238E27FC236}">
                  <a16:creationId xmlns:a16="http://schemas.microsoft.com/office/drawing/2014/main" id="{F633E463-F6ED-1351-46BB-FCE24BF1703F}"/>
                </a:ext>
              </a:extLst>
            </p:cNvPr>
            <p:cNvCxnSpPr>
              <a:cxnSpLocks/>
              <a:stCxn id="296" idx="3"/>
              <a:endCxn id="252" idx="2"/>
            </p:cNvCxnSpPr>
            <p:nvPr/>
          </p:nvCxnSpPr>
          <p:spPr>
            <a:xfrm flipV="1">
              <a:off x="9396506" y="5222775"/>
              <a:ext cx="677596" cy="10569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9" name="直線矢印コネクタ 328">
              <a:extLst>
                <a:ext uri="{FF2B5EF4-FFF2-40B4-BE49-F238E27FC236}">
                  <a16:creationId xmlns:a16="http://schemas.microsoft.com/office/drawing/2014/main" id="{8BDF32B2-3C0D-2908-C495-60081D4B8C3C}"/>
                </a:ext>
              </a:extLst>
            </p:cNvPr>
            <p:cNvCxnSpPr>
              <a:cxnSpLocks/>
              <a:stCxn id="389" idx="2"/>
              <a:endCxn id="272" idx="0"/>
            </p:cNvCxnSpPr>
            <p:nvPr/>
          </p:nvCxnSpPr>
          <p:spPr>
            <a:xfrm flipH="1">
              <a:off x="1066705" y="2038034"/>
              <a:ext cx="442" cy="7129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2" name="テキスト ボックス 331">
              <a:extLst>
                <a:ext uri="{FF2B5EF4-FFF2-40B4-BE49-F238E27FC236}">
                  <a16:creationId xmlns:a16="http://schemas.microsoft.com/office/drawing/2014/main" id="{F35E3FB3-EEEC-BA87-FEE5-3905243975F3}"/>
                </a:ext>
              </a:extLst>
            </p:cNvPr>
            <p:cNvSpPr txBox="1"/>
            <p:nvPr/>
          </p:nvSpPr>
          <p:spPr>
            <a:xfrm>
              <a:off x="730171" y="2172802"/>
              <a:ext cx="364202" cy="200055"/>
            </a:xfrm>
            <a:prstGeom prst="rect">
              <a:avLst/>
            </a:prstGeom>
            <a:noFill/>
          </p:spPr>
          <p:txBody>
            <a:bodyPr wrap="none" rtlCol="0">
              <a:spAutoFit/>
            </a:bodyPr>
            <a:lstStyle/>
            <a:p>
              <a:r>
                <a:rPr lang="ja-JP" altLang="en-US" sz="700">
                  <a:latin typeface="メイリオ" panose="020B0604030504040204" pitchFamily="50" charset="-128"/>
                  <a:ea typeface="メイリオ" panose="020B0604030504040204" pitchFamily="50" charset="-128"/>
                </a:rPr>
                <a:t>作成</a:t>
              </a:r>
            </a:p>
          </p:txBody>
        </p:sp>
        <p:sp>
          <p:nvSpPr>
            <p:cNvPr id="334" name="テキスト ボックス 333">
              <a:extLst>
                <a:ext uri="{FF2B5EF4-FFF2-40B4-BE49-F238E27FC236}">
                  <a16:creationId xmlns:a16="http://schemas.microsoft.com/office/drawing/2014/main" id="{9F5B1BFF-78C5-1DD9-ECD8-378375B9A94E}"/>
                </a:ext>
              </a:extLst>
            </p:cNvPr>
            <p:cNvSpPr txBox="1"/>
            <p:nvPr/>
          </p:nvSpPr>
          <p:spPr>
            <a:xfrm>
              <a:off x="8183917" y="6470039"/>
              <a:ext cx="316112" cy="200055"/>
            </a:xfrm>
            <a:prstGeom prst="rect">
              <a:avLst/>
            </a:prstGeom>
            <a:noFill/>
          </p:spPr>
          <p:txBody>
            <a:bodyPr wrap="none" rtlCol="0">
              <a:spAutoFit/>
            </a:bodyPr>
            <a:lstStyle/>
            <a:p>
              <a:r>
                <a:rPr lang="en-US" altLang="ja-JP" sz="700" b="1">
                  <a:latin typeface="メイリオ" panose="020B0604030504040204" pitchFamily="50" charset="-128"/>
                  <a:ea typeface="メイリオ" panose="020B0604030504040204" pitchFamily="50" charset="-128"/>
                </a:rPr>
                <a:t>PO</a:t>
              </a:r>
              <a:endParaRPr lang="ja-JP" altLang="en-US" sz="700" b="1">
                <a:latin typeface="メイリオ" panose="020B0604030504040204" pitchFamily="50" charset="-128"/>
                <a:ea typeface="メイリオ" panose="020B0604030504040204" pitchFamily="50" charset="-128"/>
              </a:endParaRPr>
            </a:p>
          </p:txBody>
        </p:sp>
        <p:cxnSp>
          <p:nvCxnSpPr>
            <p:cNvPr id="335" name="コネクタ: カギ線 334">
              <a:extLst>
                <a:ext uri="{FF2B5EF4-FFF2-40B4-BE49-F238E27FC236}">
                  <a16:creationId xmlns:a16="http://schemas.microsoft.com/office/drawing/2014/main" id="{F1AEF15A-6816-8687-86DE-8E88905609D1}"/>
                </a:ext>
              </a:extLst>
            </p:cNvPr>
            <p:cNvCxnSpPr>
              <a:cxnSpLocks/>
              <a:stCxn id="307" idx="3"/>
              <a:endCxn id="252" idx="2"/>
            </p:cNvCxnSpPr>
            <p:nvPr/>
          </p:nvCxnSpPr>
          <p:spPr>
            <a:xfrm flipV="1">
              <a:off x="8214018" y="5222775"/>
              <a:ext cx="1860084" cy="28728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8" name="テキスト ボックス 347">
              <a:extLst>
                <a:ext uri="{FF2B5EF4-FFF2-40B4-BE49-F238E27FC236}">
                  <a16:creationId xmlns:a16="http://schemas.microsoft.com/office/drawing/2014/main" id="{907074EC-4128-61B1-7BC3-80542541BAB3}"/>
                </a:ext>
              </a:extLst>
            </p:cNvPr>
            <p:cNvSpPr txBox="1"/>
            <p:nvPr/>
          </p:nvSpPr>
          <p:spPr>
            <a:xfrm>
              <a:off x="10526753" y="3077972"/>
              <a:ext cx="354584" cy="200055"/>
            </a:xfrm>
            <a:prstGeom prst="rect">
              <a:avLst/>
            </a:prstGeom>
            <a:noFill/>
          </p:spPr>
          <p:txBody>
            <a:bodyPr wrap="none" rtlCol="0">
              <a:spAutoFit/>
            </a:bodyPr>
            <a:lstStyle/>
            <a:p>
              <a:r>
                <a:rPr lang="en-US" altLang="ja-JP" sz="700">
                  <a:latin typeface="メイリオ" panose="020B0604030504040204" pitchFamily="50" charset="-128"/>
                  <a:ea typeface="メイリオ" panose="020B0604030504040204" pitchFamily="50" charset="-128"/>
                </a:rPr>
                <a:t>YES</a:t>
              </a:r>
              <a:endParaRPr lang="ja-JP" altLang="en-US" sz="700">
                <a:latin typeface="メイリオ" panose="020B0604030504040204" pitchFamily="50" charset="-128"/>
                <a:ea typeface="メイリオ" panose="020B0604030504040204" pitchFamily="50" charset="-128"/>
              </a:endParaRPr>
            </a:p>
          </p:txBody>
        </p:sp>
        <p:cxnSp>
          <p:nvCxnSpPr>
            <p:cNvPr id="353" name="コネクタ: カギ線 352">
              <a:extLst>
                <a:ext uri="{FF2B5EF4-FFF2-40B4-BE49-F238E27FC236}">
                  <a16:creationId xmlns:a16="http://schemas.microsoft.com/office/drawing/2014/main" id="{50BB1DEA-3478-02B4-5BCC-BBF087582C0A}"/>
                </a:ext>
              </a:extLst>
            </p:cNvPr>
            <p:cNvCxnSpPr>
              <a:cxnSpLocks/>
              <a:stCxn id="252" idx="0"/>
              <a:endCxn id="253" idx="2"/>
            </p:cNvCxnSpPr>
            <p:nvPr/>
          </p:nvCxnSpPr>
          <p:spPr>
            <a:xfrm rot="5400000" flipH="1" flipV="1">
              <a:off x="10206690" y="4313612"/>
              <a:ext cx="378419" cy="64359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56" name="正方形/長方形 355">
              <a:extLst>
                <a:ext uri="{FF2B5EF4-FFF2-40B4-BE49-F238E27FC236}">
                  <a16:creationId xmlns:a16="http://schemas.microsoft.com/office/drawing/2014/main" id="{CDE992FC-5121-F72F-73DD-01A84E09AA1C}"/>
                </a:ext>
              </a:extLst>
            </p:cNvPr>
            <p:cNvSpPr/>
            <p:nvPr/>
          </p:nvSpPr>
          <p:spPr>
            <a:xfrm>
              <a:off x="8960513" y="4038668"/>
              <a:ext cx="1186345" cy="406266"/>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リファインメント項目の整理</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a:p>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・機能・非機能の変更</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a:p>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・バックログの変更</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a:p>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・スプリントタスクの変更</a:t>
              </a:r>
            </a:p>
          </p:txBody>
        </p:sp>
        <p:cxnSp>
          <p:nvCxnSpPr>
            <p:cNvPr id="359" name="コネクタ: カギ線 358">
              <a:extLst>
                <a:ext uri="{FF2B5EF4-FFF2-40B4-BE49-F238E27FC236}">
                  <a16:creationId xmlns:a16="http://schemas.microsoft.com/office/drawing/2014/main" id="{C7337BDF-1B29-9E77-E6DF-EB8DA6EC1B42}"/>
                </a:ext>
              </a:extLst>
            </p:cNvPr>
            <p:cNvCxnSpPr>
              <a:cxnSpLocks/>
              <a:stCxn id="252" idx="0"/>
              <a:endCxn id="356" idx="2"/>
            </p:cNvCxnSpPr>
            <p:nvPr/>
          </p:nvCxnSpPr>
          <p:spPr>
            <a:xfrm rot="16200000" flipV="1">
              <a:off x="9624052" y="4374568"/>
              <a:ext cx="379684" cy="52041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2" name="コネクタ: カギ線 361">
              <a:extLst>
                <a:ext uri="{FF2B5EF4-FFF2-40B4-BE49-F238E27FC236}">
                  <a16:creationId xmlns:a16="http://schemas.microsoft.com/office/drawing/2014/main" id="{C659D857-D8D7-EA11-931D-3E0600A4833C}"/>
                </a:ext>
              </a:extLst>
            </p:cNvPr>
            <p:cNvCxnSpPr>
              <a:cxnSpLocks/>
              <a:stCxn id="356" idx="0"/>
              <a:endCxn id="301" idx="2"/>
            </p:cNvCxnSpPr>
            <p:nvPr/>
          </p:nvCxnSpPr>
          <p:spPr>
            <a:xfrm rot="5400000" flipH="1" flipV="1">
              <a:off x="9420670" y="3596974"/>
              <a:ext cx="574710" cy="308679"/>
            </a:xfrm>
            <a:prstGeom prst="bentConnector3">
              <a:avLst>
                <a:gd name="adj1" fmla="val 6480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5" name="コネクタ: カギ線 364">
              <a:extLst>
                <a:ext uri="{FF2B5EF4-FFF2-40B4-BE49-F238E27FC236}">
                  <a16:creationId xmlns:a16="http://schemas.microsoft.com/office/drawing/2014/main" id="{164BD6CA-B3AB-87DC-35CE-FB2EC9CDA484}"/>
                </a:ext>
              </a:extLst>
            </p:cNvPr>
            <p:cNvCxnSpPr>
              <a:cxnSpLocks/>
              <a:stCxn id="253" idx="0"/>
              <a:endCxn id="301" idx="2"/>
            </p:cNvCxnSpPr>
            <p:nvPr/>
          </p:nvCxnSpPr>
          <p:spPr>
            <a:xfrm rot="16200000" flipV="1">
              <a:off x="10002044" y="3324280"/>
              <a:ext cx="575975" cy="855331"/>
            </a:xfrm>
            <a:prstGeom prst="bentConnector3">
              <a:avLst>
                <a:gd name="adj1" fmla="val 6554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5" name="コネクタ: カギ線 384">
              <a:extLst>
                <a:ext uri="{FF2B5EF4-FFF2-40B4-BE49-F238E27FC236}">
                  <a16:creationId xmlns:a16="http://schemas.microsoft.com/office/drawing/2014/main" id="{B1B54C4A-C72A-184E-5572-4EF01FF9CF87}"/>
                </a:ext>
              </a:extLst>
            </p:cNvPr>
            <p:cNvCxnSpPr>
              <a:cxnSpLocks/>
              <a:stCxn id="81" idx="3"/>
              <a:endCxn id="417" idx="1"/>
            </p:cNvCxnSpPr>
            <p:nvPr/>
          </p:nvCxnSpPr>
          <p:spPr>
            <a:xfrm flipV="1">
              <a:off x="1439997" y="4716957"/>
              <a:ext cx="767855" cy="20763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8" name="テキスト ボックス 387">
              <a:extLst>
                <a:ext uri="{FF2B5EF4-FFF2-40B4-BE49-F238E27FC236}">
                  <a16:creationId xmlns:a16="http://schemas.microsoft.com/office/drawing/2014/main" id="{CE0374E0-2F4F-C85B-4BC5-5062ABCE66C9}"/>
                </a:ext>
              </a:extLst>
            </p:cNvPr>
            <p:cNvSpPr txBox="1"/>
            <p:nvPr/>
          </p:nvSpPr>
          <p:spPr>
            <a:xfrm>
              <a:off x="2553348" y="5813913"/>
              <a:ext cx="678391" cy="523220"/>
            </a:xfrm>
            <a:prstGeom prst="rect">
              <a:avLst/>
            </a:prstGeom>
            <a:noFill/>
          </p:spPr>
          <p:txBody>
            <a:bodyPr wrap="none" rtlCol="0">
              <a:spAutoFit/>
            </a:bodyPr>
            <a:lstStyle/>
            <a:p>
              <a:r>
                <a:rPr lang="ja-JP" altLang="en-US" sz="2800">
                  <a:latin typeface="メイリオ" panose="020B0604030504040204" pitchFamily="50" charset="-128"/>
                  <a:ea typeface="メイリオ" panose="020B0604030504040204" pitchFamily="50" charset="-128"/>
                </a:rPr>
                <a:t>🧠</a:t>
              </a:r>
            </a:p>
          </p:txBody>
        </p:sp>
        <p:sp>
          <p:nvSpPr>
            <p:cNvPr id="389" name="テキスト ボックス 388">
              <a:extLst>
                <a:ext uri="{FF2B5EF4-FFF2-40B4-BE49-F238E27FC236}">
                  <a16:creationId xmlns:a16="http://schemas.microsoft.com/office/drawing/2014/main" id="{F2A3B966-2C8A-3D5E-FDCA-25C2558BAE2F}"/>
                </a:ext>
              </a:extLst>
            </p:cNvPr>
            <p:cNvSpPr txBox="1"/>
            <p:nvPr/>
          </p:nvSpPr>
          <p:spPr>
            <a:xfrm>
              <a:off x="727951" y="1514814"/>
              <a:ext cx="678391" cy="523220"/>
            </a:xfrm>
            <a:prstGeom prst="rect">
              <a:avLst/>
            </a:prstGeom>
            <a:noFill/>
          </p:spPr>
          <p:txBody>
            <a:bodyPr wrap="none" rtlCol="0">
              <a:spAutoFit/>
            </a:bodyPr>
            <a:lstStyle/>
            <a:p>
              <a:r>
                <a:rPr lang="ja-JP" altLang="en-US" sz="2800">
                  <a:latin typeface="メイリオ" panose="020B0604030504040204" pitchFamily="50" charset="-128"/>
                  <a:ea typeface="メイリオ" panose="020B0604030504040204" pitchFamily="50" charset="-128"/>
                </a:rPr>
                <a:t>👨‍🦰</a:t>
              </a:r>
            </a:p>
          </p:txBody>
        </p:sp>
        <p:sp>
          <p:nvSpPr>
            <p:cNvPr id="391" name="テキスト ボックス 390">
              <a:extLst>
                <a:ext uri="{FF2B5EF4-FFF2-40B4-BE49-F238E27FC236}">
                  <a16:creationId xmlns:a16="http://schemas.microsoft.com/office/drawing/2014/main" id="{6CC88A64-6BDB-FE82-30DF-EA62079EC9B1}"/>
                </a:ext>
              </a:extLst>
            </p:cNvPr>
            <p:cNvSpPr txBox="1"/>
            <p:nvPr/>
          </p:nvSpPr>
          <p:spPr>
            <a:xfrm>
              <a:off x="7982631" y="6001003"/>
              <a:ext cx="678391" cy="523220"/>
            </a:xfrm>
            <a:prstGeom prst="rect">
              <a:avLst/>
            </a:prstGeom>
            <a:noFill/>
          </p:spPr>
          <p:txBody>
            <a:bodyPr wrap="none" rtlCol="0">
              <a:spAutoFit/>
            </a:bodyPr>
            <a:lstStyle/>
            <a:p>
              <a:r>
                <a:rPr lang="ja-JP" altLang="en-US" sz="2800">
                  <a:latin typeface="メイリオ" panose="020B0604030504040204" pitchFamily="50" charset="-128"/>
                  <a:ea typeface="メイリオ" panose="020B0604030504040204" pitchFamily="50" charset="-128"/>
                </a:rPr>
                <a:t>👨‍🦰</a:t>
              </a:r>
            </a:p>
          </p:txBody>
        </p:sp>
        <p:cxnSp>
          <p:nvCxnSpPr>
            <p:cNvPr id="394" name="直線矢印コネクタ 393">
              <a:extLst>
                <a:ext uri="{FF2B5EF4-FFF2-40B4-BE49-F238E27FC236}">
                  <a16:creationId xmlns:a16="http://schemas.microsoft.com/office/drawing/2014/main" id="{BEE152DA-D886-0667-0AA7-579BB223F786}"/>
                </a:ext>
              </a:extLst>
            </p:cNvPr>
            <p:cNvCxnSpPr>
              <a:cxnSpLocks/>
            </p:cNvCxnSpPr>
            <p:nvPr/>
          </p:nvCxnSpPr>
          <p:spPr>
            <a:xfrm flipH="1" flipV="1">
              <a:off x="2889337" y="5242200"/>
              <a:ext cx="2245" cy="579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5" name="テキスト ボックス 394">
              <a:extLst>
                <a:ext uri="{FF2B5EF4-FFF2-40B4-BE49-F238E27FC236}">
                  <a16:creationId xmlns:a16="http://schemas.microsoft.com/office/drawing/2014/main" id="{C16396EF-2836-E370-6C8C-7664D62F2437}"/>
                </a:ext>
              </a:extLst>
            </p:cNvPr>
            <p:cNvSpPr txBox="1"/>
            <p:nvPr/>
          </p:nvSpPr>
          <p:spPr>
            <a:xfrm>
              <a:off x="2552386" y="5491889"/>
              <a:ext cx="364202" cy="200055"/>
            </a:xfrm>
            <a:prstGeom prst="rect">
              <a:avLst/>
            </a:prstGeom>
            <a:noFill/>
          </p:spPr>
          <p:txBody>
            <a:bodyPr wrap="none" rtlCol="0">
              <a:spAutoFit/>
            </a:bodyPr>
            <a:lstStyle/>
            <a:p>
              <a:r>
                <a:rPr lang="ja-JP" altLang="en-US" sz="700">
                  <a:latin typeface="メイリオ" panose="020B0604030504040204" pitchFamily="50" charset="-128"/>
                  <a:ea typeface="メイリオ" panose="020B0604030504040204" pitchFamily="50" charset="-128"/>
                </a:rPr>
                <a:t>作成</a:t>
              </a:r>
            </a:p>
          </p:txBody>
        </p:sp>
        <p:sp>
          <p:nvSpPr>
            <p:cNvPr id="396" name="テキスト ボックス 395">
              <a:extLst>
                <a:ext uri="{FF2B5EF4-FFF2-40B4-BE49-F238E27FC236}">
                  <a16:creationId xmlns:a16="http://schemas.microsoft.com/office/drawing/2014/main" id="{58F59763-AD2D-A3B9-03B8-0BB1816D46AA}"/>
                </a:ext>
              </a:extLst>
            </p:cNvPr>
            <p:cNvSpPr txBox="1"/>
            <p:nvPr/>
          </p:nvSpPr>
          <p:spPr>
            <a:xfrm>
              <a:off x="4208451" y="5816434"/>
              <a:ext cx="678391" cy="523220"/>
            </a:xfrm>
            <a:prstGeom prst="rect">
              <a:avLst/>
            </a:prstGeom>
            <a:noFill/>
          </p:spPr>
          <p:txBody>
            <a:bodyPr wrap="none" rtlCol="0">
              <a:spAutoFit/>
            </a:bodyPr>
            <a:lstStyle/>
            <a:p>
              <a:r>
                <a:rPr lang="ja-JP" altLang="en-US" sz="2800">
                  <a:latin typeface="メイリオ" panose="020B0604030504040204" pitchFamily="50" charset="-128"/>
                  <a:ea typeface="メイリオ" panose="020B0604030504040204" pitchFamily="50" charset="-128"/>
                </a:rPr>
                <a:t>🧠</a:t>
              </a:r>
            </a:p>
          </p:txBody>
        </p:sp>
        <p:sp>
          <p:nvSpPr>
            <p:cNvPr id="398" name="テキスト ボックス 397">
              <a:extLst>
                <a:ext uri="{FF2B5EF4-FFF2-40B4-BE49-F238E27FC236}">
                  <a16:creationId xmlns:a16="http://schemas.microsoft.com/office/drawing/2014/main" id="{23510E26-3A6F-CE6C-BDB9-81F96EC7D672}"/>
                </a:ext>
              </a:extLst>
            </p:cNvPr>
            <p:cNvSpPr txBox="1"/>
            <p:nvPr/>
          </p:nvSpPr>
          <p:spPr>
            <a:xfrm>
              <a:off x="4747989" y="6113569"/>
              <a:ext cx="989373" cy="200055"/>
            </a:xfrm>
            <a:prstGeom prst="rect">
              <a:avLst/>
            </a:prstGeom>
            <a:noFill/>
          </p:spPr>
          <p:txBody>
            <a:bodyPr wrap="none" rtlCol="0">
              <a:spAutoFit/>
            </a:bodyPr>
            <a:lstStyle/>
            <a:p>
              <a:r>
                <a:rPr lang="ja-JP" altLang="en-US" sz="700">
                  <a:latin typeface="メイリオ" panose="020B0604030504040204" pitchFamily="50" charset="-128"/>
                  <a:ea typeface="メイリオ" panose="020B0604030504040204" pitchFamily="50" charset="-128"/>
                </a:rPr>
                <a:t>開発スプリント実行</a:t>
              </a:r>
            </a:p>
          </p:txBody>
        </p:sp>
        <p:cxnSp>
          <p:nvCxnSpPr>
            <p:cNvPr id="399" name="コネクタ: カギ線 398">
              <a:extLst>
                <a:ext uri="{FF2B5EF4-FFF2-40B4-BE49-F238E27FC236}">
                  <a16:creationId xmlns:a16="http://schemas.microsoft.com/office/drawing/2014/main" id="{D4AF4459-7EE4-406E-6359-074459D8DC12}"/>
                </a:ext>
              </a:extLst>
            </p:cNvPr>
            <p:cNvCxnSpPr>
              <a:cxnSpLocks/>
              <a:stCxn id="396" idx="3"/>
            </p:cNvCxnSpPr>
            <p:nvPr/>
          </p:nvCxnSpPr>
          <p:spPr>
            <a:xfrm flipV="1">
              <a:off x="4886842" y="5655330"/>
              <a:ext cx="245028" cy="42271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5" name="テキスト ボックス 404">
              <a:extLst>
                <a:ext uri="{FF2B5EF4-FFF2-40B4-BE49-F238E27FC236}">
                  <a16:creationId xmlns:a16="http://schemas.microsoft.com/office/drawing/2014/main" id="{B009BBC4-459E-D423-05A8-1DC85E708511}"/>
                </a:ext>
              </a:extLst>
            </p:cNvPr>
            <p:cNvSpPr txBox="1"/>
            <p:nvPr/>
          </p:nvSpPr>
          <p:spPr>
            <a:xfrm>
              <a:off x="913424" y="1401025"/>
              <a:ext cx="316112" cy="200055"/>
            </a:xfrm>
            <a:prstGeom prst="rect">
              <a:avLst/>
            </a:prstGeom>
            <a:noFill/>
          </p:spPr>
          <p:txBody>
            <a:bodyPr wrap="none" rtlCol="0">
              <a:spAutoFit/>
            </a:bodyPr>
            <a:lstStyle/>
            <a:p>
              <a:r>
                <a:rPr lang="en-US" altLang="ja-JP" sz="700" b="1">
                  <a:latin typeface="メイリオ" panose="020B0604030504040204" pitchFamily="50" charset="-128"/>
                  <a:ea typeface="メイリオ" panose="020B0604030504040204" pitchFamily="50" charset="-128"/>
                </a:rPr>
                <a:t>PO</a:t>
              </a:r>
              <a:endParaRPr lang="ja-JP" altLang="en-US" sz="700" b="1">
                <a:latin typeface="メイリオ" panose="020B0604030504040204" pitchFamily="50" charset="-128"/>
                <a:ea typeface="メイリオ" panose="020B0604030504040204" pitchFamily="50" charset="-128"/>
              </a:endParaRPr>
            </a:p>
          </p:txBody>
        </p:sp>
        <p:sp>
          <p:nvSpPr>
            <p:cNvPr id="406" name="テキスト ボックス 405">
              <a:extLst>
                <a:ext uri="{FF2B5EF4-FFF2-40B4-BE49-F238E27FC236}">
                  <a16:creationId xmlns:a16="http://schemas.microsoft.com/office/drawing/2014/main" id="{DCBB866C-B710-5075-23A7-E6E9512C0CCB}"/>
                </a:ext>
              </a:extLst>
            </p:cNvPr>
            <p:cNvSpPr txBox="1"/>
            <p:nvPr/>
          </p:nvSpPr>
          <p:spPr>
            <a:xfrm>
              <a:off x="2755326" y="6278209"/>
              <a:ext cx="295274" cy="200055"/>
            </a:xfrm>
            <a:prstGeom prst="rect">
              <a:avLst/>
            </a:prstGeom>
            <a:noFill/>
          </p:spPr>
          <p:txBody>
            <a:bodyPr wrap="none" rtlCol="0">
              <a:spAutoFit/>
            </a:bodyPr>
            <a:lstStyle/>
            <a:p>
              <a:r>
                <a:rPr lang="en-US" altLang="ja-JP" sz="700" b="1">
                  <a:latin typeface="メイリオ" panose="020B0604030504040204" pitchFamily="50" charset="-128"/>
                  <a:ea typeface="メイリオ" panose="020B0604030504040204" pitchFamily="50" charset="-128"/>
                </a:rPr>
                <a:t>AI</a:t>
              </a:r>
              <a:endParaRPr lang="ja-JP" altLang="en-US" sz="700" b="1">
                <a:latin typeface="メイリオ" panose="020B0604030504040204" pitchFamily="50" charset="-128"/>
                <a:ea typeface="メイリオ" panose="020B0604030504040204" pitchFamily="50" charset="-128"/>
              </a:endParaRPr>
            </a:p>
          </p:txBody>
        </p:sp>
        <p:sp>
          <p:nvSpPr>
            <p:cNvPr id="407" name="テキスト ボックス 406">
              <a:extLst>
                <a:ext uri="{FF2B5EF4-FFF2-40B4-BE49-F238E27FC236}">
                  <a16:creationId xmlns:a16="http://schemas.microsoft.com/office/drawing/2014/main" id="{32A93687-0A12-6DAE-A796-5D2281399C82}"/>
                </a:ext>
              </a:extLst>
            </p:cNvPr>
            <p:cNvSpPr txBox="1"/>
            <p:nvPr/>
          </p:nvSpPr>
          <p:spPr>
            <a:xfrm>
              <a:off x="4383110" y="6272496"/>
              <a:ext cx="295274" cy="200055"/>
            </a:xfrm>
            <a:prstGeom prst="rect">
              <a:avLst/>
            </a:prstGeom>
            <a:noFill/>
          </p:spPr>
          <p:txBody>
            <a:bodyPr wrap="none" rtlCol="0">
              <a:spAutoFit/>
            </a:bodyPr>
            <a:lstStyle/>
            <a:p>
              <a:r>
                <a:rPr lang="en-US" altLang="ja-JP" sz="700" b="1">
                  <a:latin typeface="メイリオ" panose="020B0604030504040204" pitchFamily="50" charset="-128"/>
                  <a:ea typeface="メイリオ" panose="020B0604030504040204" pitchFamily="50" charset="-128"/>
                </a:rPr>
                <a:t>AI</a:t>
              </a:r>
              <a:endParaRPr lang="ja-JP" altLang="en-US" sz="700" b="1">
                <a:latin typeface="メイリオ" panose="020B0604030504040204" pitchFamily="50" charset="-128"/>
                <a:ea typeface="メイリオ" panose="020B0604030504040204" pitchFamily="50" charset="-128"/>
              </a:endParaRPr>
            </a:p>
          </p:txBody>
        </p:sp>
        <p:sp>
          <p:nvSpPr>
            <p:cNvPr id="409" name="テキスト ボックス 408">
              <a:extLst>
                <a:ext uri="{FF2B5EF4-FFF2-40B4-BE49-F238E27FC236}">
                  <a16:creationId xmlns:a16="http://schemas.microsoft.com/office/drawing/2014/main" id="{0F5A5855-52F4-95EB-DE42-572548035D28}"/>
                </a:ext>
              </a:extLst>
            </p:cNvPr>
            <p:cNvSpPr txBox="1"/>
            <p:nvPr/>
          </p:nvSpPr>
          <p:spPr>
            <a:xfrm>
              <a:off x="290226" y="1631435"/>
              <a:ext cx="670376" cy="253916"/>
            </a:xfrm>
            <a:prstGeom prst="rect">
              <a:avLst/>
            </a:prstGeom>
            <a:noFill/>
          </p:spPr>
          <p:txBody>
            <a:bodyPr wrap="none" rtlCol="0">
              <a:spAutoFit/>
            </a:bodyPr>
            <a:lstStyle/>
            <a:p>
              <a:r>
                <a:rPr lang="en-US" altLang="ja-JP" sz="1050" b="1">
                  <a:solidFill>
                    <a:srgbClr val="FF0000"/>
                  </a:solidFill>
                  <a:latin typeface="メイリオ" panose="020B0604030504040204" pitchFamily="50" charset="-128"/>
                  <a:ea typeface="メイリオ" panose="020B0604030504040204" pitchFamily="50" charset="-128"/>
                </a:rPr>
                <a:t>[Start]</a:t>
              </a:r>
              <a:endParaRPr lang="ja-JP" altLang="en-US" sz="1050" b="1">
                <a:solidFill>
                  <a:srgbClr val="FF0000"/>
                </a:solidFill>
                <a:latin typeface="メイリオ" panose="020B0604030504040204" pitchFamily="50" charset="-128"/>
                <a:ea typeface="メイリオ" panose="020B0604030504040204" pitchFamily="50" charset="-128"/>
              </a:endParaRPr>
            </a:p>
          </p:txBody>
        </p:sp>
        <p:sp>
          <p:nvSpPr>
            <p:cNvPr id="410" name="テキスト ボックス 409">
              <a:extLst>
                <a:ext uri="{FF2B5EF4-FFF2-40B4-BE49-F238E27FC236}">
                  <a16:creationId xmlns:a16="http://schemas.microsoft.com/office/drawing/2014/main" id="{32D8901F-D411-57D7-9669-A32128B2FE6F}"/>
                </a:ext>
              </a:extLst>
            </p:cNvPr>
            <p:cNvSpPr txBox="1"/>
            <p:nvPr/>
          </p:nvSpPr>
          <p:spPr>
            <a:xfrm>
              <a:off x="11413378" y="6254779"/>
              <a:ext cx="635110" cy="253916"/>
            </a:xfrm>
            <a:prstGeom prst="rect">
              <a:avLst/>
            </a:prstGeom>
            <a:noFill/>
          </p:spPr>
          <p:txBody>
            <a:bodyPr wrap="none" rtlCol="0">
              <a:spAutoFit/>
            </a:bodyPr>
            <a:lstStyle/>
            <a:p>
              <a:r>
                <a:rPr lang="en-US" altLang="ja-JP" sz="1050" b="1">
                  <a:solidFill>
                    <a:srgbClr val="FF0000"/>
                  </a:solidFill>
                  <a:latin typeface="メイリオ" panose="020B0604030504040204" pitchFamily="50" charset="-128"/>
                  <a:ea typeface="メイリオ" panose="020B0604030504040204" pitchFamily="50" charset="-128"/>
                </a:rPr>
                <a:t>[Goal]</a:t>
              </a:r>
              <a:endParaRPr lang="ja-JP" altLang="en-US" sz="1050" b="1">
                <a:solidFill>
                  <a:srgbClr val="FF0000"/>
                </a:solidFill>
                <a:latin typeface="メイリオ" panose="020B0604030504040204" pitchFamily="50" charset="-128"/>
                <a:ea typeface="メイリオ" panose="020B0604030504040204" pitchFamily="50" charset="-128"/>
              </a:endParaRPr>
            </a:p>
          </p:txBody>
        </p:sp>
        <p:sp>
          <p:nvSpPr>
            <p:cNvPr id="417" name="正方形/長方形 416">
              <a:extLst>
                <a:ext uri="{FF2B5EF4-FFF2-40B4-BE49-F238E27FC236}">
                  <a16:creationId xmlns:a16="http://schemas.microsoft.com/office/drawing/2014/main" id="{7E409317-82CD-0A69-F329-A5A14BF5394D}"/>
                </a:ext>
              </a:extLst>
            </p:cNvPr>
            <p:cNvSpPr/>
            <p:nvPr/>
          </p:nvSpPr>
          <p:spPr>
            <a:xfrm>
              <a:off x="2207852" y="4509326"/>
              <a:ext cx="712267" cy="415261"/>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バックログの詳細化</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p:txBody>
        </p:sp>
        <p:cxnSp>
          <p:nvCxnSpPr>
            <p:cNvPr id="419" name="コネクタ: カギ線 418">
              <a:extLst>
                <a:ext uri="{FF2B5EF4-FFF2-40B4-BE49-F238E27FC236}">
                  <a16:creationId xmlns:a16="http://schemas.microsoft.com/office/drawing/2014/main" id="{B2D644B8-45E5-A42B-8B4D-1A806421FDFC}"/>
                </a:ext>
              </a:extLst>
            </p:cNvPr>
            <p:cNvCxnSpPr>
              <a:cxnSpLocks/>
              <a:stCxn id="301" idx="3"/>
              <a:endCxn id="303" idx="0"/>
            </p:cNvCxnSpPr>
            <p:nvPr/>
          </p:nvCxnSpPr>
          <p:spPr>
            <a:xfrm>
              <a:off x="10548400" y="3279291"/>
              <a:ext cx="1161694" cy="262889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3" name="直線矢印コネクタ 432">
              <a:extLst>
                <a:ext uri="{FF2B5EF4-FFF2-40B4-BE49-F238E27FC236}">
                  <a16:creationId xmlns:a16="http://schemas.microsoft.com/office/drawing/2014/main" id="{5EB7A3C4-A59C-66CF-10A3-C6765642236D}"/>
                </a:ext>
              </a:extLst>
            </p:cNvPr>
            <p:cNvCxnSpPr>
              <a:cxnSpLocks/>
              <a:stCxn id="417" idx="3"/>
              <a:endCxn id="120" idx="1"/>
            </p:cNvCxnSpPr>
            <p:nvPr/>
          </p:nvCxnSpPr>
          <p:spPr>
            <a:xfrm flipV="1">
              <a:off x="2920119" y="4712459"/>
              <a:ext cx="168417" cy="44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8" name="テキスト ボックス 437">
              <a:extLst>
                <a:ext uri="{FF2B5EF4-FFF2-40B4-BE49-F238E27FC236}">
                  <a16:creationId xmlns:a16="http://schemas.microsoft.com/office/drawing/2014/main" id="{159352EB-5EA2-42F0-B3BF-50871906997D}"/>
                </a:ext>
              </a:extLst>
            </p:cNvPr>
            <p:cNvSpPr txBox="1"/>
            <p:nvPr/>
          </p:nvSpPr>
          <p:spPr>
            <a:xfrm>
              <a:off x="8014315" y="5161047"/>
              <a:ext cx="364202" cy="200055"/>
            </a:xfrm>
            <a:prstGeom prst="rect">
              <a:avLst/>
            </a:prstGeom>
            <a:noFill/>
          </p:spPr>
          <p:txBody>
            <a:bodyPr wrap="none" rtlCol="0">
              <a:spAutoFit/>
            </a:bodyPr>
            <a:lstStyle/>
            <a:p>
              <a:r>
                <a:rPr lang="ja-JP" altLang="en-US" sz="700">
                  <a:latin typeface="メイリオ" panose="020B0604030504040204" pitchFamily="50" charset="-128"/>
                  <a:ea typeface="メイリオ" panose="020B0604030504040204" pitchFamily="50" charset="-128"/>
                </a:rPr>
                <a:t>提示</a:t>
              </a:r>
            </a:p>
          </p:txBody>
        </p:sp>
        <p:sp>
          <p:nvSpPr>
            <p:cNvPr id="28" name="テキスト ボックス 27">
              <a:extLst>
                <a:ext uri="{FF2B5EF4-FFF2-40B4-BE49-F238E27FC236}">
                  <a16:creationId xmlns:a16="http://schemas.microsoft.com/office/drawing/2014/main" id="{46A555F5-E352-C649-7DC5-BEA88450CEEF}"/>
                </a:ext>
              </a:extLst>
            </p:cNvPr>
            <p:cNvSpPr txBox="1"/>
            <p:nvPr/>
          </p:nvSpPr>
          <p:spPr>
            <a:xfrm>
              <a:off x="8654260" y="149521"/>
              <a:ext cx="1635384" cy="200055"/>
            </a:xfrm>
            <a:prstGeom prst="rect">
              <a:avLst/>
            </a:prstGeom>
            <a:noFill/>
          </p:spPr>
          <p:txBody>
            <a:bodyPr wrap="none" rtlCol="0">
              <a:spAutoFit/>
            </a:bodyPr>
            <a:lstStyle/>
            <a:p>
              <a:pPr algn="r"/>
              <a:r>
                <a:rPr lang="ja-JP" altLang="en-US" sz="700">
                  <a:latin typeface="メイリオ" panose="020B0604030504040204" pitchFamily="50" charset="-128"/>
                  <a:ea typeface="メイリオ" panose="020B0604030504040204" pitchFamily="50" charset="-128"/>
                </a:rPr>
                <a:t>（次のスプリント </a:t>
              </a:r>
              <a:r>
                <a:rPr lang="en-US" altLang="ja-JP" sz="700">
                  <a:latin typeface="メイリオ" panose="020B0604030504040204" pitchFamily="50" charset="-128"/>
                  <a:ea typeface="メイリオ" panose="020B0604030504040204" pitchFamily="50" charset="-128"/>
                </a:rPr>
                <a:t>n=n+1 </a:t>
              </a:r>
              <a:r>
                <a:rPr lang="ja-JP" altLang="en-US" sz="700">
                  <a:latin typeface="メイリオ" panose="020B0604030504040204" pitchFamily="50" charset="-128"/>
                  <a:ea typeface="メイリオ" panose="020B0604030504040204" pitchFamily="50" charset="-128"/>
                </a:rPr>
                <a:t>を実行）</a:t>
              </a:r>
            </a:p>
          </p:txBody>
        </p:sp>
      </p:grpSp>
      <p:cxnSp>
        <p:nvCxnSpPr>
          <p:cNvPr id="6" name="コネクタ: カギ線 5">
            <a:extLst>
              <a:ext uri="{FF2B5EF4-FFF2-40B4-BE49-F238E27FC236}">
                <a16:creationId xmlns:a16="http://schemas.microsoft.com/office/drawing/2014/main" id="{C8CF8E4C-C3F7-0CE4-D3B9-EF58D6638A09}"/>
              </a:ext>
            </a:extLst>
          </p:cNvPr>
          <p:cNvCxnSpPr>
            <a:cxnSpLocks/>
            <a:stCxn id="176" idx="3"/>
            <a:endCxn id="307" idx="0"/>
          </p:cNvCxnSpPr>
          <p:nvPr/>
        </p:nvCxnSpPr>
        <p:spPr>
          <a:xfrm>
            <a:off x="7851427" y="6070128"/>
            <a:ext cx="59857" cy="7072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コネクタ: カギ線 8">
            <a:extLst>
              <a:ext uri="{FF2B5EF4-FFF2-40B4-BE49-F238E27FC236}">
                <a16:creationId xmlns:a16="http://schemas.microsoft.com/office/drawing/2014/main" id="{0E330687-B041-F7CE-4026-E9F784F742E6}"/>
              </a:ext>
            </a:extLst>
          </p:cNvPr>
          <p:cNvCxnSpPr>
            <a:cxnSpLocks/>
            <a:stCxn id="217" idx="0"/>
            <a:endCxn id="17" idx="0"/>
          </p:cNvCxnSpPr>
          <p:nvPr/>
        </p:nvCxnSpPr>
        <p:spPr>
          <a:xfrm rot="16200000" flipH="1" flipV="1">
            <a:off x="6833235" y="1855068"/>
            <a:ext cx="3235972" cy="4146413"/>
          </a:xfrm>
          <a:prstGeom prst="bentConnector3">
            <a:avLst>
              <a:gd name="adj1" fmla="val -17907"/>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0179D2C2-116A-604D-FC9B-9023073ABE08}"/>
              </a:ext>
            </a:extLst>
          </p:cNvPr>
          <p:cNvSpPr txBox="1"/>
          <p:nvPr/>
        </p:nvSpPr>
        <p:spPr>
          <a:xfrm>
            <a:off x="7911284" y="6512511"/>
            <a:ext cx="354584" cy="200055"/>
          </a:xfrm>
          <a:prstGeom prst="rect">
            <a:avLst/>
          </a:prstGeom>
          <a:noFill/>
        </p:spPr>
        <p:txBody>
          <a:bodyPr wrap="none" rtlCol="0">
            <a:spAutoFit/>
          </a:bodyPr>
          <a:lstStyle/>
          <a:p>
            <a:r>
              <a:rPr lang="en-US" altLang="ja-JP" sz="700">
                <a:latin typeface="メイリオ" panose="020B0604030504040204" pitchFamily="50" charset="-128"/>
                <a:ea typeface="メイリオ" panose="020B0604030504040204" pitchFamily="50" charset="-128"/>
              </a:rPr>
              <a:t>YES</a:t>
            </a:r>
            <a:endParaRPr lang="ja-JP" altLang="en-US" sz="700">
              <a:latin typeface="メイリオ" panose="020B0604030504040204" pitchFamily="50" charset="-128"/>
              <a:ea typeface="メイリオ" panose="020B0604030504040204" pitchFamily="50" charset="-128"/>
            </a:endParaRPr>
          </a:p>
        </p:txBody>
      </p:sp>
      <p:sp>
        <p:nvSpPr>
          <p:cNvPr id="14" name="正方形/長方形 13">
            <a:extLst>
              <a:ext uri="{FF2B5EF4-FFF2-40B4-BE49-F238E27FC236}">
                <a16:creationId xmlns:a16="http://schemas.microsoft.com/office/drawing/2014/main" id="{98CD3C82-A25B-DDFB-14F0-28808C3EB723}"/>
              </a:ext>
            </a:extLst>
          </p:cNvPr>
          <p:cNvSpPr/>
          <p:nvPr/>
        </p:nvSpPr>
        <p:spPr>
          <a:xfrm>
            <a:off x="8340298" y="5468075"/>
            <a:ext cx="618762"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latin typeface="メイリオ" panose="020B0604030504040204" pitchFamily="50" charset="-128"/>
                <a:ea typeface="メイリオ" panose="020B0604030504040204" pitchFamily="50" charset="-128"/>
              </a:rPr>
              <a:t>スプリントｎの成果物</a:t>
            </a:r>
            <a:endParaRPr lang="en-US" altLang="ja-JP" sz="600">
              <a:solidFill>
                <a:schemeClr val="tx1">
                  <a:lumMod val="95000"/>
                  <a:lumOff val="5000"/>
                </a:schemeClr>
              </a:solidFill>
              <a:latin typeface="メイリオ" panose="020B0604030504040204" pitchFamily="50" charset="-128"/>
              <a:ea typeface="メイリオ" panose="020B0604030504040204" pitchFamily="50" charset="-128"/>
            </a:endParaRPr>
          </a:p>
        </p:txBody>
      </p:sp>
      <p:cxnSp>
        <p:nvCxnSpPr>
          <p:cNvPr id="15" name="コネクタ: カギ線 14">
            <a:extLst>
              <a:ext uri="{FF2B5EF4-FFF2-40B4-BE49-F238E27FC236}">
                <a16:creationId xmlns:a16="http://schemas.microsoft.com/office/drawing/2014/main" id="{C389B229-0934-D77E-BED2-99CDD7FC92A2}"/>
              </a:ext>
            </a:extLst>
          </p:cNvPr>
          <p:cNvCxnSpPr>
            <a:cxnSpLocks/>
            <a:stCxn id="176" idx="3"/>
            <a:endCxn id="14" idx="1"/>
          </p:cNvCxnSpPr>
          <p:nvPr/>
        </p:nvCxnSpPr>
        <p:spPr>
          <a:xfrm flipV="1">
            <a:off x="7851427" y="5620692"/>
            <a:ext cx="488871" cy="449436"/>
          </a:xfrm>
          <a:prstGeom prst="bentConnector3">
            <a:avLst>
              <a:gd name="adj1" fmla="val 108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3619C657-8169-D910-6315-EF8826339043}"/>
              </a:ext>
            </a:extLst>
          </p:cNvPr>
          <p:cNvCxnSpPr>
            <a:cxnSpLocks/>
            <a:stCxn id="14" idx="3"/>
            <a:endCxn id="252" idx="2"/>
          </p:cNvCxnSpPr>
          <p:nvPr/>
        </p:nvCxnSpPr>
        <p:spPr>
          <a:xfrm>
            <a:off x="8959060" y="5620692"/>
            <a:ext cx="1419842" cy="973683"/>
          </a:xfrm>
          <a:prstGeom prst="bentConnector4">
            <a:avLst>
              <a:gd name="adj1" fmla="val 6996"/>
              <a:gd name="adj2" fmla="val 127846"/>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99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正方形/長方形 263">
            <a:extLst>
              <a:ext uri="{FF2B5EF4-FFF2-40B4-BE49-F238E27FC236}">
                <a16:creationId xmlns:a16="http://schemas.microsoft.com/office/drawing/2014/main" id="{501A49BB-1B49-5CA7-6E0D-4BE10C9CACB5}"/>
              </a:ext>
            </a:extLst>
          </p:cNvPr>
          <p:cNvSpPr/>
          <p:nvPr/>
        </p:nvSpPr>
        <p:spPr>
          <a:xfrm>
            <a:off x="7437812" y="3473649"/>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プロジェクトの開発ルール</a:t>
            </a:r>
            <a:endParaRPr lang="ja-JP" altLang="en-US" sz="700">
              <a:solidFill>
                <a:schemeClr val="tx1">
                  <a:lumMod val="95000"/>
                  <a:lumOff val="5000"/>
                </a:schemeClr>
              </a:solidFill>
            </a:endParaRPr>
          </a:p>
        </p:txBody>
      </p:sp>
      <p:sp>
        <p:nvSpPr>
          <p:cNvPr id="265" name="正方形/長方形 264">
            <a:extLst>
              <a:ext uri="{FF2B5EF4-FFF2-40B4-BE49-F238E27FC236}">
                <a16:creationId xmlns:a16="http://schemas.microsoft.com/office/drawing/2014/main" id="{38E4F2E4-7DE7-F7F6-41FA-C307F39286C4}"/>
              </a:ext>
            </a:extLst>
          </p:cNvPr>
          <p:cNvSpPr/>
          <p:nvPr/>
        </p:nvSpPr>
        <p:spPr>
          <a:xfrm>
            <a:off x="9071415" y="2667936"/>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アーキテクチャ要件</a:t>
            </a:r>
          </a:p>
        </p:txBody>
      </p:sp>
      <p:sp>
        <p:nvSpPr>
          <p:cNvPr id="266" name="正方形/長方形 265">
            <a:extLst>
              <a:ext uri="{FF2B5EF4-FFF2-40B4-BE49-F238E27FC236}">
                <a16:creationId xmlns:a16="http://schemas.microsoft.com/office/drawing/2014/main" id="{655A3856-37EF-CF70-C538-05F46E90B792}"/>
              </a:ext>
            </a:extLst>
          </p:cNvPr>
          <p:cNvSpPr/>
          <p:nvPr/>
        </p:nvSpPr>
        <p:spPr>
          <a:xfrm>
            <a:off x="9071413" y="3699678"/>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技術スタック</a:t>
            </a:r>
          </a:p>
        </p:txBody>
      </p:sp>
      <p:sp>
        <p:nvSpPr>
          <p:cNvPr id="267" name="正方形/長方形 266">
            <a:extLst>
              <a:ext uri="{FF2B5EF4-FFF2-40B4-BE49-F238E27FC236}">
                <a16:creationId xmlns:a16="http://schemas.microsoft.com/office/drawing/2014/main" id="{BDED454E-34E1-B050-A274-F1804E2E7994}"/>
              </a:ext>
            </a:extLst>
          </p:cNvPr>
          <p:cNvSpPr/>
          <p:nvPr/>
        </p:nvSpPr>
        <p:spPr>
          <a:xfrm>
            <a:off x="9071412" y="2136673"/>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開発・テスト環境</a:t>
            </a:r>
            <a:endParaRPr lang="en-US" altLang="ja-JP" sz="800">
              <a:solidFill>
                <a:schemeClr val="tx1">
                  <a:lumMod val="95000"/>
                  <a:lumOff val="5000"/>
                </a:schemeClr>
              </a:solidFill>
            </a:endParaRPr>
          </a:p>
          <a:p>
            <a:pPr algn="ctr"/>
            <a:r>
              <a:rPr lang="ja-JP" altLang="en-US" sz="800">
                <a:solidFill>
                  <a:schemeClr val="tx1">
                    <a:lumMod val="95000"/>
                    <a:lumOff val="5000"/>
                  </a:schemeClr>
                </a:solidFill>
              </a:rPr>
              <a:t>の情報</a:t>
            </a:r>
          </a:p>
        </p:txBody>
      </p:sp>
      <p:sp>
        <p:nvSpPr>
          <p:cNvPr id="268" name="正方形/長方形 267">
            <a:extLst>
              <a:ext uri="{FF2B5EF4-FFF2-40B4-BE49-F238E27FC236}">
                <a16:creationId xmlns:a16="http://schemas.microsoft.com/office/drawing/2014/main" id="{C9BF0224-9BFA-FC16-B557-081B23B0E043}"/>
              </a:ext>
            </a:extLst>
          </p:cNvPr>
          <p:cNvSpPr/>
          <p:nvPr/>
        </p:nvSpPr>
        <p:spPr>
          <a:xfrm>
            <a:off x="9071414" y="3168415"/>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セキュリティ要件</a:t>
            </a:r>
          </a:p>
        </p:txBody>
      </p:sp>
      <p:sp>
        <p:nvSpPr>
          <p:cNvPr id="270" name="正方形/長方形 269">
            <a:extLst>
              <a:ext uri="{FF2B5EF4-FFF2-40B4-BE49-F238E27FC236}">
                <a16:creationId xmlns:a16="http://schemas.microsoft.com/office/drawing/2014/main" id="{B16CC0E9-8101-FD4F-C389-3F287B528BC2}"/>
              </a:ext>
            </a:extLst>
          </p:cNvPr>
          <p:cNvSpPr/>
          <p:nvPr/>
        </p:nvSpPr>
        <p:spPr>
          <a:xfrm>
            <a:off x="9071413" y="4747495"/>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コーディングルール</a:t>
            </a:r>
          </a:p>
        </p:txBody>
      </p:sp>
      <p:sp>
        <p:nvSpPr>
          <p:cNvPr id="3" name="正方形/長方形 2">
            <a:extLst>
              <a:ext uri="{FF2B5EF4-FFF2-40B4-BE49-F238E27FC236}">
                <a16:creationId xmlns:a16="http://schemas.microsoft.com/office/drawing/2014/main" id="{D84AF8FB-74DE-C78F-682E-7013D76BB3DB}"/>
              </a:ext>
            </a:extLst>
          </p:cNvPr>
          <p:cNvSpPr/>
          <p:nvPr/>
        </p:nvSpPr>
        <p:spPr>
          <a:xfrm>
            <a:off x="9071413" y="4224494"/>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ディレクトリ構造</a:t>
            </a:r>
          </a:p>
        </p:txBody>
      </p:sp>
      <p:sp>
        <p:nvSpPr>
          <p:cNvPr id="4" name="正方形/長方形 3">
            <a:extLst>
              <a:ext uri="{FF2B5EF4-FFF2-40B4-BE49-F238E27FC236}">
                <a16:creationId xmlns:a16="http://schemas.microsoft.com/office/drawing/2014/main" id="{024158B2-8624-7054-3D6C-5EBD7BD8AD15}"/>
              </a:ext>
            </a:extLst>
          </p:cNvPr>
          <p:cNvSpPr/>
          <p:nvPr/>
        </p:nvSpPr>
        <p:spPr>
          <a:xfrm>
            <a:off x="9023201" y="6225072"/>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ソースコード管理ルール</a:t>
            </a:r>
          </a:p>
        </p:txBody>
      </p:sp>
      <p:sp>
        <p:nvSpPr>
          <p:cNvPr id="5" name="正方形/長方形 4">
            <a:extLst>
              <a:ext uri="{FF2B5EF4-FFF2-40B4-BE49-F238E27FC236}">
                <a16:creationId xmlns:a16="http://schemas.microsoft.com/office/drawing/2014/main" id="{E1F94C2F-12B3-126A-E679-7D2396A66D94}"/>
              </a:ext>
            </a:extLst>
          </p:cNvPr>
          <p:cNvSpPr/>
          <p:nvPr/>
        </p:nvSpPr>
        <p:spPr>
          <a:xfrm>
            <a:off x="9023200" y="6748073"/>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ドキュメント管理ルール</a:t>
            </a:r>
          </a:p>
        </p:txBody>
      </p:sp>
      <p:sp>
        <p:nvSpPr>
          <p:cNvPr id="24" name="正方形/長方形 23">
            <a:extLst>
              <a:ext uri="{FF2B5EF4-FFF2-40B4-BE49-F238E27FC236}">
                <a16:creationId xmlns:a16="http://schemas.microsoft.com/office/drawing/2014/main" id="{7E49BA89-8267-3176-7A10-CE841DE24ACE}"/>
              </a:ext>
            </a:extLst>
          </p:cNvPr>
          <p:cNvSpPr/>
          <p:nvPr/>
        </p:nvSpPr>
        <p:spPr>
          <a:xfrm>
            <a:off x="2935205" y="2413096"/>
            <a:ext cx="1215068"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振る舞いの原則</a:t>
            </a:r>
          </a:p>
        </p:txBody>
      </p:sp>
      <p:sp>
        <p:nvSpPr>
          <p:cNvPr id="25" name="正方形/長方形 24">
            <a:extLst>
              <a:ext uri="{FF2B5EF4-FFF2-40B4-BE49-F238E27FC236}">
                <a16:creationId xmlns:a16="http://schemas.microsoft.com/office/drawing/2014/main" id="{CA5D016A-5AC8-2484-0F6E-815CB190E595}"/>
              </a:ext>
            </a:extLst>
          </p:cNvPr>
          <p:cNvSpPr/>
          <p:nvPr/>
        </p:nvSpPr>
        <p:spPr>
          <a:xfrm>
            <a:off x="1394815" y="3321032"/>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800">
                <a:solidFill>
                  <a:schemeClr val="tx1">
                    <a:lumMod val="95000"/>
                    <a:lumOff val="5000"/>
                  </a:schemeClr>
                </a:solidFill>
              </a:rPr>
              <a:t>AI</a:t>
            </a:r>
            <a:r>
              <a:rPr lang="ja-JP" altLang="en-US" sz="800">
                <a:solidFill>
                  <a:schemeClr val="tx1">
                    <a:lumMod val="95000"/>
                    <a:lumOff val="5000"/>
                  </a:schemeClr>
                </a:solidFill>
              </a:rPr>
              <a:t>エージェントとしてのルール</a:t>
            </a:r>
            <a:endParaRPr lang="ja-JP" altLang="en-US" sz="700">
              <a:solidFill>
                <a:schemeClr val="tx1">
                  <a:lumMod val="95000"/>
                  <a:lumOff val="5000"/>
                </a:schemeClr>
              </a:solidFill>
            </a:endParaRPr>
          </a:p>
        </p:txBody>
      </p:sp>
      <p:sp>
        <p:nvSpPr>
          <p:cNvPr id="26" name="正方形/長方形 25">
            <a:extLst>
              <a:ext uri="{FF2B5EF4-FFF2-40B4-BE49-F238E27FC236}">
                <a16:creationId xmlns:a16="http://schemas.microsoft.com/office/drawing/2014/main" id="{F484687B-5226-11A9-E533-DBC445F36E1D}"/>
              </a:ext>
            </a:extLst>
          </p:cNvPr>
          <p:cNvSpPr/>
          <p:nvPr/>
        </p:nvSpPr>
        <p:spPr>
          <a:xfrm>
            <a:off x="2946928" y="3861220"/>
            <a:ext cx="1215068"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ロールの定義</a:t>
            </a:r>
          </a:p>
        </p:txBody>
      </p:sp>
      <p:sp>
        <p:nvSpPr>
          <p:cNvPr id="27" name="正方形/長方形 26">
            <a:extLst>
              <a:ext uri="{FF2B5EF4-FFF2-40B4-BE49-F238E27FC236}">
                <a16:creationId xmlns:a16="http://schemas.microsoft.com/office/drawing/2014/main" id="{77AF2402-F42A-F080-7CC8-6FFCD970D7D3}"/>
              </a:ext>
            </a:extLst>
          </p:cNvPr>
          <p:cNvSpPr/>
          <p:nvPr/>
        </p:nvSpPr>
        <p:spPr>
          <a:xfrm>
            <a:off x="2935203" y="2851240"/>
            <a:ext cx="1215068"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振る舞いの制約</a:t>
            </a:r>
            <a:endParaRPr lang="en-US" altLang="ja-JP" sz="800">
              <a:solidFill>
                <a:schemeClr val="tx1">
                  <a:lumMod val="95000"/>
                  <a:lumOff val="5000"/>
                </a:schemeClr>
              </a:solidFill>
            </a:endParaRPr>
          </a:p>
          <a:p>
            <a:pPr algn="ctr"/>
            <a:r>
              <a:rPr lang="ja-JP" altLang="en-US" sz="800">
                <a:solidFill>
                  <a:schemeClr val="tx1">
                    <a:lumMod val="95000"/>
                    <a:lumOff val="5000"/>
                  </a:schemeClr>
                </a:solidFill>
              </a:rPr>
              <a:t>（べしべからず集）</a:t>
            </a:r>
          </a:p>
        </p:txBody>
      </p:sp>
      <p:sp>
        <p:nvSpPr>
          <p:cNvPr id="28" name="正方形/長方形 27">
            <a:extLst>
              <a:ext uri="{FF2B5EF4-FFF2-40B4-BE49-F238E27FC236}">
                <a16:creationId xmlns:a16="http://schemas.microsoft.com/office/drawing/2014/main" id="{19D8F290-508C-E70D-40FB-CEB39EEDE7A2}"/>
              </a:ext>
            </a:extLst>
          </p:cNvPr>
          <p:cNvSpPr/>
          <p:nvPr/>
        </p:nvSpPr>
        <p:spPr>
          <a:xfrm>
            <a:off x="4477763" y="2851240"/>
            <a:ext cx="1617256" cy="305234"/>
          </a:xfrm>
          <a:prstGeom prst="rect">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機密情報の扱い</a:t>
            </a:r>
          </a:p>
        </p:txBody>
      </p:sp>
      <p:sp>
        <p:nvSpPr>
          <p:cNvPr id="29" name="正方形/長方形 28">
            <a:extLst>
              <a:ext uri="{FF2B5EF4-FFF2-40B4-BE49-F238E27FC236}">
                <a16:creationId xmlns:a16="http://schemas.microsoft.com/office/drawing/2014/main" id="{66E45B9B-D752-212A-882A-D99B5A458181}"/>
              </a:ext>
            </a:extLst>
          </p:cNvPr>
          <p:cNvSpPr/>
          <p:nvPr/>
        </p:nvSpPr>
        <p:spPr>
          <a:xfrm>
            <a:off x="4489486" y="3861220"/>
            <a:ext cx="1617256" cy="305234"/>
          </a:xfrm>
          <a:prstGeom prst="rect">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800">
                <a:solidFill>
                  <a:schemeClr val="tx1">
                    <a:lumMod val="95000"/>
                    <a:lumOff val="5000"/>
                  </a:schemeClr>
                </a:solidFill>
              </a:rPr>
              <a:t>PM</a:t>
            </a:r>
            <a:r>
              <a:rPr lang="ja-JP" altLang="en-US" sz="800">
                <a:solidFill>
                  <a:schemeClr val="tx1">
                    <a:lumMod val="95000"/>
                    <a:lumOff val="5000"/>
                  </a:schemeClr>
                </a:solidFill>
              </a:rPr>
              <a:t>、</a:t>
            </a:r>
            <a:r>
              <a:rPr lang="en-US" altLang="ja-JP" sz="800">
                <a:solidFill>
                  <a:schemeClr val="tx1">
                    <a:lumMod val="95000"/>
                    <a:lumOff val="5000"/>
                  </a:schemeClr>
                </a:solidFill>
              </a:rPr>
              <a:t>DEV</a:t>
            </a:r>
            <a:r>
              <a:rPr lang="ja-JP" altLang="en-US" sz="800">
                <a:solidFill>
                  <a:schemeClr val="tx1">
                    <a:lumMod val="95000"/>
                    <a:lumOff val="5000"/>
                  </a:schemeClr>
                </a:solidFill>
              </a:rPr>
              <a:t>、</a:t>
            </a:r>
            <a:r>
              <a:rPr lang="en-US" altLang="ja-JP" sz="800">
                <a:solidFill>
                  <a:schemeClr val="tx1">
                    <a:lumMod val="95000"/>
                    <a:lumOff val="5000"/>
                  </a:schemeClr>
                </a:solidFill>
              </a:rPr>
              <a:t>ARCH</a:t>
            </a:r>
            <a:r>
              <a:rPr lang="ja-JP" altLang="en-US" sz="800">
                <a:solidFill>
                  <a:schemeClr val="tx1">
                    <a:lumMod val="95000"/>
                    <a:lumOff val="5000"/>
                  </a:schemeClr>
                </a:solidFill>
              </a:rPr>
              <a:t>、</a:t>
            </a:r>
            <a:r>
              <a:rPr lang="en-US" altLang="ja-JP" sz="800">
                <a:solidFill>
                  <a:schemeClr val="tx1">
                    <a:lumMod val="95000"/>
                    <a:lumOff val="5000"/>
                  </a:schemeClr>
                </a:solidFill>
              </a:rPr>
              <a:t>QA</a:t>
            </a:r>
            <a:r>
              <a:rPr lang="ja-JP" altLang="en-US" sz="800">
                <a:solidFill>
                  <a:schemeClr val="tx1">
                    <a:lumMod val="95000"/>
                    <a:lumOff val="5000"/>
                  </a:schemeClr>
                </a:solidFill>
              </a:rPr>
              <a:t>、など</a:t>
            </a:r>
          </a:p>
        </p:txBody>
      </p:sp>
      <p:sp>
        <p:nvSpPr>
          <p:cNvPr id="30" name="正方形/長方形 29">
            <a:extLst>
              <a:ext uri="{FF2B5EF4-FFF2-40B4-BE49-F238E27FC236}">
                <a16:creationId xmlns:a16="http://schemas.microsoft.com/office/drawing/2014/main" id="{B354A3F2-4C5F-4BFB-93D5-73E259F544FF}"/>
              </a:ext>
            </a:extLst>
          </p:cNvPr>
          <p:cNvSpPr/>
          <p:nvPr/>
        </p:nvSpPr>
        <p:spPr>
          <a:xfrm>
            <a:off x="2935203" y="3342192"/>
            <a:ext cx="1215068"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ユーザーの立場の理解</a:t>
            </a:r>
          </a:p>
        </p:txBody>
      </p:sp>
      <p:sp>
        <p:nvSpPr>
          <p:cNvPr id="31" name="正方形/長方形 30">
            <a:extLst>
              <a:ext uri="{FF2B5EF4-FFF2-40B4-BE49-F238E27FC236}">
                <a16:creationId xmlns:a16="http://schemas.microsoft.com/office/drawing/2014/main" id="{EDBFA0F6-BBD9-B55E-24DC-0425A30016A4}"/>
              </a:ext>
            </a:extLst>
          </p:cNvPr>
          <p:cNvSpPr/>
          <p:nvPr/>
        </p:nvSpPr>
        <p:spPr>
          <a:xfrm>
            <a:off x="4466037" y="3342192"/>
            <a:ext cx="1617256" cy="305234"/>
          </a:xfrm>
          <a:prstGeom prst="rect">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800">
                <a:solidFill>
                  <a:schemeClr val="tx1">
                    <a:lumMod val="95000"/>
                    <a:lumOff val="5000"/>
                  </a:schemeClr>
                </a:solidFill>
              </a:rPr>
              <a:t>PO</a:t>
            </a:r>
            <a:r>
              <a:rPr lang="ja-JP" altLang="en-US" sz="800">
                <a:solidFill>
                  <a:schemeClr val="tx1">
                    <a:lumMod val="95000"/>
                    <a:lumOff val="5000"/>
                  </a:schemeClr>
                </a:solidFill>
              </a:rPr>
              <a:t>、ミッション</a:t>
            </a:r>
          </a:p>
        </p:txBody>
      </p:sp>
      <p:sp>
        <p:nvSpPr>
          <p:cNvPr id="32" name="正方形/長方形 31">
            <a:extLst>
              <a:ext uri="{FF2B5EF4-FFF2-40B4-BE49-F238E27FC236}">
                <a16:creationId xmlns:a16="http://schemas.microsoft.com/office/drawing/2014/main" id="{19ABC565-D548-E7CF-41CB-7A3D9F4E866E}"/>
              </a:ext>
            </a:extLst>
          </p:cNvPr>
          <p:cNvSpPr/>
          <p:nvPr/>
        </p:nvSpPr>
        <p:spPr>
          <a:xfrm>
            <a:off x="2946928" y="4326614"/>
            <a:ext cx="1215068"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ロールの適用条件</a:t>
            </a:r>
          </a:p>
        </p:txBody>
      </p:sp>
      <p:sp>
        <p:nvSpPr>
          <p:cNvPr id="33" name="正方形/長方形 32">
            <a:extLst>
              <a:ext uri="{FF2B5EF4-FFF2-40B4-BE49-F238E27FC236}">
                <a16:creationId xmlns:a16="http://schemas.microsoft.com/office/drawing/2014/main" id="{0C98F1FB-F309-24AF-AFCD-6374E1686942}"/>
              </a:ext>
            </a:extLst>
          </p:cNvPr>
          <p:cNvSpPr/>
          <p:nvPr/>
        </p:nvSpPr>
        <p:spPr>
          <a:xfrm>
            <a:off x="1394814" y="6510574"/>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開発の進め方のルール</a:t>
            </a:r>
            <a:endParaRPr lang="ja-JP" altLang="en-US" sz="700">
              <a:solidFill>
                <a:schemeClr val="tx1">
                  <a:lumMod val="95000"/>
                  <a:lumOff val="5000"/>
                </a:schemeClr>
              </a:solidFill>
            </a:endParaRPr>
          </a:p>
        </p:txBody>
      </p:sp>
      <p:sp>
        <p:nvSpPr>
          <p:cNvPr id="34" name="正方形/長方形 33">
            <a:extLst>
              <a:ext uri="{FF2B5EF4-FFF2-40B4-BE49-F238E27FC236}">
                <a16:creationId xmlns:a16="http://schemas.microsoft.com/office/drawing/2014/main" id="{815AB37A-624F-7562-A7EB-5AF24475F68C}"/>
              </a:ext>
            </a:extLst>
          </p:cNvPr>
          <p:cNvSpPr/>
          <p:nvPr/>
        </p:nvSpPr>
        <p:spPr>
          <a:xfrm>
            <a:off x="2946928" y="5814742"/>
            <a:ext cx="1215068"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開発プロセスの定義</a:t>
            </a:r>
            <a:endParaRPr lang="en-US" altLang="ja-JP" sz="800">
              <a:solidFill>
                <a:schemeClr val="tx1">
                  <a:lumMod val="95000"/>
                  <a:lumOff val="5000"/>
                </a:schemeClr>
              </a:solidFill>
            </a:endParaRPr>
          </a:p>
          <a:p>
            <a:pPr algn="ctr"/>
            <a:r>
              <a:rPr lang="ja-JP" altLang="en-US" sz="800">
                <a:solidFill>
                  <a:schemeClr val="tx1">
                    <a:lumMod val="95000"/>
                    <a:lumOff val="5000"/>
                  </a:schemeClr>
                </a:solidFill>
              </a:rPr>
              <a:t>（ワークアラウンド）</a:t>
            </a:r>
          </a:p>
        </p:txBody>
      </p:sp>
      <p:sp>
        <p:nvSpPr>
          <p:cNvPr id="35" name="正方形/長方形 34">
            <a:extLst>
              <a:ext uri="{FF2B5EF4-FFF2-40B4-BE49-F238E27FC236}">
                <a16:creationId xmlns:a16="http://schemas.microsoft.com/office/drawing/2014/main" id="{AB1FA07E-36E1-DC56-CA44-6205814DB47E}"/>
              </a:ext>
            </a:extLst>
          </p:cNvPr>
          <p:cNvSpPr/>
          <p:nvPr/>
        </p:nvSpPr>
        <p:spPr>
          <a:xfrm>
            <a:off x="2935205" y="7383446"/>
            <a:ext cx="1215068"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タスクの管理方法</a:t>
            </a:r>
          </a:p>
        </p:txBody>
      </p:sp>
      <p:sp>
        <p:nvSpPr>
          <p:cNvPr id="36" name="正方形/長方形 35">
            <a:extLst>
              <a:ext uri="{FF2B5EF4-FFF2-40B4-BE49-F238E27FC236}">
                <a16:creationId xmlns:a16="http://schemas.microsoft.com/office/drawing/2014/main" id="{ACBAAEEE-5C69-0BE2-2D46-AC708438A937}"/>
              </a:ext>
            </a:extLst>
          </p:cNvPr>
          <p:cNvSpPr/>
          <p:nvPr/>
        </p:nvSpPr>
        <p:spPr>
          <a:xfrm>
            <a:off x="7426089" y="6502762"/>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成果物管理ルール</a:t>
            </a:r>
            <a:endParaRPr lang="ja-JP" altLang="en-US" sz="700">
              <a:solidFill>
                <a:schemeClr val="tx1">
                  <a:lumMod val="95000"/>
                  <a:lumOff val="5000"/>
                </a:schemeClr>
              </a:solidFill>
            </a:endParaRPr>
          </a:p>
        </p:txBody>
      </p:sp>
      <p:sp>
        <p:nvSpPr>
          <p:cNvPr id="37" name="正方形/長方形 36">
            <a:extLst>
              <a:ext uri="{FF2B5EF4-FFF2-40B4-BE49-F238E27FC236}">
                <a16:creationId xmlns:a16="http://schemas.microsoft.com/office/drawing/2014/main" id="{544E0C45-5D51-F939-9C91-3B0FEED69C15}"/>
              </a:ext>
            </a:extLst>
          </p:cNvPr>
          <p:cNvSpPr/>
          <p:nvPr/>
        </p:nvSpPr>
        <p:spPr>
          <a:xfrm>
            <a:off x="4477763" y="7383446"/>
            <a:ext cx="1617256" cy="305234"/>
          </a:xfrm>
          <a:prstGeom prst="rect">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チェックリスト型</a:t>
            </a:r>
          </a:p>
        </p:txBody>
      </p:sp>
      <p:sp>
        <p:nvSpPr>
          <p:cNvPr id="38" name="正方形/長方形 37">
            <a:extLst>
              <a:ext uri="{FF2B5EF4-FFF2-40B4-BE49-F238E27FC236}">
                <a16:creationId xmlns:a16="http://schemas.microsoft.com/office/drawing/2014/main" id="{C1DA4086-BDA7-547D-2829-3215A5728B26}"/>
              </a:ext>
            </a:extLst>
          </p:cNvPr>
          <p:cNvSpPr/>
          <p:nvPr/>
        </p:nvSpPr>
        <p:spPr>
          <a:xfrm>
            <a:off x="4489486" y="5342452"/>
            <a:ext cx="1617256" cy="305234"/>
          </a:xfrm>
          <a:prstGeom prst="rect">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800">
                <a:solidFill>
                  <a:schemeClr val="tx1">
                    <a:lumMod val="95000"/>
                    <a:lumOff val="5000"/>
                  </a:schemeClr>
                </a:solidFill>
              </a:rPr>
              <a:t>Workflows</a:t>
            </a:r>
            <a:r>
              <a:rPr lang="ja-JP" altLang="en-US" sz="800">
                <a:solidFill>
                  <a:schemeClr val="tx1">
                    <a:lumMod val="95000"/>
                    <a:lumOff val="5000"/>
                  </a:schemeClr>
                </a:solidFill>
              </a:rPr>
              <a:t>化できる</a:t>
            </a:r>
            <a:endParaRPr lang="en-US" altLang="ja-JP" sz="800">
              <a:solidFill>
                <a:schemeClr val="tx1">
                  <a:lumMod val="95000"/>
                  <a:lumOff val="5000"/>
                </a:schemeClr>
              </a:solidFill>
            </a:endParaRPr>
          </a:p>
          <a:p>
            <a:pPr algn="ctr"/>
            <a:r>
              <a:rPr lang="ja-JP" altLang="en-US" sz="800">
                <a:solidFill>
                  <a:schemeClr val="tx1">
                    <a:lumMod val="95000"/>
                    <a:lumOff val="5000"/>
                  </a:schemeClr>
                </a:solidFill>
              </a:rPr>
              <a:t>ポイント</a:t>
            </a:r>
          </a:p>
        </p:txBody>
      </p:sp>
      <p:sp>
        <p:nvSpPr>
          <p:cNvPr id="39" name="正方形/長方形 38">
            <a:extLst>
              <a:ext uri="{FF2B5EF4-FFF2-40B4-BE49-F238E27FC236}">
                <a16:creationId xmlns:a16="http://schemas.microsoft.com/office/drawing/2014/main" id="{CB7A2B3A-6719-C0D2-4508-DB94D4A594FB}"/>
              </a:ext>
            </a:extLst>
          </p:cNvPr>
          <p:cNvSpPr/>
          <p:nvPr/>
        </p:nvSpPr>
        <p:spPr>
          <a:xfrm>
            <a:off x="4489486" y="5794876"/>
            <a:ext cx="1617256" cy="305234"/>
          </a:xfrm>
          <a:prstGeom prst="rect">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800">
                <a:solidFill>
                  <a:schemeClr val="tx1">
                    <a:lumMod val="95000"/>
                    <a:lumOff val="5000"/>
                  </a:schemeClr>
                </a:solidFill>
              </a:rPr>
              <a:t>Rule</a:t>
            </a:r>
            <a:r>
              <a:rPr lang="ja-JP" altLang="en-US" sz="800">
                <a:solidFill>
                  <a:schemeClr val="tx1">
                    <a:lumMod val="95000"/>
                    <a:lumOff val="5000"/>
                  </a:schemeClr>
                </a:solidFill>
              </a:rPr>
              <a:t>や</a:t>
            </a:r>
            <a:r>
              <a:rPr lang="en-US" altLang="ja-JP" sz="800">
                <a:solidFill>
                  <a:schemeClr val="tx1">
                    <a:lumMod val="95000"/>
                    <a:lumOff val="5000"/>
                  </a:schemeClr>
                </a:solidFill>
              </a:rPr>
              <a:t>Workflows</a:t>
            </a:r>
            <a:r>
              <a:rPr lang="ja-JP" altLang="en-US" sz="800">
                <a:solidFill>
                  <a:schemeClr val="tx1">
                    <a:lumMod val="95000"/>
                    <a:lumOff val="5000"/>
                  </a:schemeClr>
                </a:solidFill>
              </a:rPr>
              <a:t>自体を改定していくプロセス</a:t>
            </a:r>
          </a:p>
        </p:txBody>
      </p:sp>
      <p:sp>
        <p:nvSpPr>
          <p:cNvPr id="40" name="正方形/長方形 39">
            <a:extLst>
              <a:ext uri="{FF2B5EF4-FFF2-40B4-BE49-F238E27FC236}">
                <a16:creationId xmlns:a16="http://schemas.microsoft.com/office/drawing/2014/main" id="{01694EA5-2AF1-3E53-4E51-07A2DB2B88AE}"/>
              </a:ext>
            </a:extLst>
          </p:cNvPr>
          <p:cNvSpPr/>
          <p:nvPr/>
        </p:nvSpPr>
        <p:spPr>
          <a:xfrm>
            <a:off x="4489486" y="6269404"/>
            <a:ext cx="1617256" cy="305234"/>
          </a:xfrm>
          <a:prstGeom prst="rect">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設計事項と成果物の関係の定義</a:t>
            </a:r>
            <a:endParaRPr lang="en-US" altLang="ja-JP" sz="800">
              <a:solidFill>
                <a:schemeClr val="tx1">
                  <a:lumMod val="95000"/>
                  <a:lumOff val="5000"/>
                </a:schemeClr>
              </a:solidFill>
            </a:endParaRPr>
          </a:p>
          <a:p>
            <a:pPr algn="ctr"/>
            <a:r>
              <a:rPr lang="ja-JP" altLang="en-US" sz="800">
                <a:solidFill>
                  <a:schemeClr val="tx1">
                    <a:lumMod val="95000"/>
                    <a:lumOff val="5000"/>
                  </a:schemeClr>
                </a:solidFill>
              </a:rPr>
              <a:t>成果物の</a:t>
            </a:r>
            <a:r>
              <a:rPr lang="en-US" altLang="ja-JP" sz="800">
                <a:solidFill>
                  <a:schemeClr val="tx1">
                    <a:lumMod val="95000"/>
                    <a:lumOff val="5000"/>
                  </a:schemeClr>
                </a:solidFill>
              </a:rPr>
              <a:t>IN/OUT</a:t>
            </a:r>
            <a:r>
              <a:rPr lang="ja-JP" altLang="en-US" sz="800">
                <a:solidFill>
                  <a:schemeClr val="tx1">
                    <a:lumMod val="95000"/>
                    <a:lumOff val="5000"/>
                  </a:schemeClr>
                </a:solidFill>
              </a:rPr>
              <a:t>の関係</a:t>
            </a:r>
          </a:p>
        </p:txBody>
      </p:sp>
      <p:sp>
        <p:nvSpPr>
          <p:cNvPr id="41" name="正方形/長方形 40">
            <a:extLst>
              <a:ext uri="{FF2B5EF4-FFF2-40B4-BE49-F238E27FC236}">
                <a16:creationId xmlns:a16="http://schemas.microsoft.com/office/drawing/2014/main" id="{AC917AED-6930-8733-F876-7C52AF91C41A}"/>
              </a:ext>
            </a:extLst>
          </p:cNvPr>
          <p:cNvSpPr/>
          <p:nvPr/>
        </p:nvSpPr>
        <p:spPr>
          <a:xfrm>
            <a:off x="4477763" y="6704778"/>
            <a:ext cx="1617256" cy="305234"/>
          </a:xfrm>
          <a:prstGeom prst="rect">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800">
                <a:solidFill>
                  <a:schemeClr val="tx1">
                    <a:lumMod val="95000"/>
                    <a:lumOff val="5000"/>
                  </a:schemeClr>
                </a:solidFill>
              </a:rPr>
              <a:t>ワークアラウンドのどこにいるのかの明確化（宣言型？）</a:t>
            </a:r>
          </a:p>
        </p:txBody>
      </p:sp>
      <p:sp>
        <p:nvSpPr>
          <p:cNvPr id="42" name="テキスト ボックス 41">
            <a:extLst>
              <a:ext uri="{FF2B5EF4-FFF2-40B4-BE49-F238E27FC236}">
                <a16:creationId xmlns:a16="http://schemas.microsoft.com/office/drawing/2014/main" id="{C2656DA7-AA71-1E43-FC67-FB4E7E57AA3B}"/>
              </a:ext>
            </a:extLst>
          </p:cNvPr>
          <p:cNvSpPr txBox="1"/>
          <p:nvPr/>
        </p:nvSpPr>
        <p:spPr>
          <a:xfrm>
            <a:off x="659372" y="1565948"/>
            <a:ext cx="3977371" cy="743922"/>
          </a:xfrm>
          <a:prstGeom prst="rect">
            <a:avLst/>
          </a:prstGeom>
          <a:noFill/>
        </p:spPr>
        <p:txBody>
          <a:bodyPr wrap="none" rtlCol="0">
            <a:spAutoFit/>
          </a:bodyPr>
          <a:lstStyle/>
          <a:p>
            <a:r>
              <a:rPr lang="en-US" altLang="ja-JP">
                <a:solidFill>
                  <a:schemeClr val="tx1">
                    <a:lumMod val="95000"/>
                    <a:lumOff val="5000"/>
                  </a:schemeClr>
                </a:solidFill>
              </a:rPr>
              <a:t>AI</a:t>
            </a:r>
            <a:r>
              <a:rPr lang="ja-JP" altLang="en-US">
                <a:solidFill>
                  <a:schemeClr val="tx1">
                    <a:lumMod val="95000"/>
                    <a:lumOff val="5000"/>
                  </a:schemeClr>
                </a:solidFill>
              </a:rPr>
              <a:t>スプリント</a:t>
            </a:r>
            <a:r>
              <a:rPr lang="ja-JP" altLang="en-US"/>
              <a:t>開発用の</a:t>
            </a:r>
            <a:endParaRPr lang="en-US" altLang="ja-JP"/>
          </a:p>
          <a:p>
            <a:r>
              <a:rPr lang="ja-JP" altLang="en-US"/>
              <a:t>プロジェクトの開発ルール構成</a:t>
            </a:r>
          </a:p>
        </p:txBody>
      </p:sp>
      <p:cxnSp>
        <p:nvCxnSpPr>
          <p:cNvPr id="44" name="コネクタ: カギ線 43">
            <a:extLst>
              <a:ext uri="{FF2B5EF4-FFF2-40B4-BE49-F238E27FC236}">
                <a16:creationId xmlns:a16="http://schemas.microsoft.com/office/drawing/2014/main" id="{DB559A8D-2228-8BD4-DD2D-61E9919C480E}"/>
              </a:ext>
            </a:extLst>
          </p:cNvPr>
          <p:cNvCxnSpPr>
            <a:cxnSpLocks/>
            <a:stCxn id="25" idx="3"/>
            <a:endCxn id="24" idx="1"/>
          </p:cNvCxnSpPr>
          <p:nvPr/>
        </p:nvCxnSpPr>
        <p:spPr>
          <a:xfrm flipV="1">
            <a:off x="2499421" y="2565713"/>
            <a:ext cx="435784" cy="90793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E03F6E91-3E87-9C77-BDF1-DA2D539718D9}"/>
              </a:ext>
            </a:extLst>
          </p:cNvPr>
          <p:cNvCxnSpPr>
            <a:cxnSpLocks/>
            <a:stCxn id="25" idx="3"/>
            <a:endCxn id="27" idx="1"/>
          </p:cNvCxnSpPr>
          <p:nvPr/>
        </p:nvCxnSpPr>
        <p:spPr>
          <a:xfrm flipV="1">
            <a:off x="2499421" y="3003857"/>
            <a:ext cx="435782" cy="46979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9" name="コネクタ: カギ線 48">
            <a:extLst>
              <a:ext uri="{FF2B5EF4-FFF2-40B4-BE49-F238E27FC236}">
                <a16:creationId xmlns:a16="http://schemas.microsoft.com/office/drawing/2014/main" id="{0EA3BFC3-A3A6-DE1A-E5B0-3AE1846D13A7}"/>
              </a:ext>
            </a:extLst>
          </p:cNvPr>
          <p:cNvCxnSpPr>
            <a:cxnSpLocks/>
            <a:stCxn id="25" idx="3"/>
            <a:endCxn id="30" idx="1"/>
          </p:cNvCxnSpPr>
          <p:nvPr/>
        </p:nvCxnSpPr>
        <p:spPr>
          <a:xfrm>
            <a:off x="2499421" y="3473649"/>
            <a:ext cx="435782" cy="2116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2" name="コネクタ: カギ線 51">
            <a:extLst>
              <a:ext uri="{FF2B5EF4-FFF2-40B4-BE49-F238E27FC236}">
                <a16:creationId xmlns:a16="http://schemas.microsoft.com/office/drawing/2014/main" id="{ECDB3ACE-DA40-F79E-B7E3-2980DDADD687}"/>
              </a:ext>
            </a:extLst>
          </p:cNvPr>
          <p:cNvCxnSpPr>
            <a:cxnSpLocks/>
            <a:stCxn id="25" idx="3"/>
            <a:endCxn id="26" idx="1"/>
          </p:cNvCxnSpPr>
          <p:nvPr/>
        </p:nvCxnSpPr>
        <p:spPr>
          <a:xfrm>
            <a:off x="2499422" y="3473649"/>
            <a:ext cx="447507" cy="5401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5" name="コネクタ: カギ線 54">
            <a:extLst>
              <a:ext uri="{FF2B5EF4-FFF2-40B4-BE49-F238E27FC236}">
                <a16:creationId xmlns:a16="http://schemas.microsoft.com/office/drawing/2014/main" id="{EA05116A-2C5F-F9D7-6D0A-E9C16C983D01}"/>
              </a:ext>
            </a:extLst>
          </p:cNvPr>
          <p:cNvCxnSpPr>
            <a:cxnSpLocks/>
            <a:stCxn id="25" idx="3"/>
            <a:endCxn id="32" idx="1"/>
          </p:cNvCxnSpPr>
          <p:nvPr/>
        </p:nvCxnSpPr>
        <p:spPr>
          <a:xfrm>
            <a:off x="2499422" y="3473649"/>
            <a:ext cx="447507" cy="100558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8" name="コネクタ: カギ線 57">
            <a:extLst>
              <a:ext uri="{FF2B5EF4-FFF2-40B4-BE49-F238E27FC236}">
                <a16:creationId xmlns:a16="http://schemas.microsoft.com/office/drawing/2014/main" id="{58682959-90CA-FB07-C4E8-B505F2710983}"/>
              </a:ext>
            </a:extLst>
          </p:cNvPr>
          <p:cNvCxnSpPr>
            <a:cxnSpLocks/>
            <a:stCxn id="33" idx="3"/>
            <a:endCxn id="34" idx="1"/>
          </p:cNvCxnSpPr>
          <p:nvPr/>
        </p:nvCxnSpPr>
        <p:spPr>
          <a:xfrm flipV="1">
            <a:off x="2499420" y="5967359"/>
            <a:ext cx="447508" cy="69583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1" name="コネクタ: カギ線 60">
            <a:extLst>
              <a:ext uri="{FF2B5EF4-FFF2-40B4-BE49-F238E27FC236}">
                <a16:creationId xmlns:a16="http://schemas.microsoft.com/office/drawing/2014/main" id="{E29C5091-AE26-AF53-BC66-C2A57FCA3350}"/>
              </a:ext>
            </a:extLst>
          </p:cNvPr>
          <p:cNvCxnSpPr>
            <a:cxnSpLocks/>
            <a:stCxn id="33" idx="3"/>
            <a:endCxn id="35" idx="1"/>
          </p:cNvCxnSpPr>
          <p:nvPr/>
        </p:nvCxnSpPr>
        <p:spPr>
          <a:xfrm>
            <a:off x="2499421" y="6663191"/>
            <a:ext cx="435785" cy="87287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56" name="コネクタ: カギ線 255">
            <a:extLst>
              <a:ext uri="{FF2B5EF4-FFF2-40B4-BE49-F238E27FC236}">
                <a16:creationId xmlns:a16="http://schemas.microsoft.com/office/drawing/2014/main" id="{12F66EE0-809B-D61C-342B-82788099EB1C}"/>
              </a:ext>
            </a:extLst>
          </p:cNvPr>
          <p:cNvCxnSpPr>
            <a:cxnSpLocks/>
            <a:stCxn id="264" idx="3"/>
            <a:endCxn id="267" idx="1"/>
          </p:cNvCxnSpPr>
          <p:nvPr/>
        </p:nvCxnSpPr>
        <p:spPr>
          <a:xfrm flipV="1">
            <a:off x="8542419" y="2289290"/>
            <a:ext cx="528993" cy="13369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59" name="コネクタ: カギ線 258">
            <a:extLst>
              <a:ext uri="{FF2B5EF4-FFF2-40B4-BE49-F238E27FC236}">
                <a16:creationId xmlns:a16="http://schemas.microsoft.com/office/drawing/2014/main" id="{EF87C2E1-024C-2FD6-71E4-2E8896EE13AC}"/>
              </a:ext>
            </a:extLst>
          </p:cNvPr>
          <p:cNvCxnSpPr>
            <a:cxnSpLocks/>
            <a:stCxn id="264" idx="3"/>
            <a:endCxn id="265" idx="1"/>
          </p:cNvCxnSpPr>
          <p:nvPr/>
        </p:nvCxnSpPr>
        <p:spPr>
          <a:xfrm flipV="1">
            <a:off x="8542418" y="2820554"/>
            <a:ext cx="528996" cy="80571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2" name="コネクタ: カギ線 261">
            <a:extLst>
              <a:ext uri="{FF2B5EF4-FFF2-40B4-BE49-F238E27FC236}">
                <a16:creationId xmlns:a16="http://schemas.microsoft.com/office/drawing/2014/main" id="{CBE04797-D781-F261-B13B-3C4993F625EF}"/>
              </a:ext>
            </a:extLst>
          </p:cNvPr>
          <p:cNvCxnSpPr>
            <a:cxnSpLocks/>
            <a:stCxn id="264" idx="3"/>
            <a:endCxn id="268" idx="1"/>
          </p:cNvCxnSpPr>
          <p:nvPr/>
        </p:nvCxnSpPr>
        <p:spPr>
          <a:xfrm flipV="1">
            <a:off x="8542419" y="3321032"/>
            <a:ext cx="528995" cy="30523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2" name="コネクタ: カギ線 271">
            <a:extLst>
              <a:ext uri="{FF2B5EF4-FFF2-40B4-BE49-F238E27FC236}">
                <a16:creationId xmlns:a16="http://schemas.microsoft.com/office/drawing/2014/main" id="{764124B5-1CC9-1E90-50C3-61EB68E5FFFB}"/>
              </a:ext>
            </a:extLst>
          </p:cNvPr>
          <p:cNvCxnSpPr>
            <a:cxnSpLocks/>
            <a:stCxn id="264" idx="3"/>
            <a:endCxn id="266" idx="1"/>
          </p:cNvCxnSpPr>
          <p:nvPr/>
        </p:nvCxnSpPr>
        <p:spPr>
          <a:xfrm>
            <a:off x="8542418" y="3626267"/>
            <a:ext cx="528994" cy="22602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5" name="コネクタ: カギ線 274">
            <a:extLst>
              <a:ext uri="{FF2B5EF4-FFF2-40B4-BE49-F238E27FC236}">
                <a16:creationId xmlns:a16="http://schemas.microsoft.com/office/drawing/2014/main" id="{FEF55396-A83E-DD19-2121-14B5FAA8D33C}"/>
              </a:ext>
            </a:extLst>
          </p:cNvPr>
          <p:cNvCxnSpPr>
            <a:cxnSpLocks/>
            <a:stCxn id="264" idx="3"/>
            <a:endCxn id="3" idx="1"/>
          </p:cNvCxnSpPr>
          <p:nvPr/>
        </p:nvCxnSpPr>
        <p:spPr>
          <a:xfrm>
            <a:off x="8542418" y="3626267"/>
            <a:ext cx="528994" cy="75084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78" name="コネクタ: カギ線 277">
            <a:extLst>
              <a:ext uri="{FF2B5EF4-FFF2-40B4-BE49-F238E27FC236}">
                <a16:creationId xmlns:a16="http://schemas.microsoft.com/office/drawing/2014/main" id="{A627D647-CD23-3D8B-9C58-67B819AAB77B}"/>
              </a:ext>
            </a:extLst>
          </p:cNvPr>
          <p:cNvCxnSpPr>
            <a:cxnSpLocks/>
            <a:stCxn id="264" idx="3"/>
            <a:endCxn id="270" idx="1"/>
          </p:cNvCxnSpPr>
          <p:nvPr/>
        </p:nvCxnSpPr>
        <p:spPr>
          <a:xfrm>
            <a:off x="8542418" y="3626266"/>
            <a:ext cx="528994" cy="127384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81" name="コネクタ: カギ線 280">
            <a:extLst>
              <a:ext uri="{FF2B5EF4-FFF2-40B4-BE49-F238E27FC236}">
                <a16:creationId xmlns:a16="http://schemas.microsoft.com/office/drawing/2014/main" id="{B101F011-4FC2-42E0-F5FC-2CCB10124B1E}"/>
              </a:ext>
            </a:extLst>
          </p:cNvPr>
          <p:cNvCxnSpPr>
            <a:cxnSpLocks/>
            <a:stCxn id="36" idx="3"/>
            <a:endCxn id="4" idx="1"/>
          </p:cNvCxnSpPr>
          <p:nvPr/>
        </p:nvCxnSpPr>
        <p:spPr>
          <a:xfrm flipV="1">
            <a:off x="8530696" y="6377689"/>
            <a:ext cx="492505" cy="27769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84" name="コネクタ: カギ線 283">
            <a:extLst>
              <a:ext uri="{FF2B5EF4-FFF2-40B4-BE49-F238E27FC236}">
                <a16:creationId xmlns:a16="http://schemas.microsoft.com/office/drawing/2014/main" id="{7A912155-C232-0B7E-8572-A0DC5F0563E8}"/>
              </a:ext>
            </a:extLst>
          </p:cNvPr>
          <p:cNvCxnSpPr>
            <a:cxnSpLocks/>
            <a:stCxn id="36" idx="3"/>
            <a:endCxn id="5" idx="1"/>
          </p:cNvCxnSpPr>
          <p:nvPr/>
        </p:nvCxnSpPr>
        <p:spPr>
          <a:xfrm>
            <a:off x="8530695" y="6655380"/>
            <a:ext cx="492504" cy="24531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750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975C5A-08EB-89B0-E5D6-1B4010068E54}"/>
              </a:ext>
            </a:extLst>
          </p:cNvPr>
          <p:cNvSpPr>
            <a:spLocks noGrp="1"/>
          </p:cNvSpPr>
          <p:nvPr>
            <p:ph type="title"/>
          </p:nvPr>
        </p:nvSpPr>
        <p:spPr>
          <a:xfrm>
            <a:off x="880110" y="3764747"/>
            <a:ext cx="11041380" cy="1855788"/>
          </a:xfrm>
        </p:spPr>
        <p:txBody>
          <a:bodyPr/>
          <a:lstStyle/>
          <a:p>
            <a:r>
              <a:rPr lang="ja-JP" altLang="en-US"/>
              <a:t>以下、</a:t>
            </a:r>
            <a:r>
              <a:rPr lang="en-US" altLang="ja-JP"/>
              <a:t>work</a:t>
            </a:r>
            <a:endParaRPr lang="ja-JP" altLang="en-US"/>
          </a:p>
        </p:txBody>
      </p:sp>
    </p:spTree>
    <p:extLst>
      <p:ext uri="{BB962C8B-B14F-4D97-AF65-F5344CB8AC3E}">
        <p14:creationId xmlns:p14="http://schemas.microsoft.com/office/powerpoint/2010/main" val="60594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正方形/長方形 46">
            <a:extLst>
              <a:ext uri="{FF2B5EF4-FFF2-40B4-BE49-F238E27FC236}">
                <a16:creationId xmlns:a16="http://schemas.microsoft.com/office/drawing/2014/main" id="{52D3D747-F38A-B2B4-6FC8-1514628A2E29}"/>
              </a:ext>
            </a:extLst>
          </p:cNvPr>
          <p:cNvSpPr/>
          <p:nvPr/>
        </p:nvSpPr>
        <p:spPr>
          <a:xfrm>
            <a:off x="599417" y="3735860"/>
            <a:ext cx="7287871" cy="1632465"/>
          </a:xfrm>
          <a:prstGeom prst="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r>
              <a:rPr lang="ja-JP" altLang="en-US" sz="700">
                <a:solidFill>
                  <a:schemeClr val="tx1">
                    <a:lumMod val="95000"/>
                    <a:lumOff val="5000"/>
                  </a:schemeClr>
                </a:solidFill>
              </a:rPr>
              <a:t>全ステップ分繰り返す</a:t>
            </a:r>
          </a:p>
        </p:txBody>
      </p:sp>
      <p:sp>
        <p:nvSpPr>
          <p:cNvPr id="45" name="正方形/長方形 44">
            <a:extLst>
              <a:ext uri="{FF2B5EF4-FFF2-40B4-BE49-F238E27FC236}">
                <a16:creationId xmlns:a16="http://schemas.microsoft.com/office/drawing/2014/main" id="{A420ABAE-182D-69FD-ECB0-E5F479952A10}"/>
              </a:ext>
            </a:extLst>
          </p:cNvPr>
          <p:cNvSpPr/>
          <p:nvPr/>
        </p:nvSpPr>
        <p:spPr>
          <a:xfrm>
            <a:off x="8245567" y="4067790"/>
            <a:ext cx="3956616" cy="995918"/>
          </a:xfrm>
          <a:prstGeom prst="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t"/>
          <a:lstStyle/>
          <a:p>
            <a:r>
              <a:rPr lang="ja-JP" altLang="en-US" sz="700">
                <a:solidFill>
                  <a:schemeClr val="tx1">
                    <a:lumMod val="95000"/>
                    <a:lumOff val="5000"/>
                  </a:schemeClr>
                </a:solidFill>
              </a:rPr>
              <a:t>全ステップのタスクが完了</a:t>
            </a:r>
          </a:p>
        </p:txBody>
      </p:sp>
      <p:sp>
        <p:nvSpPr>
          <p:cNvPr id="4" name="正方形/長方形 3">
            <a:extLst>
              <a:ext uri="{FF2B5EF4-FFF2-40B4-BE49-F238E27FC236}">
                <a16:creationId xmlns:a16="http://schemas.microsoft.com/office/drawing/2014/main" id="{F7A288D4-C346-7378-0856-CB29D39193E2}"/>
              </a:ext>
            </a:extLst>
          </p:cNvPr>
          <p:cNvSpPr/>
          <p:nvPr/>
        </p:nvSpPr>
        <p:spPr>
          <a:xfrm>
            <a:off x="2125891" y="1887437"/>
            <a:ext cx="669175" cy="295672"/>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要件理解</a:t>
            </a:r>
          </a:p>
        </p:txBody>
      </p:sp>
      <p:sp>
        <p:nvSpPr>
          <p:cNvPr id="5" name="正方形/長方形 4">
            <a:extLst>
              <a:ext uri="{FF2B5EF4-FFF2-40B4-BE49-F238E27FC236}">
                <a16:creationId xmlns:a16="http://schemas.microsoft.com/office/drawing/2014/main" id="{1E2F9A48-1DED-4EB3-6006-9368DB80C0D1}"/>
              </a:ext>
            </a:extLst>
          </p:cNvPr>
          <p:cNvSpPr/>
          <p:nvPr/>
        </p:nvSpPr>
        <p:spPr>
          <a:xfrm>
            <a:off x="1885369" y="3203660"/>
            <a:ext cx="959811" cy="337787"/>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ステップ設計</a:t>
            </a:r>
          </a:p>
        </p:txBody>
      </p:sp>
      <p:sp>
        <p:nvSpPr>
          <p:cNvPr id="6" name="正方形/長方形 5">
            <a:extLst>
              <a:ext uri="{FF2B5EF4-FFF2-40B4-BE49-F238E27FC236}">
                <a16:creationId xmlns:a16="http://schemas.microsoft.com/office/drawing/2014/main" id="{4CD7700D-2CEA-1E42-7456-FE8D528252C5}"/>
              </a:ext>
            </a:extLst>
          </p:cNvPr>
          <p:cNvSpPr/>
          <p:nvPr/>
        </p:nvSpPr>
        <p:spPr>
          <a:xfrm>
            <a:off x="3056387" y="1887437"/>
            <a:ext cx="669175" cy="295672"/>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設計</a:t>
            </a:r>
          </a:p>
        </p:txBody>
      </p:sp>
      <p:sp>
        <p:nvSpPr>
          <p:cNvPr id="7" name="正方形/長方形 6">
            <a:extLst>
              <a:ext uri="{FF2B5EF4-FFF2-40B4-BE49-F238E27FC236}">
                <a16:creationId xmlns:a16="http://schemas.microsoft.com/office/drawing/2014/main" id="{DFF1D7EB-CF76-333B-EB4A-42D1B60F245A}"/>
              </a:ext>
            </a:extLst>
          </p:cNvPr>
          <p:cNvSpPr/>
          <p:nvPr/>
        </p:nvSpPr>
        <p:spPr>
          <a:xfrm>
            <a:off x="3978186" y="1887437"/>
            <a:ext cx="669175" cy="295672"/>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実装</a:t>
            </a:r>
          </a:p>
        </p:txBody>
      </p:sp>
      <p:sp>
        <p:nvSpPr>
          <p:cNvPr id="8" name="正方形/長方形 7">
            <a:extLst>
              <a:ext uri="{FF2B5EF4-FFF2-40B4-BE49-F238E27FC236}">
                <a16:creationId xmlns:a16="http://schemas.microsoft.com/office/drawing/2014/main" id="{1FC4AE88-0D39-A722-DBBD-C5DF60B5AE66}"/>
              </a:ext>
            </a:extLst>
          </p:cNvPr>
          <p:cNvSpPr/>
          <p:nvPr/>
        </p:nvSpPr>
        <p:spPr>
          <a:xfrm>
            <a:off x="4124135" y="2492914"/>
            <a:ext cx="669175" cy="295672"/>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単体テスト実行</a:t>
            </a:r>
          </a:p>
        </p:txBody>
      </p:sp>
      <p:sp>
        <p:nvSpPr>
          <p:cNvPr id="9" name="正方形/長方形 8">
            <a:extLst>
              <a:ext uri="{FF2B5EF4-FFF2-40B4-BE49-F238E27FC236}">
                <a16:creationId xmlns:a16="http://schemas.microsoft.com/office/drawing/2014/main" id="{2F1D9E0D-B855-F6F7-1543-9493999A9741}"/>
              </a:ext>
            </a:extLst>
          </p:cNvPr>
          <p:cNvSpPr/>
          <p:nvPr/>
        </p:nvSpPr>
        <p:spPr>
          <a:xfrm>
            <a:off x="5569160" y="2882071"/>
            <a:ext cx="669175" cy="295672"/>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品質確認</a:t>
            </a:r>
          </a:p>
        </p:txBody>
      </p:sp>
      <p:sp>
        <p:nvSpPr>
          <p:cNvPr id="10" name="正方形/長方形 9">
            <a:extLst>
              <a:ext uri="{FF2B5EF4-FFF2-40B4-BE49-F238E27FC236}">
                <a16:creationId xmlns:a16="http://schemas.microsoft.com/office/drawing/2014/main" id="{643C231D-670B-30B3-C583-BDFE62B025D7}"/>
              </a:ext>
            </a:extLst>
          </p:cNvPr>
          <p:cNvSpPr/>
          <p:nvPr/>
        </p:nvSpPr>
        <p:spPr>
          <a:xfrm>
            <a:off x="3279152" y="2492913"/>
            <a:ext cx="669175" cy="295672"/>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単体テスト設計</a:t>
            </a:r>
          </a:p>
        </p:txBody>
      </p:sp>
      <p:sp>
        <p:nvSpPr>
          <p:cNvPr id="11" name="正方形/長方形 10">
            <a:extLst>
              <a:ext uri="{FF2B5EF4-FFF2-40B4-BE49-F238E27FC236}">
                <a16:creationId xmlns:a16="http://schemas.microsoft.com/office/drawing/2014/main" id="{2A4D938F-473E-00F3-DD6C-5D606E87E02C}"/>
              </a:ext>
            </a:extLst>
          </p:cNvPr>
          <p:cNvSpPr/>
          <p:nvPr/>
        </p:nvSpPr>
        <p:spPr>
          <a:xfrm>
            <a:off x="4899984" y="1887436"/>
            <a:ext cx="669175" cy="295672"/>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結合テスト</a:t>
            </a:r>
          </a:p>
        </p:txBody>
      </p:sp>
      <p:sp>
        <p:nvSpPr>
          <p:cNvPr id="12" name="正方形/長方形 11">
            <a:extLst>
              <a:ext uri="{FF2B5EF4-FFF2-40B4-BE49-F238E27FC236}">
                <a16:creationId xmlns:a16="http://schemas.microsoft.com/office/drawing/2014/main" id="{A75DD62F-5D26-AEF7-51A8-8E79B5B96D05}"/>
              </a:ext>
            </a:extLst>
          </p:cNvPr>
          <p:cNvSpPr/>
          <p:nvPr/>
        </p:nvSpPr>
        <p:spPr>
          <a:xfrm>
            <a:off x="3150794" y="3203660"/>
            <a:ext cx="1277509" cy="337787"/>
          </a:xfrm>
          <a:prstGeom prst="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ステップ・タスクの一覧</a:t>
            </a:r>
          </a:p>
        </p:txBody>
      </p:sp>
      <p:sp>
        <p:nvSpPr>
          <p:cNvPr id="13" name="正方形/長方形 12">
            <a:extLst>
              <a:ext uri="{FF2B5EF4-FFF2-40B4-BE49-F238E27FC236}">
                <a16:creationId xmlns:a16="http://schemas.microsoft.com/office/drawing/2014/main" id="{6FE4596F-6C4A-B425-90D6-816AF2B79DB8}"/>
              </a:ext>
            </a:extLst>
          </p:cNvPr>
          <p:cNvSpPr/>
          <p:nvPr/>
        </p:nvSpPr>
        <p:spPr>
          <a:xfrm>
            <a:off x="741920" y="3956520"/>
            <a:ext cx="7005991" cy="1269347"/>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t"/>
          <a:lstStyle/>
          <a:p>
            <a:r>
              <a:rPr lang="ja-JP" altLang="en-US" sz="700">
                <a:solidFill>
                  <a:schemeClr val="tx1">
                    <a:lumMod val="95000"/>
                    <a:lumOff val="5000"/>
                  </a:schemeClr>
                </a:solidFill>
              </a:rPr>
              <a:t>ステップごとの実行</a:t>
            </a:r>
          </a:p>
        </p:txBody>
      </p:sp>
      <p:sp>
        <p:nvSpPr>
          <p:cNvPr id="14" name="正方形/長方形 13">
            <a:extLst>
              <a:ext uri="{FF2B5EF4-FFF2-40B4-BE49-F238E27FC236}">
                <a16:creationId xmlns:a16="http://schemas.microsoft.com/office/drawing/2014/main" id="{7D407710-694A-8D98-2FF2-95A951DBB05A}"/>
              </a:ext>
            </a:extLst>
          </p:cNvPr>
          <p:cNvSpPr/>
          <p:nvPr/>
        </p:nvSpPr>
        <p:spPr>
          <a:xfrm>
            <a:off x="869135" y="4170838"/>
            <a:ext cx="669175" cy="408723"/>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タスク実行</a:t>
            </a:r>
          </a:p>
        </p:txBody>
      </p:sp>
      <p:sp>
        <p:nvSpPr>
          <p:cNvPr id="15" name="正方形/長方形 14">
            <a:extLst>
              <a:ext uri="{FF2B5EF4-FFF2-40B4-BE49-F238E27FC236}">
                <a16:creationId xmlns:a16="http://schemas.microsoft.com/office/drawing/2014/main" id="{0C25705A-463D-64B4-D8FF-E5F4EA5A3D06}"/>
              </a:ext>
            </a:extLst>
          </p:cNvPr>
          <p:cNvSpPr/>
          <p:nvPr/>
        </p:nvSpPr>
        <p:spPr>
          <a:xfrm>
            <a:off x="2577726" y="4170838"/>
            <a:ext cx="669175" cy="408723"/>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タスク実行結果の品質保証</a:t>
            </a:r>
          </a:p>
        </p:txBody>
      </p:sp>
      <p:sp>
        <p:nvSpPr>
          <p:cNvPr id="16" name="正方形/長方形 15">
            <a:extLst>
              <a:ext uri="{FF2B5EF4-FFF2-40B4-BE49-F238E27FC236}">
                <a16:creationId xmlns:a16="http://schemas.microsoft.com/office/drawing/2014/main" id="{3A522894-3DF4-B6E9-C537-FBD6FE4C0194}"/>
              </a:ext>
            </a:extLst>
          </p:cNvPr>
          <p:cNvSpPr/>
          <p:nvPr/>
        </p:nvSpPr>
        <p:spPr>
          <a:xfrm>
            <a:off x="3448798" y="4705976"/>
            <a:ext cx="669175" cy="408723"/>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タスク実行結果のコミット</a:t>
            </a:r>
          </a:p>
        </p:txBody>
      </p:sp>
      <p:sp>
        <p:nvSpPr>
          <p:cNvPr id="17" name="正方形/長方形 16">
            <a:extLst>
              <a:ext uri="{FF2B5EF4-FFF2-40B4-BE49-F238E27FC236}">
                <a16:creationId xmlns:a16="http://schemas.microsoft.com/office/drawing/2014/main" id="{17C7D7B6-4ED8-3224-6617-343DB9DDE4F0}"/>
              </a:ext>
            </a:extLst>
          </p:cNvPr>
          <p:cNvSpPr/>
          <p:nvPr/>
        </p:nvSpPr>
        <p:spPr>
          <a:xfrm>
            <a:off x="4319871" y="4705976"/>
            <a:ext cx="669175" cy="408723"/>
          </a:xfrm>
          <a:prstGeom prst="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タスク実行結果のレビュー・サマリ作成</a:t>
            </a:r>
          </a:p>
        </p:txBody>
      </p:sp>
      <p:sp>
        <p:nvSpPr>
          <p:cNvPr id="18" name="正方形/長方形 17">
            <a:extLst>
              <a:ext uri="{FF2B5EF4-FFF2-40B4-BE49-F238E27FC236}">
                <a16:creationId xmlns:a16="http://schemas.microsoft.com/office/drawing/2014/main" id="{E3FE774E-2E6F-233B-BD9B-88FF9CA1FEAD}"/>
              </a:ext>
            </a:extLst>
          </p:cNvPr>
          <p:cNvSpPr/>
          <p:nvPr/>
        </p:nvSpPr>
        <p:spPr>
          <a:xfrm>
            <a:off x="5190944" y="7523922"/>
            <a:ext cx="669175" cy="408723"/>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700">
                <a:solidFill>
                  <a:schemeClr val="tx1">
                    <a:lumMod val="95000"/>
                    <a:lumOff val="5000"/>
                  </a:schemeClr>
                </a:solidFill>
              </a:rPr>
              <a:t>PO</a:t>
            </a:r>
            <a:r>
              <a:rPr lang="ja-JP" altLang="en-US" sz="700">
                <a:solidFill>
                  <a:schemeClr val="tx1">
                    <a:lumMod val="95000"/>
                    <a:lumOff val="5000"/>
                  </a:schemeClr>
                </a:solidFill>
              </a:rPr>
              <a:t>からのフィードバック</a:t>
            </a:r>
          </a:p>
        </p:txBody>
      </p:sp>
      <p:sp>
        <p:nvSpPr>
          <p:cNvPr id="19" name="正方形/長方形 18">
            <a:extLst>
              <a:ext uri="{FF2B5EF4-FFF2-40B4-BE49-F238E27FC236}">
                <a16:creationId xmlns:a16="http://schemas.microsoft.com/office/drawing/2014/main" id="{52184299-EEDB-D130-65FE-50168B083265}"/>
              </a:ext>
            </a:extLst>
          </p:cNvPr>
          <p:cNvSpPr/>
          <p:nvPr/>
        </p:nvSpPr>
        <p:spPr>
          <a:xfrm>
            <a:off x="5190944" y="4705976"/>
            <a:ext cx="669175" cy="408723"/>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700">
                <a:solidFill>
                  <a:schemeClr val="tx1">
                    <a:lumMod val="95000"/>
                    <a:lumOff val="5000"/>
                  </a:schemeClr>
                </a:solidFill>
              </a:rPr>
              <a:t>FB</a:t>
            </a:r>
            <a:r>
              <a:rPr lang="ja-JP" altLang="en-US" sz="700">
                <a:solidFill>
                  <a:schemeClr val="tx1">
                    <a:lumMod val="95000"/>
                    <a:lumOff val="5000"/>
                  </a:schemeClr>
                </a:solidFill>
              </a:rPr>
              <a:t>を踏まえた振り返り</a:t>
            </a:r>
          </a:p>
        </p:txBody>
      </p:sp>
      <p:sp>
        <p:nvSpPr>
          <p:cNvPr id="20" name="正方形/長方形 19">
            <a:extLst>
              <a:ext uri="{FF2B5EF4-FFF2-40B4-BE49-F238E27FC236}">
                <a16:creationId xmlns:a16="http://schemas.microsoft.com/office/drawing/2014/main" id="{DF7D2116-2A1A-FE4D-4C23-A525D86E00AE}"/>
              </a:ext>
            </a:extLst>
          </p:cNvPr>
          <p:cNvSpPr/>
          <p:nvPr/>
        </p:nvSpPr>
        <p:spPr>
          <a:xfrm>
            <a:off x="6062017" y="4705976"/>
            <a:ext cx="669175" cy="408723"/>
          </a:xfrm>
          <a:prstGeom prst="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ルールの改定</a:t>
            </a:r>
          </a:p>
        </p:txBody>
      </p:sp>
      <p:sp>
        <p:nvSpPr>
          <p:cNvPr id="21" name="正方形/長方形 20">
            <a:extLst>
              <a:ext uri="{FF2B5EF4-FFF2-40B4-BE49-F238E27FC236}">
                <a16:creationId xmlns:a16="http://schemas.microsoft.com/office/drawing/2014/main" id="{826A931A-C542-E9BF-549B-5613773C853B}"/>
              </a:ext>
            </a:extLst>
          </p:cNvPr>
          <p:cNvSpPr/>
          <p:nvPr/>
        </p:nvSpPr>
        <p:spPr>
          <a:xfrm>
            <a:off x="6933090" y="4705976"/>
            <a:ext cx="669175" cy="408723"/>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改定ルールのコミット</a:t>
            </a:r>
          </a:p>
        </p:txBody>
      </p:sp>
      <p:grpSp>
        <p:nvGrpSpPr>
          <p:cNvPr id="24" name="グループ化 23">
            <a:extLst>
              <a:ext uri="{FF2B5EF4-FFF2-40B4-BE49-F238E27FC236}">
                <a16:creationId xmlns:a16="http://schemas.microsoft.com/office/drawing/2014/main" id="{3E74FE39-8588-7128-F759-4D871B8BD707}"/>
              </a:ext>
            </a:extLst>
          </p:cNvPr>
          <p:cNvGrpSpPr/>
          <p:nvPr/>
        </p:nvGrpSpPr>
        <p:grpSpPr>
          <a:xfrm>
            <a:off x="4489142" y="7403935"/>
            <a:ext cx="330630" cy="528709"/>
            <a:chOff x="1674326" y="4229100"/>
            <a:chExt cx="1037659" cy="1659316"/>
          </a:xfrm>
          <a:solidFill>
            <a:schemeClr val="tx1">
              <a:lumMod val="65000"/>
              <a:lumOff val="35000"/>
            </a:schemeClr>
          </a:solidFill>
        </p:grpSpPr>
        <p:sp>
          <p:nvSpPr>
            <p:cNvPr id="23" name="フローチャート: 論理積ゲート 22">
              <a:extLst>
                <a:ext uri="{FF2B5EF4-FFF2-40B4-BE49-F238E27FC236}">
                  <a16:creationId xmlns:a16="http://schemas.microsoft.com/office/drawing/2014/main" id="{2E86B75B-191C-2033-C1BE-43AF9AB7860A}"/>
                </a:ext>
              </a:extLst>
            </p:cNvPr>
            <p:cNvSpPr/>
            <p:nvPr/>
          </p:nvSpPr>
          <p:spPr>
            <a:xfrm rot="16200000">
              <a:off x="1779930" y="4956361"/>
              <a:ext cx="826451" cy="1037659"/>
            </a:xfrm>
            <a:prstGeom prst="flowChartDelay">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sz="700">
                <a:solidFill>
                  <a:schemeClr val="tx1">
                    <a:lumMod val="95000"/>
                    <a:lumOff val="5000"/>
                  </a:schemeClr>
                </a:solidFill>
              </a:endParaRPr>
            </a:p>
          </p:txBody>
        </p:sp>
        <p:sp>
          <p:nvSpPr>
            <p:cNvPr id="22" name="楕円 21">
              <a:extLst>
                <a:ext uri="{FF2B5EF4-FFF2-40B4-BE49-F238E27FC236}">
                  <a16:creationId xmlns:a16="http://schemas.microsoft.com/office/drawing/2014/main" id="{C5CB5C76-925A-76A7-E5B2-891CA2EE51DE}"/>
                </a:ext>
              </a:extLst>
            </p:cNvPr>
            <p:cNvSpPr/>
            <p:nvPr/>
          </p:nvSpPr>
          <p:spPr>
            <a:xfrm>
              <a:off x="1735955" y="4229100"/>
              <a:ext cx="914400" cy="914400"/>
            </a:xfrm>
            <a:prstGeom prst="ellipse">
              <a:avLst/>
            </a:prstGeom>
            <a:grpFill/>
            <a:ln w="5715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sz="700">
                <a:solidFill>
                  <a:schemeClr val="tx1">
                    <a:lumMod val="95000"/>
                    <a:lumOff val="5000"/>
                  </a:schemeClr>
                </a:solidFill>
              </a:endParaRPr>
            </a:p>
          </p:txBody>
        </p:sp>
      </p:grpSp>
      <p:cxnSp>
        <p:nvCxnSpPr>
          <p:cNvPr id="26" name="直線矢印コネクタ 25">
            <a:extLst>
              <a:ext uri="{FF2B5EF4-FFF2-40B4-BE49-F238E27FC236}">
                <a16:creationId xmlns:a16="http://schemas.microsoft.com/office/drawing/2014/main" id="{8DDE83DF-0CB9-356F-D797-5B980815B039}"/>
              </a:ext>
            </a:extLst>
          </p:cNvPr>
          <p:cNvCxnSpPr>
            <a:cxnSpLocks/>
            <a:stCxn id="18" idx="0"/>
            <a:endCxn id="19" idx="2"/>
          </p:cNvCxnSpPr>
          <p:nvPr/>
        </p:nvCxnSpPr>
        <p:spPr>
          <a:xfrm flipV="1">
            <a:off x="5525531" y="5114699"/>
            <a:ext cx="0" cy="2409223"/>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97D6818A-8B15-AC3D-8303-1867A8AF76A8}"/>
              </a:ext>
            </a:extLst>
          </p:cNvPr>
          <p:cNvSpPr txBox="1"/>
          <p:nvPr/>
        </p:nvSpPr>
        <p:spPr>
          <a:xfrm>
            <a:off x="5255865" y="7044290"/>
            <a:ext cx="633507" cy="200055"/>
          </a:xfrm>
          <a:prstGeom prst="rect">
            <a:avLst/>
          </a:prstGeom>
          <a:noFill/>
        </p:spPr>
        <p:txBody>
          <a:bodyPr wrap="none" rtlCol="0">
            <a:spAutoFit/>
          </a:bodyPr>
          <a:lstStyle/>
          <a:p>
            <a:r>
              <a:rPr lang="ja-JP" altLang="en-US" sz="700"/>
              <a:t>インプット</a:t>
            </a:r>
          </a:p>
        </p:txBody>
      </p:sp>
      <p:cxnSp>
        <p:nvCxnSpPr>
          <p:cNvPr id="29" name="直線矢印コネクタ 28">
            <a:extLst>
              <a:ext uri="{FF2B5EF4-FFF2-40B4-BE49-F238E27FC236}">
                <a16:creationId xmlns:a16="http://schemas.microsoft.com/office/drawing/2014/main" id="{D3005BB0-AE20-3E37-50F1-EB77C79E1826}"/>
              </a:ext>
            </a:extLst>
          </p:cNvPr>
          <p:cNvCxnSpPr>
            <a:cxnSpLocks/>
            <a:stCxn id="17" idx="2"/>
            <a:endCxn id="22" idx="0"/>
          </p:cNvCxnSpPr>
          <p:nvPr/>
        </p:nvCxnSpPr>
        <p:spPr>
          <a:xfrm flipH="1">
            <a:off x="4654458" y="5114698"/>
            <a:ext cx="1" cy="228923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92BBCE49-1071-DA42-D166-E1E13D4F0FC1}"/>
              </a:ext>
            </a:extLst>
          </p:cNvPr>
          <p:cNvSpPr txBox="1"/>
          <p:nvPr/>
        </p:nvSpPr>
        <p:spPr>
          <a:xfrm>
            <a:off x="4339396" y="6926934"/>
            <a:ext cx="364202" cy="200055"/>
          </a:xfrm>
          <a:prstGeom prst="rect">
            <a:avLst/>
          </a:prstGeom>
          <a:noFill/>
        </p:spPr>
        <p:txBody>
          <a:bodyPr wrap="none" rtlCol="0">
            <a:spAutoFit/>
          </a:bodyPr>
          <a:lstStyle/>
          <a:p>
            <a:r>
              <a:rPr lang="ja-JP" altLang="en-US" sz="700"/>
              <a:t>提示</a:t>
            </a:r>
          </a:p>
        </p:txBody>
      </p:sp>
      <p:sp>
        <p:nvSpPr>
          <p:cNvPr id="33" name="正方形/長方形 32">
            <a:extLst>
              <a:ext uri="{FF2B5EF4-FFF2-40B4-BE49-F238E27FC236}">
                <a16:creationId xmlns:a16="http://schemas.microsoft.com/office/drawing/2014/main" id="{A5886993-FE5E-EED1-BF51-D0C71AF1F372}"/>
              </a:ext>
            </a:extLst>
          </p:cNvPr>
          <p:cNvSpPr/>
          <p:nvPr/>
        </p:nvSpPr>
        <p:spPr>
          <a:xfrm>
            <a:off x="9547773" y="1626550"/>
            <a:ext cx="684622" cy="408723"/>
          </a:xfrm>
          <a:prstGeom prst="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成果物</a:t>
            </a:r>
          </a:p>
        </p:txBody>
      </p:sp>
      <p:sp>
        <p:nvSpPr>
          <p:cNvPr id="34" name="正方形/長方形 33">
            <a:extLst>
              <a:ext uri="{FF2B5EF4-FFF2-40B4-BE49-F238E27FC236}">
                <a16:creationId xmlns:a16="http://schemas.microsoft.com/office/drawing/2014/main" id="{A3BFAAE5-D5E2-3F5F-2675-F4FCEDC9F448}"/>
              </a:ext>
            </a:extLst>
          </p:cNvPr>
          <p:cNvSpPr/>
          <p:nvPr/>
        </p:nvSpPr>
        <p:spPr>
          <a:xfrm>
            <a:off x="8647843" y="1626550"/>
            <a:ext cx="669175" cy="408723"/>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思考系</a:t>
            </a:r>
          </a:p>
        </p:txBody>
      </p:sp>
      <p:sp>
        <p:nvSpPr>
          <p:cNvPr id="35" name="正方形/長方形 34">
            <a:extLst>
              <a:ext uri="{FF2B5EF4-FFF2-40B4-BE49-F238E27FC236}">
                <a16:creationId xmlns:a16="http://schemas.microsoft.com/office/drawing/2014/main" id="{31BB51D8-5258-8DF6-6149-0C764E76E0CB}"/>
              </a:ext>
            </a:extLst>
          </p:cNvPr>
          <p:cNvSpPr/>
          <p:nvPr/>
        </p:nvSpPr>
        <p:spPr>
          <a:xfrm>
            <a:off x="7747911" y="1626550"/>
            <a:ext cx="669175" cy="408723"/>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作業系</a:t>
            </a:r>
          </a:p>
        </p:txBody>
      </p:sp>
      <p:sp>
        <p:nvSpPr>
          <p:cNvPr id="36" name="正方形/長方形 35">
            <a:extLst>
              <a:ext uri="{FF2B5EF4-FFF2-40B4-BE49-F238E27FC236}">
                <a16:creationId xmlns:a16="http://schemas.microsoft.com/office/drawing/2014/main" id="{48980CFA-CC24-7841-F127-5A997AFEA30F}"/>
              </a:ext>
            </a:extLst>
          </p:cNvPr>
          <p:cNvSpPr/>
          <p:nvPr/>
        </p:nvSpPr>
        <p:spPr>
          <a:xfrm>
            <a:off x="1731942" y="4169116"/>
            <a:ext cx="669175" cy="408723"/>
          </a:xfrm>
          <a:prstGeom prst="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タスク実行結果（初版成果物）</a:t>
            </a:r>
          </a:p>
        </p:txBody>
      </p:sp>
      <p:sp>
        <p:nvSpPr>
          <p:cNvPr id="40" name="正方形/長方形 39">
            <a:extLst>
              <a:ext uri="{FF2B5EF4-FFF2-40B4-BE49-F238E27FC236}">
                <a16:creationId xmlns:a16="http://schemas.microsoft.com/office/drawing/2014/main" id="{FF60DF31-3024-2676-408C-F8AFEBFC4347}"/>
              </a:ext>
            </a:extLst>
          </p:cNvPr>
          <p:cNvSpPr/>
          <p:nvPr/>
        </p:nvSpPr>
        <p:spPr>
          <a:xfrm>
            <a:off x="2577726" y="4700644"/>
            <a:ext cx="669175" cy="408723"/>
          </a:xfrm>
          <a:prstGeom prst="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タスク実行結果（</a:t>
            </a:r>
            <a:r>
              <a:rPr lang="en-US" altLang="ja-JP" sz="700">
                <a:solidFill>
                  <a:schemeClr val="tx1">
                    <a:lumMod val="95000"/>
                    <a:lumOff val="5000"/>
                  </a:schemeClr>
                </a:solidFill>
              </a:rPr>
              <a:t>FIX</a:t>
            </a:r>
            <a:r>
              <a:rPr lang="ja-JP" altLang="en-US" sz="700">
                <a:solidFill>
                  <a:schemeClr val="tx1">
                    <a:lumMod val="95000"/>
                    <a:lumOff val="5000"/>
                  </a:schemeClr>
                </a:solidFill>
              </a:rPr>
              <a:t>版成果物）</a:t>
            </a:r>
          </a:p>
        </p:txBody>
      </p:sp>
      <p:sp>
        <p:nvSpPr>
          <p:cNvPr id="41" name="正方形/長方形 40">
            <a:extLst>
              <a:ext uri="{FF2B5EF4-FFF2-40B4-BE49-F238E27FC236}">
                <a16:creationId xmlns:a16="http://schemas.microsoft.com/office/drawing/2014/main" id="{DC8AB464-77D3-80A6-7D0E-AB255F8AF9D8}"/>
              </a:ext>
            </a:extLst>
          </p:cNvPr>
          <p:cNvSpPr/>
          <p:nvPr/>
        </p:nvSpPr>
        <p:spPr>
          <a:xfrm>
            <a:off x="8620003" y="4349451"/>
            <a:ext cx="669175" cy="408723"/>
          </a:xfrm>
          <a:prstGeom prst="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ステップ実行結果全体に対するレビュー・サマリ作成</a:t>
            </a:r>
          </a:p>
        </p:txBody>
      </p:sp>
      <p:sp>
        <p:nvSpPr>
          <p:cNvPr id="42" name="正方形/長方形 41">
            <a:extLst>
              <a:ext uri="{FF2B5EF4-FFF2-40B4-BE49-F238E27FC236}">
                <a16:creationId xmlns:a16="http://schemas.microsoft.com/office/drawing/2014/main" id="{2E46285E-232A-F714-F773-A4C6A07F7E48}"/>
              </a:ext>
            </a:extLst>
          </p:cNvPr>
          <p:cNvSpPr/>
          <p:nvPr/>
        </p:nvSpPr>
        <p:spPr>
          <a:xfrm>
            <a:off x="9491076" y="4349451"/>
            <a:ext cx="669175" cy="408723"/>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700">
                <a:solidFill>
                  <a:schemeClr val="tx1">
                    <a:lumMod val="95000"/>
                    <a:lumOff val="5000"/>
                  </a:schemeClr>
                </a:solidFill>
              </a:rPr>
              <a:t>FB</a:t>
            </a:r>
            <a:r>
              <a:rPr lang="ja-JP" altLang="en-US" sz="700">
                <a:solidFill>
                  <a:schemeClr val="tx1">
                    <a:lumMod val="95000"/>
                    <a:lumOff val="5000"/>
                  </a:schemeClr>
                </a:solidFill>
              </a:rPr>
              <a:t>を踏まえた振り返り</a:t>
            </a:r>
          </a:p>
        </p:txBody>
      </p:sp>
      <p:sp>
        <p:nvSpPr>
          <p:cNvPr id="43" name="正方形/長方形 42">
            <a:extLst>
              <a:ext uri="{FF2B5EF4-FFF2-40B4-BE49-F238E27FC236}">
                <a16:creationId xmlns:a16="http://schemas.microsoft.com/office/drawing/2014/main" id="{4CD7E67A-AE46-44D6-4C5C-5CF1D7E97D41}"/>
              </a:ext>
            </a:extLst>
          </p:cNvPr>
          <p:cNvSpPr/>
          <p:nvPr/>
        </p:nvSpPr>
        <p:spPr>
          <a:xfrm>
            <a:off x="10362149" y="4349451"/>
            <a:ext cx="669175" cy="408723"/>
          </a:xfrm>
          <a:prstGeom prst="rect">
            <a:avLst/>
          </a:prstGeom>
          <a:solidFill>
            <a:schemeClr val="accent2">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ルールの改定</a:t>
            </a:r>
          </a:p>
        </p:txBody>
      </p:sp>
      <p:sp>
        <p:nvSpPr>
          <p:cNvPr id="44" name="正方形/長方形 43">
            <a:extLst>
              <a:ext uri="{FF2B5EF4-FFF2-40B4-BE49-F238E27FC236}">
                <a16:creationId xmlns:a16="http://schemas.microsoft.com/office/drawing/2014/main" id="{7F1E37FF-AD44-AA77-DC1F-30C5CBB70F5E}"/>
              </a:ext>
            </a:extLst>
          </p:cNvPr>
          <p:cNvSpPr/>
          <p:nvPr/>
        </p:nvSpPr>
        <p:spPr>
          <a:xfrm>
            <a:off x="11233222" y="4349451"/>
            <a:ext cx="669175" cy="408723"/>
          </a:xfrm>
          <a:prstGeom prst="rect">
            <a:avLst/>
          </a:prstGeom>
          <a:solidFill>
            <a:schemeClr val="accent5">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改定ルールのコミット</a:t>
            </a:r>
          </a:p>
        </p:txBody>
      </p:sp>
      <p:sp>
        <p:nvSpPr>
          <p:cNvPr id="48" name="正方形/長方形 47">
            <a:extLst>
              <a:ext uri="{FF2B5EF4-FFF2-40B4-BE49-F238E27FC236}">
                <a16:creationId xmlns:a16="http://schemas.microsoft.com/office/drawing/2014/main" id="{30F4E74D-9FD3-9B0E-F4E9-0CB8C38A76AF}"/>
              </a:ext>
            </a:extLst>
          </p:cNvPr>
          <p:cNvSpPr/>
          <p:nvPr/>
        </p:nvSpPr>
        <p:spPr>
          <a:xfrm>
            <a:off x="9462097" y="7167397"/>
            <a:ext cx="669175" cy="408723"/>
          </a:xfrm>
          <a:prstGeom prst="rect">
            <a:avLst/>
          </a:prstGeom>
          <a:solidFill>
            <a:schemeClr val="bg1">
              <a:lumMod val="8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700">
                <a:solidFill>
                  <a:schemeClr val="tx1">
                    <a:lumMod val="95000"/>
                    <a:lumOff val="5000"/>
                  </a:schemeClr>
                </a:solidFill>
              </a:rPr>
              <a:t>PO</a:t>
            </a:r>
            <a:r>
              <a:rPr lang="ja-JP" altLang="en-US" sz="700">
                <a:solidFill>
                  <a:schemeClr val="tx1">
                    <a:lumMod val="95000"/>
                    <a:lumOff val="5000"/>
                  </a:schemeClr>
                </a:solidFill>
              </a:rPr>
              <a:t>からのフィードバック</a:t>
            </a:r>
          </a:p>
        </p:txBody>
      </p:sp>
      <p:grpSp>
        <p:nvGrpSpPr>
          <p:cNvPr id="49" name="グループ化 48">
            <a:extLst>
              <a:ext uri="{FF2B5EF4-FFF2-40B4-BE49-F238E27FC236}">
                <a16:creationId xmlns:a16="http://schemas.microsoft.com/office/drawing/2014/main" id="{F61F0AD6-99C0-FA51-9B00-50BB578855A0}"/>
              </a:ext>
            </a:extLst>
          </p:cNvPr>
          <p:cNvGrpSpPr/>
          <p:nvPr/>
        </p:nvGrpSpPr>
        <p:grpSpPr>
          <a:xfrm>
            <a:off x="8760295" y="7047410"/>
            <a:ext cx="330630" cy="528709"/>
            <a:chOff x="1674326" y="4229100"/>
            <a:chExt cx="1037659" cy="1659316"/>
          </a:xfrm>
          <a:solidFill>
            <a:schemeClr val="tx1">
              <a:lumMod val="65000"/>
              <a:lumOff val="35000"/>
            </a:schemeClr>
          </a:solidFill>
        </p:grpSpPr>
        <p:sp>
          <p:nvSpPr>
            <p:cNvPr id="50" name="フローチャート: 論理積ゲート 49">
              <a:extLst>
                <a:ext uri="{FF2B5EF4-FFF2-40B4-BE49-F238E27FC236}">
                  <a16:creationId xmlns:a16="http://schemas.microsoft.com/office/drawing/2014/main" id="{C8B25DBA-28DB-6DF8-5C21-E67CF7F3EF17}"/>
                </a:ext>
              </a:extLst>
            </p:cNvPr>
            <p:cNvSpPr/>
            <p:nvPr/>
          </p:nvSpPr>
          <p:spPr>
            <a:xfrm rot="16200000">
              <a:off x="1779930" y="4956361"/>
              <a:ext cx="826451" cy="1037659"/>
            </a:xfrm>
            <a:prstGeom prst="flowChartDelay">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sz="700">
                <a:solidFill>
                  <a:schemeClr val="tx1">
                    <a:lumMod val="95000"/>
                    <a:lumOff val="5000"/>
                  </a:schemeClr>
                </a:solidFill>
              </a:endParaRPr>
            </a:p>
          </p:txBody>
        </p:sp>
        <p:sp>
          <p:nvSpPr>
            <p:cNvPr id="51" name="楕円 50">
              <a:extLst>
                <a:ext uri="{FF2B5EF4-FFF2-40B4-BE49-F238E27FC236}">
                  <a16:creationId xmlns:a16="http://schemas.microsoft.com/office/drawing/2014/main" id="{3DE3CB57-9016-413A-8692-5921B1FF2AEE}"/>
                </a:ext>
              </a:extLst>
            </p:cNvPr>
            <p:cNvSpPr/>
            <p:nvPr/>
          </p:nvSpPr>
          <p:spPr>
            <a:xfrm>
              <a:off x="1735955" y="4229100"/>
              <a:ext cx="914400" cy="914400"/>
            </a:xfrm>
            <a:prstGeom prst="ellipse">
              <a:avLst/>
            </a:prstGeom>
            <a:grpFill/>
            <a:ln w="5715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sz="700">
                <a:solidFill>
                  <a:schemeClr val="tx1">
                    <a:lumMod val="95000"/>
                    <a:lumOff val="5000"/>
                  </a:schemeClr>
                </a:solidFill>
              </a:endParaRPr>
            </a:p>
          </p:txBody>
        </p:sp>
      </p:grpSp>
      <p:cxnSp>
        <p:nvCxnSpPr>
          <p:cNvPr id="52" name="直線矢印コネクタ 51">
            <a:extLst>
              <a:ext uri="{FF2B5EF4-FFF2-40B4-BE49-F238E27FC236}">
                <a16:creationId xmlns:a16="http://schemas.microsoft.com/office/drawing/2014/main" id="{61E4DBD0-8FFF-232F-03EA-F3EAA9EF6F23}"/>
              </a:ext>
            </a:extLst>
          </p:cNvPr>
          <p:cNvCxnSpPr>
            <a:cxnSpLocks/>
            <a:stCxn id="48" idx="0"/>
          </p:cNvCxnSpPr>
          <p:nvPr/>
        </p:nvCxnSpPr>
        <p:spPr>
          <a:xfrm flipV="1">
            <a:off x="9796684" y="4758174"/>
            <a:ext cx="0" cy="2409223"/>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05EF0D52-C74B-032D-CDF2-35146508EDB2}"/>
              </a:ext>
            </a:extLst>
          </p:cNvPr>
          <p:cNvSpPr txBox="1"/>
          <p:nvPr/>
        </p:nvSpPr>
        <p:spPr>
          <a:xfrm>
            <a:off x="9527018" y="6687765"/>
            <a:ext cx="633507" cy="200055"/>
          </a:xfrm>
          <a:prstGeom prst="rect">
            <a:avLst/>
          </a:prstGeom>
          <a:noFill/>
        </p:spPr>
        <p:txBody>
          <a:bodyPr wrap="none" rtlCol="0">
            <a:spAutoFit/>
          </a:bodyPr>
          <a:lstStyle/>
          <a:p>
            <a:r>
              <a:rPr lang="ja-JP" altLang="en-US" sz="700"/>
              <a:t>インプット</a:t>
            </a:r>
          </a:p>
        </p:txBody>
      </p:sp>
      <p:cxnSp>
        <p:nvCxnSpPr>
          <p:cNvPr id="54" name="直線矢印コネクタ 53">
            <a:extLst>
              <a:ext uri="{FF2B5EF4-FFF2-40B4-BE49-F238E27FC236}">
                <a16:creationId xmlns:a16="http://schemas.microsoft.com/office/drawing/2014/main" id="{CF2BE911-B34B-DBC0-E0B1-5688400A3E83}"/>
              </a:ext>
            </a:extLst>
          </p:cNvPr>
          <p:cNvCxnSpPr>
            <a:cxnSpLocks/>
            <a:endCxn id="51" idx="0"/>
          </p:cNvCxnSpPr>
          <p:nvPr/>
        </p:nvCxnSpPr>
        <p:spPr>
          <a:xfrm flipH="1">
            <a:off x="8925611" y="4758173"/>
            <a:ext cx="1" cy="2289236"/>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id="{D1E0179D-2187-36D0-6EE3-F63D47EEE40C}"/>
              </a:ext>
            </a:extLst>
          </p:cNvPr>
          <p:cNvSpPr txBox="1"/>
          <p:nvPr/>
        </p:nvSpPr>
        <p:spPr>
          <a:xfrm>
            <a:off x="8610549" y="6570409"/>
            <a:ext cx="364202" cy="200055"/>
          </a:xfrm>
          <a:prstGeom prst="rect">
            <a:avLst/>
          </a:prstGeom>
          <a:noFill/>
        </p:spPr>
        <p:txBody>
          <a:bodyPr wrap="none" rtlCol="0">
            <a:spAutoFit/>
          </a:bodyPr>
          <a:lstStyle/>
          <a:p>
            <a:r>
              <a:rPr lang="ja-JP" altLang="en-US" sz="700"/>
              <a:t>提示</a:t>
            </a:r>
          </a:p>
        </p:txBody>
      </p:sp>
    </p:spTree>
    <p:extLst>
      <p:ext uri="{BB962C8B-B14F-4D97-AF65-F5344CB8AC3E}">
        <p14:creationId xmlns:p14="http://schemas.microsoft.com/office/powerpoint/2010/main" val="399553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BCA119DB-A137-1E93-03DF-66C3EB1A62BC}"/>
              </a:ext>
            </a:extLst>
          </p:cNvPr>
          <p:cNvSpPr/>
          <p:nvPr/>
        </p:nvSpPr>
        <p:spPr>
          <a:xfrm>
            <a:off x="2023434" y="1806040"/>
            <a:ext cx="938842" cy="369333"/>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
                <a:solidFill>
                  <a:schemeClr val="tx1">
                    <a:lumMod val="95000"/>
                    <a:lumOff val="5000"/>
                  </a:schemeClr>
                </a:solidFill>
              </a:rPr>
              <a:t>実現したい世界</a:t>
            </a:r>
            <a:endParaRPr lang="en-US" altLang="ja-JP" sz="700">
              <a:solidFill>
                <a:schemeClr val="tx1">
                  <a:lumMod val="95000"/>
                  <a:lumOff val="5000"/>
                </a:schemeClr>
              </a:solidFill>
            </a:endParaRPr>
          </a:p>
          <a:p>
            <a:pPr algn="ctr"/>
            <a:r>
              <a:rPr lang="ja-JP" altLang="en-US" sz="700">
                <a:solidFill>
                  <a:schemeClr val="tx1">
                    <a:lumMod val="95000"/>
                    <a:lumOff val="5000"/>
                  </a:schemeClr>
                </a:solidFill>
              </a:rPr>
              <a:t>解消したい課題</a:t>
            </a:r>
          </a:p>
        </p:txBody>
      </p:sp>
      <p:sp>
        <p:nvSpPr>
          <p:cNvPr id="7" name="正方形/長方形 6">
            <a:extLst>
              <a:ext uri="{FF2B5EF4-FFF2-40B4-BE49-F238E27FC236}">
                <a16:creationId xmlns:a16="http://schemas.microsoft.com/office/drawing/2014/main" id="{82FFE9D0-4AAA-B53F-02F1-78F09C66CF07}"/>
              </a:ext>
            </a:extLst>
          </p:cNvPr>
          <p:cNvSpPr/>
          <p:nvPr/>
        </p:nvSpPr>
        <p:spPr>
          <a:xfrm>
            <a:off x="2023434" y="3120219"/>
            <a:ext cx="938842" cy="369333"/>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700">
                <a:solidFill>
                  <a:schemeClr val="tx1">
                    <a:lumMod val="95000"/>
                    <a:lumOff val="5000"/>
                  </a:schemeClr>
                </a:solidFill>
              </a:rPr>
              <a:t>MVP</a:t>
            </a:r>
            <a:endParaRPr lang="ja-JP" altLang="en-US" sz="700">
              <a:solidFill>
                <a:schemeClr val="tx1">
                  <a:lumMod val="95000"/>
                  <a:lumOff val="5000"/>
                </a:schemeClr>
              </a:solidFill>
            </a:endParaRPr>
          </a:p>
        </p:txBody>
      </p:sp>
      <p:sp>
        <p:nvSpPr>
          <p:cNvPr id="8" name="正方形/長方形 7">
            <a:extLst>
              <a:ext uri="{FF2B5EF4-FFF2-40B4-BE49-F238E27FC236}">
                <a16:creationId xmlns:a16="http://schemas.microsoft.com/office/drawing/2014/main" id="{CF294E13-0E00-7728-6DE7-6728578F59FE}"/>
              </a:ext>
            </a:extLst>
          </p:cNvPr>
          <p:cNvSpPr/>
          <p:nvPr/>
        </p:nvSpPr>
        <p:spPr>
          <a:xfrm>
            <a:off x="2023434" y="2520436"/>
            <a:ext cx="938842" cy="369333"/>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700">
                <a:solidFill>
                  <a:schemeClr val="tx1">
                    <a:lumMod val="95000"/>
                    <a:lumOff val="5000"/>
                  </a:schemeClr>
                </a:solidFill>
              </a:rPr>
              <a:t>MVP</a:t>
            </a:r>
            <a:endParaRPr lang="ja-JP" altLang="en-US" sz="700">
              <a:solidFill>
                <a:schemeClr val="tx1">
                  <a:lumMod val="95000"/>
                  <a:lumOff val="5000"/>
                </a:schemeClr>
              </a:solidFill>
            </a:endParaRPr>
          </a:p>
        </p:txBody>
      </p:sp>
      <p:sp>
        <p:nvSpPr>
          <p:cNvPr id="24" name="テキスト ボックス 23">
            <a:extLst>
              <a:ext uri="{FF2B5EF4-FFF2-40B4-BE49-F238E27FC236}">
                <a16:creationId xmlns:a16="http://schemas.microsoft.com/office/drawing/2014/main" id="{187D59B7-5541-3DFC-D235-5F22431F00E9}"/>
              </a:ext>
            </a:extLst>
          </p:cNvPr>
          <p:cNvSpPr txBox="1"/>
          <p:nvPr/>
        </p:nvSpPr>
        <p:spPr>
          <a:xfrm>
            <a:off x="3817620" y="2175372"/>
            <a:ext cx="5334000" cy="1395510"/>
          </a:xfrm>
          <a:prstGeom prst="rect">
            <a:avLst/>
          </a:prstGeom>
          <a:noFill/>
        </p:spPr>
        <p:txBody>
          <a:bodyPr wrap="square" rtlCol="0">
            <a:spAutoFit/>
          </a:bodyPr>
          <a:lstStyle/>
          <a:p>
            <a:r>
              <a:rPr lang="ja-JP" altLang="en-US"/>
              <a:t>どこまでをスコープとするか</a:t>
            </a:r>
            <a:endParaRPr lang="en-US" altLang="ja-JP"/>
          </a:p>
          <a:p>
            <a:r>
              <a:rPr lang="ja-JP" altLang="en-US"/>
              <a:t>基本設計から（要件のリファインメントは含む）</a:t>
            </a:r>
            <a:endParaRPr lang="en-US" altLang="ja-JP"/>
          </a:p>
          <a:p>
            <a:r>
              <a:rPr lang="ja-JP" altLang="en-US"/>
              <a:t>結合テストレベルまで</a:t>
            </a:r>
          </a:p>
        </p:txBody>
      </p:sp>
      <p:grpSp>
        <p:nvGrpSpPr>
          <p:cNvPr id="212" name="グループ化 211">
            <a:extLst>
              <a:ext uri="{FF2B5EF4-FFF2-40B4-BE49-F238E27FC236}">
                <a16:creationId xmlns:a16="http://schemas.microsoft.com/office/drawing/2014/main" id="{D655576C-F911-5E16-8F47-ACFE9608B3EB}"/>
              </a:ext>
            </a:extLst>
          </p:cNvPr>
          <p:cNvGrpSpPr/>
          <p:nvPr/>
        </p:nvGrpSpPr>
        <p:grpSpPr>
          <a:xfrm>
            <a:off x="491461" y="3527091"/>
            <a:ext cx="11854796" cy="4127250"/>
            <a:chOff x="186661" y="2155491"/>
            <a:chExt cx="11854796" cy="4127250"/>
          </a:xfrm>
        </p:grpSpPr>
        <p:sp>
          <p:nvSpPr>
            <p:cNvPr id="132" name="正方形/長方形 131">
              <a:extLst>
                <a:ext uri="{FF2B5EF4-FFF2-40B4-BE49-F238E27FC236}">
                  <a16:creationId xmlns:a16="http://schemas.microsoft.com/office/drawing/2014/main" id="{2B53132B-3AAD-D16A-9E98-A326120414DC}"/>
                </a:ext>
              </a:extLst>
            </p:cNvPr>
            <p:cNvSpPr/>
            <p:nvPr/>
          </p:nvSpPr>
          <p:spPr>
            <a:xfrm>
              <a:off x="6228032" y="3584366"/>
              <a:ext cx="3912361" cy="981409"/>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rtlCol="0" anchor="t"/>
            <a:lstStyle/>
            <a:p>
              <a:r>
                <a:rPr lang="en-US" altLang="ja-JP" sz="700">
                  <a:solidFill>
                    <a:schemeClr val="tx1">
                      <a:lumMod val="95000"/>
                      <a:lumOff val="5000"/>
                    </a:schemeClr>
                  </a:solidFill>
                </a:rPr>
                <a:t>MVP</a:t>
              </a:r>
              <a:r>
                <a:rPr lang="ja-JP" altLang="en-US" sz="700">
                  <a:solidFill>
                    <a:schemeClr val="tx1">
                      <a:lumMod val="95000"/>
                      <a:lumOff val="5000"/>
                    </a:schemeClr>
                  </a:solidFill>
                </a:rPr>
                <a:t>をベースに</a:t>
              </a:r>
              <a:r>
                <a:rPr lang="en-US" altLang="ja-JP" sz="700">
                  <a:solidFill>
                    <a:schemeClr val="tx1">
                      <a:lumMod val="95000"/>
                      <a:lumOff val="5000"/>
                    </a:schemeClr>
                  </a:solidFill>
                </a:rPr>
                <a:t>TOBE</a:t>
              </a:r>
              <a:r>
                <a:rPr lang="ja-JP" altLang="en-US" sz="700">
                  <a:solidFill>
                    <a:schemeClr val="tx1">
                      <a:lumMod val="95000"/>
                      <a:lumOff val="5000"/>
                    </a:schemeClr>
                  </a:solidFill>
                </a:rPr>
                <a:t>像が完成するまで繰り返し</a:t>
              </a:r>
            </a:p>
          </p:txBody>
        </p:sp>
        <p:sp>
          <p:nvSpPr>
            <p:cNvPr id="131" name="正方形/長方形 130">
              <a:extLst>
                <a:ext uri="{FF2B5EF4-FFF2-40B4-BE49-F238E27FC236}">
                  <a16:creationId xmlns:a16="http://schemas.microsoft.com/office/drawing/2014/main" id="{CA5DD24C-C6F4-6612-82AE-0DC52FCAAA5E}"/>
                </a:ext>
              </a:extLst>
            </p:cNvPr>
            <p:cNvSpPr/>
            <p:nvPr/>
          </p:nvSpPr>
          <p:spPr>
            <a:xfrm>
              <a:off x="3504155" y="3584366"/>
              <a:ext cx="2614142" cy="981409"/>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rtlCol="0" anchor="t"/>
            <a:lstStyle/>
            <a:p>
              <a:r>
                <a:rPr lang="en-US" altLang="ja-JP" sz="700">
                  <a:solidFill>
                    <a:schemeClr val="tx1">
                      <a:lumMod val="95000"/>
                      <a:lumOff val="5000"/>
                    </a:schemeClr>
                  </a:solidFill>
                </a:rPr>
                <a:t>MVP</a:t>
              </a:r>
              <a:r>
                <a:rPr lang="ja-JP" altLang="en-US" sz="700">
                  <a:solidFill>
                    <a:schemeClr val="tx1">
                      <a:lumMod val="95000"/>
                      <a:lumOff val="5000"/>
                    </a:schemeClr>
                  </a:solidFill>
                </a:rPr>
                <a:t>が確定するまで繰り返し</a:t>
              </a:r>
            </a:p>
          </p:txBody>
        </p:sp>
        <p:sp>
          <p:nvSpPr>
            <p:cNvPr id="130" name="正方形/長方形 129">
              <a:extLst>
                <a:ext uri="{FF2B5EF4-FFF2-40B4-BE49-F238E27FC236}">
                  <a16:creationId xmlns:a16="http://schemas.microsoft.com/office/drawing/2014/main" id="{019660D2-5B6D-C9E6-982F-90552438B920}"/>
                </a:ext>
              </a:extLst>
            </p:cNvPr>
            <p:cNvSpPr/>
            <p:nvPr/>
          </p:nvSpPr>
          <p:spPr>
            <a:xfrm>
              <a:off x="3504155" y="2155491"/>
              <a:ext cx="2983439" cy="981409"/>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rtlCol="0" anchor="t"/>
            <a:lstStyle/>
            <a:p>
              <a:r>
                <a:rPr lang="ja-JP" altLang="en-US" sz="700">
                  <a:solidFill>
                    <a:schemeClr val="tx1">
                      <a:lumMod val="95000"/>
                      <a:lumOff val="5000"/>
                    </a:schemeClr>
                  </a:solidFill>
                </a:rPr>
                <a:t>成果物が完成するまで繰り返し</a:t>
              </a:r>
            </a:p>
          </p:txBody>
        </p:sp>
        <p:grpSp>
          <p:nvGrpSpPr>
            <p:cNvPr id="2" name="グループ化 1">
              <a:extLst>
                <a:ext uri="{FF2B5EF4-FFF2-40B4-BE49-F238E27FC236}">
                  <a16:creationId xmlns:a16="http://schemas.microsoft.com/office/drawing/2014/main" id="{23C50079-036A-A31D-26EF-FF807A76F3BC}"/>
                </a:ext>
              </a:extLst>
            </p:cNvPr>
            <p:cNvGrpSpPr/>
            <p:nvPr/>
          </p:nvGrpSpPr>
          <p:grpSpPr>
            <a:xfrm>
              <a:off x="266041" y="3230661"/>
              <a:ext cx="300573" cy="436950"/>
              <a:chOff x="1674326" y="4229100"/>
              <a:chExt cx="1037659" cy="1659316"/>
            </a:xfrm>
            <a:solidFill>
              <a:schemeClr val="tx1">
                <a:lumMod val="65000"/>
                <a:lumOff val="35000"/>
              </a:schemeClr>
            </a:solidFill>
          </p:grpSpPr>
          <p:sp>
            <p:nvSpPr>
              <p:cNvPr id="3" name="フローチャート: 論理積ゲート 2">
                <a:extLst>
                  <a:ext uri="{FF2B5EF4-FFF2-40B4-BE49-F238E27FC236}">
                    <a16:creationId xmlns:a16="http://schemas.microsoft.com/office/drawing/2014/main" id="{78AD1D8A-B009-180B-8FD9-0F71BC6E5288}"/>
                  </a:ext>
                </a:extLst>
              </p:cNvPr>
              <p:cNvSpPr/>
              <p:nvPr/>
            </p:nvSpPr>
            <p:spPr>
              <a:xfrm rot="16200000">
                <a:off x="1779930" y="4956361"/>
                <a:ext cx="826451" cy="1037659"/>
              </a:xfrm>
              <a:prstGeom prst="flowChartDelay">
                <a:avLst/>
              </a:prstGeom>
              <a:grp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sz="600">
                  <a:solidFill>
                    <a:schemeClr val="tx1">
                      <a:lumMod val="95000"/>
                      <a:lumOff val="5000"/>
                    </a:schemeClr>
                  </a:solidFill>
                </a:endParaRPr>
              </a:p>
            </p:txBody>
          </p:sp>
          <p:sp>
            <p:nvSpPr>
              <p:cNvPr id="4" name="楕円 3">
                <a:extLst>
                  <a:ext uri="{FF2B5EF4-FFF2-40B4-BE49-F238E27FC236}">
                    <a16:creationId xmlns:a16="http://schemas.microsoft.com/office/drawing/2014/main" id="{CFACF5B2-4C3A-F5E1-8556-7D366629C747}"/>
                  </a:ext>
                </a:extLst>
              </p:cNvPr>
              <p:cNvSpPr/>
              <p:nvPr/>
            </p:nvSpPr>
            <p:spPr>
              <a:xfrm>
                <a:off x="1735955" y="4229100"/>
                <a:ext cx="914400" cy="914400"/>
              </a:xfrm>
              <a:prstGeom prst="ellipse">
                <a:avLst/>
              </a:prstGeom>
              <a:grpFill/>
              <a:ln w="57150">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ja-JP" altLang="en-US" sz="600">
                  <a:solidFill>
                    <a:schemeClr val="tx1">
                      <a:lumMod val="95000"/>
                      <a:lumOff val="5000"/>
                    </a:schemeClr>
                  </a:solidFill>
                </a:endParaRPr>
              </a:p>
            </p:txBody>
          </p:sp>
        </p:grpSp>
        <p:sp>
          <p:nvSpPr>
            <p:cNvPr id="5" name="テキスト ボックス 4">
              <a:extLst>
                <a:ext uri="{FF2B5EF4-FFF2-40B4-BE49-F238E27FC236}">
                  <a16:creationId xmlns:a16="http://schemas.microsoft.com/office/drawing/2014/main" id="{063F354D-14D9-5A86-A6EA-AB92AB706C94}"/>
                </a:ext>
              </a:extLst>
            </p:cNvPr>
            <p:cNvSpPr txBox="1"/>
            <p:nvPr/>
          </p:nvSpPr>
          <p:spPr>
            <a:xfrm>
              <a:off x="186661" y="2925427"/>
              <a:ext cx="471604" cy="338554"/>
            </a:xfrm>
            <a:prstGeom prst="rect">
              <a:avLst/>
            </a:prstGeom>
            <a:noFill/>
          </p:spPr>
          <p:txBody>
            <a:bodyPr wrap="none" rtlCol="0">
              <a:spAutoFit/>
            </a:bodyPr>
            <a:lstStyle/>
            <a:p>
              <a:r>
                <a:rPr lang="en-US" altLang="ja-JP" sz="1600"/>
                <a:t>PO</a:t>
              </a:r>
              <a:endParaRPr lang="ja-JP" altLang="en-US" sz="1600"/>
            </a:p>
          </p:txBody>
        </p:sp>
        <p:sp>
          <p:nvSpPr>
            <p:cNvPr id="9" name="正方形/長方形 8">
              <a:extLst>
                <a:ext uri="{FF2B5EF4-FFF2-40B4-BE49-F238E27FC236}">
                  <a16:creationId xmlns:a16="http://schemas.microsoft.com/office/drawing/2014/main" id="{F1482795-B8FA-6C9C-1B1F-1295137BE224}"/>
                </a:ext>
              </a:extLst>
            </p:cNvPr>
            <p:cNvSpPr/>
            <p:nvPr/>
          </p:nvSpPr>
          <p:spPr>
            <a:xfrm>
              <a:off x="1039730" y="2762111"/>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成果物のイメージが詳細まで固まっている場合</a:t>
              </a:r>
            </a:p>
          </p:txBody>
        </p:sp>
        <p:sp>
          <p:nvSpPr>
            <p:cNvPr id="10" name="正方形/長方形 9">
              <a:extLst>
                <a:ext uri="{FF2B5EF4-FFF2-40B4-BE49-F238E27FC236}">
                  <a16:creationId xmlns:a16="http://schemas.microsoft.com/office/drawing/2014/main" id="{54B98901-D372-AC96-815F-45DEF574141D}"/>
                </a:ext>
              </a:extLst>
            </p:cNvPr>
            <p:cNvSpPr/>
            <p:nvPr/>
          </p:nvSpPr>
          <p:spPr>
            <a:xfrm>
              <a:off x="1039731" y="4184981"/>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成果物のイメージはあるが、詳細が詰まっていない場合</a:t>
              </a:r>
            </a:p>
          </p:txBody>
        </p:sp>
        <p:cxnSp>
          <p:nvCxnSpPr>
            <p:cNvPr id="12" name="コネクタ: カギ線 11">
              <a:extLst>
                <a:ext uri="{FF2B5EF4-FFF2-40B4-BE49-F238E27FC236}">
                  <a16:creationId xmlns:a16="http://schemas.microsoft.com/office/drawing/2014/main" id="{80AA3D86-2DF6-676D-43C1-A528E6590962}"/>
                </a:ext>
              </a:extLst>
            </p:cNvPr>
            <p:cNvCxnSpPr>
              <a:cxnSpLocks/>
              <a:stCxn id="3" idx="2"/>
              <a:endCxn id="9" idx="1"/>
            </p:cNvCxnSpPr>
            <p:nvPr/>
          </p:nvCxnSpPr>
          <p:spPr>
            <a:xfrm flipV="1">
              <a:off x="566614" y="2914728"/>
              <a:ext cx="473116" cy="64406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39FADDD0-010B-BF73-D599-696B9A014D04}"/>
                </a:ext>
              </a:extLst>
            </p:cNvPr>
            <p:cNvCxnSpPr>
              <a:cxnSpLocks/>
              <a:stCxn id="3" idx="2"/>
              <a:endCxn id="10" idx="1"/>
            </p:cNvCxnSpPr>
            <p:nvPr/>
          </p:nvCxnSpPr>
          <p:spPr>
            <a:xfrm>
              <a:off x="566614" y="3558796"/>
              <a:ext cx="473117" cy="7788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a:extLst>
                <a:ext uri="{FF2B5EF4-FFF2-40B4-BE49-F238E27FC236}">
                  <a16:creationId xmlns:a16="http://schemas.microsoft.com/office/drawing/2014/main" id="{C3F3EFBF-72C7-E20B-2524-C8FE5CEF56D6}"/>
                </a:ext>
              </a:extLst>
            </p:cNvPr>
            <p:cNvSpPr/>
            <p:nvPr/>
          </p:nvSpPr>
          <p:spPr>
            <a:xfrm>
              <a:off x="1039730" y="5697664"/>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成果物のイメージは無いが、解消しなければいけない課題はある場合</a:t>
              </a:r>
            </a:p>
          </p:txBody>
        </p:sp>
        <p:cxnSp>
          <p:nvCxnSpPr>
            <p:cNvPr id="21" name="コネクタ: カギ線 20">
              <a:extLst>
                <a:ext uri="{FF2B5EF4-FFF2-40B4-BE49-F238E27FC236}">
                  <a16:creationId xmlns:a16="http://schemas.microsoft.com/office/drawing/2014/main" id="{A87B9D3E-56D0-E4F3-AE79-6247C41B4057}"/>
                </a:ext>
              </a:extLst>
            </p:cNvPr>
            <p:cNvCxnSpPr>
              <a:cxnSpLocks/>
              <a:stCxn id="3" idx="2"/>
              <a:endCxn id="20" idx="1"/>
            </p:cNvCxnSpPr>
            <p:nvPr/>
          </p:nvCxnSpPr>
          <p:spPr>
            <a:xfrm>
              <a:off x="566614" y="3558796"/>
              <a:ext cx="473116" cy="229148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D8DB39AF-4270-4F19-1881-64F5430EB26E}"/>
                </a:ext>
              </a:extLst>
            </p:cNvPr>
            <p:cNvSpPr/>
            <p:nvPr/>
          </p:nvSpPr>
          <p:spPr>
            <a:xfrm>
              <a:off x="2335130" y="5697663"/>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成果物のイメージの具体化</a:t>
              </a:r>
            </a:p>
          </p:txBody>
        </p:sp>
        <p:sp>
          <p:nvSpPr>
            <p:cNvPr id="26" name="正方形/長方形 25">
              <a:extLst>
                <a:ext uri="{FF2B5EF4-FFF2-40B4-BE49-F238E27FC236}">
                  <a16:creationId xmlns:a16="http://schemas.microsoft.com/office/drawing/2014/main" id="{522759E9-89FC-0097-43CE-D8143CE398D6}"/>
                </a:ext>
              </a:extLst>
            </p:cNvPr>
            <p:cNvSpPr/>
            <p:nvPr/>
          </p:nvSpPr>
          <p:spPr>
            <a:xfrm>
              <a:off x="2335130" y="4181926"/>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600">
                  <a:solidFill>
                    <a:schemeClr val="tx1">
                      <a:lumMod val="95000"/>
                      <a:lumOff val="5000"/>
                    </a:schemeClr>
                  </a:solidFill>
                </a:rPr>
                <a:t>MVP</a:t>
              </a:r>
              <a:r>
                <a:rPr lang="ja-JP" altLang="en-US" sz="600">
                  <a:solidFill>
                    <a:schemeClr val="tx1">
                      <a:lumMod val="95000"/>
                      <a:lumOff val="5000"/>
                    </a:schemeClr>
                  </a:solidFill>
                </a:rPr>
                <a:t>・仮の</a:t>
              </a:r>
              <a:r>
                <a:rPr lang="en-US" altLang="ja-JP" sz="600">
                  <a:solidFill>
                    <a:schemeClr val="tx1">
                      <a:lumMod val="95000"/>
                      <a:lumOff val="5000"/>
                    </a:schemeClr>
                  </a:solidFill>
                </a:rPr>
                <a:t>TOBE</a:t>
              </a:r>
              <a:r>
                <a:rPr lang="ja-JP" altLang="en-US" sz="600">
                  <a:solidFill>
                    <a:schemeClr val="tx1">
                      <a:lumMod val="95000"/>
                      <a:lumOff val="5000"/>
                    </a:schemeClr>
                  </a:solidFill>
                </a:rPr>
                <a:t>像の策定</a:t>
              </a:r>
            </a:p>
          </p:txBody>
        </p:sp>
        <p:sp>
          <p:nvSpPr>
            <p:cNvPr id="27" name="正方形/長方形 26">
              <a:extLst>
                <a:ext uri="{FF2B5EF4-FFF2-40B4-BE49-F238E27FC236}">
                  <a16:creationId xmlns:a16="http://schemas.microsoft.com/office/drawing/2014/main" id="{C0907131-A001-EBF5-9D3F-4A5666C1BE34}"/>
                </a:ext>
              </a:extLst>
            </p:cNvPr>
            <p:cNvSpPr/>
            <p:nvPr/>
          </p:nvSpPr>
          <p:spPr>
            <a:xfrm>
              <a:off x="2335129" y="2762111"/>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成果物の完成までのステップ計画の策定</a:t>
              </a:r>
            </a:p>
          </p:txBody>
        </p:sp>
        <p:sp>
          <p:nvSpPr>
            <p:cNvPr id="28" name="正方形/長方形 27">
              <a:extLst>
                <a:ext uri="{FF2B5EF4-FFF2-40B4-BE49-F238E27FC236}">
                  <a16:creationId xmlns:a16="http://schemas.microsoft.com/office/drawing/2014/main" id="{C12255F7-EB25-AFBF-EBDD-2F81B700B50D}"/>
                </a:ext>
              </a:extLst>
            </p:cNvPr>
            <p:cNvSpPr/>
            <p:nvPr/>
          </p:nvSpPr>
          <p:spPr>
            <a:xfrm>
              <a:off x="3630529" y="4181925"/>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600">
                  <a:solidFill>
                    <a:schemeClr val="tx1">
                      <a:lumMod val="95000"/>
                      <a:lumOff val="5000"/>
                    </a:schemeClr>
                  </a:solidFill>
                </a:rPr>
                <a:t>MVP</a:t>
              </a:r>
              <a:r>
                <a:rPr lang="ja-JP" altLang="en-US" sz="600">
                  <a:solidFill>
                    <a:schemeClr val="tx1">
                      <a:lumMod val="95000"/>
                      <a:lumOff val="5000"/>
                    </a:schemeClr>
                  </a:solidFill>
                </a:rPr>
                <a:t>の開発・評価</a:t>
              </a:r>
            </a:p>
          </p:txBody>
        </p:sp>
        <p:sp>
          <p:nvSpPr>
            <p:cNvPr id="29" name="正方形/長方形 28">
              <a:extLst>
                <a:ext uri="{FF2B5EF4-FFF2-40B4-BE49-F238E27FC236}">
                  <a16:creationId xmlns:a16="http://schemas.microsoft.com/office/drawing/2014/main" id="{AB4CC69C-7E81-FE66-59FB-FFD0FEF46C79}"/>
                </a:ext>
              </a:extLst>
            </p:cNvPr>
            <p:cNvSpPr/>
            <p:nvPr/>
          </p:nvSpPr>
          <p:spPr>
            <a:xfrm>
              <a:off x="4929680" y="3750298"/>
              <a:ext cx="912898"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600">
                  <a:solidFill>
                    <a:schemeClr val="tx1">
                      <a:lumMod val="95000"/>
                      <a:lumOff val="5000"/>
                    </a:schemeClr>
                  </a:solidFill>
                </a:rPr>
                <a:t>MVP</a:t>
              </a:r>
              <a:r>
                <a:rPr lang="ja-JP" altLang="en-US" sz="600">
                  <a:solidFill>
                    <a:schemeClr val="tx1">
                      <a:lumMod val="95000"/>
                      <a:lumOff val="5000"/>
                    </a:schemeClr>
                  </a:solidFill>
                </a:rPr>
                <a:t>の定義の改定</a:t>
              </a:r>
              <a:endParaRPr lang="en-US" altLang="ja-JP" sz="600">
                <a:solidFill>
                  <a:schemeClr val="tx1">
                    <a:lumMod val="95000"/>
                    <a:lumOff val="5000"/>
                  </a:schemeClr>
                </a:solidFill>
              </a:endParaRPr>
            </a:p>
          </p:txBody>
        </p:sp>
        <p:sp>
          <p:nvSpPr>
            <p:cNvPr id="31" name="正方形/長方形 30">
              <a:extLst>
                <a:ext uri="{FF2B5EF4-FFF2-40B4-BE49-F238E27FC236}">
                  <a16:creationId xmlns:a16="http://schemas.microsoft.com/office/drawing/2014/main" id="{828D4092-5F8E-1C05-6487-523EDD89C29F}"/>
                </a:ext>
              </a:extLst>
            </p:cNvPr>
            <p:cNvSpPr/>
            <p:nvPr/>
          </p:nvSpPr>
          <p:spPr>
            <a:xfrm>
              <a:off x="3630528" y="2759056"/>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ステップｎの開発・評価</a:t>
              </a:r>
            </a:p>
          </p:txBody>
        </p:sp>
        <p:sp>
          <p:nvSpPr>
            <p:cNvPr id="34" name="正方形/長方形 33">
              <a:extLst>
                <a:ext uri="{FF2B5EF4-FFF2-40B4-BE49-F238E27FC236}">
                  <a16:creationId xmlns:a16="http://schemas.microsoft.com/office/drawing/2014/main" id="{36C48B49-E552-2482-3724-AD1371C902AB}"/>
                </a:ext>
              </a:extLst>
            </p:cNvPr>
            <p:cNvSpPr/>
            <p:nvPr/>
          </p:nvSpPr>
          <p:spPr>
            <a:xfrm>
              <a:off x="5019155" y="2326160"/>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ステップｎの評価をもとにした成果物の完成像の更新</a:t>
              </a:r>
            </a:p>
          </p:txBody>
        </p:sp>
        <p:cxnSp>
          <p:nvCxnSpPr>
            <p:cNvPr id="36" name="直線矢印コネクタ 35">
              <a:extLst>
                <a:ext uri="{FF2B5EF4-FFF2-40B4-BE49-F238E27FC236}">
                  <a16:creationId xmlns:a16="http://schemas.microsoft.com/office/drawing/2014/main" id="{67FAD685-28EE-34B3-F0D8-662E3C9563ED}"/>
                </a:ext>
              </a:extLst>
            </p:cNvPr>
            <p:cNvCxnSpPr>
              <a:cxnSpLocks/>
              <a:stCxn id="9" idx="3"/>
              <a:endCxn id="27" idx="1"/>
            </p:cNvCxnSpPr>
            <p:nvPr/>
          </p:nvCxnSpPr>
          <p:spPr>
            <a:xfrm>
              <a:off x="2144337" y="2914728"/>
              <a:ext cx="190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E1F5576D-4571-7F9B-03FD-4DDBD8E288C3}"/>
                </a:ext>
              </a:extLst>
            </p:cNvPr>
            <p:cNvCxnSpPr>
              <a:cxnSpLocks/>
              <a:stCxn id="27" idx="3"/>
              <a:endCxn id="31" idx="1"/>
            </p:cNvCxnSpPr>
            <p:nvPr/>
          </p:nvCxnSpPr>
          <p:spPr>
            <a:xfrm flipV="1">
              <a:off x="3439735" y="2911673"/>
              <a:ext cx="190793" cy="3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51">
              <a:extLst>
                <a:ext uri="{FF2B5EF4-FFF2-40B4-BE49-F238E27FC236}">
                  <a16:creationId xmlns:a16="http://schemas.microsoft.com/office/drawing/2014/main" id="{2948BD6A-3986-E15C-367C-BE67A74D7BB5}"/>
                </a:ext>
              </a:extLst>
            </p:cNvPr>
            <p:cNvCxnSpPr>
              <a:cxnSpLocks/>
              <a:stCxn id="31" idx="3"/>
              <a:endCxn id="34" idx="2"/>
            </p:cNvCxnSpPr>
            <p:nvPr/>
          </p:nvCxnSpPr>
          <p:spPr>
            <a:xfrm flipV="1">
              <a:off x="4735135" y="2631394"/>
              <a:ext cx="836323" cy="2802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a:extLst>
                <a:ext uri="{FF2B5EF4-FFF2-40B4-BE49-F238E27FC236}">
                  <a16:creationId xmlns:a16="http://schemas.microsoft.com/office/drawing/2014/main" id="{64C19C3A-262D-284E-0C1D-DFB5B940E3EF}"/>
                </a:ext>
              </a:extLst>
            </p:cNvPr>
            <p:cNvSpPr/>
            <p:nvPr/>
          </p:nvSpPr>
          <p:spPr>
            <a:xfrm>
              <a:off x="3630528" y="2326160"/>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600">
                  <a:solidFill>
                    <a:schemeClr val="tx1">
                      <a:lumMod val="95000"/>
                      <a:lumOff val="5000"/>
                    </a:schemeClr>
                  </a:solidFill>
                </a:rPr>
                <a:t>n+1</a:t>
              </a:r>
              <a:r>
                <a:rPr lang="ja-JP" altLang="en-US" sz="600">
                  <a:solidFill>
                    <a:schemeClr val="tx1">
                      <a:lumMod val="95000"/>
                      <a:lumOff val="5000"/>
                    </a:schemeClr>
                  </a:solidFill>
                </a:rPr>
                <a:t>ステップ計画の改定</a:t>
              </a:r>
            </a:p>
          </p:txBody>
        </p:sp>
        <p:cxnSp>
          <p:nvCxnSpPr>
            <p:cNvPr id="58" name="直線矢印コネクタ 57">
              <a:extLst>
                <a:ext uri="{FF2B5EF4-FFF2-40B4-BE49-F238E27FC236}">
                  <a16:creationId xmlns:a16="http://schemas.microsoft.com/office/drawing/2014/main" id="{D4935C64-9A73-1E56-3193-70CBC28C0F66}"/>
                </a:ext>
              </a:extLst>
            </p:cNvPr>
            <p:cNvCxnSpPr>
              <a:cxnSpLocks/>
              <a:stCxn id="34" idx="1"/>
              <a:endCxn id="57" idx="3"/>
            </p:cNvCxnSpPr>
            <p:nvPr/>
          </p:nvCxnSpPr>
          <p:spPr>
            <a:xfrm flipH="1">
              <a:off x="4735135" y="2478777"/>
              <a:ext cx="2840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38B1717-994E-3CBD-BB5D-30890C9D80CB}"/>
                </a:ext>
              </a:extLst>
            </p:cNvPr>
            <p:cNvCxnSpPr>
              <a:cxnSpLocks/>
              <a:stCxn id="57" idx="2"/>
              <a:endCxn id="31" idx="0"/>
            </p:cNvCxnSpPr>
            <p:nvPr/>
          </p:nvCxnSpPr>
          <p:spPr>
            <a:xfrm>
              <a:off x="4182831" y="2631394"/>
              <a:ext cx="0" cy="127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20C87DEA-E89B-2B21-5097-432969450CB0}"/>
                </a:ext>
              </a:extLst>
            </p:cNvPr>
            <p:cNvSpPr txBox="1"/>
            <p:nvPr/>
          </p:nvSpPr>
          <p:spPr>
            <a:xfrm>
              <a:off x="5287436" y="2656710"/>
              <a:ext cx="317716" cy="200055"/>
            </a:xfrm>
            <a:prstGeom prst="rect">
              <a:avLst/>
            </a:prstGeom>
            <a:noFill/>
          </p:spPr>
          <p:txBody>
            <a:bodyPr wrap="none" rtlCol="0">
              <a:spAutoFit/>
            </a:bodyPr>
            <a:lstStyle/>
            <a:p>
              <a:r>
                <a:rPr lang="en-US" altLang="ja-JP" sz="700"/>
                <a:t>NO</a:t>
              </a:r>
              <a:endParaRPr lang="ja-JP" altLang="en-US" sz="700"/>
            </a:p>
          </p:txBody>
        </p:sp>
        <p:sp>
          <p:nvSpPr>
            <p:cNvPr id="73" name="テキスト ボックス 72">
              <a:extLst>
                <a:ext uri="{FF2B5EF4-FFF2-40B4-BE49-F238E27FC236}">
                  <a16:creationId xmlns:a16="http://schemas.microsoft.com/office/drawing/2014/main" id="{49C21DFD-E8EC-2E8D-9EAE-B1BE43F0C811}"/>
                </a:ext>
              </a:extLst>
            </p:cNvPr>
            <p:cNvSpPr txBox="1"/>
            <p:nvPr/>
          </p:nvSpPr>
          <p:spPr>
            <a:xfrm>
              <a:off x="5966299" y="2763163"/>
              <a:ext cx="354584" cy="200055"/>
            </a:xfrm>
            <a:prstGeom prst="rect">
              <a:avLst/>
            </a:prstGeom>
            <a:noFill/>
          </p:spPr>
          <p:txBody>
            <a:bodyPr wrap="none" rtlCol="0">
              <a:spAutoFit/>
            </a:bodyPr>
            <a:lstStyle/>
            <a:p>
              <a:r>
                <a:rPr lang="en-US" altLang="ja-JP" sz="700"/>
                <a:t>YES</a:t>
              </a:r>
              <a:endParaRPr lang="ja-JP" altLang="en-US" sz="700"/>
            </a:p>
          </p:txBody>
        </p:sp>
        <p:cxnSp>
          <p:nvCxnSpPr>
            <p:cNvPr id="74" name="直線矢印コネクタ 73">
              <a:extLst>
                <a:ext uri="{FF2B5EF4-FFF2-40B4-BE49-F238E27FC236}">
                  <a16:creationId xmlns:a16="http://schemas.microsoft.com/office/drawing/2014/main" id="{737C2F8B-0E44-328A-F5B7-E44417E363B3}"/>
                </a:ext>
              </a:extLst>
            </p:cNvPr>
            <p:cNvCxnSpPr>
              <a:cxnSpLocks/>
              <a:stCxn id="10" idx="3"/>
              <a:endCxn id="26" idx="1"/>
            </p:cNvCxnSpPr>
            <p:nvPr/>
          </p:nvCxnSpPr>
          <p:spPr>
            <a:xfrm flipV="1">
              <a:off x="2144338" y="4334543"/>
              <a:ext cx="190793" cy="3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B5993083-1D2E-3C2B-5271-62324DBDDE65}"/>
                </a:ext>
              </a:extLst>
            </p:cNvPr>
            <p:cNvCxnSpPr>
              <a:cxnSpLocks/>
              <a:stCxn id="26" idx="3"/>
              <a:endCxn id="28" idx="1"/>
            </p:cNvCxnSpPr>
            <p:nvPr/>
          </p:nvCxnSpPr>
          <p:spPr>
            <a:xfrm flipV="1">
              <a:off x="3439736" y="4334542"/>
              <a:ext cx="1907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98F631A5-AF90-FAC3-1946-ABA6A334DAC6}"/>
                </a:ext>
              </a:extLst>
            </p:cNvPr>
            <p:cNvCxnSpPr>
              <a:cxnSpLocks/>
              <a:stCxn id="28" idx="3"/>
              <a:endCxn id="107" idx="1"/>
            </p:cNvCxnSpPr>
            <p:nvPr/>
          </p:nvCxnSpPr>
          <p:spPr>
            <a:xfrm flipV="1">
              <a:off x="4735136" y="4328900"/>
              <a:ext cx="1634288" cy="5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D7642C70-6073-8FBA-C9FF-5F2917978A23}"/>
                </a:ext>
              </a:extLst>
            </p:cNvPr>
            <p:cNvCxnSpPr>
              <a:cxnSpLocks/>
              <a:stCxn id="28" idx="3"/>
              <a:endCxn id="29" idx="2"/>
            </p:cNvCxnSpPr>
            <p:nvPr/>
          </p:nvCxnSpPr>
          <p:spPr>
            <a:xfrm flipV="1">
              <a:off x="4735136" y="4055532"/>
              <a:ext cx="650993" cy="27901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フローチャート: 判断 81">
              <a:extLst>
                <a:ext uri="{FF2B5EF4-FFF2-40B4-BE49-F238E27FC236}">
                  <a16:creationId xmlns:a16="http://schemas.microsoft.com/office/drawing/2014/main" id="{9E6BBA2F-AE99-A207-0A77-856C8D533AE4}"/>
                </a:ext>
              </a:extLst>
            </p:cNvPr>
            <p:cNvSpPr/>
            <p:nvPr/>
          </p:nvSpPr>
          <p:spPr>
            <a:xfrm>
              <a:off x="4967137" y="4217497"/>
              <a:ext cx="851947" cy="229327"/>
            </a:xfrm>
            <a:prstGeom prst="flowChartDecision">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満足？</a:t>
              </a:r>
            </a:p>
          </p:txBody>
        </p:sp>
        <p:sp>
          <p:nvSpPr>
            <p:cNvPr id="83" name="テキスト ボックス 82">
              <a:extLst>
                <a:ext uri="{FF2B5EF4-FFF2-40B4-BE49-F238E27FC236}">
                  <a16:creationId xmlns:a16="http://schemas.microsoft.com/office/drawing/2014/main" id="{0EFD5392-6BE1-5583-53F6-3598848FD0B8}"/>
                </a:ext>
              </a:extLst>
            </p:cNvPr>
            <p:cNvSpPr txBox="1"/>
            <p:nvPr/>
          </p:nvSpPr>
          <p:spPr>
            <a:xfrm>
              <a:off x="5079808" y="4063098"/>
              <a:ext cx="317716" cy="200055"/>
            </a:xfrm>
            <a:prstGeom prst="rect">
              <a:avLst/>
            </a:prstGeom>
            <a:noFill/>
          </p:spPr>
          <p:txBody>
            <a:bodyPr wrap="none" rtlCol="0">
              <a:spAutoFit/>
            </a:bodyPr>
            <a:lstStyle/>
            <a:p>
              <a:r>
                <a:rPr lang="en-US" altLang="ja-JP" sz="700"/>
                <a:t>NO</a:t>
              </a:r>
              <a:endParaRPr lang="ja-JP" altLang="en-US" sz="700"/>
            </a:p>
          </p:txBody>
        </p:sp>
        <p:sp>
          <p:nvSpPr>
            <p:cNvPr id="84" name="テキスト ボックス 83">
              <a:extLst>
                <a:ext uri="{FF2B5EF4-FFF2-40B4-BE49-F238E27FC236}">
                  <a16:creationId xmlns:a16="http://schemas.microsoft.com/office/drawing/2014/main" id="{8732FA8D-D062-2968-FBFF-3D178FC3C4F0}"/>
                </a:ext>
              </a:extLst>
            </p:cNvPr>
            <p:cNvSpPr txBox="1"/>
            <p:nvPr/>
          </p:nvSpPr>
          <p:spPr>
            <a:xfrm>
              <a:off x="5772632" y="4158825"/>
              <a:ext cx="354584" cy="200055"/>
            </a:xfrm>
            <a:prstGeom prst="rect">
              <a:avLst/>
            </a:prstGeom>
            <a:noFill/>
          </p:spPr>
          <p:txBody>
            <a:bodyPr wrap="none" rtlCol="0">
              <a:spAutoFit/>
            </a:bodyPr>
            <a:lstStyle/>
            <a:p>
              <a:r>
                <a:rPr lang="en-US" altLang="ja-JP" sz="700"/>
                <a:t>YES</a:t>
              </a:r>
              <a:endParaRPr lang="ja-JP" altLang="en-US" sz="700"/>
            </a:p>
          </p:txBody>
        </p:sp>
        <p:sp>
          <p:nvSpPr>
            <p:cNvPr id="94" name="正方形/長方形 93">
              <a:extLst>
                <a:ext uri="{FF2B5EF4-FFF2-40B4-BE49-F238E27FC236}">
                  <a16:creationId xmlns:a16="http://schemas.microsoft.com/office/drawing/2014/main" id="{3C10DBE3-400D-91EA-A1FC-7ACBB11C891D}"/>
                </a:ext>
              </a:extLst>
            </p:cNvPr>
            <p:cNvSpPr/>
            <p:nvPr/>
          </p:nvSpPr>
          <p:spPr>
            <a:xfrm>
              <a:off x="3630530" y="3754671"/>
              <a:ext cx="1104607" cy="293950"/>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600">
                  <a:solidFill>
                    <a:schemeClr val="tx1">
                      <a:lumMod val="95000"/>
                      <a:lumOff val="5000"/>
                    </a:schemeClr>
                  </a:solidFill>
                </a:rPr>
                <a:t>TOBE</a:t>
              </a:r>
              <a:r>
                <a:rPr lang="ja-JP" altLang="en-US" sz="600">
                  <a:solidFill>
                    <a:schemeClr val="tx1">
                      <a:lumMod val="95000"/>
                      <a:lumOff val="5000"/>
                    </a:schemeClr>
                  </a:solidFill>
                </a:rPr>
                <a:t>像の改定</a:t>
              </a:r>
            </a:p>
          </p:txBody>
        </p:sp>
        <p:cxnSp>
          <p:nvCxnSpPr>
            <p:cNvPr id="95" name="直線矢印コネクタ 94">
              <a:extLst>
                <a:ext uri="{FF2B5EF4-FFF2-40B4-BE49-F238E27FC236}">
                  <a16:creationId xmlns:a16="http://schemas.microsoft.com/office/drawing/2014/main" id="{B2F3868A-6894-BE49-EB3B-7C7591DDAD23}"/>
                </a:ext>
              </a:extLst>
            </p:cNvPr>
            <p:cNvCxnSpPr>
              <a:cxnSpLocks/>
              <a:stCxn id="29" idx="1"/>
              <a:endCxn id="94" idx="3"/>
            </p:cNvCxnSpPr>
            <p:nvPr/>
          </p:nvCxnSpPr>
          <p:spPr>
            <a:xfrm flipH="1" flipV="1">
              <a:off x="4735136" y="3901647"/>
              <a:ext cx="194544" cy="12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7EA58F6F-8572-589F-768F-F2D9DA05490F}"/>
                </a:ext>
              </a:extLst>
            </p:cNvPr>
            <p:cNvCxnSpPr>
              <a:cxnSpLocks/>
              <a:stCxn id="94" idx="2"/>
              <a:endCxn id="28" idx="0"/>
            </p:cNvCxnSpPr>
            <p:nvPr/>
          </p:nvCxnSpPr>
          <p:spPr>
            <a:xfrm flipH="1">
              <a:off x="4182832" y="4048622"/>
              <a:ext cx="1" cy="133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0" name="正方形/長方形 109">
              <a:extLst>
                <a:ext uri="{FF2B5EF4-FFF2-40B4-BE49-F238E27FC236}">
                  <a16:creationId xmlns:a16="http://schemas.microsoft.com/office/drawing/2014/main" id="{DF8200DD-1817-7779-287B-7A63E51916FF}"/>
                </a:ext>
              </a:extLst>
            </p:cNvPr>
            <p:cNvSpPr/>
            <p:nvPr/>
          </p:nvSpPr>
          <p:spPr>
            <a:xfrm>
              <a:off x="7456142" y="3759028"/>
              <a:ext cx="754460"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次の追加開発の定義確定</a:t>
              </a:r>
              <a:endParaRPr lang="en-US" altLang="ja-JP" sz="600">
                <a:solidFill>
                  <a:schemeClr val="tx1">
                    <a:lumMod val="95000"/>
                    <a:lumOff val="5000"/>
                  </a:schemeClr>
                </a:solidFill>
              </a:endParaRPr>
            </a:p>
          </p:txBody>
        </p:sp>
        <p:cxnSp>
          <p:nvCxnSpPr>
            <p:cNvPr id="111" name="直線矢印コネクタ 110">
              <a:extLst>
                <a:ext uri="{FF2B5EF4-FFF2-40B4-BE49-F238E27FC236}">
                  <a16:creationId xmlns:a16="http://schemas.microsoft.com/office/drawing/2014/main" id="{68B54E94-E837-B967-FAD3-24D08CE86955}"/>
                </a:ext>
              </a:extLst>
            </p:cNvPr>
            <p:cNvCxnSpPr>
              <a:cxnSpLocks/>
              <a:stCxn id="107" idx="3"/>
              <a:endCxn id="125" idx="1"/>
            </p:cNvCxnSpPr>
            <p:nvPr/>
          </p:nvCxnSpPr>
          <p:spPr>
            <a:xfrm>
              <a:off x="7286804" y="4328900"/>
              <a:ext cx="3019833" cy="2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3" name="フローチャート: 判断 112">
              <a:extLst>
                <a:ext uri="{FF2B5EF4-FFF2-40B4-BE49-F238E27FC236}">
                  <a16:creationId xmlns:a16="http://schemas.microsoft.com/office/drawing/2014/main" id="{17562EA1-EEEC-BB98-9A61-140FC57ADFB5}"/>
                </a:ext>
              </a:extLst>
            </p:cNvPr>
            <p:cNvSpPr/>
            <p:nvPr/>
          </p:nvSpPr>
          <p:spPr>
            <a:xfrm>
              <a:off x="9164736" y="4217497"/>
              <a:ext cx="851947" cy="229327"/>
            </a:xfrm>
            <a:prstGeom prst="flowChartDecision">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完成？</a:t>
              </a:r>
            </a:p>
          </p:txBody>
        </p:sp>
        <p:sp>
          <p:nvSpPr>
            <p:cNvPr id="114" name="テキスト ボックス 113">
              <a:extLst>
                <a:ext uri="{FF2B5EF4-FFF2-40B4-BE49-F238E27FC236}">
                  <a16:creationId xmlns:a16="http://schemas.microsoft.com/office/drawing/2014/main" id="{8E0E8A8D-7D06-73B4-5216-DB95408413D1}"/>
                </a:ext>
              </a:extLst>
            </p:cNvPr>
            <p:cNvSpPr txBox="1"/>
            <p:nvPr/>
          </p:nvSpPr>
          <p:spPr>
            <a:xfrm>
              <a:off x="8240692" y="4047962"/>
              <a:ext cx="317716" cy="200055"/>
            </a:xfrm>
            <a:prstGeom prst="rect">
              <a:avLst/>
            </a:prstGeom>
            <a:noFill/>
          </p:spPr>
          <p:txBody>
            <a:bodyPr wrap="none" rtlCol="0">
              <a:spAutoFit/>
            </a:bodyPr>
            <a:lstStyle/>
            <a:p>
              <a:r>
                <a:rPr lang="en-US" altLang="ja-JP" sz="700"/>
                <a:t>NO</a:t>
              </a:r>
              <a:endParaRPr lang="ja-JP" altLang="en-US" sz="700"/>
            </a:p>
          </p:txBody>
        </p:sp>
        <p:sp>
          <p:nvSpPr>
            <p:cNvPr id="115" name="テキスト ボックス 114">
              <a:extLst>
                <a:ext uri="{FF2B5EF4-FFF2-40B4-BE49-F238E27FC236}">
                  <a16:creationId xmlns:a16="http://schemas.microsoft.com/office/drawing/2014/main" id="{00F64CAC-BE70-71EE-E881-1A91A95BBB07}"/>
                </a:ext>
              </a:extLst>
            </p:cNvPr>
            <p:cNvSpPr txBox="1"/>
            <p:nvPr/>
          </p:nvSpPr>
          <p:spPr>
            <a:xfrm>
              <a:off x="8927910" y="4152123"/>
              <a:ext cx="354584" cy="200055"/>
            </a:xfrm>
            <a:prstGeom prst="rect">
              <a:avLst/>
            </a:prstGeom>
            <a:noFill/>
          </p:spPr>
          <p:txBody>
            <a:bodyPr wrap="none" rtlCol="0">
              <a:spAutoFit/>
            </a:bodyPr>
            <a:lstStyle/>
            <a:p>
              <a:r>
                <a:rPr lang="en-US" altLang="ja-JP" sz="700"/>
                <a:t>YES</a:t>
              </a:r>
              <a:endParaRPr lang="ja-JP" altLang="en-US" sz="700"/>
            </a:p>
          </p:txBody>
        </p:sp>
        <p:sp>
          <p:nvSpPr>
            <p:cNvPr id="118" name="正方形/長方形 117">
              <a:extLst>
                <a:ext uri="{FF2B5EF4-FFF2-40B4-BE49-F238E27FC236}">
                  <a16:creationId xmlns:a16="http://schemas.microsoft.com/office/drawing/2014/main" id="{BD2E22CA-2CBF-B52C-203C-58B5514A7B2E}"/>
                </a:ext>
              </a:extLst>
            </p:cNvPr>
            <p:cNvSpPr/>
            <p:nvPr/>
          </p:nvSpPr>
          <p:spPr>
            <a:xfrm>
              <a:off x="6370537" y="3768089"/>
              <a:ext cx="912898" cy="293950"/>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600">
                  <a:solidFill>
                    <a:schemeClr val="tx1">
                      <a:lumMod val="95000"/>
                      <a:lumOff val="5000"/>
                    </a:schemeClr>
                  </a:solidFill>
                </a:rPr>
                <a:t>TOBE</a:t>
              </a:r>
              <a:r>
                <a:rPr lang="ja-JP" altLang="en-US" sz="600">
                  <a:solidFill>
                    <a:schemeClr val="tx1">
                      <a:lumMod val="95000"/>
                      <a:lumOff val="5000"/>
                    </a:schemeClr>
                  </a:solidFill>
                </a:rPr>
                <a:t>像の改定</a:t>
              </a:r>
            </a:p>
          </p:txBody>
        </p:sp>
        <p:cxnSp>
          <p:nvCxnSpPr>
            <p:cNvPr id="119" name="直線矢印コネクタ 118">
              <a:extLst>
                <a:ext uri="{FF2B5EF4-FFF2-40B4-BE49-F238E27FC236}">
                  <a16:creationId xmlns:a16="http://schemas.microsoft.com/office/drawing/2014/main" id="{EEF453F3-1095-D81F-FCA6-E7E3305CD603}"/>
                </a:ext>
              </a:extLst>
            </p:cNvPr>
            <p:cNvCxnSpPr>
              <a:cxnSpLocks/>
              <a:stCxn id="110" idx="1"/>
              <a:endCxn id="118" idx="3"/>
            </p:cNvCxnSpPr>
            <p:nvPr/>
          </p:nvCxnSpPr>
          <p:spPr>
            <a:xfrm flipH="1">
              <a:off x="7283433" y="3911645"/>
              <a:ext cx="172709" cy="34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C4A2C68C-1C41-254D-A9DE-43C34B458165}"/>
                </a:ext>
              </a:extLst>
            </p:cNvPr>
            <p:cNvCxnSpPr>
              <a:cxnSpLocks/>
              <a:stCxn id="118" idx="2"/>
              <a:endCxn id="107" idx="0"/>
            </p:cNvCxnSpPr>
            <p:nvPr/>
          </p:nvCxnSpPr>
          <p:spPr>
            <a:xfrm>
              <a:off x="6826985" y="4062039"/>
              <a:ext cx="1129" cy="119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正方形/長方形 124">
              <a:extLst>
                <a:ext uri="{FF2B5EF4-FFF2-40B4-BE49-F238E27FC236}">
                  <a16:creationId xmlns:a16="http://schemas.microsoft.com/office/drawing/2014/main" id="{89077E77-D1EF-E53B-6C30-B2451038F00D}"/>
                </a:ext>
              </a:extLst>
            </p:cNvPr>
            <p:cNvSpPr/>
            <p:nvPr/>
          </p:nvSpPr>
          <p:spPr>
            <a:xfrm>
              <a:off x="10306637" y="4179104"/>
              <a:ext cx="754460"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リリース可能</a:t>
              </a:r>
              <a:endParaRPr lang="en-US" altLang="ja-JP" sz="600">
                <a:solidFill>
                  <a:schemeClr val="tx1">
                    <a:lumMod val="95000"/>
                    <a:lumOff val="5000"/>
                  </a:schemeClr>
                </a:solidFill>
              </a:endParaRPr>
            </a:p>
            <a:p>
              <a:pPr algn="ctr"/>
              <a:r>
                <a:rPr lang="ja-JP" altLang="en-US" sz="600">
                  <a:solidFill>
                    <a:schemeClr val="tx1">
                      <a:lumMod val="95000"/>
                      <a:lumOff val="5000"/>
                    </a:schemeClr>
                  </a:solidFill>
                </a:rPr>
                <a:t>成果物の完成</a:t>
              </a:r>
            </a:p>
          </p:txBody>
        </p:sp>
        <p:cxnSp>
          <p:nvCxnSpPr>
            <p:cNvPr id="127" name="コネクタ: カギ線 126">
              <a:extLst>
                <a:ext uri="{FF2B5EF4-FFF2-40B4-BE49-F238E27FC236}">
                  <a16:creationId xmlns:a16="http://schemas.microsoft.com/office/drawing/2014/main" id="{E54DD345-A4DB-02B5-FAC4-08A4B574FA29}"/>
                </a:ext>
              </a:extLst>
            </p:cNvPr>
            <p:cNvCxnSpPr>
              <a:cxnSpLocks/>
              <a:stCxn id="31" idx="3"/>
              <a:endCxn id="125" idx="0"/>
            </p:cNvCxnSpPr>
            <p:nvPr/>
          </p:nvCxnSpPr>
          <p:spPr>
            <a:xfrm>
              <a:off x="4735135" y="2911673"/>
              <a:ext cx="5948732" cy="126743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フローチャート: 判断 70">
              <a:extLst>
                <a:ext uri="{FF2B5EF4-FFF2-40B4-BE49-F238E27FC236}">
                  <a16:creationId xmlns:a16="http://schemas.microsoft.com/office/drawing/2014/main" id="{0445BF65-D163-28F4-CA03-A2C7BEE55381}"/>
                </a:ext>
              </a:extLst>
            </p:cNvPr>
            <p:cNvSpPr/>
            <p:nvPr/>
          </p:nvSpPr>
          <p:spPr>
            <a:xfrm>
              <a:off x="5152408" y="2797328"/>
              <a:ext cx="851947" cy="229327"/>
            </a:xfrm>
            <a:prstGeom prst="flowChartDecision">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完成？</a:t>
              </a:r>
            </a:p>
          </p:txBody>
        </p:sp>
        <p:cxnSp>
          <p:nvCxnSpPr>
            <p:cNvPr id="133" name="直線矢印コネクタ 132">
              <a:extLst>
                <a:ext uri="{FF2B5EF4-FFF2-40B4-BE49-F238E27FC236}">
                  <a16:creationId xmlns:a16="http://schemas.microsoft.com/office/drawing/2014/main" id="{05265F0B-9404-0B98-C428-42783DD21928}"/>
                </a:ext>
              </a:extLst>
            </p:cNvPr>
            <p:cNvCxnSpPr>
              <a:cxnSpLocks/>
              <a:stCxn id="20" idx="3"/>
              <a:endCxn id="25" idx="1"/>
            </p:cNvCxnSpPr>
            <p:nvPr/>
          </p:nvCxnSpPr>
          <p:spPr>
            <a:xfrm flipV="1">
              <a:off x="2144337" y="5850281"/>
              <a:ext cx="19079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6" name="正方形/長方形 135">
              <a:extLst>
                <a:ext uri="{FF2B5EF4-FFF2-40B4-BE49-F238E27FC236}">
                  <a16:creationId xmlns:a16="http://schemas.microsoft.com/office/drawing/2014/main" id="{A4F1607B-EDA1-9224-8CE0-BF6B56832351}"/>
                </a:ext>
              </a:extLst>
            </p:cNvPr>
            <p:cNvSpPr/>
            <p:nvPr/>
          </p:nvSpPr>
          <p:spPr>
            <a:xfrm>
              <a:off x="6133429" y="4659599"/>
              <a:ext cx="754460"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600">
                  <a:solidFill>
                    <a:schemeClr val="tx1">
                      <a:lumMod val="95000"/>
                      <a:lumOff val="5000"/>
                    </a:schemeClr>
                  </a:solidFill>
                </a:rPr>
                <a:t>MVP</a:t>
              </a:r>
              <a:r>
                <a:rPr lang="ja-JP" altLang="en-US" sz="600">
                  <a:solidFill>
                    <a:schemeClr val="tx1">
                      <a:lumMod val="95000"/>
                      <a:lumOff val="5000"/>
                    </a:schemeClr>
                  </a:solidFill>
                </a:rPr>
                <a:t>リリース</a:t>
              </a:r>
            </a:p>
          </p:txBody>
        </p:sp>
        <p:cxnSp>
          <p:nvCxnSpPr>
            <p:cNvPr id="137" name="コネクタ: カギ線 136">
              <a:extLst>
                <a:ext uri="{FF2B5EF4-FFF2-40B4-BE49-F238E27FC236}">
                  <a16:creationId xmlns:a16="http://schemas.microsoft.com/office/drawing/2014/main" id="{1808CEA2-9828-B63B-C33D-5D1935299236}"/>
                </a:ext>
              </a:extLst>
            </p:cNvPr>
            <p:cNvCxnSpPr>
              <a:cxnSpLocks/>
              <a:stCxn id="82" idx="3"/>
              <a:endCxn id="136" idx="1"/>
            </p:cNvCxnSpPr>
            <p:nvPr/>
          </p:nvCxnSpPr>
          <p:spPr>
            <a:xfrm>
              <a:off x="5819084" y="4332161"/>
              <a:ext cx="314346" cy="48005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0" name="コネクタ: カギ線 139">
              <a:extLst>
                <a:ext uri="{FF2B5EF4-FFF2-40B4-BE49-F238E27FC236}">
                  <a16:creationId xmlns:a16="http://schemas.microsoft.com/office/drawing/2014/main" id="{8707016F-FCBA-51DC-C287-5C99E23E6547}"/>
                </a:ext>
              </a:extLst>
            </p:cNvPr>
            <p:cNvCxnSpPr>
              <a:cxnSpLocks/>
              <a:stCxn id="136" idx="2"/>
              <a:endCxn id="143" idx="1"/>
            </p:cNvCxnSpPr>
            <p:nvPr/>
          </p:nvCxnSpPr>
          <p:spPr>
            <a:xfrm rot="16200000" flipH="1">
              <a:off x="6845624" y="4629867"/>
              <a:ext cx="275848" cy="94577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3" name="正方形/長方形 142">
              <a:extLst>
                <a:ext uri="{FF2B5EF4-FFF2-40B4-BE49-F238E27FC236}">
                  <a16:creationId xmlns:a16="http://schemas.microsoft.com/office/drawing/2014/main" id="{8F26E31A-4603-86F5-8FE9-2C5AF5903FB8}"/>
                </a:ext>
              </a:extLst>
            </p:cNvPr>
            <p:cNvSpPr/>
            <p:nvPr/>
          </p:nvSpPr>
          <p:spPr>
            <a:xfrm>
              <a:off x="7456438" y="5088063"/>
              <a:ext cx="754460"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ユーザーの</a:t>
              </a:r>
              <a:endParaRPr lang="en-US" altLang="ja-JP" sz="600">
                <a:solidFill>
                  <a:schemeClr val="tx1">
                    <a:lumMod val="95000"/>
                    <a:lumOff val="5000"/>
                  </a:schemeClr>
                </a:solidFill>
              </a:endParaRPr>
            </a:p>
            <a:p>
              <a:pPr algn="ctr"/>
              <a:r>
                <a:rPr lang="ja-JP" altLang="en-US" sz="600">
                  <a:solidFill>
                    <a:schemeClr val="tx1">
                      <a:lumMod val="95000"/>
                      <a:lumOff val="5000"/>
                    </a:schemeClr>
                  </a:solidFill>
                </a:rPr>
                <a:t>フィードバック</a:t>
              </a:r>
            </a:p>
          </p:txBody>
        </p:sp>
        <p:sp>
          <p:nvSpPr>
            <p:cNvPr id="144" name="正方形/長方形 143">
              <a:extLst>
                <a:ext uri="{FF2B5EF4-FFF2-40B4-BE49-F238E27FC236}">
                  <a16:creationId xmlns:a16="http://schemas.microsoft.com/office/drawing/2014/main" id="{2DCF324D-9072-299E-F813-8FBC37D50ED5}"/>
                </a:ext>
              </a:extLst>
            </p:cNvPr>
            <p:cNvSpPr/>
            <p:nvPr/>
          </p:nvSpPr>
          <p:spPr>
            <a:xfrm>
              <a:off x="8733580" y="4683528"/>
              <a:ext cx="754460"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追加開発版</a:t>
              </a:r>
              <a:endParaRPr lang="en-US" altLang="ja-JP" sz="600">
                <a:solidFill>
                  <a:schemeClr val="tx1">
                    <a:lumMod val="95000"/>
                    <a:lumOff val="5000"/>
                  </a:schemeClr>
                </a:solidFill>
              </a:endParaRPr>
            </a:p>
            <a:p>
              <a:pPr algn="ctr"/>
              <a:r>
                <a:rPr lang="ja-JP" altLang="en-US" sz="600">
                  <a:solidFill>
                    <a:schemeClr val="tx1">
                      <a:lumMod val="95000"/>
                      <a:lumOff val="5000"/>
                    </a:schemeClr>
                  </a:solidFill>
                </a:rPr>
                <a:t>リリース</a:t>
              </a:r>
            </a:p>
          </p:txBody>
        </p:sp>
        <p:sp>
          <p:nvSpPr>
            <p:cNvPr id="148" name="フローチャート: 判断 147">
              <a:extLst>
                <a:ext uri="{FF2B5EF4-FFF2-40B4-BE49-F238E27FC236}">
                  <a16:creationId xmlns:a16="http://schemas.microsoft.com/office/drawing/2014/main" id="{2AA9AA28-897E-F06D-AAD9-007543CA09BD}"/>
                </a:ext>
              </a:extLst>
            </p:cNvPr>
            <p:cNvSpPr/>
            <p:nvPr/>
          </p:nvSpPr>
          <p:spPr>
            <a:xfrm>
              <a:off x="8034700" y="4217497"/>
              <a:ext cx="995388" cy="229327"/>
            </a:xfrm>
            <a:prstGeom prst="flowChartDecision">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リリース可能？</a:t>
              </a:r>
            </a:p>
          </p:txBody>
        </p:sp>
        <p:cxnSp>
          <p:nvCxnSpPr>
            <p:cNvPr id="150" name="コネクタ: カギ線 149">
              <a:extLst>
                <a:ext uri="{FF2B5EF4-FFF2-40B4-BE49-F238E27FC236}">
                  <a16:creationId xmlns:a16="http://schemas.microsoft.com/office/drawing/2014/main" id="{01D28E5A-4A93-4F77-8E3E-9C4238B7CB47}"/>
                </a:ext>
              </a:extLst>
            </p:cNvPr>
            <p:cNvCxnSpPr>
              <a:cxnSpLocks/>
              <a:stCxn id="148" idx="3"/>
              <a:endCxn id="144" idx="0"/>
            </p:cNvCxnSpPr>
            <p:nvPr/>
          </p:nvCxnSpPr>
          <p:spPr>
            <a:xfrm>
              <a:off x="9030088" y="4332161"/>
              <a:ext cx="80722" cy="35136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コネクタ: カギ線 157">
              <a:extLst>
                <a:ext uri="{FF2B5EF4-FFF2-40B4-BE49-F238E27FC236}">
                  <a16:creationId xmlns:a16="http://schemas.microsoft.com/office/drawing/2014/main" id="{36B4A396-E38A-2BD0-CFA6-5F5E060A7217}"/>
                </a:ext>
              </a:extLst>
            </p:cNvPr>
            <p:cNvCxnSpPr>
              <a:cxnSpLocks/>
              <a:stCxn id="148" idx="0"/>
              <a:endCxn id="110" idx="3"/>
            </p:cNvCxnSpPr>
            <p:nvPr/>
          </p:nvCxnSpPr>
          <p:spPr>
            <a:xfrm rot="16200000" flipV="1">
              <a:off x="8218572" y="3903675"/>
              <a:ext cx="305852" cy="3217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コネクタ: カギ線 160">
              <a:extLst>
                <a:ext uri="{FF2B5EF4-FFF2-40B4-BE49-F238E27FC236}">
                  <a16:creationId xmlns:a16="http://schemas.microsoft.com/office/drawing/2014/main" id="{E15364D7-985D-9178-4240-3F37358433FD}"/>
                </a:ext>
              </a:extLst>
            </p:cNvPr>
            <p:cNvCxnSpPr>
              <a:cxnSpLocks/>
              <a:stCxn id="113" idx="0"/>
              <a:endCxn id="110" idx="3"/>
            </p:cNvCxnSpPr>
            <p:nvPr/>
          </p:nvCxnSpPr>
          <p:spPr>
            <a:xfrm rot="16200000" flipV="1">
              <a:off x="8747731" y="3374517"/>
              <a:ext cx="305852" cy="13801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64" name="テキスト ボックス 163">
              <a:extLst>
                <a:ext uri="{FF2B5EF4-FFF2-40B4-BE49-F238E27FC236}">
                  <a16:creationId xmlns:a16="http://schemas.microsoft.com/office/drawing/2014/main" id="{85C48C1F-6D89-5AC7-53BF-4688B47BB3F9}"/>
                </a:ext>
              </a:extLst>
            </p:cNvPr>
            <p:cNvSpPr txBox="1"/>
            <p:nvPr/>
          </p:nvSpPr>
          <p:spPr>
            <a:xfrm>
              <a:off x="9851238" y="4142681"/>
              <a:ext cx="354584" cy="200055"/>
            </a:xfrm>
            <a:prstGeom prst="rect">
              <a:avLst/>
            </a:prstGeom>
            <a:noFill/>
          </p:spPr>
          <p:txBody>
            <a:bodyPr wrap="none" rtlCol="0">
              <a:spAutoFit/>
            </a:bodyPr>
            <a:lstStyle/>
            <a:p>
              <a:r>
                <a:rPr lang="en-US" altLang="ja-JP" sz="700"/>
                <a:t>YES</a:t>
              </a:r>
              <a:endParaRPr lang="ja-JP" altLang="en-US" sz="700"/>
            </a:p>
          </p:txBody>
        </p:sp>
        <p:sp>
          <p:nvSpPr>
            <p:cNvPr id="165" name="テキスト ボックス 164">
              <a:extLst>
                <a:ext uri="{FF2B5EF4-FFF2-40B4-BE49-F238E27FC236}">
                  <a16:creationId xmlns:a16="http://schemas.microsoft.com/office/drawing/2014/main" id="{C86F2E0F-AD1F-5DB4-678F-0926A0EB4C78}"/>
                </a:ext>
              </a:extLst>
            </p:cNvPr>
            <p:cNvSpPr txBox="1"/>
            <p:nvPr/>
          </p:nvSpPr>
          <p:spPr>
            <a:xfrm>
              <a:off x="9320850" y="4061396"/>
              <a:ext cx="317716" cy="200055"/>
            </a:xfrm>
            <a:prstGeom prst="rect">
              <a:avLst/>
            </a:prstGeom>
            <a:noFill/>
          </p:spPr>
          <p:txBody>
            <a:bodyPr wrap="none" rtlCol="0">
              <a:spAutoFit/>
            </a:bodyPr>
            <a:lstStyle/>
            <a:p>
              <a:r>
                <a:rPr lang="en-US" altLang="ja-JP" sz="700"/>
                <a:t>NO</a:t>
              </a:r>
              <a:endParaRPr lang="ja-JP" altLang="en-US" sz="700"/>
            </a:p>
          </p:txBody>
        </p:sp>
        <p:cxnSp>
          <p:nvCxnSpPr>
            <p:cNvPr id="169" name="コネクタ: カギ線 168">
              <a:extLst>
                <a:ext uri="{FF2B5EF4-FFF2-40B4-BE49-F238E27FC236}">
                  <a16:creationId xmlns:a16="http://schemas.microsoft.com/office/drawing/2014/main" id="{39ABDC96-9640-71A1-B292-69E8747163D0}"/>
                </a:ext>
              </a:extLst>
            </p:cNvPr>
            <p:cNvCxnSpPr>
              <a:cxnSpLocks/>
              <a:stCxn id="144" idx="2"/>
              <a:endCxn id="143" idx="3"/>
            </p:cNvCxnSpPr>
            <p:nvPr/>
          </p:nvCxnSpPr>
          <p:spPr>
            <a:xfrm rot="5400000">
              <a:off x="8534894" y="4664766"/>
              <a:ext cx="251919" cy="89991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2" name="直線矢印コネクタ 171">
              <a:extLst>
                <a:ext uri="{FF2B5EF4-FFF2-40B4-BE49-F238E27FC236}">
                  <a16:creationId xmlns:a16="http://schemas.microsoft.com/office/drawing/2014/main" id="{700A72E5-28EE-7B04-7169-4AEE6C9039A2}"/>
                </a:ext>
              </a:extLst>
            </p:cNvPr>
            <p:cNvCxnSpPr>
              <a:cxnSpLocks/>
              <a:stCxn id="143" idx="0"/>
              <a:endCxn id="110" idx="2"/>
            </p:cNvCxnSpPr>
            <p:nvPr/>
          </p:nvCxnSpPr>
          <p:spPr>
            <a:xfrm flipH="1" flipV="1">
              <a:off x="7833373" y="4064261"/>
              <a:ext cx="296" cy="1023802"/>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107" name="正方形/長方形 106">
              <a:extLst>
                <a:ext uri="{FF2B5EF4-FFF2-40B4-BE49-F238E27FC236}">
                  <a16:creationId xmlns:a16="http://schemas.microsoft.com/office/drawing/2014/main" id="{30132B28-EEFE-AC49-9D7D-9BAE34DFBFF1}"/>
                </a:ext>
              </a:extLst>
            </p:cNvPr>
            <p:cNvSpPr/>
            <p:nvPr/>
          </p:nvSpPr>
          <p:spPr>
            <a:xfrm>
              <a:off x="6369422" y="4181925"/>
              <a:ext cx="917381" cy="293950"/>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ja-JP" sz="600">
                  <a:solidFill>
                    <a:schemeClr val="tx1">
                      <a:lumMod val="95000"/>
                      <a:lumOff val="5000"/>
                    </a:schemeClr>
                  </a:solidFill>
                </a:rPr>
                <a:t>TOBE</a:t>
              </a:r>
              <a:r>
                <a:rPr lang="ja-JP" altLang="en-US" sz="600">
                  <a:solidFill>
                    <a:schemeClr val="tx1">
                      <a:lumMod val="95000"/>
                      <a:lumOff val="5000"/>
                    </a:schemeClr>
                  </a:solidFill>
                </a:rPr>
                <a:t>像に向けた追加の開発・評価</a:t>
              </a:r>
            </a:p>
          </p:txBody>
        </p:sp>
        <p:sp>
          <p:nvSpPr>
            <p:cNvPr id="182" name="正方形/長方形 181">
              <a:extLst>
                <a:ext uri="{FF2B5EF4-FFF2-40B4-BE49-F238E27FC236}">
                  <a16:creationId xmlns:a16="http://schemas.microsoft.com/office/drawing/2014/main" id="{3DCB56B9-7089-F583-727D-89928815C78B}"/>
                </a:ext>
              </a:extLst>
            </p:cNvPr>
            <p:cNvSpPr/>
            <p:nvPr/>
          </p:nvSpPr>
          <p:spPr>
            <a:xfrm>
              <a:off x="11286997" y="4178185"/>
              <a:ext cx="754460"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成果物の完成版リリース</a:t>
              </a:r>
            </a:p>
          </p:txBody>
        </p:sp>
        <p:cxnSp>
          <p:nvCxnSpPr>
            <p:cNvPr id="183" name="直線矢印コネクタ 182">
              <a:extLst>
                <a:ext uri="{FF2B5EF4-FFF2-40B4-BE49-F238E27FC236}">
                  <a16:creationId xmlns:a16="http://schemas.microsoft.com/office/drawing/2014/main" id="{83937045-0EAE-30EB-AD32-646E314D9E72}"/>
                </a:ext>
              </a:extLst>
            </p:cNvPr>
            <p:cNvCxnSpPr>
              <a:cxnSpLocks/>
              <a:stCxn id="125" idx="3"/>
              <a:endCxn id="182" idx="1"/>
            </p:cNvCxnSpPr>
            <p:nvPr/>
          </p:nvCxnSpPr>
          <p:spPr>
            <a:xfrm flipV="1">
              <a:off x="11061097" y="4330803"/>
              <a:ext cx="225900" cy="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7" name="テキスト ボックス 186">
              <a:extLst>
                <a:ext uri="{FF2B5EF4-FFF2-40B4-BE49-F238E27FC236}">
                  <a16:creationId xmlns:a16="http://schemas.microsoft.com/office/drawing/2014/main" id="{CA857F35-3EA2-EA66-A1F2-1E00BA61F152}"/>
                </a:ext>
              </a:extLst>
            </p:cNvPr>
            <p:cNvSpPr txBox="1"/>
            <p:nvPr/>
          </p:nvSpPr>
          <p:spPr>
            <a:xfrm>
              <a:off x="999926" y="2469088"/>
              <a:ext cx="946094" cy="253916"/>
            </a:xfrm>
            <a:prstGeom prst="rect">
              <a:avLst/>
            </a:prstGeom>
            <a:noFill/>
          </p:spPr>
          <p:txBody>
            <a:bodyPr wrap="none" rtlCol="0">
              <a:spAutoFit/>
            </a:bodyPr>
            <a:lstStyle/>
            <a:p>
              <a:r>
                <a:rPr lang="ja-JP" altLang="en-US" sz="1050"/>
                <a:t>開発フロー</a:t>
              </a:r>
              <a:r>
                <a:rPr lang="en-US" altLang="ja-JP" sz="1050"/>
                <a:t>A</a:t>
              </a:r>
              <a:endParaRPr lang="ja-JP" altLang="en-US" sz="1050"/>
            </a:p>
          </p:txBody>
        </p:sp>
        <p:sp>
          <p:nvSpPr>
            <p:cNvPr id="188" name="テキスト ボックス 187">
              <a:extLst>
                <a:ext uri="{FF2B5EF4-FFF2-40B4-BE49-F238E27FC236}">
                  <a16:creationId xmlns:a16="http://schemas.microsoft.com/office/drawing/2014/main" id="{FCED64F3-AFBB-5F0D-62B7-456719A8A8DE}"/>
                </a:ext>
              </a:extLst>
            </p:cNvPr>
            <p:cNvSpPr txBox="1"/>
            <p:nvPr/>
          </p:nvSpPr>
          <p:spPr>
            <a:xfrm>
              <a:off x="985067" y="3916299"/>
              <a:ext cx="949299" cy="253916"/>
            </a:xfrm>
            <a:prstGeom prst="rect">
              <a:avLst/>
            </a:prstGeom>
            <a:noFill/>
          </p:spPr>
          <p:txBody>
            <a:bodyPr wrap="none" rtlCol="0">
              <a:spAutoFit/>
            </a:bodyPr>
            <a:lstStyle/>
            <a:p>
              <a:r>
                <a:rPr lang="ja-JP" altLang="en-US" sz="1050"/>
                <a:t>開発フロー</a:t>
              </a:r>
              <a:r>
                <a:rPr lang="en-US" altLang="ja-JP" sz="1050"/>
                <a:t>B</a:t>
              </a:r>
              <a:endParaRPr lang="ja-JP" altLang="en-US" sz="1050"/>
            </a:p>
          </p:txBody>
        </p:sp>
        <p:sp>
          <p:nvSpPr>
            <p:cNvPr id="189" name="正方形/長方形 188">
              <a:extLst>
                <a:ext uri="{FF2B5EF4-FFF2-40B4-BE49-F238E27FC236}">
                  <a16:creationId xmlns:a16="http://schemas.microsoft.com/office/drawing/2014/main" id="{18A55D9C-9132-4F05-6AC7-8996F838B557}"/>
                </a:ext>
              </a:extLst>
            </p:cNvPr>
            <p:cNvSpPr/>
            <p:nvPr/>
          </p:nvSpPr>
          <p:spPr>
            <a:xfrm>
              <a:off x="5082861" y="5436661"/>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開発フロー</a:t>
              </a:r>
              <a:r>
                <a:rPr lang="en-US" altLang="ja-JP" sz="600">
                  <a:solidFill>
                    <a:schemeClr val="tx1">
                      <a:lumMod val="95000"/>
                      <a:lumOff val="5000"/>
                    </a:schemeClr>
                  </a:solidFill>
                </a:rPr>
                <a:t>A</a:t>
              </a:r>
              <a:r>
                <a:rPr lang="ja-JP" altLang="en-US" sz="600">
                  <a:solidFill>
                    <a:schemeClr val="tx1">
                      <a:lumMod val="95000"/>
                      <a:lumOff val="5000"/>
                    </a:schemeClr>
                  </a:solidFill>
                </a:rPr>
                <a:t>　に進む</a:t>
              </a:r>
            </a:p>
          </p:txBody>
        </p:sp>
        <p:sp>
          <p:nvSpPr>
            <p:cNvPr id="190" name="正方形/長方形 189">
              <a:extLst>
                <a:ext uri="{FF2B5EF4-FFF2-40B4-BE49-F238E27FC236}">
                  <a16:creationId xmlns:a16="http://schemas.microsoft.com/office/drawing/2014/main" id="{FBAC5007-6393-19BB-A0F1-B7BC29DA6482}"/>
                </a:ext>
              </a:extLst>
            </p:cNvPr>
            <p:cNvSpPr/>
            <p:nvPr/>
          </p:nvSpPr>
          <p:spPr>
            <a:xfrm>
              <a:off x="5075396" y="5945458"/>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開発フロー</a:t>
              </a:r>
              <a:r>
                <a:rPr lang="en-US" altLang="ja-JP" sz="600">
                  <a:solidFill>
                    <a:schemeClr val="tx1">
                      <a:lumMod val="95000"/>
                      <a:lumOff val="5000"/>
                    </a:schemeClr>
                  </a:solidFill>
                </a:rPr>
                <a:t>B</a:t>
              </a:r>
              <a:r>
                <a:rPr lang="ja-JP" altLang="en-US" sz="600">
                  <a:solidFill>
                    <a:schemeClr val="tx1">
                      <a:lumMod val="95000"/>
                      <a:lumOff val="5000"/>
                    </a:schemeClr>
                  </a:solidFill>
                </a:rPr>
                <a:t>　に進む</a:t>
              </a:r>
            </a:p>
          </p:txBody>
        </p:sp>
        <p:cxnSp>
          <p:nvCxnSpPr>
            <p:cNvPr id="191" name="コネクタ: カギ線 190">
              <a:extLst>
                <a:ext uri="{FF2B5EF4-FFF2-40B4-BE49-F238E27FC236}">
                  <a16:creationId xmlns:a16="http://schemas.microsoft.com/office/drawing/2014/main" id="{D23E0E30-5D6A-87AB-47A8-16208FC4838C}"/>
                </a:ext>
              </a:extLst>
            </p:cNvPr>
            <p:cNvCxnSpPr>
              <a:cxnSpLocks/>
              <a:stCxn id="202" idx="0"/>
              <a:endCxn id="189" idx="1"/>
            </p:cNvCxnSpPr>
            <p:nvPr/>
          </p:nvCxnSpPr>
          <p:spPr>
            <a:xfrm rot="5400000" flipH="1" flipV="1">
              <a:off x="4604282" y="5257036"/>
              <a:ext cx="146338" cy="81082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4" name="コネクタ: カギ線 193">
              <a:extLst>
                <a:ext uri="{FF2B5EF4-FFF2-40B4-BE49-F238E27FC236}">
                  <a16:creationId xmlns:a16="http://schemas.microsoft.com/office/drawing/2014/main" id="{A3C17D28-64D0-619F-9DE8-7FD792307637}"/>
                </a:ext>
              </a:extLst>
            </p:cNvPr>
            <p:cNvCxnSpPr>
              <a:cxnSpLocks/>
              <a:stCxn id="202" idx="2"/>
              <a:endCxn id="190" idx="1"/>
            </p:cNvCxnSpPr>
            <p:nvPr/>
          </p:nvCxnSpPr>
          <p:spPr>
            <a:xfrm rot="16200000" flipH="1">
              <a:off x="4607151" y="5629831"/>
              <a:ext cx="133132" cy="80335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01" name="テキスト ボックス 200">
              <a:extLst>
                <a:ext uri="{FF2B5EF4-FFF2-40B4-BE49-F238E27FC236}">
                  <a16:creationId xmlns:a16="http://schemas.microsoft.com/office/drawing/2014/main" id="{011F6132-53DF-A190-38AE-5E5B6B1F4F11}"/>
                </a:ext>
              </a:extLst>
            </p:cNvPr>
            <p:cNvSpPr txBox="1"/>
            <p:nvPr/>
          </p:nvSpPr>
          <p:spPr>
            <a:xfrm>
              <a:off x="1020128" y="5436661"/>
              <a:ext cx="949299" cy="253916"/>
            </a:xfrm>
            <a:prstGeom prst="rect">
              <a:avLst/>
            </a:prstGeom>
            <a:noFill/>
          </p:spPr>
          <p:txBody>
            <a:bodyPr wrap="none" rtlCol="0">
              <a:spAutoFit/>
            </a:bodyPr>
            <a:lstStyle/>
            <a:p>
              <a:r>
                <a:rPr lang="ja-JP" altLang="en-US" sz="1050"/>
                <a:t>開発フロー</a:t>
              </a:r>
              <a:r>
                <a:rPr lang="en-US" altLang="ja-JP" sz="1050"/>
                <a:t>C</a:t>
              </a:r>
              <a:endParaRPr lang="ja-JP" altLang="en-US" sz="1050"/>
            </a:p>
          </p:txBody>
        </p:sp>
        <p:sp>
          <p:nvSpPr>
            <p:cNvPr id="202" name="フローチャート: 判断 201">
              <a:extLst>
                <a:ext uri="{FF2B5EF4-FFF2-40B4-BE49-F238E27FC236}">
                  <a16:creationId xmlns:a16="http://schemas.microsoft.com/office/drawing/2014/main" id="{62574737-247D-6098-BA9C-5EE4C6B23C8D}"/>
                </a:ext>
              </a:extLst>
            </p:cNvPr>
            <p:cNvSpPr/>
            <p:nvPr/>
          </p:nvSpPr>
          <p:spPr>
            <a:xfrm>
              <a:off x="3648372" y="5735616"/>
              <a:ext cx="1247336" cy="229327"/>
            </a:xfrm>
            <a:prstGeom prst="flowChartDecision">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具体化・詳細化の度合い</a:t>
              </a:r>
            </a:p>
          </p:txBody>
        </p:sp>
        <p:cxnSp>
          <p:nvCxnSpPr>
            <p:cNvPr id="205" name="直線矢印コネクタ 204">
              <a:extLst>
                <a:ext uri="{FF2B5EF4-FFF2-40B4-BE49-F238E27FC236}">
                  <a16:creationId xmlns:a16="http://schemas.microsoft.com/office/drawing/2014/main" id="{885614A9-2695-468B-43E1-6E0BFB7AF929}"/>
                </a:ext>
              </a:extLst>
            </p:cNvPr>
            <p:cNvCxnSpPr>
              <a:cxnSpLocks/>
              <a:stCxn id="25" idx="3"/>
              <a:endCxn id="202" idx="1"/>
            </p:cNvCxnSpPr>
            <p:nvPr/>
          </p:nvCxnSpPr>
          <p:spPr>
            <a:xfrm>
              <a:off x="3439737" y="5850280"/>
              <a:ext cx="208635"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9" name="テキスト ボックス 208">
              <a:extLst>
                <a:ext uri="{FF2B5EF4-FFF2-40B4-BE49-F238E27FC236}">
                  <a16:creationId xmlns:a16="http://schemas.microsoft.com/office/drawing/2014/main" id="{5CA9D7DE-0591-F3E1-66BC-064BCF25894F}"/>
                </a:ext>
              </a:extLst>
            </p:cNvPr>
            <p:cNvSpPr txBox="1"/>
            <p:nvPr/>
          </p:nvSpPr>
          <p:spPr>
            <a:xfrm>
              <a:off x="4167051" y="5441978"/>
              <a:ext cx="823756" cy="184666"/>
            </a:xfrm>
            <a:prstGeom prst="rect">
              <a:avLst/>
            </a:prstGeom>
            <a:noFill/>
          </p:spPr>
          <p:txBody>
            <a:bodyPr wrap="square">
              <a:spAutoFit/>
            </a:bodyPr>
            <a:lstStyle/>
            <a:p>
              <a:pPr algn="ctr"/>
              <a:r>
                <a:rPr lang="ja-JP" altLang="en-US" sz="600">
                  <a:solidFill>
                    <a:schemeClr val="tx1">
                      <a:lumMod val="95000"/>
                      <a:lumOff val="5000"/>
                    </a:schemeClr>
                  </a:solidFill>
                </a:rPr>
                <a:t>詳細まで固まった</a:t>
              </a:r>
              <a:endParaRPr lang="ja-JP" altLang="en-US" sz="1400"/>
            </a:p>
          </p:txBody>
        </p:sp>
        <p:sp>
          <p:nvSpPr>
            <p:cNvPr id="210" name="テキスト ボックス 209">
              <a:extLst>
                <a:ext uri="{FF2B5EF4-FFF2-40B4-BE49-F238E27FC236}">
                  <a16:creationId xmlns:a16="http://schemas.microsoft.com/office/drawing/2014/main" id="{4380AED2-02C9-C8E6-5B30-4EA2B62D7B25}"/>
                </a:ext>
              </a:extLst>
            </p:cNvPr>
            <p:cNvSpPr txBox="1"/>
            <p:nvPr/>
          </p:nvSpPr>
          <p:spPr>
            <a:xfrm>
              <a:off x="4167051" y="6098075"/>
              <a:ext cx="823756" cy="184666"/>
            </a:xfrm>
            <a:prstGeom prst="rect">
              <a:avLst/>
            </a:prstGeom>
            <a:noFill/>
          </p:spPr>
          <p:txBody>
            <a:bodyPr wrap="square">
              <a:spAutoFit/>
            </a:bodyPr>
            <a:lstStyle/>
            <a:p>
              <a:pPr algn="ctr"/>
              <a:r>
                <a:rPr lang="en-US" altLang="ja-JP" sz="600">
                  <a:solidFill>
                    <a:schemeClr val="tx1">
                      <a:lumMod val="95000"/>
                      <a:lumOff val="5000"/>
                    </a:schemeClr>
                  </a:solidFill>
                </a:rPr>
                <a:t>MVP</a:t>
              </a:r>
              <a:r>
                <a:rPr lang="ja-JP" altLang="en-US" sz="600">
                  <a:solidFill>
                    <a:schemeClr val="tx1">
                      <a:lumMod val="95000"/>
                      <a:lumOff val="5000"/>
                    </a:schemeClr>
                  </a:solidFill>
                </a:rPr>
                <a:t>まで固まった</a:t>
              </a:r>
              <a:endParaRPr lang="ja-JP" altLang="en-US" sz="1400"/>
            </a:p>
          </p:txBody>
        </p:sp>
      </p:grpSp>
      <p:sp>
        <p:nvSpPr>
          <p:cNvPr id="213" name="テキスト ボックス 212">
            <a:extLst>
              <a:ext uri="{FF2B5EF4-FFF2-40B4-BE49-F238E27FC236}">
                <a16:creationId xmlns:a16="http://schemas.microsoft.com/office/drawing/2014/main" id="{B87167A8-011F-F5BD-386E-4B4D12DB1065}"/>
              </a:ext>
            </a:extLst>
          </p:cNvPr>
          <p:cNvSpPr txBox="1"/>
          <p:nvPr/>
        </p:nvSpPr>
        <p:spPr>
          <a:xfrm>
            <a:off x="8069243" y="6086313"/>
            <a:ext cx="633507" cy="200055"/>
          </a:xfrm>
          <a:prstGeom prst="rect">
            <a:avLst/>
          </a:prstGeom>
          <a:noFill/>
        </p:spPr>
        <p:txBody>
          <a:bodyPr wrap="none" rtlCol="0">
            <a:spAutoFit/>
          </a:bodyPr>
          <a:lstStyle/>
          <a:p>
            <a:r>
              <a:rPr lang="ja-JP" altLang="en-US" sz="700"/>
              <a:t>インプット</a:t>
            </a:r>
          </a:p>
        </p:txBody>
      </p:sp>
    </p:spTree>
    <p:extLst>
      <p:ext uri="{BB962C8B-B14F-4D97-AF65-F5344CB8AC3E}">
        <p14:creationId xmlns:p14="http://schemas.microsoft.com/office/powerpoint/2010/main" val="4255295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テキスト ボックス 137">
            <a:extLst>
              <a:ext uri="{FF2B5EF4-FFF2-40B4-BE49-F238E27FC236}">
                <a16:creationId xmlns:a16="http://schemas.microsoft.com/office/drawing/2014/main" id="{62D05181-CCC7-84E0-DAB4-D2C3B3591AB7}"/>
              </a:ext>
            </a:extLst>
          </p:cNvPr>
          <p:cNvSpPr txBox="1"/>
          <p:nvPr/>
        </p:nvSpPr>
        <p:spPr>
          <a:xfrm>
            <a:off x="576821" y="6642673"/>
            <a:ext cx="2603598" cy="1477328"/>
          </a:xfrm>
          <a:prstGeom prst="rect">
            <a:avLst/>
          </a:prstGeom>
          <a:noFill/>
        </p:spPr>
        <p:txBody>
          <a:bodyPr wrap="none" rtlCol="0">
            <a:spAutoFit/>
          </a:bodyPr>
          <a:lstStyle/>
          <a:p>
            <a:r>
              <a:rPr lang="en-US" altLang="ja-JP" sz="1000"/>
              <a:t>[</a:t>
            </a:r>
            <a:r>
              <a:rPr lang="ja-JP" altLang="en-US" sz="1000"/>
              <a:t>前提</a:t>
            </a:r>
            <a:r>
              <a:rPr lang="en-US" altLang="ja-JP" sz="1000"/>
              <a:t>]</a:t>
            </a:r>
          </a:p>
          <a:p>
            <a:r>
              <a:rPr lang="ja-JP" altLang="en-US" sz="1000"/>
              <a:t>成果物の</a:t>
            </a:r>
            <a:r>
              <a:rPr lang="en-US" altLang="ja-JP" sz="1000"/>
              <a:t>DONE</a:t>
            </a:r>
            <a:r>
              <a:rPr lang="ja-JP" altLang="en-US" sz="1000"/>
              <a:t>の定義が定まっていること</a:t>
            </a:r>
            <a:endParaRPr lang="en-US" altLang="ja-JP" sz="1000"/>
          </a:p>
          <a:p>
            <a:endParaRPr lang="en-US" altLang="ja-JP" sz="1000"/>
          </a:p>
          <a:p>
            <a:r>
              <a:rPr lang="ja-JP" altLang="en-US" sz="1000"/>
              <a:t>１．</a:t>
            </a:r>
            <a:r>
              <a:rPr lang="en-US" altLang="ja-JP" sz="1000"/>
              <a:t> DONE</a:t>
            </a:r>
            <a:r>
              <a:rPr lang="ja-JP" altLang="en-US" sz="1000"/>
              <a:t>の定義を読み込む</a:t>
            </a:r>
            <a:endParaRPr lang="en-US" altLang="ja-JP" sz="1000"/>
          </a:p>
          <a:p>
            <a:r>
              <a:rPr lang="ja-JP" altLang="en-US" sz="1000"/>
              <a:t>２．</a:t>
            </a:r>
            <a:endParaRPr lang="en-US" altLang="ja-JP" sz="1000"/>
          </a:p>
          <a:p>
            <a:r>
              <a:rPr lang="ja-JP" altLang="en-US" sz="1000"/>
              <a:t>３．</a:t>
            </a:r>
            <a:endParaRPr lang="en-US" altLang="ja-JP" sz="1000"/>
          </a:p>
          <a:p>
            <a:r>
              <a:rPr lang="ja-JP" altLang="en-US" sz="1000"/>
              <a:t>４．</a:t>
            </a:r>
            <a:endParaRPr lang="en-US" altLang="ja-JP" sz="1000"/>
          </a:p>
          <a:p>
            <a:r>
              <a:rPr lang="ja-JP" altLang="en-US" sz="1000"/>
              <a:t>５．</a:t>
            </a:r>
            <a:endParaRPr lang="en-US" altLang="ja-JP" sz="1000"/>
          </a:p>
          <a:p>
            <a:r>
              <a:rPr lang="ja-JP" altLang="en-US" sz="1000"/>
              <a:t>６．</a:t>
            </a:r>
          </a:p>
        </p:txBody>
      </p:sp>
      <p:sp>
        <p:nvSpPr>
          <p:cNvPr id="228" name="正方形/長方形 227">
            <a:extLst>
              <a:ext uri="{FF2B5EF4-FFF2-40B4-BE49-F238E27FC236}">
                <a16:creationId xmlns:a16="http://schemas.microsoft.com/office/drawing/2014/main" id="{3C9AB816-4B9F-89AB-58E4-53AC237FAFAF}"/>
              </a:ext>
            </a:extLst>
          </p:cNvPr>
          <p:cNvSpPr/>
          <p:nvPr/>
        </p:nvSpPr>
        <p:spPr>
          <a:xfrm>
            <a:off x="8226662" y="6851122"/>
            <a:ext cx="3843203" cy="1181700"/>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1050">
                <a:solidFill>
                  <a:schemeClr val="tx1">
                    <a:lumMod val="95000"/>
                    <a:lumOff val="5000"/>
                  </a:schemeClr>
                </a:solidFill>
              </a:rPr>
              <a:t>従来のアジャイル・スクラム開発では、スプリントで実行するタスクは、１スプリントの日数や開発者の能力の影響から、スプリント単位でプランニングされるが、</a:t>
            </a:r>
            <a:r>
              <a:rPr lang="en-US" altLang="ja-JP" sz="1050">
                <a:solidFill>
                  <a:schemeClr val="tx1">
                    <a:lumMod val="95000"/>
                    <a:lumOff val="5000"/>
                  </a:schemeClr>
                </a:solidFill>
              </a:rPr>
              <a:t>AI</a:t>
            </a:r>
            <a:r>
              <a:rPr lang="ja-JP" altLang="en-US" sz="1050">
                <a:solidFill>
                  <a:schemeClr val="tx1">
                    <a:lumMod val="95000"/>
                    <a:lumOff val="5000"/>
                  </a:schemeClr>
                </a:solidFill>
              </a:rPr>
              <a:t>スプリント開発の場合、バックログから切れ目の良いまとまりを一つのスプリント単位として扱う方が自然ではないか。</a:t>
            </a:r>
          </a:p>
        </p:txBody>
      </p:sp>
      <p:sp>
        <p:nvSpPr>
          <p:cNvPr id="263" name="正方形/長方形 262">
            <a:extLst>
              <a:ext uri="{FF2B5EF4-FFF2-40B4-BE49-F238E27FC236}">
                <a16:creationId xmlns:a16="http://schemas.microsoft.com/office/drawing/2014/main" id="{05B09141-6365-0367-0151-19EAAFCAEF81}"/>
              </a:ext>
            </a:extLst>
          </p:cNvPr>
          <p:cNvSpPr/>
          <p:nvPr/>
        </p:nvSpPr>
        <p:spPr>
          <a:xfrm>
            <a:off x="5314316" y="7274351"/>
            <a:ext cx="1104607" cy="305234"/>
          </a:xfrm>
          <a:prstGeom prst="rect">
            <a:avLst/>
          </a:prstGeom>
          <a:solidFill>
            <a:srgbClr val="A3C7E7"/>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600">
                <a:solidFill>
                  <a:schemeClr val="tx1">
                    <a:lumMod val="95000"/>
                    <a:lumOff val="5000"/>
                  </a:schemeClr>
                </a:solidFill>
              </a:rPr>
              <a:t>使用技術や環境、アーキテクチャ、セキュリティに関する制約条件</a:t>
            </a:r>
          </a:p>
        </p:txBody>
      </p:sp>
      <p:pic>
        <p:nvPicPr>
          <p:cNvPr id="3" name="図 2">
            <a:extLst>
              <a:ext uri="{FF2B5EF4-FFF2-40B4-BE49-F238E27FC236}">
                <a16:creationId xmlns:a16="http://schemas.microsoft.com/office/drawing/2014/main" id="{0648DC97-F428-A13C-05F2-C39B7378950C}"/>
              </a:ext>
            </a:extLst>
          </p:cNvPr>
          <p:cNvPicPr>
            <a:picLocks noChangeAspect="1"/>
          </p:cNvPicPr>
          <p:nvPr/>
        </p:nvPicPr>
        <p:blipFill>
          <a:blip r:embed="rId2"/>
          <a:stretch>
            <a:fillRect/>
          </a:stretch>
        </p:blipFill>
        <p:spPr>
          <a:xfrm>
            <a:off x="4997686" y="1825084"/>
            <a:ext cx="6457950" cy="4162425"/>
          </a:xfrm>
          <a:prstGeom prst="rect">
            <a:avLst/>
          </a:prstGeom>
        </p:spPr>
      </p:pic>
    </p:spTree>
    <p:extLst>
      <p:ext uri="{BB962C8B-B14F-4D97-AF65-F5344CB8AC3E}">
        <p14:creationId xmlns:p14="http://schemas.microsoft.com/office/powerpoint/2010/main" val="272669257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359</TotalTime>
  <Words>977</Words>
  <Application>Microsoft Office PowerPoint</Application>
  <PresentationFormat>A3 297x420 mm</PresentationFormat>
  <Paragraphs>207</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メイリオ</vt:lpstr>
      <vt:lpstr>Arial</vt:lpstr>
      <vt:lpstr>Calibri</vt:lpstr>
      <vt:lpstr>Calibri Light</vt:lpstr>
      <vt:lpstr>Office テーマ</vt:lpstr>
      <vt:lpstr>AIスプリント開発の基本フローに関する検討</vt:lpstr>
      <vt:lpstr>PowerPoint プレゼンテーション</vt:lpstr>
      <vt:lpstr>PowerPoint プレゼンテーション</vt:lpstr>
      <vt:lpstr>以下、work</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Umetani Ko</dc:creator>
  <cp:lastModifiedBy>Umetani Ko</cp:lastModifiedBy>
  <cp:revision>634</cp:revision>
  <dcterms:created xsi:type="dcterms:W3CDTF">2025-06-27T09:49:29Z</dcterms:created>
  <dcterms:modified xsi:type="dcterms:W3CDTF">2025-06-27T17:15:27Z</dcterms:modified>
</cp:coreProperties>
</file>