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6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Sheet1!$A$2:$A$248</c:f>
              <c:strCache>
                <c:ptCount val="247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  <c:pt idx="227">
                  <c:v>9/6</c:v>
                </c:pt>
                <c:pt idx="228">
                  <c:v>9/7</c:v>
                </c:pt>
                <c:pt idx="229">
                  <c:v>9/8</c:v>
                </c:pt>
                <c:pt idx="230">
                  <c:v>9/9</c:v>
                </c:pt>
                <c:pt idx="231">
                  <c:v>9/10</c:v>
                </c:pt>
                <c:pt idx="232">
                  <c:v>9/11</c:v>
                </c:pt>
                <c:pt idx="233">
                  <c:v>9/12</c:v>
                </c:pt>
                <c:pt idx="234">
                  <c:v>9/13</c:v>
                </c:pt>
                <c:pt idx="235">
                  <c:v>9/14</c:v>
                </c:pt>
                <c:pt idx="236">
                  <c:v>9/15</c:v>
                </c:pt>
                <c:pt idx="237">
                  <c:v>9/16</c:v>
                </c:pt>
                <c:pt idx="238">
                  <c:v>9/17</c:v>
                </c:pt>
                <c:pt idx="239">
                  <c:v>9/18</c:v>
                </c:pt>
                <c:pt idx="240">
                  <c:v>9/19</c:v>
                </c:pt>
                <c:pt idx="241">
                  <c:v>9/20</c:v>
                </c:pt>
                <c:pt idx="242">
                  <c:v>9/21</c:v>
                </c:pt>
                <c:pt idx="243">
                  <c:v>9/22</c:v>
                </c:pt>
                <c:pt idx="244">
                  <c:v>9/23</c:v>
                </c:pt>
                <c:pt idx="245">
                  <c:v>9/24</c:v>
                </c:pt>
                <c:pt idx="246">
                  <c:v>9/25</c:v>
                </c:pt>
              </c:strCache>
            </c:strRef>
          </c:cat>
          <c:val>
            <c:numRef>
              <c:f>Sheet1!$B$2:$B$248</c:f>
              <c:numCache>
                <c:formatCode>General</c:formatCode>
                <c:ptCount val="247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  <c:pt idx="227">
                  <c:v>36393</c:v>
                </c:pt>
                <c:pt idx="228">
                  <c:v>41021</c:v>
                </c:pt>
                <c:pt idx="229">
                  <c:v>34846</c:v>
                </c:pt>
                <c:pt idx="230">
                  <c:v>34020</c:v>
                </c:pt>
                <c:pt idx="231">
                  <c:v>35594</c:v>
                </c:pt>
                <c:pt idx="232">
                  <c:v>31854</c:v>
                </c:pt>
                <c:pt idx="233">
                  <c:v>25346</c:v>
                </c:pt>
                <c:pt idx="234">
                  <c:v>46795</c:v>
                </c:pt>
                <c:pt idx="235">
                  <c:v>49540</c:v>
                </c:pt>
                <c:pt idx="236">
                  <c:v>45269</c:v>
                </c:pt>
                <c:pt idx="237">
                  <c:v>41430</c:v>
                </c:pt>
                <c:pt idx="238">
                  <c:v>39394</c:v>
                </c:pt>
                <c:pt idx="239">
                  <c:v>39330</c:v>
                </c:pt>
                <c:pt idx="240">
                  <c:v>28210</c:v>
                </c:pt>
                <c:pt idx="241">
                  <c:v>44500</c:v>
                </c:pt>
                <c:pt idx="242">
                  <c:v>46673</c:v>
                </c:pt>
                <c:pt idx="243">
                  <c:v>42212</c:v>
                </c:pt>
                <c:pt idx="244">
                  <c:v>39769</c:v>
                </c:pt>
                <c:pt idx="245">
                  <c:v>38157</c:v>
                </c:pt>
                <c:pt idx="246">
                  <c:v>38785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0231680"/>
        <c:axId val="190233216"/>
      </c:barChart>
      <c:catAx>
        <c:axId val="190231680"/>
        <c:scaling>
          <c:orientation val="minMax"/>
        </c:scaling>
        <c:delete val="0"/>
        <c:axPos val="b"/>
        <c:majorTickMark val="out"/>
        <c:minorTickMark val="none"/>
        <c:tickLblPos val="nextTo"/>
        <c:crossAx val="190233216"/>
        <c:crosses val="autoZero"/>
        <c:auto val="1"/>
        <c:lblAlgn val="ctr"/>
        <c:lblOffset val="100"/>
        <c:noMultiLvlLbl val="0"/>
      </c:catAx>
      <c:valAx>
        <c:axId val="1902332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0231680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9月25日台灣疫情數據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6,250,051              10,828              0.17%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9/1~9/30維持現行防疫措施。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graphicFrame>
        <p:nvGraphicFramePr>
          <p:cNvPr id="1103" name="表格 1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7771"/>
              </p:ext>
            </p:extLst>
          </p:nvPr>
        </p:nvGraphicFramePr>
        <p:xfrm>
          <a:off x="1728132" y="1338355"/>
          <a:ext cx="11241250" cy="6617470"/>
        </p:xfrm>
        <a:graphic>
          <a:graphicData uri="http://schemas.openxmlformats.org/drawingml/2006/table">
            <a:tbl>
              <a:tblPr/>
              <a:tblGrid>
                <a:gridCol w="1408017"/>
                <a:gridCol w="2106304"/>
                <a:gridCol w="1408017"/>
                <a:gridCol w="2106304"/>
                <a:gridCol w="2106304"/>
                <a:gridCol w="2106304"/>
              </a:tblGrid>
              <a:tr h="440894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更新時間：</a:t>
                      </a:r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2022/9/23 14:30</a:t>
                      </a:r>
                    </a:p>
                  </a:txBody>
                  <a:tcPr marL="10183" marR="10183" marT="10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183" marR="10183" marT="10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183" marR="10183" marT="10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183" marR="10183" marT="10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330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廠別</a:t>
                      </a:r>
                    </a:p>
                  </a:txBody>
                  <a:tcPr marL="10183" marR="10183" marT="1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員工數</a:t>
                      </a:r>
                    </a:p>
                  </a:txBody>
                  <a:tcPr marL="10183" marR="10183" marT="1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累積確診</a:t>
                      </a:r>
                    </a:p>
                  </a:txBody>
                  <a:tcPr marL="10183" marR="10183" marT="1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康復返崗</a:t>
                      </a:r>
                    </a:p>
                  </a:txBody>
                  <a:tcPr marL="10183" marR="10183" marT="1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確診中</a:t>
                      </a:r>
                    </a:p>
                  </a:txBody>
                  <a:tcPr marL="10183" marR="10183" marT="1018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居隔中</a:t>
                      </a:r>
                      <a:b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</a:br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(</a:t>
                      </a:r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密切接觸</a:t>
                      </a:r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)</a:t>
                      </a:r>
                    </a:p>
                  </a:txBody>
                  <a:tcPr marL="10183" marR="10183" marT="1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03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總處</a:t>
                      </a:r>
                    </a:p>
                  </a:txBody>
                  <a:tcPr marL="10183" marR="10183" marT="1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46</a:t>
                      </a:r>
                    </a:p>
                  </a:txBody>
                  <a:tcPr marL="10183" marR="10183" marT="1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18</a:t>
                      </a:r>
                    </a:p>
                  </a:txBody>
                  <a:tcPr marL="10183" marR="10183" marT="1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16</a:t>
                      </a:r>
                    </a:p>
                  </a:txBody>
                  <a:tcPr marL="10183" marR="10183" marT="1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</a:t>
                      </a:r>
                    </a:p>
                  </a:txBody>
                  <a:tcPr marL="10183" marR="10183" marT="1018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0183" marR="10183" marT="1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03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南崁</a:t>
                      </a:r>
                    </a:p>
                  </a:txBody>
                  <a:tcPr marL="10183" marR="10183" marT="1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60</a:t>
                      </a:r>
                    </a:p>
                  </a:txBody>
                  <a:tcPr marL="10183" marR="10183" marT="1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20</a:t>
                      </a:r>
                    </a:p>
                  </a:txBody>
                  <a:tcPr marL="10183" marR="10183" marT="1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19</a:t>
                      </a:r>
                    </a:p>
                  </a:txBody>
                  <a:tcPr marL="10183" marR="10183" marT="1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</a:t>
                      </a:r>
                    </a:p>
                  </a:txBody>
                  <a:tcPr marL="10183" marR="10183" marT="1018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0183" marR="10183" marT="1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03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龍潭</a:t>
                      </a:r>
                    </a:p>
                  </a:txBody>
                  <a:tcPr marL="10183" marR="10183" marT="1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124</a:t>
                      </a:r>
                    </a:p>
                  </a:txBody>
                  <a:tcPr marL="10183" marR="10183" marT="1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41</a:t>
                      </a:r>
                    </a:p>
                  </a:txBody>
                  <a:tcPr marL="10183" marR="10183" marT="1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40</a:t>
                      </a:r>
                    </a:p>
                  </a:txBody>
                  <a:tcPr marL="10183" marR="10183" marT="1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</a:t>
                      </a:r>
                    </a:p>
                  </a:txBody>
                  <a:tcPr marL="10183" marR="10183" marT="1018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0183" marR="10183" marT="1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03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二林</a:t>
                      </a:r>
                    </a:p>
                  </a:txBody>
                  <a:tcPr marL="10183" marR="10183" marT="1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585</a:t>
                      </a:r>
                    </a:p>
                  </a:txBody>
                  <a:tcPr marL="10183" marR="10183" marT="1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126 </a:t>
                      </a:r>
                      <a:r>
                        <a:rPr lang="en-US" altLang="zh-TW" sz="2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/>
                        </a:rPr>
                        <a:t>(+2)</a:t>
                      </a:r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183" marR="10183" marT="1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117</a:t>
                      </a:r>
                    </a:p>
                  </a:txBody>
                  <a:tcPr marL="10183" marR="10183" marT="1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9</a:t>
                      </a:r>
                    </a:p>
                  </a:txBody>
                  <a:tcPr marL="10183" marR="10183" marT="1018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0183" marR="10183" marT="1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03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雲林</a:t>
                      </a:r>
                    </a:p>
                  </a:txBody>
                  <a:tcPr marL="10183" marR="10183" marT="1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214</a:t>
                      </a:r>
                    </a:p>
                  </a:txBody>
                  <a:tcPr marL="10183" marR="10183" marT="1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104</a:t>
                      </a:r>
                    </a:p>
                  </a:txBody>
                  <a:tcPr marL="10183" marR="10183" marT="1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100</a:t>
                      </a:r>
                    </a:p>
                  </a:txBody>
                  <a:tcPr marL="10183" marR="10183" marT="1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4</a:t>
                      </a:r>
                    </a:p>
                  </a:txBody>
                  <a:tcPr marL="10183" marR="10183" marT="1018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0183" marR="10183" marT="1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03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路竹</a:t>
                      </a:r>
                    </a:p>
                  </a:txBody>
                  <a:tcPr marL="10183" marR="10183" marT="1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114</a:t>
                      </a:r>
                    </a:p>
                  </a:txBody>
                  <a:tcPr marL="10183" marR="10183" marT="1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28 </a:t>
                      </a:r>
                      <a:r>
                        <a:rPr lang="en-US" altLang="zh-TW" sz="2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/>
                        </a:rPr>
                        <a:t>(+1)</a:t>
                      </a:r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183" marR="10183" marT="1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26</a:t>
                      </a:r>
                    </a:p>
                  </a:txBody>
                  <a:tcPr marL="10183" marR="10183" marT="1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2</a:t>
                      </a:r>
                    </a:p>
                  </a:txBody>
                  <a:tcPr marL="10183" marR="10183" marT="1018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0183" marR="10183" marT="1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03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合計人數</a:t>
                      </a:r>
                    </a:p>
                  </a:txBody>
                  <a:tcPr marL="10183" marR="10183" marT="1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1,143</a:t>
                      </a:r>
                    </a:p>
                  </a:txBody>
                  <a:tcPr marL="10183" marR="10183" marT="1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337 </a:t>
                      </a:r>
                      <a:r>
                        <a:rPr lang="en-US" altLang="zh-TW" sz="22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/>
                        </a:rPr>
                        <a:t>(+3)</a:t>
                      </a:r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183" marR="10183" marT="1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318</a:t>
                      </a:r>
                    </a:p>
                  </a:txBody>
                  <a:tcPr marL="10183" marR="10183" marT="1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19</a:t>
                      </a:r>
                    </a:p>
                  </a:txBody>
                  <a:tcPr marL="10183" marR="10183" marT="1018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/>
                        </a:rPr>
                        <a:t>0</a:t>
                      </a:r>
                    </a:p>
                  </a:txBody>
                  <a:tcPr marL="10183" marR="10183" marT="101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52307"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183" marR="10183" marT="101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183" marR="10183" marT="101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183" marR="10183" marT="101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183" marR="10183" marT="101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183" marR="10183" marT="10183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183" marR="10183" marT="10183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76745"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183" marR="10183" marT="10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2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</a:endParaRPr>
                    </a:p>
                  </a:txBody>
                  <a:tcPr marL="10183" marR="10183" marT="10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TW" altLang="en-US" sz="2200" b="1" i="0" u="none" strike="noStrike">
                        <a:solidFill>
                          <a:srgbClr val="0000FF"/>
                        </a:solidFill>
                        <a:effectLst/>
                        <a:latin typeface="微軟正黑體"/>
                      </a:endParaRPr>
                    </a:p>
                  </a:txBody>
                  <a:tcPr marL="10183" marR="10183" marT="10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2200" b="1" i="0" u="none" strike="noStrike">
                          <a:solidFill>
                            <a:srgbClr val="0000FF"/>
                          </a:solidFill>
                          <a:effectLst/>
                          <a:latin typeface="微軟正黑體"/>
                        </a:rPr>
                        <a:t>居家總人數</a:t>
                      </a:r>
                    </a:p>
                  </a:txBody>
                  <a:tcPr marL="10183" marR="10183" marT="10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2200" b="1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/>
                        </a:rPr>
                        <a:t>19</a:t>
                      </a:r>
                    </a:p>
                  </a:txBody>
                  <a:tcPr marL="10183" marR="10183" marT="101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100</Words>
  <Application>Microsoft Office PowerPoint</Application>
  <PresentationFormat>自訂</PresentationFormat>
  <Paragraphs>59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3</cp:revision>
  <dcterms:created xsi:type="dcterms:W3CDTF">2013-01-27T09:14:16Z</dcterms:created>
  <dcterms:modified xsi:type="dcterms:W3CDTF">2022-09-25T08:57:54Z</dcterms:modified>
  <cp:category/>
</cp:coreProperties>
</file>