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cat>
            <c:strRef>
              <c:f>Sheet1!$A$2:$A$269</c:f>
              <c:strCache>
                <c:ptCount val="268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  <c:pt idx="238">
                  <c:v>9/17</c:v>
                </c:pt>
                <c:pt idx="239">
                  <c:v>9/18</c:v>
                </c:pt>
                <c:pt idx="240">
                  <c:v>9/19</c:v>
                </c:pt>
                <c:pt idx="241">
                  <c:v>9/20</c:v>
                </c:pt>
                <c:pt idx="242">
                  <c:v>9/21</c:v>
                </c:pt>
                <c:pt idx="243">
                  <c:v>9/22</c:v>
                </c:pt>
                <c:pt idx="244">
                  <c:v>9/23</c:v>
                </c:pt>
                <c:pt idx="245">
                  <c:v>9/24</c:v>
                </c:pt>
                <c:pt idx="246">
                  <c:v>9/25</c:v>
                </c:pt>
                <c:pt idx="247">
                  <c:v>9/26</c:v>
                </c:pt>
                <c:pt idx="248">
                  <c:v>9/27</c:v>
                </c:pt>
                <c:pt idx="249">
                  <c:v>9/28</c:v>
                </c:pt>
                <c:pt idx="250">
                  <c:v>9/29</c:v>
                </c:pt>
                <c:pt idx="251">
                  <c:v>9/30</c:v>
                </c:pt>
                <c:pt idx="252">
                  <c:v>10/1</c:v>
                </c:pt>
                <c:pt idx="253">
                  <c:v>10/2</c:v>
                </c:pt>
                <c:pt idx="254">
                  <c:v>10/3</c:v>
                </c:pt>
                <c:pt idx="255">
                  <c:v>10/4</c:v>
                </c:pt>
                <c:pt idx="256">
                  <c:v>10/5</c:v>
                </c:pt>
                <c:pt idx="257">
                  <c:v>10/6</c:v>
                </c:pt>
                <c:pt idx="258">
                  <c:v>10/7</c:v>
                </c:pt>
                <c:pt idx="259">
                  <c:v>10/8</c:v>
                </c:pt>
                <c:pt idx="260">
                  <c:v>10/9</c:v>
                </c:pt>
                <c:pt idx="261">
                  <c:v>10/10</c:v>
                </c:pt>
                <c:pt idx="262">
                  <c:v>10/11</c:v>
                </c:pt>
                <c:pt idx="263">
                  <c:v>10/12</c:v>
                </c:pt>
                <c:pt idx="264">
                  <c:v>10/13</c:v>
                </c:pt>
                <c:pt idx="265">
                  <c:v>10/14</c:v>
                </c:pt>
                <c:pt idx="266">
                  <c:v>10/15</c:v>
                </c:pt>
                <c:pt idx="267">
                  <c:v>10/16</c:v>
                </c:pt>
              </c:strCache>
            </c:strRef>
          </c:cat>
          <c:val>
            <c:numRef>
              <c:f>Sheet1!$B$2:$B$269</c:f>
              <c:numCache>
                <c:formatCode>General</c:formatCode>
                <c:ptCount val="268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  <c:pt idx="238">
                  <c:v>39394</c:v>
                </c:pt>
                <c:pt idx="239">
                  <c:v>39330</c:v>
                </c:pt>
                <c:pt idx="240">
                  <c:v>28210</c:v>
                </c:pt>
                <c:pt idx="241">
                  <c:v>44500</c:v>
                </c:pt>
                <c:pt idx="242">
                  <c:v>46673</c:v>
                </c:pt>
                <c:pt idx="243">
                  <c:v>42212</c:v>
                </c:pt>
                <c:pt idx="244">
                  <c:v>39769</c:v>
                </c:pt>
                <c:pt idx="245">
                  <c:v>38157</c:v>
                </c:pt>
                <c:pt idx="246">
                  <c:v>38785</c:v>
                </c:pt>
                <c:pt idx="247">
                  <c:v>28513</c:v>
                </c:pt>
                <c:pt idx="248">
                  <c:v>45608</c:v>
                </c:pt>
                <c:pt idx="249">
                  <c:v>48421</c:v>
                </c:pt>
                <c:pt idx="250">
                  <c:v>44665</c:v>
                </c:pt>
                <c:pt idx="251">
                  <c:v>43280</c:v>
                </c:pt>
                <c:pt idx="252">
                  <c:v>43040</c:v>
                </c:pt>
                <c:pt idx="253">
                  <c:v>43241</c:v>
                </c:pt>
                <c:pt idx="254">
                  <c:v>33377</c:v>
                </c:pt>
                <c:pt idx="255">
                  <c:v>49509</c:v>
                </c:pt>
                <c:pt idx="256">
                  <c:v>54874</c:v>
                </c:pt>
                <c:pt idx="257">
                  <c:v>46423</c:v>
                </c:pt>
                <c:pt idx="258">
                  <c:v>50710</c:v>
                </c:pt>
                <c:pt idx="259">
                  <c:v>44467</c:v>
                </c:pt>
                <c:pt idx="260">
                  <c:v>44457</c:v>
                </c:pt>
                <c:pt idx="261">
                  <c:v>32068</c:v>
                </c:pt>
                <c:pt idx="262">
                  <c:v>41364</c:v>
                </c:pt>
                <c:pt idx="263">
                  <c:v>52338</c:v>
                </c:pt>
                <c:pt idx="264">
                  <c:v>53356</c:v>
                </c:pt>
                <c:pt idx="265">
                  <c:v>48205</c:v>
                </c:pt>
                <c:pt idx="266">
                  <c:v>43478</c:v>
                </c:pt>
                <c:pt idx="267">
                  <c:v>41481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7500032"/>
        <c:axId val="187501568"/>
      </c:barChart>
      <c:catAx>
        <c:axId val="187500032"/>
        <c:scaling>
          <c:orientation val="minMax"/>
        </c:scaling>
        <c:delete val="0"/>
        <c:axPos val="b"/>
        <c:majorTickMark val="out"/>
        <c:minorTickMark val="none"/>
        <c:tickLblPos val="nextTo"/>
        <c:crossAx val="187501568"/>
        <c:crosses val="autoZero"/>
        <c:auto val="1"/>
        <c:lblAlgn val="ctr"/>
        <c:lblOffset val="100"/>
        <c:noMultiLvlLbl val="0"/>
      </c:catAx>
      <c:valAx>
        <c:axId val="187501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7500032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10月16日台灣疫情數據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7,183,912              11,908              0.166%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10/1~10/31維持現行防疫措施。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grpSp>
        <p:nvGrpSpPr>
          <p:cNvPr id="1135" name="Group 110"/>
          <p:cNvGrpSpPr>
            <a:grpSpLocks noChangeAspect="1"/>
          </p:cNvGrpSpPr>
          <p:nvPr/>
        </p:nvGrpSpPr>
        <p:grpSpPr bwMode="auto">
          <a:xfrm>
            <a:off x="2216682" y="1498024"/>
            <a:ext cx="10539413" cy="6040438"/>
            <a:chOff x="3134" y="1772"/>
            <a:chExt cx="6639" cy="3805"/>
          </a:xfrm>
        </p:grpSpPr>
        <p:sp>
          <p:nvSpPr>
            <p:cNvPr id="1137" name="Rectangle 111"/>
            <p:cNvSpPr>
              <a:spLocks noChangeArrowheads="1"/>
            </p:cNvSpPr>
            <p:nvPr/>
          </p:nvSpPr>
          <p:spPr bwMode="auto">
            <a:xfrm>
              <a:off x="3134" y="2444"/>
              <a:ext cx="1110" cy="23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38" name="Rectangle 112"/>
            <p:cNvSpPr>
              <a:spLocks noChangeArrowheads="1"/>
            </p:cNvSpPr>
            <p:nvPr/>
          </p:nvSpPr>
          <p:spPr bwMode="auto">
            <a:xfrm>
              <a:off x="3134" y="4821"/>
              <a:ext cx="6633" cy="4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39" name="Rectangle 113"/>
            <p:cNvSpPr>
              <a:spLocks noChangeArrowheads="1"/>
            </p:cNvSpPr>
            <p:nvPr/>
          </p:nvSpPr>
          <p:spPr bwMode="auto">
            <a:xfrm>
              <a:off x="3524" y="2120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廠別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40" name="Rectangle 114"/>
            <p:cNvSpPr>
              <a:spLocks noChangeArrowheads="1"/>
            </p:cNvSpPr>
            <p:nvPr/>
          </p:nvSpPr>
          <p:spPr bwMode="auto">
            <a:xfrm>
              <a:off x="4545" y="2120"/>
              <a:ext cx="31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員工數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41" name="Rectangle 115"/>
            <p:cNvSpPr>
              <a:spLocks noChangeArrowheads="1"/>
            </p:cNvSpPr>
            <p:nvPr/>
          </p:nvSpPr>
          <p:spPr bwMode="auto">
            <a:xfrm>
              <a:off x="5565" y="2120"/>
              <a:ext cx="40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累積確診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42" name="Rectangle 116"/>
            <p:cNvSpPr>
              <a:spLocks noChangeArrowheads="1"/>
            </p:cNvSpPr>
            <p:nvPr/>
          </p:nvSpPr>
          <p:spPr bwMode="auto">
            <a:xfrm>
              <a:off x="6670" y="2120"/>
              <a:ext cx="40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康復返崗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43" name="Rectangle 117"/>
            <p:cNvSpPr>
              <a:spLocks noChangeArrowheads="1"/>
            </p:cNvSpPr>
            <p:nvPr/>
          </p:nvSpPr>
          <p:spPr bwMode="auto">
            <a:xfrm>
              <a:off x="7858" y="2120"/>
              <a:ext cx="31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確診中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44" name="Rectangle 118"/>
            <p:cNvSpPr>
              <a:spLocks noChangeArrowheads="1"/>
            </p:cNvSpPr>
            <p:nvPr/>
          </p:nvSpPr>
          <p:spPr bwMode="auto">
            <a:xfrm>
              <a:off x="8957" y="2012"/>
              <a:ext cx="31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居隔中</a:t>
              </a:r>
              <a:endParaRPr kumimoji="1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45" name="Rectangle 119"/>
            <p:cNvSpPr>
              <a:spLocks noChangeArrowheads="1"/>
            </p:cNvSpPr>
            <p:nvPr/>
          </p:nvSpPr>
          <p:spPr bwMode="auto">
            <a:xfrm>
              <a:off x="8819" y="2228"/>
              <a:ext cx="53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(密切接觸)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46" name="Rectangle 120"/>
            <p:cNvSpPr>
              <a:spLocks noChangeArrowheads="1"/>
            </p:cNvSpPr>
            <p:nvPr/>
          </p:nvSpPr>
          <p:spPr bwMode="auto">
            <a:xfrm>
              <a:off x="3524" y="2540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總處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47" name="Rectangle 121"/>
            <p:cNvSpPr>
              <a:spLocks noChangeArrowheads="1"/>
            </p:cNvSpPr>
            <p:nvPr/>
          </p:nvSpPr>
          <p:spPr bwMode="auto">
            <a:xfrm>
              <a:off x="4695" y="2540"/>
              <a:ext cx="2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48" name="Rectangle 122"/>
            <p:cNvSpPr>
              <a:spLocks noChangeArrowheads="1"/>
            </p:cNvSpPr>
            <p:nvPr/>
          </p:nvSpPr>
          <p:spPr bwMode="auto">
            <a:xfrm>
              <a:off x="5805" y="2540"/>
              <a:ext cx="2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49" name="Rectangle 123"/>
            <p:cNvSpPr>
              <a:spLocks noChangeArrowheads="1"/>
            </p:cNvSpPr>
            <p:nvPr/>
          </p:nvSpPr>
          <p:spPr bwMode="auto">
            <a:xfrm>
              <a:off x="6910" y="2540"/>
              <a:ext cx="2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19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50" name="Rectangle 124"/>
            <p:cNvSpPr>
              <a:spLocks noChangeArrowheads="1"/>
            </p:cNvSpPr>
            <p:nvPr/>
          </p:nvSpPr>
          <p:spPr bwMode="auto">
            <a:xfrm>
              <a:off x="8062" y="2540"/>
              <a:ext cx="17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51" name="Rectangle 125"/>
            <p:cNvSpPr>
              <a:spLocks noChangeArrowheads="1"/>
            </p:cNvSpPr>
            <p:nvPr/>
          </p:nvSpPr>
          <p:spPr bwMode="auto">
            <a:xfrm>
              <a:off x="9167" y="2540"/>
              <a:ext cx="17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52" name="Rectangle 126"/>
            <p:cNvSpPr>
              <a:spLocks noChangeArrowheads="1"/>
            </p:cNvSpPr>
            <p:nvPr/>
          </p:nvSpPr>
          <p:spPr bwMode="auto">
            <a:xfrm>
              <a:off x="3524" y="293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南崁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53" name="Rectangle 127"/>
            <p:cNvSpPr>
              <a:spLocks noChangeArrowheads="1"/>
            </p:cNvSpPr>
            <p:nvPr/>
          </p:nvSpPr>
          <p:spPr bwMode="auto">
            <a:xfrm>
              <a:off x="4695" y="2936"/>
              <a:ext cx="2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54" name="Rectangle 128"/>
            <p:cNvSpPr>
              <a:spLocks noChangeArrowheads="1"/>
            </p:cNvSpPr>
            <p:nvPr/>
          </p:nvSpPr>
          <p:spPr bwMode="auto">
            <a:xfrm>
              <a:off x="5619" y="2936"/>
              <a:ext cx="31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23 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55" name="Rectangle 129"/>
            <p:cNvSpPr>
              <a:spLocks noChangeArrowheads="1"/>
            </p:cNvSpPr>
            <p:nvPr/>
          </p:nvSpPr>
          <p:spPr bwMode="auto">
            <a:xfrm>
              <a:off x="5853" y="2936"/>
              <a:ext cx="4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(+1)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56" name="Rectangle 130"/>
            <p:cNvSpPr>
              <a:spLocks noChangeArrowheads="1"/>
            </p:cNvSpPr>
            <p:nvPr/>
          </p:nvSpPr>
          <p:spPr bwMode="auto">
            <a:xfrm>
              <a:off x="6910" y="2936"/>
              <a:ext cx="2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57" name="Rectangle 131"/>
            <p:cNvSpPr>
              <a:spLocks noChangeArrowheads="1"/>
            </p:cNvSpPr>
            <p:nvPr/>
          </p:nvSpPr>
          <p:spPr bwMode="auto">
            <a:xfrm>
              <a:off x="8062" y="2936"/>
              <a:ext cx="17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58" name="Rectangle 132"/>
            <p:cNvSpPr>
              <a:spLocks noChangeArrowheads="1"/>
            </p:cNvSpPr>
            <p:nvPr/>
          </p:nvSpPr>
          <p:spPr bwMode="auto">
            <a:xfrm>
              <a:off x="9167" y="2936"/>
              <a:ext cx="17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59" name="Rectangle 133"/>
            <p:cNvSpPr>
              <a:spLocks noChangeArrowheads="1"/>
            </p:cNvSpPr>
            <p:nvPr/>
          </p:nvSpPr>
          <p:spPr bwMode="auto">
            <a:xfrm>
              <a:off x="3524" y="3333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龍潭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60" name="Rectangle 134"/>
            <p:cNvSpPr>
              <a:spLocks noChangeArrowheads="1"/>
            </p:cNvSpPr>
            <p:nvPr/>
          </p:nvSpPr>
          <p:spPr bwMode="auto">
            <a:xfrm>
              <a:off x="4647" y="3333"/>
              <a:ext cx="36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61" name="Rectangle 135"/>
            <p:cNvSpPr>
              <a:spLocks noChangeArrowheads="1"/>
            </p:cNvSpPr>
            <p:nvPr/>
          </p:nvSpPr>
          <p:spPr bwMode="auto">
            <a:xfrm>
              <a:off x="5805" y="3333"/>
              <a:ext cx="2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62" name="Rectangle 136"/>
            <p:cNvSpPr>
              <a:spLocks noChangeArrowheads="1"/>
            </p:cNvSpPr>
            <p:nvPr/>
          </p:nvSpPr>
          <p:spPr bwMode="auto">
            <a:xfrm>
              <a:off x="6910" y="3333"/>
              <a:ext cx="2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63" name="Rectangle 137"/>
            <p:cNvSpPr>
              <a:spLocks noChangeArrowheads="1"/>
            </p:cNvSpPr>
            <p:nvPr/>
          </p:nvSpPr>
          <p:spPr bwMode="auto">
            <a:xfrm>
              <a:off x="8062" y="3333"/>
              <a:ext cx="17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64" name="Rectangle 138"/>
            <p:cNvSpPr>
              <a:spLocks noChangeArrowheads="1"/>
            </p:cNvSpPr>
            <p:nvPr/>
          </p:nvSpPr>
          <p:spPr bwMode="auto">
            <a:xfrm>
              <a:off x="9167" y="3333"/>
              <a:ext cx="17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65" name="Rectangle 139"/>
            <p:cNvSpPr>
              <a:spLocks noChangeArrowheads="1"/>
            </p:cNvSpPr>
            <p:nvPr/>
          </p:nvSpPr>
          <p:spPr bwMode="auto">
            <a:xfrm>
              <a:off x="3524" y="3729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二林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66" name="Rectangle 140"/>
            <p:cNvSpPr>
              <a:spLocks noChangeArrowheads="1"/>
            </p:cNvSpPr>
            <p:nvPr/>
          </p:nvSpPr>
          <p:spPr bwMode="auto">
            <a:xfrm>
              <a:off x="4647" y="3729"/>
              <a:ext cx="36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585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67" name="Rectangle 141"/>
            <p:cNvSpPr>
              <a:spLocks noChangeArrowheads="1"/>
            </p:cNvSpPr>
            <p:nvPr/>
          </p:nvSpPr>
          <p:spPr bwMode="auto">
            <a:xfrm>
              <a:off x="5757" y="3729"/>
              <a:ext cx="36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147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68" name="Rectangle 142"/>
            <p:cNvSpPr>
              <a:spLocks noChangeArrowheads="1"/>
            </p:cNvSpPr>
            <p:nvPr/>
          </p:nvSpPr>
          <p:spPr bwMode="auto">
            <a:xfrm>
              <a:off x="6856" y="3729"/>
              <a:ext cx="36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139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69" name="Rectangle 143"/>
            <p:cNvSpPr>
              <a:spLocks noChangeArrowheads="1"/>
            </p:cNvSpPr>
            <p:nvPr/>
          </p:nvSpPr>
          <p:spPr bwMode="auto">
            <a:xfrm>
              <a:off x="8062" y="3729"/>
              <a:ext cx="17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8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70" name="Rectangle 144"/>
            <p:cNvSpPr>
              <a:spLocks noChangeArrowheads="1"/>
            </p:cNvSpPr>
            <p:nvPr/>
          </p:nvSpPr>
          <p:spPr bwMode="auto">
            <a:xfrm>
              <a:off x="9167" y="3729"/>
              <a:ext cx="17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71" name="Rectangle 145"/>
            <p:cNvSpPr>
              <a:spLocks noChangeArrowheads="1"/>
            </p:cNvSpPr>
            <p:nvPr/>
          </p:nvSpPr>
          <p:spPr bwMode="auto">
            <a:xfrm>
              <a:off x="3524" y="4125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雲林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72" name="Rectangle 146"/>
            <p:cNvSpPr>
              <a:spLocks noChangeArrowheads="1"/>
            </p:cNvSpPr>
            <p:nvPr/>
          </p:nvSpPr>
          <p:spPr bwMode="auto">
            <a:xfrm>
              <a:off x="4647" y="4125"/>
              <a:ext cx="36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214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73" name="Rectangle 147"/>
            <p:cNvSpPr>
              <a:spLocks noChangeArrowheads="1"/>
            </p:cNvSpPr>
            <p:nvPr/>
          </p:nvSpPr>
          <p:spPr bwMode="auto">
            <a:xfrm>
              <a:off x="5757" y="4125"/>
              <a:ext cx="36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113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74" name="Rectangle 148"/>
            <p:cNvSpPr>
              <a:spLocks noChangeArrowheads="1"/>
            </p:cNvSpPr>
            <p:nvPr/>
          </p:nvSpPr>
          <p:spPr bwMode="auto">
            <a:xfrm>
              <a:off x="6862" y="4125"/>
              <a:ext cx="36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110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75" name="Rectangle 149"/>
            <p:cNvSpPr>
              <a:spLocks noChangeArrowheads="1"/>
            </p:cNvSpPr>
            <p:nvPr/>
          </p:nvSpPr>
          <p:spPr bwMode="auto">
            <a:xfrm>
              <a:off x="8062" y="4125"/>
              <a:ext cx="17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76" name="Rectangle 150"/>
            <p:cNvSpPr>
              <a:spLocks noChangeArrowheads="1"/>
            </p:cNvSpPr>
            <p:nvPr/>
          </p:nvSpPr>
          <p:spPr bwMode="auto">
            <a:xfrm>
              <a:off x="9167" y="4125"/>
              <a:ext cx="17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77" name="Rectangle 151"/>
            <p:cNvSpPr>
              <a:spLocks noChangeArrowheads="1"/>
            </p:cNvSpPr>
            <p:nvPr/>
          </p:nvSpPr>
          <p:spPr bwMode="auto">
            <a:xfrm>
              <a:off x="3524" y="4521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路竹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78" name="Rectangle 152"/>
            <p:cNvSpPr>
              <a:spLocks noChangeArrowheads="1"/>
            </p:cNvSpPr>
            <p:nvPr/>
          </p:nvSpPr>
          <p:spPr bwMode="auto">
            <a:xfrm>
              <a:off x="4647" y="4521"/>
              <a:ext cx="36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114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79" name="Rectangle 153"/>
            <p:cNvSpPr>
              <a:spLocks noChangeArrowheads="1"/>
            </p:cNvSpPr>
            <p:nvPr/>
          </p:nvSpPr>
          <p:spPr bwMode="auto">
            <a:xfrm>
              <a:off x="5619" y="4521"/>
              <a:ext cx="31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32 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80" name="Rectangle 154"/>
            <p:cNvSpPr>
              <a:spLocks noChangeArrowheads="1"/>
            </p:cNvSpPr>
            <p:nvPr/>
          </p:nvSpPr>
          <p:spPr bwMode="auto">
            <a:xfrm>
              <a:off x="5853" y="4521"/>
              <a:ext cx="4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(+1)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81" name="Rectangle 155"/>
            <p:cNvSpPr>
              <a:spLocks noChangeArrowheads="1"/>
            </p:cNvSpPr>
            <p:nvPr/>
          </p:nvSpPr>
          <p:spPr bwMode="auto">
            <a:xfrm>
              <a:off x="6910" y="4521"/>
              <a:ext cx="2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82" name="Rectangle 156"/>
            <p:cNvSpPr>
              <a:spLocks noChangeArrowheads="1"/>
            </p:cNvSpPr>
            <p:nvPr/>
          </p:nvSpPr>
          <p:spPr bwMode="auto">
            <a:xfrm>
              <a:off x="8062" y="4521"/>
              <a:ext cx="17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83" name="Rectangle 157"/>
            <p:cNvSpPr>
              <a:spLocks noChangeArrowheads="1"/>
            </p:cNvSpPr>
            <p:nvPr/>
          </p:nvSpPr>
          <p:spPr bwMode="auto">
            <a:xfrm>
              <a:off x="9167" y="4521"/>
              <a:ext cx="17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84" name="Rectangle 158"/>
            <p:cNvSpPr>
              <a:spLocks noChangeArrowheads="1"/>
            </p:cNvSpPr>
            <p:nvPr/>
          </p:nvSpPr>
          <p:spPr bwMode="auto">
            <a:xfrm>
              <a:off x="3356" y="4917"/>
              <a:ext cx="40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合計人數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85" name="Rectangle 159"/>
            <p:cNvSpPr>
              <a:spLocks noChangeArrowheads="1"/>
            </p:cNvSpPr>
            <p:nvPr/>
          </p:nvSpPr>
          <p:spPr bwMode="auto">
            <a:xfrm>
              <a:off x="4587" y="4917"/>
              <a:ext cx="5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1,143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86" name="Rectangle 160"/>
            <p:cNvSpPr>
              <a:spLocks noChangeArrowheads="1"/>
            </p:cNvSpPr>
            <p:nvPr/>
          </p:nvSpPr>
          <p:spPr bwMode="auto">
            <a:xfrm>
              <a:off x="5571" y="4917"/>
              <a:ext cx="4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379 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87" name="Rectangle 161"/>
            <p:cNvSpPr>
              <a:spLocks noChangeArrowheads="1"/>
            </p:cNvSpPr>
            <p:nvPr/>
          </p:nvSpPr>
          <p:spPr bwMode="auto">
            <a:xfrm>
              <a:off x="5901" y="4917"/>
              <a:ext cx="4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(+2)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88" name="Rectangle 162"/>
            <p:cNvSpPr>
              <a:spLocks noChangeArrowheads="1"/>
            </p:cNvSpPr>
            <p:nvPr/>
          </p:nvSpPr>
          <p:spPr bwMode="auto">
            <a:xfrm>
              <a:off x="6862" y="4917"/>
              <a:ext cx="36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363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89" name="Rectangle 163"/>
            <p:cNvSpPr>
              <a:spLocks noChangeArrowheads="1"/>
            </p:cNvSpPr>
            <p:nvPr/>
          </p:nvSpPr>
          <p:spPr bwMode="auto">
            <a:xfrm>
              <a:off x="8014" y="4917"/>
              <a:ext cx="2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90" name="Rectangle 164"/>
            <p:cNvSpPr>
              <a:spLocks noChangeArrowheads="1"/>
            </p:cNvSpPr>
            <p:nvPr/>
          </p:nvSpPr>
          <p:spPr bwMode="auto">
            <a:xfrm>
              <a:off x="9167" y="4917"/>
              <a:ext cx="17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91" name="Rectangle 165"/>
            <p:cNvSpPr>
              <a:spLocks noChangeArrowheads="1"/>
            </p:cNvSpPr>
            <p:nvPr/>
          </p:nvSpPr>
          <p:spPr bwMode="auto">
            <a:xfrm>
              <a:off x="6682" y="5325"/>
              <a:ext cx="4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居家總人數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92" name="Rectangle 166"/>
            <p:cNvSpPr>
              <a:spLocks noChangeArrowheads="1"/>
            </p:cNvSpPr>
            <p:nvPr/>
          </p:nvSpPr>
          <p:spPr bwMode="auto">
            <a:xfrm>
              <a:off x="3164" y="1772"/>
              <a:ext cx="177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更新時間：2022/10/14 14:30</a:t>
              </a:r>
              <a:endParaRPr kumimoji="1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93" name="Rectangle 167"/>
            <p:cNvSpPr>
              <a:spLocks noChangeArrowheads="1"/>
            </p:cNvSpPr>
            <p:nvPr/>
          </p:nvSpPr>
          <p:spPr bwMode="auto">
            <a:xfrm>
              <a:off x="8560" y="5319"/>
              <a:ext cx="2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94" name="Line 168"/>
            <p:cNvSpPr>
              <a:spLocks noChangeShapeType="1"/>
            </p:cNvSpPr>
            <p:nvPr/>
          </p:nvSpPr>
          <p:spPr bwMode="auto">
            <a:xfrm>
              <a:off x="3140" y="2006"/>
              <a:ext cx="440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5" name="Rectangle 169"/>
            <p:cNvSpPr>
              <a:spLocks noChangeArrowheads="1"/>
            </p:cNvSpPr>
            <p:nvPr/>
          </p:nvSpPr>
          <p:spPr bwMode="auto">
            <a:xfrm>
              <a:off x="3140" y="2006"/>
              <a:ext cx="440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6" name="Line 170"/>
            <p:cNvSpPr>
              <a:spLocks noChangeShapeType="1"/>
            </p:cNvSpPr>
            <p:nvPr/>
          </p:nvSpPr>
          <p:spPr bwMode="auto">
            <a:xfrm>
              <a:off x="3140" y="2444"/>
              <a:ext cx="440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7" name="Rectangle 171"/>
            <p:cNvSpPr>
              <a:spLocks noChangeArrowheads="1"/>
            </p:cNvSpPr>
            <p:nvPr/>
          </p:nvSpPr>
          <p:spPr bwMode="auto">
            <a:xfrm>
              <a:off x="3140" y="2444"/>
              <a:ext cx="440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8" name="Line 172"/>
            <p:cNvSpPr>
              <a:spLocks noChangeShapeType="1"/>
            </p:cNvSpPr>
            <p:nvPr/>
          </p:nvSpPr>
          <p:spPr bwMode="auto">
            <a:xfrm>
              <a:off x="3140" y="2840"/>
              <a:ext cx="440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9" name="Rectangle 173"/>
            <p:cNvSpPr>
              <a:spLocks noChangeArrowheads="1"/>
            </p:cNvSpPr>
            <p:nvPr/>
          </p:nvSpPr>
          <p:spPr bwMode="auto">
            <a:xfrm>
              <a:off x="3140" y="2840"/>
              <a:ext cx="440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0" name="Line 174"/>
            <p:cNvSpPr>
              <a:spLocks noChangeShapeType="1"/>
            </p:cNvSpPr>
            <p:nvPr/>
          </p:nvSpPr>
          <p:spPr bwMode="auto">
            <a:xfrm>
              <a:off x="3140" y="3237"/>
              <a:ext cx="440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1" name="Rectangle 175"/>
            <p:cNvSpPr>
              <a:spLocks noChangeArrowheads="1"/>
            </p:cNvSpPr>
            <p:nvPr/>
          </p:nvSpPr>
          <p:spPr bwMode="auto">
            <a:xfrm>
              <a:off x="3140" y="3237"/>
              <a:ext cx="440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2" name="Line 176"/>
            <p:cNvSpPr>
              <a:spLocks noChangeShapeType="1"/>
            </p:cNvSpPr>
            <p:nvPr/>
          </p:nvSpPr>
          <p:spPr bwMode="auto">
            <a:xfrm>
              <a:off x="3140" y="3633"/>
              <a:ext cx="440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3" name="Rectangle 177"/>
            <p:cNvSpPr>
              <a:spLocks noChangeArrowheads="1"/>
            </p:cNvSpPr>
            <p:nvPr/>
          </p:nvSpPr>
          <p:spPr bwMode="auto">
            <a:xfrm>
              <a:off x="3140" y="3633"/>
              <a:ext cx="440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4" name="Line 178"/>
            <p:cNvSpPr>
              <a:spLocks noChangeShapeType="1"/>
            </p:cNvSpPr>
            <p:nvPr/>
          </p:nvSpPr>
          <p:spPr bwMode="auto">
            <a:xfrm>
              <a:off x="3140" y="4029"/>
              <a:ext cx="440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5" name="Rectangle 179"/>
            <p:cNvSpPr>
              <a:spLocks noChangeArrowheads="1"/>
            </p:cNvSpPr>
            <p:nvPr/>
          </p:nvSpPr>
          <p:spPr bwMode="auto">
            <a:xfrm>
              <a:off x="3140" y="4029"/>
              <a:ext cx="440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6" name="Line 180"/>
            <p:cNvSpPr>
              <a:spLocks noChangeShapeType="1"/>
            </p:cNvSpPr>
            <p:nvPr/>
          </p:nvSpPr>
          <p:spPr bwMode="auto">
            <a:xfrm>
              <a:off x="3140" y="4425"/>
              <a:ext cx="440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7" name="Rectangle 181"/>
            <p:cNvSpPr>
              <a:spLocks noChangeArrowheads="1"/>
            </p:cNvSpPr>
            <p:nvPr/>
          </p:nvSpPr>
          <p:spPr bwMode="auto">
            <a:xfrm>
              <a:off x="3140" y="4425"/>
              <a:ext cx="440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" name="Line 182"/>
            <p:cNvSpPr>
              <a:spLocks noChangeShapeType="1"/>
            </p:cNvSpPr>
            <p:nvPr/>
          </p:nvSpPr>
          <p:spPr bwMode="auto">
            <a:xfrm>
              <a:off x="3140" y="4821"/>
              <a:ext cx="440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9" name="Rectangle 183"/>
            <p:cNvSpPr>
              <a:spLocks noChangeArrowheads="1"/>
            </p:cNvSpPr>
            <p:nvPr/>
          </p:nvSpPr>
          <p:spPr bwMode="auto">
            <a:xfrm>
              <a:off x="3140" y="4821"/>
              <a:ext cx="440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10" name="Line 184"/>
            <p:cNvSpPr>
              <a:spLocks noChangeShapeType="1"/>
            </p:cNvSpPr>
            <p:nvPr/>
          </p:nvSpPr>
          <p:spPr bwMode="auto">
            <a:xfrm>
              <a:off x="3140" y="5217"/>
              <a:ext cx="440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11" name="Rectangle 185"/>
            <p:cNvSpPr>
              <a:spLocks noChangeArrowheads="1"/>
            </p:cNvSpPr>
            <p:nvPr/>
          </p:nvSpPr>
          <p:spPr bwMode="auto">
            <a:xfrm>
              <a:off x="3140" y="5217"/>
              <a:ext cx="440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12" name="Line 186"/>
            <p:cNvSpPr>
              <a:spLocks noChangeShapeType="1"/>
            </p:cNvSpPr>
            <p:nvPr/>
          </p:nvSpPr>
          <p:spPr bwMode="auto">
            <a:xfrm>
              <a:off x="3134" y="2006"/>
              <a:ext cx="0" cy="32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13" name="Rectangle 187"/>
            <p:cNvSpPr>
              <a:spLocks noChangeArrowheads="1"/>
            </p:cNvSpPr>
            <p:nvPr/>
          </p:nvSpPr>
          <p:spPr bwMode="auto">
            <a:xfrm>
              <a:off x="3134" y="2006"/>
              <a:ext cx="6" cy="32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14" name="Line 188"/>
            <p:cNvSpPr>
              <a:spLocks noChangeShapeType="1"/>
            </p:cNvSpPr>
            <p:nvPr/>
          </p:nvSpPr>
          <p:spPr bwMode="auto">
            <a:xfrm>
              <a:off x="4238" y="2012"/>
              <a:ext cx="0" cy="32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15" name="Rectangle 189"/>
            <p:cNvSpPr>
              <a:spLocks noChangeArrowheads="1"/>
            </p:cNvSpPr>
            <p:nvPr/>
          </p:nvSpPr>
          <p:spPr bwMode="auto">
            <a:xfrm>
              <a:off x="4238" y="2012"/>
              <a:ext cx="6" cy="32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16" name="Line 190"/>
            <p:cNvSpPr>
              <a:spLocks noChangeShapeType="1"/>
            </p:cNvSpPr>
            <p:nvPr/>
          </p:nvSpPr>
          <p:spPr bwMode="auto">
            <a:xfrm>
              <a:off x="5343" y="2012"/>
              <a:ext cx="0" cy="32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17" name="Rectangle 191"/>
            <p:cNvSpPr>
              <a:spLocks noChangeArrowheads="1"/>
            </p:cNvSpPr>
            <p:nvPr/>
          </p:nvSpPr>
          <p:spPr bwMode="auto">
            <a:xfrm>
              <a:off x="5343" y="2012"/>
              <a:ext cx="6" cy="32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18" name="Line 192"/>
            <p:cNvSpPr>
              <a:spLocks noChangeShapeType="1"/>
            </p:cNvSpPr>
            <p:nvPr/>
          </p:nvSpPr>
          <p:spPr bwMode="auto">
            <a:xfrm>
              <a:off x="6447" y="2012"/>
              <a:ext cx="0" cy="32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19" name="Rectangle 193"/>
            <p:cNvSpPr>
              <a:spLocks noChangeArrowheads="1"/>
            </p:cNvSpPr>
            <p:nvPr/>
          </p:nvSpPr>
          <p:spPr bwMode="auto">
            <a:xfrm>
              <a:off x="6447" y="2012"/>
              <a:ext cx="6" cy="32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20" name="Rectangle 194"/>
            <p:cNvSpPr>
              <a:spLocks noChangeArrowheads="1"/>
            </p:cNvSpPr>
            <p:nvPr/>
          </p:nvSpPr>
          <p:spPr bwMode="auto">
            <a:xfrm>
              <a:off x="7546" y="2000"/>
              <a:ext cx="18" cy="322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21" name="Line 195"/>
            <p:cNvSpPr>
              <a:spLocks noChangeShapeType="1"/>
            </p:cNvSpPr>
            <p:nvPr/>
          </p:nvSpPr>
          <p:spPr bwMode="auto">
            <a:xfrm>
              <a:off x="8656" y="2018"/>
              <a:ext cx="0" cy="31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22" name="Rectangle 196"/>
            <p:cNvSpPr>
              <a:spLocks noChangeArrowheads="1"/>
            </p:cNvSpPr>
            <p:nvPr/>
          </p:nvSpPr>
          <p:spPr bwMode="auto">
            <a:xfrm>
              <a:off x="8656" y="2018"/>
              <a:ext cx="6" cy="31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23" name="Rectangle 197"/>
            <p:cNvSpPr>
              <a:spLocks noChangeArrowheads="1"/>
            </p:cNvSpPr>
            <p:nvPr/>
          </p:nvSpPr>
          <p:spPr bwMode="auto">
            <a:xfrm>
              <a:off x="9755" y="2018"/>
              <a:ext cx="18" cy="32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24" name="Rectangle 198"/>
            <p:cNvSpPr>
              <a:spLocks noChangeArrowheads="1"/>
            </p:cNvSpPr>
            <p:nvPr/>
          </p:nvSpPr>
          <p:spPr bwMode="auto">
            <a:xfrm>
              <a:off x="7564" y="2000"/>
              <a:ext cx="2209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25" name="Line 199"/>
            <p:cNvSpPr>
              <a:spLocks noChangeShapeType="1"/>
            </p:cNvSpPr>
            <p:nvPr/>
          </p:nvSpPr>
          <p:spPr bwMode="auto">
            <a:xfrm>
              <a:off x="7564" y="2444"/>
              <a:ext cx="219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26" name="Rectangle 200"/>
            <p:cNvSpPr>
              <a:spLocks noChangeArrowheads="1"/>
            </p:cNvSpPr>
            <p:nvPr/>
          </p:nvSpPr>
          <p:spPr bwMode="auto">
            <a:xfrm>
              <a:off x="7564" y="2444"/>
              <a:ext cx="219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27" name="Line 201"/>
            <p:cNvSpPr>
              <a:spLocks noChangeShapeType="1"/>
            </p:cNvSpPr>
            <p:nvPr/>
          </p:nvSpPr>
          <p:spPr bwMode="auto">
            <a:xfrm>
              <a:off x="7564" y="2840"/>
              <a:ext cx="219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28" name="Rectangle 202"/>
            <p:cNvSpPr>
              <a:spLocks noChangeArrowheads="1"/>
            </p:cNvSpPr>
            <p:nvPr/>
          </p:nvSpPr>
          <p:spPr bwMode="auto">
            <a:xfrm>
              <a:off x="7564" y="2840"/>
              <a:ext cx="219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29" name="Line 203"/>
            <p:cNvSpPr>
              <a:spLocks noChangeShapeType="1"/>
            </p:cNvSpPr>
            <p:nvPr/>
          </p:nvSpPr>
          <p:spPr bwMode="auto">
            <a:xfrm>
              <a:off x="7564" y="3237"/>
              <a:ext cx="219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30" name="Rectangle 204"/>
            <p:cNvSpPr>
              <a:spLocks noChangeArrowheads="1"/>
            </p:cNvSpPr>
            <p:nvPr/>
          </p:nvSpPr>
          <p:spPr bwMode="auto">
            <a:xfrm>
              <a:off x="7564" y="3237"/>
              <a:ext cx="219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31" name="Line 205"/>
            <p:cNvSpPr>
              <a:spLocks noChangeShapeType="1"/>
            </p:cNvSpPr>
            <p:nvPr/>
          </p:nvSpPr>
          <p:spPr bwMode="auto">
            <a:xfrm>
              <a:off x="7564" y="3633"/>
              <a:ext cx="219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32" name="Rectangle 206"/>
            <p:cNvSpPr>
              <a:spLocks noChangeArrowheads="1"/>
            </p:cNvSpPr>
            <p:nvPr/>
          </p:nvSpPr>
          <p:spPr bwMode="auto">
            <a:xfrm>
              <a:off x="7564" y="3633"/>
              <a:ext cx="219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33" name="Line 207"/>
            <p:cNvSpPr>
              <a:spLocks noChangeShapeType="1"/>
            </p:cNvSpPr>
            <p:nvPr/>
          </p:nvSpPr>
          <p:spPr bwMode="auto">
            <a:xfrm>
              <a:off x="7564" y="4029"/>
              <a:ext cx="219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34" name="Rectangle 208"/>
            <p:cNvSpPr>
              <a:spLocks noChangeArrowheads="1"/>
            </p:cNvSpPr>
            <p:nvPr/>
          </p:nvSpPr>
          <p:spPr bwMode="auto">
            <a:xfrm>
              <a:off x="7564" y="4029"/>
              <a:ext cx="219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35" name="Line 209"/>
            <p:cNvSpPr>
              <a:spLocks noChangeShapeType="1"/>
            </p:cNvSpPr>
            <p:nvPr/>
          </p:nvSpPr>
          <p:spPr bwMode="auto">
            <a:xfrm>
              <a:off x="7564" y="4425"/>
              <a:ext cx="219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36" name="Rectangle 210"/>
            <p:cNvSpPr>
              <a:spLocks noChangeArrowheads="1"/>
            </p:cNvSpPr>
            <p:nvPr/>
          </p:nvSpPr>
          <p:spPr bwMode="auto">
            <a:xfrm>
              <a:off x="7564" y="4425"/>
              <a:ext cx="219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37" name="Line 211"/>
            <p:cNvSpPr>
              <a:spLocks noChangeShapeType="1"/>
            </p:cNvSpPr>
            <p:nvPr/>
          </p:nvSpPr>
          <p:spPr bwMode="auto">
            <a:xfrm>
              <a:off x="7564" y="4821"/>
              <a:ext cx="219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38" name="Rectangle 212"/>
            <p:cNvSpPr>
              <a:spLocks noChangeArrowheads="1"/>
            </p:cNvSpPr>
            <p:nvPr/>
          </p:nvSpPr>
          <p:spPr bwMode="auto">
            <a:xfrm>
              <a:off x="7564" y="4821"/>
              <a:ext cx="219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39" name="Rectangle 213"/>
            <p:cNvSpPr>
              <a:spLocks noChangeArrowheads="1"/>
            </p:cNvSpPr>
            <p:nvPr/>
          </p:nvSpPr>
          <p:spPr bwMode="auto">
            <a:xfrm>
              <a:off x="7564" y="5211"/>
              <a:ext cx="2209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108</Words>
  <Application>Microsoft Office PowerPoint</Application>
  <PresentationFormat>自訂</PresentationFormat>
  <Paragraphs>63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2022-10-16T14:09:50Z</dcterms:modified>
  <cp:category/>
</cp:coreProperties>
</file>