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953"/>
    <a:srgbClr val="B0DD7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85880" autoAdjust="0"/>
  </p:normalViewPr>
  <p:slideViewPr>
    <p:cSldViewPr snapToGrid="0">
      <p:cViewPr>
        <p:scale>
          <a:sx n="75" d="100"/>
          <a:sy n="75" d="100"/>
        </p:scale>
        <p:origin x="10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0C5E6-2D0A-40FE-ABF5-715F594E68D1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0C8B9-3CCE-4D93-9685-45DF253D0F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2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C8B9-3CCE-4D93-9685-45DF253D0FB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00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0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2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87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3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56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4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7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0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41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8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422A-F80A-4505-BDCB-CC0EDFA675E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18CC-3C35-4FA9-AADE-0CF73A5EA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88275" y="2351315"/>
            <a:ext cx="3030582" cy="22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/reg.html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437018" y="2351314"/>
            <a:ext cx="3030582" cy="22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/login.html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5761" y="2351315"/>
            <a:ext cx="3030582" cy="22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profile.php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437018" y="563682"/>
            <a:ext cx="3030582" cy="984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437018" y="5445230"/>
            <a:ext cx="3030582" cy="98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17" idx="3"/>
            <a:endCxn id="16" idx="0"/>
          </p:cNvCxnSpPr>
          <p:nvPr/>
        </p:nvCxnSpPr>
        <p:spPr>
          <a:xfrm>
            <a:off x="7467600" y="1055717"/>
            <a:ext cx="2033452" cy="129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7" idx="2"/>
            <a:endCxn id="15" idx="0"/>
          </p:cNvCxnSpPr>
          <p:nvPr/>
        </p:nvCxnSpPr>
        <p:spPr>
          <a:xfrm>
            <a:off x="5952309" y="1547751"/>
            <a:ext cx="0" cy="80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7" idx="1"/>
            <a:endCxn id="3" idx="0"/>
          </p:cNvCxnSpPr>
          <p:nvPr/>
        </p:nvCxnSpPr>
        <p:spPr>
          <a:xfrm flipH="1">
            <a:off x="2403566" y="1055717"/>
            <a:ext cx="2033452" cy="129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3"/>
            <a:endCxn id="16" idx="2"/>
          </p:cNvCxnSpPr>
          <p:nvPr/>
        </p:nvCxnSpPr>
        <p:spPr>
          <a:xfrm flipV="1">
            <a:off x="7467600" y="4641668"/>
            <a:ext cx="2033452" cy="129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8" idx="0"/>
            <a:endCxn id="15" idx="2"/>
          </p:cNvCxnSpPr>
          <p:nvPr/>
        </p:nvCxnSpPr>
        <p:spPr>
          <a:xfrm flipV="1">
            <a:off x="5952309" y="4641667"/>
            <a:ext cx="0" cy="80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8" idx="1"/>
            <a:endCxn id="3" idx="2"/>
          </p:cNvCxnSpPr>
          <p:nvPr/>
        </p:nvCxnSpPr>
        <p:spPr>
          <a:xfrm flipH="1" flipV="1">
            <a:off x="2403566" y="4641668"/>
            <a:ext cx="2033452" cy="129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Прямая соединительная линия 236"/>
          <p:cNvCxnSpPr/>
          <p:nvPr/>
        </p:nvCxnSpPr>
        <p:spPr>
          <a:xfrm flipV="1">
            <a:off x="5821140" y="4105053"/>
            <a:ext cx="816182" cy="107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/>
          <p:nvPr/>
        </p:nvCxnSpPr>
        <p:spPr>
          <a:xfrm>
            <a:off x="6022280" y="2901437"/>
            <a:ext cx="785228" cy="177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/>
          <p:cNvCxnSpPr/>
          <p:nvPr/>
        </p:nvCxnSpPr>
        <p:spPr>
          <a:xfrm>
            <a:off x="5821140" y="3204430"/>
            <a:ext cx="809053" cy="70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Куб 178"/>
          <p:cNvSpPr/>
          <p:nvPr/>
        </p:nvSpPr>
        <p:spPr>
          <a:xfrm>
            <a:off x="6181725" y="2899281"/>
            <a:ext cx="1216152" cy="1216152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Блок-схема: магнитный диск 1"/>
          <p:cNvSpPr/>
          <p:nvPr/>
        </p:nvSpPr>
        <p:spPr>
          <a:xfrm>
            <a:off x="934720" y="896620"/>
            <a:ext cx="1973580" cy="2674620"/>
          </a:xfrm>
          <a:prstGeom prst="flowChartMagneticDisk">
            <a:avLst/>
          </a:prstGeom>
          <a:solidFill>
            <a:srgbClr val="B0DD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1062355" y="972820"/>
            <a:ext cx="1718310" cy="739140"/>
          </a:xfrm>
          <a:prstGeom prst="ellipse">
            <a:avLst/>
          </a:prstGeom>
          <a:solidFill>
            <a:srgbClr val="7CB95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 21"/>
          <p:cNvSpPr/>
          <p:nvPr/>
        </p:nvSpPr>
        <p:spPr>
          <a:xfrm>
            <a:off x="1406897" y="1151890"/>
            <a:ext cx="426665" cy="381000"/>
          </a:xfrm>
          <a:custGeom>
            <a:avLst/>
            <a:gdLst>
              <a:gd name="connsiteX0" fmla="*/ 426665 w 426665"/>
              <a:gd name="connsiteY0" fmla="*/ 0 h 381000"/>
              <a:gd name="connsiteX1" fmla="*/ 319509 w 426665"/>
              <a:gd name="connsiteY1" fmla="*/ 9525 h 381000"/>
              <a:gd name="connsiteX2" fmla="*/ 221878 w 426665"/>
              <a:gd name="connsiteY2" fmla="*/ 26194 h 381000"/>
              <a:gd name="connsiteX3" fmla="*/ 148059 w 426665"/>
              <a:gd name="connsiteY3" fmla="*/ 52388 h 381000"/>
              <a:gd name="connsiteX4" fmla="*/ 81384 w 426665"/>
              <a:gd name="connsiteY4" fmla="*/ 85725 h 381000"/>
              <a:gd name="connsiteX5" fmla="*/ 17090 w 426665"/>
              <a:gd name="connsiteY5" fmla="*/ 145257 h 381000"/>
              <a:gd name="connsiteX6" fmla="*/ 421 w 426665"/>
              <a:gd name="connsiteY6" fmla="*/ 192882 h 381000"/>
              <a:gd name="connsiteX7" fmla="*/ 9946 w 426665"/>
              <a:gd name="connsiteY7" fmla="*/ 247650 h 381000"/>
              <a:gd name="connsiteX8" fmla="*/ 59953 w 426665"/>
              <a:gd name="connsiteY8" fmla="*/ 300038 h 381000"/>
              <a:gd name="connsiteX9" fmla="*/ 119484 w 426665"/>
              <a:gd name="connsiteY9" fmla="*/ 338138 h 381000"/>
              <a:gd name="connsiteX10" fmla="*/ 200446 w 426665"/>
              <a:gd name="connsiteY10" fmla="*/ 369094 h 381000"/>
              <a:gd name="connsiteX11" fmla="*/ 250453 w 426665"/>
              <a:gd name="connsiteY11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665" h="381000">
                <a:moveTo>
                  <a:pt x="426665" y="0"/>
                </a:moveTo>
                <a:cubicBezTo>
                  <a:pt x="390152" y="2579"/>
                  <a:pt x="353640" y="5159"/>
                  <a:pt x="319509" y="9525"/>
                </a:cubicBezTo>
                <a:cubicBezTo>
                  <a:pt x="285378" y="13891"/>
                  <a:pt x="250453" y="19050"/>
                  <a:pt x="221878" y="26194"/>
                </a:cubicBezTo>
                <a:cubicBezTo>
                  <a:pt x="193303" y="33338"/>
                  <a:pt x="171475" y="42466"/>
                  <a:pt x="148059" y="52388"/>
                </a:cubicBezTo>
                <a:cubicBezTo>
                  <a:pt x="124643" y="62310"/>
                  <a:pt x="103212" y="70247"/>
                  <a:pt x="81384" y="85725"/>
                </a:cubicBezTo>
                <a:cubicBezTo>
                  <a:pt x="59556" y="101203"/>
                  <a:pt x="30584" y="127398"/>
                  <a:pt x="17090" y="145257"/>
                </a:cubicBezTo>
                <a:cubicBezTo>
                  <a:pt x="3596" y="163116"/>
                  <a:pt x="1612" y="175817"/>
                  <a:pt x="421" y="192882"/>
                </a:cubicBezTo>
                <a:cubicBezTo>
                  <a:pt x="-770" y="209947"/>
                  <a:pt x="24" y="229791"/>
                  <a:pt x="9946" y="247650"/>
                </a:cubicBezTo>
                <a:cubicBezTo>
                  <a:pt x="19868" y="265509"/>
                  <a:pt x="41697" y="284957"/>
                  <a:pt x="59953" y="300038"/>
                </a:cubicBezTo>
                <a:cubicBezTo>
                  <a:pt x="78209" y="315119"/>
                  <a:pt x="96068" y="326629"/>
                  <a:pt x="119484" y="338138"/>
                </a:cubicBezTo>
                <a:cubicBezTo>
                  <a:pt x="142899" y="349647"/>
                  <a:pt x="178618" y="361950"/>
                  <a:pt x="200446" y="369094"/>
                </a:cubicBezTo>
                <a:cubicBezTo>
                  <a:pt x="222274" y="376238"/>
                  <a:pt x="250453" y="381000"/>
                  <a:pt x="250453" y="38100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657350" y="1532890"/>
            <a:ext cx="59213" cy="33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1055787" y="607060"/>
            <a:ext cx="488533" cy="609600"/>
          </a:xfrm>
          <a:custGeom>
            <a:avLst/>
            <a:gdLst>
              <a:gd name="connsiteX0" fmla="*/ 488533 w 488533"/>
              <a:gd name="connsiteY0" fmla="*/ 609600 h 609600"/>
              <a:gd name="connsiteX1" fmla="*/ 46573 w 488533"/>
              <a:gd name="connsiteY1" fmla="*/ 358140 h 609600"/>
              <a:gd name="connsiteX2" fmla="*/ 38953 w 4885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533" h="609600">
                <a:moveTo>
                  <a:pt x="488533" y="609600"/>
                </a:moveTo>
                <a:cubicBezTo>
                  <a:pt x="305018" y="534670"/>
                  <a:pt x="121503" y="459740"/>
                  <a:pt x="46573" y="358140"/>
                </a:cubicBezTo>
                <a:cubicBezTo>
                  <a:pt x="-28357" y="256540"/>
                  <a:pt x="853" y="66040"/>
                  <a:pt x="3895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20420" y="24892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M</a:t>
            </a:r>
            <a:endParaRPr lang="ru-RU" dirty="0">
              <a:latin typeface="Palatino Linotype" panose="02040502050505030304" pitchFamily="18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1712213" y="929957"/>
            <a:ext cx="416379" cy="8575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934720" y="1342390"/>
            <a:ext cx="19735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2367439" y="708025"/>
            <a:ext cx="398066" cy="443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>
            <a:off x="2513965" y="708025"/>
            <a:ext cx="251540" cy="288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2325727" y="1050925"/>
            <a:ext cx="131046" cy="150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62180" y="464840"/>
            <a:ext cx="282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latin typeface="Palatino Linotype" panose="02040502050505030304" pitchFamily="18" charset="0"/>
              </a:rPr>
              <a:t>ᵟ</a:t>
            </a:r>
            <a:endParaRPr lang="ru-RU" sz="2800" dirty="0">
              <a:latin typeface="Palatino Linotype" panose="02040502050505030304" pitchFamily="18" charset="0"/>
            </a:endParaRPr>
          </a:p>
        </p:txBody>
      </p:sp>
      <p:cxnSp>
        <p:nvCxnSpPr>
          <p:cNvPr id="72" name="Прямая со стрелкой 71"/>
          <p:cNvCxnSpPr>
            <a:endCxn id="74" idx="2"/>
          </p:cNvCxnSpPr>
          <p:nvPr/>
        </p:nvCxnSpPr>
        <p:spPr>
          <a:xfrm>
            <a:off x="1921510" y="1342390"/>
            <a:ext cx="620078" cy="296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2343944" y="1570038"/>
            <a:ext cx="316706" cy="126206"/>
          </a:xfrm>
          <a:custGeom>
            <a:avLst/>
            <a:gdLst>
              <a:gd name="connsiteX0" fmla="*/ 316706 w 316706"/>
              <a:gd name="connsiteY0" fmla="*/ 0 h 126206"/>
              <a:gd name="connsiteX1" fmla="*/ 269081 w 316706"/>
              <a:gd name="connsiteY1" fmla="*/ 33337 h 126206"/>
              <a:gd name="connsiteX2" fmla="*/ 197644 w 316706"/>
              <a:gd name="connsiteY2" fmla="*/ 69056 h 126206"/>
              <a:gd name="connsiteX3" fmla="*/ 90487 w 316706"/>
              <a:gd name="connsiteY3" fmla="*/ 104775 h 126206"/>
              <a:gd name="connsiteX4" fmla="*/ 0 w 316706"/>
              <a:gd name="connsiteY4" fmla="*/ 126206 h 12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06" h="126206">
                <a:moveTo>
                  <a:pt x="316706" y="0"/>
                </a:moveTo>
                <a:cubicBezTo>
                  <a:pt x="302815" y="10914"/>
                  <a:pt x="288925" y="21828"/>
                  <a:pt x="269081" y="33337"/>
                </a:cubicBezTo>
                <a:cubicBezTo>
                  <a:pt x="249237" y="44846"/>
                  <a:pt x="227410" y="57150"/>
                  <a:pt x="197644" y="69056"/>
                </a:cubicBezTo>
                <a:cubicBezTo>
                  <a:pt x="167878" y="80962"/>
                  <a:pt x="123428" y="95250"/>
                  <a:pt x="90487" y="104775"/>
                </a:cubicBezTo>
                <a:cubicBezTo>
                  <a:pt x="57546" y="114300"/>
                  <a:pt x="28773" y="120253"/>
                  <a:pt x="0" y="1262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2304327" y="133685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Palatino Linotype" panose="02040502050505030304" pitchFamily="18" charset="0"/>
              </a:rPr>
              <a:t>R</a:t>
            </a:r>
            <a:endParaRPr lang="ru-RU" sz="1400" dirty="0">
              <a:latin typeface="Palatino Linotype" panose="02040502050505030304" pitchFamily="18" charset="0"/>
            </a:endParaRPr>
          </a:p>
        </p:txBody>
      </p:sp>
      <p:sp>
        <p:nvSpPr>
          <p:cNvPr id="100" name="Полилиния 99"/>
          <p:cNvSpPr/>
          <p:nvPr/>
        </p:nvSpPr>
        <p:spPr>
          <a:xfrm>
            <a:off x="934720" y="2590800"/>
            <a:ext cx="1973580" cy="445487"/>
          </a:xfrm>
          <a:custGeom>
            <a:avLst/>
            <a:gdLst>
              <a:gd name="connsiteX0" fmla="*/ 0 w 1982832"/>
              <a:gd name="connsiteY0" fmla="*/ 0 h 450285"/>
              <a:gd name="connsiteX1" fmla="*/ 16668 w 1982832"/>
              <a:gd name="connsiteY1" fmla="*/ 64294 h 450285"/>
              <a:gd name="connsiteX2" fmla="*/ 40481 w 1982832"/>
              <a:gd name="connsiteY2" fmla="*/ 126206 h 450285"/>
              <a:gd name="connsiteX3" fmla="*/ 90487 w 1982832"/>
              <a:gd name="connsiteY3" fmla="*/ 188119 h 450285"/>
              <a:gd name="connsiteX4" fmla="*/ 145256 w 1982832"/>
              <a:gd name="connsiteY4" fmla="*/ 235744 h 450285"/>
              <a:gd name="connsiteX5" fmla="*/ 247650 w 1982832"/>
              <a:gd name="connsiteY5" fmla="*/ 295275 h 450285"/>
              <a:gd name="connsiteX6" fmla="*/ 371475 w 1982832"/>
              <a:gd name="connsiteY6" fmla="*/ 352425 h 450285"/>
              <a:gd name="connsiteX7" fmla="*/ 514350 w 1982832"/>
              <a:gd name="connsiteY7" fmla="*/ 395288 h 450285"/>
              <a:gd name="connsiteX8" fmla="*/ 650081 w 1982832"/>
              <a:gd name="connsiteY8" fmla="*/ 423863 h 450285"/>
              <a:gd name="connsiteX9" fmla="*/ 816768 w 1982832"/>
              <a:gd name="connsiteY9" fmla="*/ 445294 h 450285"/>
              <a:gd name="connsiteX10" fmla="*/ 983456 w 1982832"/>
              <a:gd name="connsiteY10" fmla="*/ 450056 h 450285"/>
              <a:gd name="connsiteX11" fmla="*/ 1181100 w 1982832"/>
              <a:gd name="connsiteY11" fmla="*/ 440531 h 450285"/>
              <a:gd name="connsiteX12" fmla="*/ 1412081 w 1982832"/>
              <a:gd name="connsiteY12" fmla="*/ 404813 h 450285"/>
              <a:gd name="connsiteX13" fmla="*/ 1583531 w 1982832"/>
              <a:gd name="connsiteY13" fmla="*/ 361950 h 450285"/>
              <a:gd name="connsiteX14" fmla="*/ 1714500 w 1982832"/>
              <a:gd name="connsiteY14" fmla="*/ 311944 h 450285"/>
              <a:gd name="connsiteX15" fmla="*/ 1819275 w 1982832"/>
              <a:gd name="connsiteY15" fmla="*/ 252413 h 450285"/>
              <a:gd name="connsiteX16" fmla="*/ 1902618 w 1982832"/>
              <a:gd name="connsiteY16" fmla="*/ 180975 h 450285"/>
              <a:gd name="connsiteX17" fmla="*/ 1957387 w 1982832"/>
              <a:gd name="connsiteY17" fmla="*/ 92869 h 450285"/>
              <a:gd name="connsiteX18" fmla="*/ 1981200 w 1982832"/>
              <a:gd name="connsiteY18" fmla="*/ 33338 h 450285"/>
              <a:gd name="connsiteX19" fmla="*/ 1978818 w 1982832"/>
              <a:gd name="connsiteY19" fmla="*/ 2381 h 45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82832" h="450285">
                <a:moveTo>
                  <a:pt x="0" y="0"/>
                </a:moveTo>
                <a:cubicBezTo>
                  <a:pt x="4960" y="21630"/>
                  <a:pt x="9921" y="43260"/>
                  <a:pt x="16668" y="64294"/>
                </a:cubicBezTo>
                <a:cubicBezTo>
                  <a:pt x="23415" y="85328"/>
                  <a:pt x="28178" y="105568"/>
                  <a:pt x="40481" y="126206"/>
                </a:cubicBezTo>
                <a:cubicBezTo>
                  <a:pt x="52784" y="146844"/>
                  <a:pt x="73025" y="169863"/>
                  <a:pt x="90487" y="188119"/>
                </a:cubicBezTo>
                <a:cubicBezTo>
                  <a:pt x="107949" y="206375"/>
                  <a:pt x="119062" y="217885"/>
                  <a:pt x="145256" y="235744"/>
                </a:cubicBezTo>
                <a:cubicBezTo>
                  <a:pt x="171450" y="253603"/>
                  <a:pt x="209947" y="275828"/>
                  <a:pt x="247650" y="295275"/>
                </a:cubicBezTo>
                <a:cubicBezTo>
                  <a:pt x="285353" y="314722"/>
                  <a:pt x="327025" y="335756"/>
                  <a:pt x="371475" y="352425"/>
                </a:cubicBezTo>
                <a:cubicBezTo>
                  <a:pt x="415925" y="369094"/>
                  <a:pt x="467916" y="383382"/>
                  <a:pt x="514350" y="395288"/>
                </a:cubicBezTo>
                <a:cubicBezTo>
                  <a:pt x="560784" y="407194"/>
                  <a:pt x="599678" y="415529"/>
                  <a:pt x="650081" y="423863"/>
                </a:cubicBezTo>
                <a:cubicBezTo>
                  <a:pt x="700484" y="432197"/>
                  <a:pt x="761206" y="440929"/>
                  <a:pt x="816768" y="445294"/>
                </a:cubicBezTo>
                <a:cubicBezTo>
                  <a:pt x="872331" y="449660"/>
                  <a:pt x="922734" y="450850"/>
                  <a:pt x="983456" y="450056"/>
                </a:cubicBezTo>
                <a:cubicBezTo>
                  <a:pt x="1044178" y="449262"/>
                  <a:pt x="1109663" y="448071"/>
                  <a:pt x="1181100" y="440531"/>
                </a:cubicBezTo>
                <a:cubicBezTo>
                  <a:pt x="1252537" y="432991"/>
                  <a:pt x="1345009" y="417910"/>
                  <a:pt x="1412081" y="404813"/>
                </a:cubicBezTo>
                <a:cubicBezTo>
                  <a:pt x="1479153" y="391716"/>
                  <a:pt x="1533128" y="377428"/>
                  <a:pt x="1583531" y="361950"/>
                </a:cubicBezTo>
                <a:cubicBezTo>
                  <a:pt x="1633934" y="346472"/>
                  <a:pt x="1675209" y="330200"/>
                  <a:pt x="1714500" y="311944"/>
                </a:cubicBezTo>
                <a:cubicBezTo>
                  <a:pt x="1753791" y="293688"/>
                  <a:pt x="1787922" y="274241"/>
                  <a:pt x="1819275" y="252413"/>
                </a:cubicBezTo>
                <a:cubicBezTo>
                  <a:pt x="1850628" y="230585"/>
                  <a:pt x="1879599" y="207566"/>
                  <a:pt x="1902618" y="180975"/>
                </a:cubicBezTo>
                <a:cubicBezTo>
                  <a:pt x="1925637" y="154384"/>
                  <a:pt x="1944290" y="117475"/>
                  <a:pt x="1957387" y="92869"/>
                </a:cubicBezTo>
                <a:cubicBezTo>
                  <a:pt x="1970484" y="68263"/>
                  <a:pt x="1977628" y="48419"/>
                  <a:pt x="1981200" y="33338"/>
                </a:cubicBezTo>
                <a:cubicBezTo>
                  <a:pt x="1984772" y="18257"/>
                  <a:pt x="1981795" y="10319"/>
                  <a:pt x="1978818" y="2381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олилиния 100"/>
          <p:cNvSpPr/>
          <p:nvPr/>
        </p:nvSpPr>
        <p:spPr>
          <a:xfrm>
            <a:off x="934720" y="2352340"/>
            <a:ext cx="1973580" cy="445487"/>
          </a:xfrm>
          <a:custGeom>
            <a:avLst/>
            <a:gdLst>
              <a:gd name="connsiteX0" fmla="*/ 0 w 1982832"/>
              <a:gd name="connsiteY0" fmla="*/ 0 h 450285"/>
              <a:gd name="connsiteX1" fmla="*/ 16668 w 1982832"/>
              <a:gd name="connsiteY1" fmla="*/ 64294 h 450285"/>
              <a:gd name="connsiteX2" fmla="*/ 40481 w 1982832"/>
              <a:gd name="connsiteY2" fmla="*/ 126206 h 450285"/>
              <a:gd name="connsiteX3" fmla="*/ 90487 w 1982832"/>
              <a:gd name="connsiteY3" fmla="*/ 188119 h 450285"/>
              <a:gd name="connsiteX4" fmla="*/ 145256 w 1982832"/>
              <a:gd name="connsiteY4" fmla="*/ 235744 h 450285"/>
              <a:gd name="connsiteX5" fmla="*/ 247650 w 1982832"/>
              <a:gd name="connsiteY5" fmla="*/ 295275 h 450285"/>
              <a:gd name="connsiteX6" fmla="*/ 371475 w 1982832"/>
              <a:gd name="connsiteY6" fmla="*/ 352425 h 450285"/>
              <a:gd name="connsiteX7" fmla="*/ 514350 w 1982832"/>
              <a:gd name="connsiteY7" fmla="*/ 395288 h 450285"/>
              <a:gd name="connsiteX8" fmla="*/ 650081 w 1982832"/>
              <a:gd name="connsiteY8" fmla="*/ 423863 h 450285"/>
              <a:gd name="connsiteX9" fmla="*/ 816768 w 1982832"/>
              <a:gd name="connsiteY9" fmla="*/ 445294 h 450285"/>
              <a:gd name="connsiteX10" fmla="*/ 983456 w 1982832"/>
              <a:gd name="connsiteY10" fmla="*/ 450056 h 450285"/>
              <a:gd name="connsiteX11" fmla="*/ 1181100 w 1982832"/>
              <a:gd name="connsiteY11" fmla="*/ 440531 h 450285"/>
              <a:gd name="connsiteX12" fmla="*/ 1412081 w 1982832"/>
              <a:gd name="connsiteY12" fmla="*/ 404813 h 450285"/>
              <a:gd name="connsiteX13" fmla="*/ 1583531 w 1982832"/>
              <a:gd name="connsiteY13" fmla="*/ 361950 h 450285"/>
              <a:gd name="connsiteX14" fmla="*/ 1714500 w 1982832"/>
              <a:gd name="connsiteY14" fmla="*/ 311944 h 450285"/>
              <a:gd name="connsiteX15" fmla="*/ 1819275 w 1982832"/>
              <a:gd name="connsiteY15" fmla="*/ 252413 h 450285"/>
              <a:gd name="connsiteX16" fmla="*/ 1902618 w 1982832"/>
              <a:gd name="connsiteY16" fmla="*/ 180975 h 450285"/>
              <a:gd name="connsiteX17" fmla="*/ 1957387 w 1982832"/>
              <a:gd name="connsiteY17" fmla="*/ 92869 h 450285"/>
              <a:gd name="connsiteX18" fmla="*/ 1981200 w 1982832"/>
              <a:gd name="connsiteY18" fmla="*/ 33338 h 450285"/>
              <a:gd name="connsiteX19" fmla="*/ 1978818 w 1982832"/>
              <a:gd name="connsiteY19" fmla="*/ 2381 h 45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82832" h="450285">
                <a:moveTo>
                  <a:pt x="0" y="0"/>
                </a:moveTo>
                <a:cubicBezTo>
                  <a:pt x="4960" y="21630"/>
                  <a:pt x="9921" y="43260"/>
                  <a:pt x="16668" y="64294"/>
                </a:cubicBezTo>
                <a:cubicBezTo>
                  <a:pt x="23415" y="85328"/>
                  <a:pt x="28178" y="105568"/>
                  <a:pt x="40481" y="126206"/>
                </a:cubicBezTo>
                <a:cubicBezTo>
                  <a:pt x="52784" y="146844"/>
                  <a:pt x="73025" y="169863"/>
                  <a:pt x="90487" y="188119"/>
                </a:cubicBezTo>
                <a:cubicBezTo>
                  <a:pt x="107949" y="206375"/>
                  <a:pt x="119062" y="217885"/>
                  <a:pt x="145256" y="235744"/>
                </a:cubicBezTo>
                <a:cubicBezTo>
                  <a:pt x="171450" y="253603"/>
                  <a:pt x="209947" y="275828"/>
                  <a:pt x="247650" y="295275"/>
                </a:cubicBezTo>
                <a:cubicBezTo>
                  <a:pt x="285353" y="314722"/>
                  <a:pt x="327025" y="335756"/>
                  <a:pt x="371475" y="352425"/>
                </a:cubicBezTo>
                <a:cubicBezTo>
                  <a:pt x="415925" y="369094"/>
                  <a:pt x="467916" y="383382"/>
                  <a:pt x="514350" y="395288"/>
                </a:cubicBezTo>
                <a:cubicBezTo>
                  <a:pt x="560784" y="407194"/>
                  <a:pt x="599678" y="415529"/>
                  <a:pt x="650081" y="423863"/>
                </a:cubicBezTo>
                <a:cubicBezTo>
                  <a:pt x="700484" y="432197"/>
                  <a:pt x="761206" y="440929"/>
                  <a:pt x="816768" y="445294"/>
                </a:cubicBezTo>
                <a:cubicBezTo>
                  <a:pt x="872331" y="449660"/>
                  <a:pt x="922734" y="450850"/>
                  <a:pt x="983456" y="450056"/>
                </a:cubicBezTo>
                <a:cubicBezTo>
                  <a:pt x="1044178" y="449262"/>
                  <a:pt x="1109663" y="448071"/>
                  <a:pt x="1181100" y="440531"/>
                </a:cubicBezTo>
                <a:cubicBezTo>
                  <a:pt x="1252537" y="432991"/>
                  <a:pt x="1345009" y="417910"/>
                  <a:pt x="1412081" y="404813"/>
                </a:cubicBezTo>
                <a:cubicBezTo>
                  <a:pt x="1479153" y="391716"/>
                  <a:pt x="1533128" y="377428"/>
                  <a:pt x="1583531" y="361950"/>
                </a:cubicBezTo>
                <a:cubicBezTo>
                  <a:pt x="1633934" y="346472"/>
                  <a:pt x="1675209" y="330200"/>
                  <a:pt x="1714500" y="311944"/>
                </a:cubicBezTo>
                <a:cubicBezTo>
                  <a:pt x="1753791" y="293688"/>
                  <a:pt x="1787922" y="274241"/>
                  <a:pt x="1819275" y="252413"/>
                </a:cubicBezTo>
                <a:cubicBezTo>
                  <a:pt x="1850628" y="230585"/>
                  <a:pt x="1879599" y="207566"/>
                  <a:pt x="1902618" y="180975"/>
                </a:cubicBezTo>
                <a:cubicBezTo>
                  <a:pt x="1925637" y="154384"/>
                  <a:pt x="1944290" y="117475"/>
                  <a:pt x="1957387" y="92869"/>
                </a:cubicBezTo>
                <a:cubicBezTo>
                  <a:pt x="1970484" y="68263"/>
                  <a:pt x="1977628" y="48419"/>
                  <a:pt x="1981200" y="33338"/>
                </a:cubicBezTo>
                <a:cubicBezTo>
                  <a:pt x="1984772" y="18257"/>
                  <a:pt x="1981795" y="10319"/>
                  <a:pt x="1978818" y="2381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единительная линия 105"/>
          <p:cNvCxnSpPr/>
          <p:nvPr/>
        </p:nvCxnSpPr>
        <p:spPr>
          <a:xfrm>
            <a:off x="1716563" y="1770063"/>
            <a:ext cx="29212" cy="180117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2" idx="0"/>
            <a:endCxn id="2" idx="3"/>
          </p:cNvCxnSpPr>
          <p:nvPr/>
        </p:nvCxnSpPr>
        <p:spPr>
          <a:xfrm>
            <a:off x="1921510" y="1788160"/>
            <a:ext cx="0" cy="17830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H="1">
            <a:off x="1921272" y="1787507"/>
            <a:ext cx="136922" cy="1773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1746890" y="1793072"/>
            <a:ext cx="136922" cy="1773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Овал 123"/>
          <p:cNvSpPr/>
          <p:nvPr/>
        </p:nvSpPr>
        <p:spPr>
          <a:xfrm rot="1362187">
            <a:off x="1823279" y="2826621"/>
            <a:ext cx="121064" cy="1710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 flipH="1" flipV="1">
            <a:off x="467725" y="3158331"/>
            <a:ext cx="464820" cy="31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flipH="1" flipV="1">
            <a:off x="492887" y="1330331"/>
            <a:ext cx="464820" cy="31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601961" y="1330331"/>
            <a:ext cx="6052" cy="182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67146" y="1971813"/>
            <a:ext cx="228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Brush Script MT" panose="03060802040406070304" pitchFamily="66" charset="0"/>
              </a:rPr>
              <a:t>l</a:t>
            </a:r>
            <a:endParaRPr lang="ru-RU" sz="4000" dirty="0">
              <a:solidFill>
                <a:schemeClr val="bg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78" name="Группа 177"/>
          <p:cNvGrpSpPr/>
          <p:nvPr/>
        </p:nvGrpSpPr>
        <p:grpSpPr>
          <a:xfrm rot="11363916">
            <a:off x="1771495" y="1375988"/>
            <a:ext cx="319141" cy="134184"/>
            <a:chOff x="7024688" y="4379113"/>
            <a:chExt cx="229006" cy="48220"/>
          </a:xfrm>
        </p:grpSpPr>
        <p:sp>
          <p:nvSpPr>
            <p:cNvPr id="149" name="Полилиния 148"/>
            <p:cNvSpPr/>
            <p:nvPr/>
          </p:nvSpPr>
          <p:spPr>
            <a:xfrm>
              <a:off x="7024688" y="4381614"/>
              <a:ext cx="228449" cy="45719"/>
            </a:xfrm>
            <a:custGeom>
              <a:avLst/>
              <a:gdLst>
                <a:gd name="connsiteX0" fmla="*/ 195263 w 195263"/>
                <a:gd name="connsiteY0" fmla="*/ 23335 h 30479"/>
                <a:gd name="connsiteX1" fmla="*/ 147638 w 195263"/>
                <a:gd name="connsiteY1" fmla="*/ 1904 h 30479"/>
                <a:gd name="connsiteX2" fmla="*/ 57150 w 195263"/>
                <a:gd name="connsiteY2" fmla="*/ 4285 h 30479"/>
                <a:gd name="connsiteX3" fmla="*/ 0 w 195263"/>
                <a:gd name="connsiteY3" fmla="*/ 30479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263" h="30479">
                  <a:moveTo>
                    <a:pt x="195263" y="23335"/>
                  </a:moveTo>
                  <a:cubicBezTo>
                    <a:pt x="182960" y="14207"/>
                    <a:pt x="170657" y="5079"/>
                    <a:pt x="147638" y="1904"/>
                  </a:cubicBezTo>
                  <a:cubicBezTo>
                    <a:pt x="124619" y="-1271"/>
                    <a:pt x="81756" y="-477"/>
                    <a:pt x="57150" y="4285"/>
                  </a:cubicBezTo>
                  <a:cubicBezTo>
                    <a:pt x="32544" y="9047"/>
                    <a:pt x="16272" y="19763"/>
                    <a:pt x="0" y="30479"/>
                  </a:cubicBez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3" name="Прямая со стрелкой 152"/>
            <p:cNvCxnSpPr/>
            <p:nvPr/>
          </p:nvCxnSpPr>
          <p:spPr>
            <a:xfrm flipH="1" flipV="1">
              <a:off x="7197975" y="4379113"/>
              <a:ext cx="55719" cy="32147"/>
            </a:xfrm>
            <a:prstGeom prst="straightConnector1">
              <a:avLst/>
            </a:prstGeom>
            <a:ln w="6350" cap="flat">
              <a:solidFill>
                <a:schemeClr val="tx1">
                  <a:lumMod val="95000"/>
                  <a:lumOff val="5000"/>
                </a:schemeClr>
              </a:solidFill>
              <a:miter lim="800000"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/>
            <p:cNvCxnSpPr>
              <a:stCxn id="149" idx="2"/>
            </p:cNvCxnSpPr>
            <p:nvPr/>
          </p:nvCxnSpPr>
          <p:spPr>
            <a:xfrm flipV="1">
              <a:off x="7091551" y="4381615"/>
              <a:ext cx="52638" cy="6427"/>
            </a:xfrm>
            <a:prstGeom prst="straightConnector1">
              <a:avLst/>
            </a:prstGeom>
            <a:ln w="6350" cap="flat">
              <a:solidFill>
                <a:schemeClr val="tx1">
                  <a:lumMod val="95000"/>
                  <a:lumOff val="5000"/>
                </a:schemeClr>
              </a:solidFill>
              <a:miter lim="800000"/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1345551" y="2899281"/>
            <a:ext cx="330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γ</a:t>
            </a:r>
            <a:endParaRPr lang="ru-RU" sz="2400" dirty="0">
              <a:latin typeface="Palatino Linotype" panose="02040502050505030304" pitchFamily="18" charset="0"/>
            </a:endParaRPr>
          </a:p>
        </p:txBody>
      </p:sp>
      <p:cxnSp>
        <p:nvCxnSpPr>
          <p:cNvPr id="165" name="Прямая соединительная линия 164"/>
          <p:cNvCxnSpPr/>
          <p:nvPr/>
        </p:nvCxnSpPr>
        <p:spPr>
          <a:xfrm flipH="1">
            <a:off x="1884229" y="1347928"/>
            <a:ext cx="42691" cy="444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925785" y="1350830"/>
            <a:ext cx="383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Palatino Linotype" panose="02040502050505030304" pitchFamily="18" charset="0"/>
              </a:rPr>
              <a:t>φ</a:t>
            </a:r>
            <a:endParaRPr lang="ru-RU" sz="1400" dirty="0">
              <a:latin typeface="Palatino Linotype" panose="02040502050505030304" pitchFamily="18" charset="0"/>
            </a:endParaRPr>
          </a:p>
        </p:txBody>
      </p:sp>
      <p:cxnSp>
        <p:nvCxnSpPr>
          <p:cNvPr id="182" name="Прямая соединительная линия 181"/>
          <p:cNvCxnSpPr/>
          <p:nvPr/>
        </p:nvCxnSpPr>
        <p:spPr>
          <a:xfrm flipV="1">
            <a:off x="6181725" y="3194050"/>
            <a:ext cx="312419" cy="9213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/>
          <p:nvPr/>
        </p:nvCxnSpPr>
        <p:spPr>
          <a:xfrm flipV="1">
            <a:off x="7085458" y="3183670"/>
            <a:ext cx="312325" cy="931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/>
          <p:nvPr/>
        </p:nvCxnSpPr>
        <p:spPr>
          <a:xfrm>
            <a:off x="6494144" y="3194050"/>
            <a:ext cx="90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/>
          <p:cNvCxnSpPr/>
          <p:nvPr/>
        </p:nvCxnSpPr>
        <p:spPr>
          <a:xfrm flipV="1">
            <a:off x="6494144" y="2899282"/>
            <a:ext cx="295750" cy="2947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/>
          <p:nvPr/>
        </p:nvCxnSpPr>
        <p:spPr>
          <a:xfrm>
            <a:off x="6789800" y="2901053"/>
            <a:ext cx="90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/>
          <p:nvPr/>
        </p:nvCxnSpPr>
        <p:spPr>
          <a:xfrm flipV="1">
            <a:off x="7397783" y="2899281"/>
            <a:ext cx="295750" cy="2947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/>
          <p:nvPr/>
        </p:nvCxnSpPr>
        <p:spPr>
          <a:xfrm>
            <a:off x="6181725" y="4115433"/>
            <a:ext cx="90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flipV="1">
            <a:off x="7093745" y="3803650"/>
            <a:ext cx="312419" cy="3057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/>
          <p:nvPr/>
        </p:nvCxnSpPr>
        <p:spPr>
          <a:xfrm flipV="1">
            <a:off x="7397783" y="2901053"/>
            <a:ext cx="295564" cy="9187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9" name="Прямая со стрелкой 228"/>
          <p:cNvCxnSpPr/>
          <p:nvPr/>
        </p:nvCxnSpPr>
        <p:spPr>
          <a:xfrm flipV="1">
            <a:off x="5886069" y="2897510"/>
            <a:ext cx="279907" cy="31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5739624" y="2774677"/>
            <a:ext cx="282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latin typeface="Palatino Linotype" panose="02040502050505030304" pitchFamily="18" charset="0"/>
              </a:rPr>
              <a:t>ᵟ</a:t>
            </a:r>
            <a:endParaRPr lang="ru-RU" sz="2800" dirty="0">
              <a:latin typeface="Palatino Linotype" panose="02040502050505030304" pitchFamily="18" charset="0"/>
            </a:endParaRPr>
          </a:p>
        </p:txBody>
      </p:sp>
      <p:cxnSp>
        <p:nvCxnSpPr>
          <p:cNvPr id="240" name="Прямая со стрелкой 239"/>
          <p:cNvCxnSpPr/>
          <p:nvPr/>
        </p:nvCxnSpPr>
        <p:spPr>
          <a:xfrm flipV="1">
            <a:off x="5894542" y="3204431"/>
            <a:ext cx="4321" cy="904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629842" y="34197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a</a:t>
            </a:r>
            <a:endParaRPr lang="ru-RU" sz="2000" dirty="0">
              <a:latin typeface="Palatino Linotype" panose="02040502050505030304" pitchFamily="18" charset="0"/>
            </a:endParaRPr>
          </a:p>
        </p:txBody>
      </p:sp>
      <p:sp>
        <p:nvSpPr>
          <p:cNvPr id="255" name="Полилиния 254"/>
          <p:cNvSpPr/>
          <p:nvPr/>
        </p:nvSpPr>
        <p:spPr>
          <a:xfrm>
            <a:off x="6118399" y="3739432"/>
            <a:ext cx="228600" cy="57317"/>
          </a:xfrm>
          <a:custGeom>
            <a:avLst/>
            <a:gdLst>
              <a:gd name="connsiteX0" fmla="*/ 0 w 228600"/>
              <a:gd name="connsiteY0" fmla="*/ 9692 h 57317"/>
              <a:gd name="connsiteX1" fmla="*/ 66675 w 228600"/>
              <a:gd name="connsiteY1" fmla="*/ 167 h 57317"/>
              <a:gd name="connsiteX2" fmla="*/ 145256 w 228600"/>
              <a:gd name="connsiteY2" fmla="*/ 16836 h 57317"/>
              <a:gd name="connsiteX3" fmla="*/ 228600 w 228600"/>
              <a:gd name="connsiteY3" fmla="*/ 57317 h 5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57317">
                <a:moveTo>
                  <a:pt x="0" y="9692"/>
                </a:moveTo>
                <a:cubicBezTo>
                  <a:pt x="21233" y="4334"/>
                  <a:pt x="42466" y="-1024"/>
                  <a:pt x="66675" y="167"/>
                </a:cubicBezTo>
                <a:cubicBezTo>
                  <a:pt x="90884" y="1358"/>
                  <a:pt x="118269" y="7311"/>
                  <a:pt x="145256" y="16836"/>
                </a:cubicBezTo>
                <a:cubicBezTo>
                  <a:pt x="172243" y="26361"/>
                  <a:pt x="228600" y="57317"/>
                  <a:pt x="228600" y="5731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7" name="Прямая со стрелкой 256"/>
          <p:cNvCxnSpPr>
            <a:endCxn id="255" idx="1"/>
          </p:cNvCxnSpPr>
          <p:nvPr/>
        </p:nvCxnSpPr>
        <p:spPr>
          <a:xfrm flipV="1">
            <a:off x="6053781" y="3739599"/>
            <a:ext cx="131293" cy="36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/>
          <p:nvPr/>
        </p:nvCxnSpPr>
        <p:spPr>
          <a:xfrm flipH="1" flipV="1">
            <a:off x="6308513" y="3776198"/>
            <a:ext cx="89500" cy="81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6113007" y="3439989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b="1" dirty="0">
                <a:solidFill>
                  <a:srgbClr val="333333"/>
                </a:solidFill>
                <a:latin typeface="Palatino Linotype" panose="02040502050505030304" pitchFamily="18" charset="0"/>
              </a:rPr>
              <a:t>γ</a:t>
            </a:r>
            <a:endParaRPr lang="ru-RU" sz="1400" dirty="0">
              <a:latin typeface="Palatino Linotype" panose="02040502050505030304" pitchFamily="18" charset="0"/>
            </a:endParaRPr>
          </a:p>
        </p:txBody>
      </p:sp>
      <p:cxnSp>
        <p:nvCxnSpPr>
          <p:cNvPr id="269" name="Прямая соединительная линия 268"/>
          <p:cNvCxnSpPr/>
          <p:nvPr/>
        </p:nvCxnSpPr>
        <p:spPr>
          <a:xfrm flipV="1">
            <a:off x="6181725" y="4115433"/>
            <a:ext cx="0" cy="32256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/>
          <p:cNvCxnSpPr/>
          <p:nvPr/>
        </p:nvCxnSpPr>
        <p:spPr>
          <a:xfrm flipV="1">
            <a:off x="7090570" y="4115433"/>
            <a:ext cx="0" cy="32256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Прямая со стрелкой 272"/>
          <p:cNvCxnSpPr/>
          <p:nvPr/>
        </p:nvCxnSpPr>
        <p:spPr>
          <a:xfrm>
            <a:off x="6185074" y="4363244"/>
            <a:ext cx="908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6490177" y="4037891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s</a:t>
            </a:r>
            <a:endParaRPr lang="ru-RU" sz="2000" dirty="0">
              <a:latin typeface="Palatino Linotype" panose="02040502050505030304" pitchFamily="18" charset="0"/>
            </a:endParaRPr>
          </a:p>
        </p:txBody>
      </p:sp>
      <p:cxnSp>
        <p:nvCxnSpPr>
          <p:cNvPr id="278" name="Прямая со стрелкой 277"/>
          <p:cNvCxnSpPr/>
          <p:nvPr/>
        </p:nvCxnSpPr>
        <p:spPr>
          <a:xfrm>
            <a:off x="6807508" y="3047652"/>
            <a:ext cx="2905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6799318" y="274279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latin typeface="Palatino Linotype" panose="02040502050505030304" pitchFamily="18" charset="0"/>
              </a:rPr>
              <a:t>τ</a:t>
            </a:r>
            <a:endParaRPr lang="ru-RU" sz="2000" dirty="0">
              <a:latin typeface="Palatino Linotype" panose="02040502050505030304" pitchFamily="18" charset="0"/>
            </a:endParaRPr>
          </a:p>
        </p:txBody>
      </p:sp>
      <p:cxnSp>
        <p:nvCxnSpPr>
          <p:cNvPr id="281" name="Прямая со стрелкой 280"/>
          <p:cNvCxnSpPr/>
          <p:nvPr/>
        </p:nvCxnSpPr>
        <p:spPr>
          <a:xfrm flipV="1">
            <a:off x="7345485" y="3350537"/>
            <a:ext cx="115718" cy="335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7434715" y="3330018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latin typeface="Palatino Linotype" panose="02040502050505030304" pitchFamily="18" charset="0"/>
              </a:rPr>
              <a:t>τ</a:t>
            </a:r>
            <a:r>
              <a:rPr lang="en-US" sz="2000" b="1" dirty="0" smtClean="0">
                <a:latin typeface="Palatino Linotype" panose="02040502050505030304" pitchFamily="18" charset="0"/>
              </a:rPr>
              <a:t>`</a:t>
            </a:r>
            <a:endParaRPr lang="ru-RU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8275" y="2351315"/>
            <a:ext cx="3030582" cy="22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88275" y="1367246"/>
            <a:ext cx="3030582" cy="984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88275" y="4641668"/>
            <a:ext cx="3030582" cy="98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64855" y="4480560"/>
            <a:ext cx="3030582" cy="22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/profile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783578" y="2843349"/>
            <a:ext cx="3030582" cy="22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/login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52005" y="292020"/>
            <a:ext cx="3030582" cy="22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reg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1"/>
            <a:endCxn id="2" idx="3"/>
          </p:cNvCxnSpPr>
          <p:nvPr/>
        </p:nvCxnSpPr>
        <p:spPr>
          <a:xfrm flipH="1">
            <a:off x="3918857" y="1437197"/>
            <a:ext cx="1733148" cy="205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1"/>
            <a:endCxn id="2" idx="3"/>
          </p:cNvCxnSpPr>
          <p:nvPr/>
        </p:nvCxnSpPr>
        <p:spPr>
          <a:xfrm flipH="1" flipV="1">
            <a:off x="3918857" y="3496492"/>
            <a:ext cx="4864721" cy="49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1"/>
            <a:endCxn id="2" idx="3"/>
          </p:cNvCxnSpPr>
          <p:nvPr/>
        </p:nvCxnSpPr>
        <p:spPr>
          <a:xfrm flipH="1" flipV="1">
            <a:off x="3918857" y="3496492"/>
            <a:ext cx="845998" cy="212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Овал 42"/>
          <p:cNvSpPr/>
          <p:nvPr/>
        </p:nvSpPr>
        <p:spPr>
          <a:xfrm>
            <a:off x="3748569" y="2920080"/>
            <a:ext cx="99468" cy="762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>
            <a:stCxn id="8" idx="2"/>
          </p:cNvCxnSpPr>
          <p:nvPr/>
        </p:nvCxnSpPr>
        <p:spPr>
          <a:xfrm>
            <a:off x="2518456" y="2590799"/>
            <a:ext cx="1279847" cy="36228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flipH="1">
            <a:off x="1826795" y="2590800"/>
            <a:ext cx="2005" cy="225391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Полилиния 7"/>
          <p:cNvSpPr/>
          <p:nvPr/>
        </p:nvSpPr>
        <p:spPr>
          <a:xfrm>
            <a:off x="1826796" y="2590799"/>
            <a:ext cx="691660" cy="2235201"/>
          </a:xfrm>
          <a:custGeom>
            <a:avLst/>
            <a:gdLst>
              <a:gd name="connsiteX0" fmla="*/ 0 w 2070100"/>
              <a:gd name="connsiteY0" fmla="*/ 3098800 h 3098800"/>
              <a:gd name="connsiteX1" fmla="*/ 711200 w 2070100"/>
              <a:gd name="connsiteY1" fmla="*/ 863600 h 3098800"/>
              <a:gd name="connsiteX2" fmla="*/ 2070100 w 2070100"/>
              <a:gd name="connsiteY2" fmla="*/ 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100" h="3098800">
                <a:moveTo>
                  <a:pt x="0" y="3098800"/>
                </a:moveTo>
                <a:cubicBezTo>
                  <a:pt x="183091" y="2239433"/>
                  <a:pt x="366183" y="1380067"/>
                  <a:pt x="711200" y="863600"/>
                </a:cubicBezTo>
                <a:cubicBezTo>
                  <a:pt x="1056217" y="347133"/>
                  <a:pt x="1640417" y="192617"/>
                  <a:pt x="2070100" y="0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826795" y="2590800"/>
            <a:ext cx="155140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378200" y="2590800"/>
            <a:ext cx="420103" cy="3622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4916" y="200602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247955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1155121" y="2590799"/>
            <a:ext cx="65739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89989" y="204718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1194285" y="3544133"/>
            <a:ext cx="761516" cy="29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155121" y="3835400"/>
            <a:ext cx="800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/>
          <p:nvPr/>
        </p:nvCxnSpPr>
        <p:spPr>
          <a:xfrm rot="5400000" flipH="1" flipV="1">
            <a:off x="1221188" y="3694134"/>
            <a:ext cx="231140" cy="51392"/>
          </a:xfrm>
          <a:prstGeom prst="curvedConnector3">
            <a:avLst>
              <a:gd name="adj1" fmla="val 89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0244" y="340420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1618" y="377527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3316769" y="2552654"/>
            <a:ext cx="99468" cy="762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52" y="1944662"/>
            <a:ext cx="3438496" cy="2919085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9300754" y="3152503"/>
            <a:ext cx="1140823" cy="8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6694653" y="2133600"/>
            <a:ext cx="1003724" cy="495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6305006" y="3975329"/>
            <a:ext cx="714103" cy="5444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62057" y="165227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00553" y="269083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4855" y="397532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391287" y="1759131"/>
            <a:ext cx="4359341" cy="2754989"/>
          </a:xfrm>
          <a:custGeom>
            <a:avLst/>
            <a:gdLst>
              <a:gd name="connsiteX0" fmla="*/ 283729 w 2965700"/>
              <a:gd name="connsiteY0" fmla="*/ 820868 h 1668681"/>
              <a:gd name="connsiteX1" fmla="*/ 1067501 w 2965700"/>
              <a:gd name="connsiteY1" fmla="*/ 54514 h 1668681"/>
              <a:gd name="connsiteX2" fmla="*/ 2338952 w 2965700"/>
              <a:gd name="connsiteY2" fmla="*/ 132891 h 1668681"/>
              <a:gd name="connsiteX3" fmla="*/ 2948552 w 2965700"/>
              <a:gd name="connsiteY3" fmla="*/ 698948 h 1668681"/>
              <a:gd name="connsiteX4" fmla="*/ 2713421 w 2965700"/>
              <a:gd name="connsiteY4" fmla="*/ 1212754 h 1668681"/>
              <a:gd name="connsiteX5" fmla="*/ 1851272 w 2965700"/>
              <a:gd name="connsiteY5" fmla="*/ 1500137 h 1668681"/>
              <a:gd name="connsiteX6" fmla="*/ 1050084 w 2965700"/>
              <a:gd name="connsiteY6" fmla="*/ 1665600 h 1668681"/>
              <a:gd name="connsiteX7" fmla="*/ 39889 w 2965700"/>
              <a:gd name="connsiteY7" fmla="*/ 1360800 h 1668681"/>
              <a:gd name="connsiteX8" fmla="*/ 283729 w 2965700"/>
              <a:gd name="connsiteY8" fmla="*/ 820868 h 166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5700" h="1668681">
                <a:moveTo>
                  <a:pt x="283729" y="820868"/>
                </a:moveTo>
                <a:cubicBezTo>
                  <a:pt x="454998" y="603154"/>
                  <a:pt x="724964" y="169177"/>
                  <a:pt x="1067501" y="54514"/>
                </a:cubicBezTo>
                <a:cubicBezTo>
                  <a:pt x="1410038" y="-60149"/>
                  <a:pt x="2025444" y="25485"/>
                  <a:pt x="2338952" y="132891"/>
                </a:cubicBezTo>
                <a:cubicBezTo>
                  <a:pt x="2652460" y="240297"/>
                  <a:pt x="2886141" y="518971"/>
                  <a:pt x="2948552" y="698948"/>
                </a:cubicBezTo>
                <a:cubicBezTo>
                  <a:pt x="3010963" y="878925"/>
                  <a:pt x="2896301" y="1079223"/>
                  <a:pt x="2713421" y="1212754"/>
                </a:cubicBezTo>
                <a:cubicBezTo>
                  <a:pt x="2530541" y="1346285"/>
                  <a:pt x="2128495" y="1424663"/>
                  <a:pt x="1851272" y="1500137"/>
                </a:cubicBezTo>
                <a:cubicBezTo>
                  <a:pt x="1574049" y="1575611"/>
                  <a:pt x="1351981" y="1688823"/>
                  <a:pt x="1050084" y="1665600"/>
                </a:cubicBezTo>
                <a:cubicBezTo>
                  <a:pt x="748187" y="1642377"/>
                  <a:pt x="166163" y="1503040"/>
                  <a:pt x="39889" y="1360800"/>
                </a:cubicBezTo>
                <a:cubicBezTo>
                  <a:pt x="-86385" y="1218560"/>
                  <a:pt x="112460" y="1038582"/>
                  <a:pt x="283729" y="82086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014">
            <a:off x="4711796" y="4357130"/>
            <a:ext cx="611423" cy="3690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09645">
            <a:off x="7505877" y="2758732"/>
            <a:ext cx="611423" cy="3690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6780">
            <a:off x="4179526" y="1925779"/>
            <a:ext cx="611423" cy="369057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V="1">
            <a:off x="4128569" y="2692673"/>
            <a:ext cx="714103" cy="715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4333389" y="3196377"/>
            <a:ext cx="656791" cy="424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4969422" y="3136625"/>
            <a:ext cx="96170" cy="961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4285304" y="3571088"/>
            <a:ext cx="96170" cy="961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4086724" y="3345553"/>
            <a:ext cx="96170" cy="961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788347" y="2644588"/>
            <a:ext cx="96170" cy="961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5535827" y="3127816"/>
            <a:ext cx="278646" cy="443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5795673" y="3252788"/>
            <a:ext cx="490827" cy="304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 rot="19677687">
            <a:off x="5776556" y="3389420"/>
            <a:ext cx="126670" cy="11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5805636" y="2574067"/>
            <a:ext cx="159988" cy="472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5948683" y="2629807"/>
            <a:ext cx="319231" cy="411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365587">
            <a:off x="4623327" y="334721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 rot="18913600">
            <a:off x="4053673" y="275015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ru-RU" dirty="0" smtClean="0"/>
              <a:t>+</a:t>
            </a:r>
            <a:r>
              <a:rPr lang="el-GR" dirty="0" smtClean="0"/>
              <a:t>Δ</a:t>
            </a:r>
            <a:r>
              <a:rPr lang="en-US" dirty="0"/>
              <a:t>S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5277850" y="29348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600547" y="349808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56487" y="31505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468425" y="229290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757875" y="29431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232185" y="239059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6104184" y="1184743"/>
            <a:ext cx="446609" cy="93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73373" y="11026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9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Прямая соединительная линия 116"/>
          <p:cNvCxnSpPr/>
          <p:nvPr/>
        </p:nvCxnSpPr>
        <p:spPr>
          <a:xfrm>
            <a:off x="2649937" y="4803262"/>
            <a:ext cx="8090" cy="2741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Блок-схема: память с прямым доступом 2"/>
          <p:cNvSpPr/>
          <p:nvPr/>
        </p:nvSpPr>
        <p:spPr>
          <a:xfrm rot="1190776">
            <a:off x="1604548" y="2237753"/>
            <a:ext cx="865835" cy="978264"/>
          </a:xfrm>
          <a:prstGeom prst="flowChartMagneticDru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Блок-схема: память с прямым доступом 3"/>
          <p:cNvSpPr/>
          <p:nvPr/>
        </p:nvSpPr>
        <p:spPr>
          <a:xfrm rot="1145722">
            <a:off x="2112547" y="2421901"/>
            <a:ext cx="865835" cy="978264"/>
          </a:xfrm>
          <a:prstGeom prst="flowChartMagneticDru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2100601" y="2343150"/>
            <a:ext cx="435635" cy="933450"/>
          </a:xfrm>
          <a:custGeom>
            <a:avLst/>
            <a:gdLst>
              <a:gd name="connsiteX0" fmla="*/ 299699 w 435635"/>
              <a:gd name="connsiteY0" fmla="*/ 0 h 933450"/>
              <a:gd name="connsiteX1" fmla="*/ 426699 w 435635"/>
              <a:gd name="connsiteY1" fmla="*/ 95250 h 933450"/>
              <a:gd name="connsiteX2" fmla="*/ 413999 w 435635"/>
              <a:gd name="connsiteY2" fmla="*/ 368300 h 933450"/>
              <a:gd name="connsiteX3" fmla="*/ 325099 w 435635"/>
              <a:gd name="connsiteY3" fmla="*/ 647700 h 933450"/>
              <a:gd name="connsiteX4" fmla="*/ 198099 w 435635"/>
              <a:gd name="connsiteY4" fmla="*/ 838200 h 933450"/>
              <a:gd name="connsiteX5" fmla="*/ 1249 w 435635"/>
              <a:gd name="connsiteY5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635" h="933450">
                <a:moveTo>
                  <a:pt x="299699" y="0"/>
                </a:moveTo>
                <a:cubicBezTo>
                  <a:pt x="353674" y="16933"/>
                  <a:pt x="407649" y="33867"/>
                  <a:pt x="426699" y="95250"/>
                </a:cubicBezTo>
                <a:cubicBezTo>
                  <a:pt x="445749" y="156633"/>
                  <a:pt x="430932" y="276225"/>
                  <a:pt x="413999" y="368300"/>
                </a:cubicBezTo>
                <a:cubicBezTo>
                  <a:pt x="397066" y="460375"/>
                  <a:pt x="361082" y="569383"/>
                  <a:pt x="325099" y="647700"/>
                </a:cubicBezTo>
                <a:cubicBezTo>
                  <a:pt x="289116" y="726017"/>
                  <a:pt x="252074" y="790575"/>
                  <a:pt x="198099" y="838200"/>
                </a:cubicBezTo>
                <a:cubicBezTo>
                  <a:pt x="144124" y="885825"/>
                  <a:pt x="-15684" y="916517"/>
                  <a:pt x="1249" y="93345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память с прямым доступом 14"/>
          <p:cNvSpPr/>
          <p:nvPr/>
        </p:nvSpPr>
        <p:spPr>
          <a:xfrm rot="1259020">
            <a:off x="4498340" y="2291056"/>
            <a:ext cx="865835" cy="978264"/>
          </a:xfrm>
          <a:prstGeom prst="flowChartMagneticDru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 rot="1188874">
            <a:off x="5060348" y="2406828"/>
            <a:ext cx="280607" cy="966123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1308100" y="2857500"/>
            <a:ext cx="539750" cy="374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2583131" y="2241550"/>
            <a:ext cx="425103" cy="47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1616727" y="2328077"/>
            <a:ext cx="172739" cy="18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710842" y="2241550"/>
            <a:ext cx="172739" cy="18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795867" y="2168466"/>
            <a:ext cx="172739" cy="18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2260425" y="2781433"/>
            <a:ext cx="50975" cy="515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483884" y="2366004"/>
            <a:ext cx="172739" cy="18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577999" y="2279477"/>
            <a:ext cx="172739" cy="18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663024" y="2206393"/>
            <a:ext cx="172739" cy="18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4241015" y="3044825"/>
            <a:ext cx="539750" cy="374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09486" y="283294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80255" y="1872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021937" y="301760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637620" y="192779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/>
              <a:t>n</a:t>
            </a:r>
            <a:endParaRPr lang="ru-RU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309005" y="1938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 rot="1205421">
            <a:off x="5119689" y="2780811"/>
            <a:ext cx="161924" cy="153378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/>
          <p:nvPr/>
        </p:nvCxnSpPr>
        <p:spPr>
          <a:xfrm flipV="1">
            <a:off x="5193365" y="2456741"/>
            <a:ext cx="816989" cy="390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193365" y="2836684"/>
            <a:ext cx="870277" cy="1809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Полилиния 47"/>
          <p:cNvSpPr/>
          <p:nvPr/>
        </p:nvSpPr>
        <p:spPr>
          <a:xfrm>
            <a:off x="5207000" y="2895600"/>
            <a:ext cx="260350" cy="584200"/>
          </a:xfrm>
          <a:custGeom>
            <a:avLst/>
            <a:gdLst>
              <a:gd name="connsiteX0" fmla="*/ 0 w 260350"/>
              <a:gd name="connsiteY0" fmla="*/ 0 h 584200"/>
              <a:gd name="connsiteX1" fmla="*/ 196850 w 260350"/>
              <a:gd name="connsiteY1" fmla="*/ 266700 h 584200"/>
              <a:gd name="connsiteX2" fmla="*/ 260350 w 260350"/>
              <a:gd name="connsiteY2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584200">
                <a:moveTo>
                  <a:pt x="0" y="0"/>
                </a:moveTo>
                <a:cubicBezTo>
                  <a:pt x="76729" y="84666"/>
                  <a:pt x="153458" y="169333"/>
                  <a:pt x="196850" y="266700"/>
                </a:cubicBezTo>
                <a:cubicBezTo>
                  <a:pt x="240242" y="364067"/>
                  <a:pt x="234950" y="528108"/>
                  <a:pt x="260350" y="5842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5947391" y="2662643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ν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736734" y="2110343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aseline="-25000" dirty="0" smtClean="0"/>
              <a:t>Δ</a:t>
            </a:r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5829300" y="2168465"/>
            <a:ext cx="2708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5430793" y="3234809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aseline="-25000" dirty="0" smtClean="0">
                <a:solidFill>
                  <a:srgbClr val="FF0000"/>
                </a:solidFill>
              </a:rPr>
              <a:t>Δ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Блок-схема: память с прямым доступом 57"/>
          <p:cNvSpPr/>
          <p:nvPr/>
        </p:nvSpPr>
        <p:spPr>
          <a:xfrm>
            <a:off x="1543433" y="4600102"/>
            <a:ext cx="865835" cy="978264"/>
          </a:xfrm>
          <a:prstGeom prst="flowChartMagneticDru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 rot="21529854">
            <a:off x="2130502" y="4599986"/>
            <a:ext cx="280877" cy="972314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1810154" y="4498311"/>
            <a:ext cx="97467" cy="16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1371087" y="5356018"/>
            <a:ext cx="310388" cy="456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23594" y="535601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1528228" y="42118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ru-RU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 flipV="1">
            <a:off x="2268339" y="5063904"/>
            <a:ext cx="739895" cy="1353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2978190" y="4790683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ν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2621990" y="4488851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aseline="-25000" dirty="0" smtClean="0"/>
              <a:t>Δ</a:t>
            </a:r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2728028" y="4563611"/>
            <a:ext cx="2501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1714274" y="4555229"/>
            <a:ext cx="97467" cy="16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1616727" y="4603124"/>
            <a:ext cx="97467" cy="16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flipV="1">
            <a:off x="2291252" y="4800950"/>
            <a:ext cx="358685" cy="592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2282029" y="4790683"/>
            <a:ext cx="383585" cy="298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>
          <a:xfrm flipH="1" flipV="1">
            <a:off x="2291252" y="4795015"/>
            <a:ext cx="2018" cy="247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 rot="20340980">
            <a:off x="2267782" y="5042744"/>
            <a:ext cx="50975" cy="515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5" name="Прямая со стрелкой 114"/>
          <p:cNvCxnSpPr/>
          <p:nvPr/>
        </p:nvCxnSpPr>
        <p:spPr>
          <a:xfrm flipV="1">
            <a:off x="2326290" y="5076483"/>
            <a:ext cx="347414" cy="4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2406622" y="50353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92D050"/>
                </a:solidFill>
                <a:latin typeface="arial" panose="020B0604020202020204" pitchFamily="34" charset="0"/>
              </a:rPr>
              <a:t>σ</a:t>
            </a:r>
            <a:r>
              <a:rPr lang="el-GR" b="1" baseline="-25000" dirty="0" smtClean="0">
                <a:solidFill>
                  <a:srgbClr val="92D050"/>
                </a:solidFill>
                <a:latin typeface="palatino linotype" panose="02040502050505030304" pitchFamily="18" charset="0"/>
              </a:rPr>
              <a:t>ν</a:t>
            </a:r>
            <a:endParaRPr lang="ru-RU" baseline="-25000" dirty="0">
              <a:solidFill>
                <a:srgbClr val="92D050"/>
              </a:solidFill>
            </a:endParaRPr>
          </a:p>
        </p:txBody>
      </p:sp>
      <p:sp>
        <p:nvSpPr>
          <p:cNvPr id="127" name="Полилиния 126"/>
          <p:cNvSpPr/>
          <p:nvPr/>
        </p:nvSpPr>
        <p:spPr>
          <a:xfrm>
            <a:off x="2297906" y="4529138"/>
            <a:ext cx="185738" cy="328612"/>
          </a:xfrm>
          <a:custGeom>
            <a:avLst/>
            <a:gdLst>
              <a:gd name="connsiteX0" fmla="*/ 0 w 185738"/>
              <a:gd name="connsiteY0" fmla="*/ 328612 h 328612"/>
              <a:gd name="connsiteX1" fmla="*/ 157163 w 185738"/>
              <a:gd name="connsiteY1" fmla="*/ 204787 h 328612"/>
              <a:gd name="connsiteX2" fmla="*/ 185738 w 185738"/>
              <a:gd name="connsiteY2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28612">
                <a:moveTo>
                  <a:pt x="0" y="328612"/>
                </a:moveTo>
                <a:cubicBezTo>
                  <a:pt x="63103" y="294084"/>
                  <a:pt x="126207" y="259556"/>
                  <a:pt x="157163" y="204787"/>
                </a:cubicBezTo>
                <a:cubicBezTo>
                  <a:pt x="188119" y="150018"/>
                  <a:pt x="179785" y="30559"/>
                  <a:pt x="185738" y="0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TextBox 127"/>
          <p:cNvSpPr txBox="1"/>
          <p:nvPr/>
        </p:nvSpPr>
        <p:spPr>
          <a:xfrm>
            <a:off x="2340154" y="42333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accent2"/>
                </a:solidFill>
              </a:rPr>
              <a:t>τ</a:t>
            </a:r>
            <a:r>
              <a:rPr lang="el-GR" b="1" baseline="-25000" dirty="0" smtClean="0">
                <a:solidFill>
                  <a:schemeClr val="accent2"/>
                </a:solidFill>
                <a:latin typeface="palatino linotype" panose="02040502050505030304" pitchFamily="18" charset="0"/>
              </a:rPr>
              <a:t>ν</a:t>
            </a:r>
            <a:endParaRPr lang="ru-RU" baseline="-25000" dirty="0">
              <a:solidFill>
                <a:schemeClr val="accent2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7981950" y="3245271"/>
            <a:ext cx="0" cy="940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7981950" y="4172792"/>
            <a:ext cx="1127125" cy="6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7978775" y="3616325"/>
            <a:ext cx="419100" cy="561975"/>
          </a:xfrm>
          <a:custGeom>
            <a:avLst/>
            <a:gdLst>
              <a:gd name="connsiteX0" fmla="*/ 0 w 419100"/>
              <a:gd name="connsiteY0" fmla="*/ 561975 h 561975"/>
              <a:gd name="connsiteX1" fmla="*/ 63500 w 419100"/>
              <a:gd name="connsiteY1" fmla="*/ 365125 h 561975"/>
              <a:gd name="connsiteX2" fmla="*/ 146050 w 419100"/>
              <a:gd name="connsiteY2" fmla="*/ 177800 h 561975"/>
              <a:gd name="connsiteX3" fmla="*/ 273050 w 419100"/>
              <a:gd name="connsiteY3" fmla="*/ 60325 h 561975"/>
              <a:gd name="connsiteX4" fmla="*/ 419100 w 419100"/>
              <a:gd name="connsiteY4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561975">
                <a:moveTo>
                  <a:pt x="0" y="561975"/>
                </a:moveTo>
                <a:cubicBezTo>
                  <a:pt x="19579" y="495564"/>
                  <a:pt x="39158" y="429154"/>
                  <a:pt x="63500" y="365125"/>
                </a:cubicBezTo>
                <a:cubicBezTo>
                  <a:pt x="87842" y="301096"/>
                  <a:pt x="111125" y="228600"/>
                  <a:pt x="146050" y="177800"/>
                </a:cubicBezTo>
                <a:cubicBezTo>
                  <a:pt x="180975" y="127000"/>
                  <a:pt x="227542" y="89958"/>
                  <a:pt x="273050" y="60325"/>
                </a:cubicBezTo>
                <a:cubicBezTo>
                  <a:pt x="318558" y="30692"/>
                  <a:pt x="368829" y="15346"/>
                  <a:pt x="4191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5-конечная звезда 12"/>
          <p:cNvSpPr/>
          <p:nvPr/>
        </p:nvSpPr>
        <p:spPr>
          <a:xfrm>
            <a:off x="8359893" y="3577786"/>
            <a:ext cx="75964" cy="759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8397816" y="3640741"/>
            <a:ext cx="12700" cy="537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86646" y="310732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 Linotype" panose="02040502050505030304" pitchFamily="18" charset="0"/>
              </a:rPr>
              <a:t>F</a:t>
            </a:r>
            <a:endParaRPr lang="ru-RU" sz="1600" dirty="0">
              <a:latin typeface="Palatino Linotype" panose="0204050205050503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919607" y="410364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baseline="-25000" dirty="0" smtClean="0">
                <a:latin typeface="Palatino Linotype" panose="02040502050505030304" pitchFamily="18" charset="0"/>
              </a:rPr>
              <a:t>Δ</a:t>
            </a:r>
            <a:r>
              <a:rPr lang="en-US" sz="1600" dirty="0" smtClean="0">
                <a:latin typeface="Palatino Linotype" panose="02040502050505030304" pitchFamily="18" charset="0"/>
              </a:rPr>
              <a:t>L</a:t>
            </a:r>
            <a:endParaRPr lang="ru-RU" sz="1400" dirty="0">
              <a:latin typeface="Palatino Linotype" panose="0204050205050503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359893" y="3665466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Palatino Linotype" panose="02040502050505030304" pitchFamily="18" charset="0"/>
              </a:rPr>
              <a:t>F</a:t>
            </a:r>
            <a:r>
              <a:rPr lang="en-US" sz="1200" baseline="-25000" dirty="0" err="1" smtClean="0">
                <a:latin typeface="Palatino Linotype" panose="02040502050505030304" pitchFamily="18" charset="0"/>
              </a:rPr>
              <a:t>max</a:t>
            </a:r>
            <a:endParaRPr lang="ru-RU" sz="1200" baseline="-25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843833" y="680043"/>
            <a:ext cx="69850" cy="450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26" idx="1"/>
          </p:cNvCxnSpPr>
          <p:nvPr/>
        </p:nvCxnSpPr>
        <p:spPr>
          <a:xfrm>
            <a:off x="843833" y="905468"/>
            <a:ext cx="172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2562671" y="380780"/>
            <a:ext cx="4762" cy="49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1605408" y="397449"/>
            <a:ext cx="4762" cy="49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733870" y="708656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733870" y="810050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730337" y="908392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730114" y="1005153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81558" y="2098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1284" y="2098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43833" y="1626174"/>
            <a:ext cx="69850" cy="450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>
            <a:stCxn id="36" idx="1"/>
          </p:cNvCxnSpPr>
          <p:nvPr/>
        </p:nvCxnSpPr>
        <p:spPr>
          <a:xfrm>
            <a:off x="843833" y="1851599"/>
            <a:ext cx="172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2562671" y="1326911"/>
            <a:ext cx="4762" cy="49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733870" y="1654787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733870" y="1756181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730337" y="1854523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730114" y="1951284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41284" y="115599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49" name="Полилиния 48"/>
          <p:cNvSpPr/>
          <p:nvPr/>
        </p:nvSpPr>
        <p:spPr>
          <a:xfrm>
            <a:off x="913683" y="1884938"/>
            <a:ext cx="1682750" cy="247650"/>
          </a:xfrm>
          <a:custGeom>
            <a:avLst/>
            <a:gdLst>
              <a:gd name="connsiteX0" fmla="*/ 0 w 1682750"/>
              <a:gd name="connsiteY0" fmla="*/ 0 h 247650"/>
              <a:gd name="connsiteX1" fmla="*/ 444500 w 1682750"/>
              <a:gd name="connsiteY1" fmla="*/ 50800 h 247650"/>
              <a:gd name="connsiteX2" fmla="*/ 946150 w 1682750"/>
              <a:gd name="connsiteY2" fmla="*/ 133350 h 247650"/>
              <a:gd name="connsiteX3" fmla="*/ 1682750 w 1682750"/>
              <a:gd name="connsiteY3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2750" h="247650">
                <a:moveTo>
                  <a:pt x="0" y="0"/>
                </a:moveTo>
                <a:cubicBezTo>
                  <a:pt x="143404" y="14287"/>
                  <a:pt x="286809" y="28575"/>
                  <a:pt x="444500" y="50800"/>
                </a:cubicBezTo>
                <a:cubicBezTo>
                  <a:pt x="602191" y="73025"/>
                  <a:pt x="946150" y="133350"/>
                  <a:pt x="946150" y="133350"/>
                </a:cubicBezTo>
                <a:lnTo>
                  <a:pt x="1682750" y="247650"/>
                </a:lnTo>
              </a:path>
            </a:pathLst>
          </a:cu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843833" y="2777720"/>
            <a:ext cx="69850" cy="450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единительная линия 53"/>
          <p:cNvCxnSpPr>
            <a:stCxn id="53" idx="1"/>
          </p:cNvCxnSpPr>
          <p:nvPr/>
        </p:nvCxnSpPr>
        <p:spPr>
          <a:xfrm>
            <a:off x="843833" y="3003145"/>
            <a:ext cx="172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V="1">
            <a:off x="733870" y="2806333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733870" y="2907727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730337" y="3006069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730114" y="3102830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>
            <a:off x="1605408" y="2484769"/>
            <a:ext cx="4762" cy="49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81558" y="22971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64" name="Полилиния 63"/>
          <p:cNvSpPr/>
          <p:nvPr/>
        </p:nvSpPr>
        <p:spPr>
          <a:xfrm>
            <a:off x="913312" y="3026228"/>
            <a:ext cx="1615440" cy="358140"/>
          </a:xfrm>
          <a:custGeom>
            <a:avLst/>
            <a:gdLst>
              <a:gd name="connsiteX0" fmla="*/ 0 w 1615440"/>
              <a:gd name="connsiteY0" fmla="*/ 0 h 358140"/>
              <a:gd name="connsiteX1" fmla="*/ 289560 w 1615440"/>
              <a:gd name="connsiteY1" fmla="*/ 45720 h 358140"/>
              <a:gd name="connsiteX2" fmla="*/ 701040 w 1615440"/>
              <a:gd name="connsiteY2" fmla="*/ 144780 h 358140"/>
              <a:gd name="connsiteX3" fmla="*/ 1615440 w 1615440"/>
              <a:gd name="connsiteY3" fmla="*/ 35814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5440" h="358140">
                <a:moveTo>
                  <a:pt x="0" y="0"/>
                </a:moveTo>
                <a:cubicBezTo>
                  <a:pt x="86360" y="10795"/>
                  <a:pt x="172720" y="21590"/>
                  <a:pt x="289560" y="45720"/>
                </a:cubicBezTo>
                <a:cubicBezTo>
                  <a:pt x="406400" y="69850"/>
                  <a:pt x="701040" y="144780"/>
                  <a:pt x="701040" y="144780"/>
                </a:cubicBezTo>
                <a:lnTo>
                  <a:pt x="1615440" y="358140"/>
                </a:lnTo>
              </a:path>
            </a:pathLst>
          </a:cu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1971957" y="805417"/>
            <a:ext cx="2463" cy="2838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V="1">
            <a:off x="1916712" y="1979185"/>
            <a:ext cx="110490" cy="137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V="1">
            <a:off x="1916712" y="1766053"/>
            <a:ext cx="110490" cy="137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V="1">
            <a:off x="1916712" y="2934285"/>
            <a:ext cx="110490" cy="137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V="1">
            <a:off x="1916712" y="3197771"/>
            <a:ext cx="110490" cy="137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1374452" y="1527057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b="1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δ</a:t>
            </a:r>
            <a:r>
              <a:rPr lang="en-US" sz="1400" b="1" baseline="-25000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A</a:t>
            </a:r>
            <a:r>
              <a:rPr lang="en-US" sz="1400" b="1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(F</a:t>
            </a:r>
            <a:r>
              <a:rPr lang="en-US" sz="1400" b="1" baseline="-25000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1</a:t>
            </a:r>
            <a:r>
              <a:rPr lang="en-US" sz="1400" b="1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)</a:t>
            </a:r>
            <a:endParaRPr lang="ru-RU" sz="14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1815562" y="502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1934072" y="259995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b="1" dirty="0">
                <a:solidFill>
                  <a:srgbClr val="202122"/>
                </a:solidFill>
                <a:latin typeface="palatino linotype" panose="02040502050505030304" pitchFamily="18" charset="0"/>
              </a:rPr>
              <a:t>δ</a:t>
            </a:r>
            <a:r>
              <a:rPr lang="en-US" sz="1400" b="1" baseline="-25000" dirty="0">
                <a:solidFill>
                  <a:srgbClr val="202122"/>
                </a:solidFill>
                <a:latin typeface="palatino linotype" panose="02040502050505030304" pitchFamily="18" charset="0"/>
              </a:rPr>
              <a:t>A</a:t>
            </a:r>
            <a:r>
              <a:rPr lang="en-US" sz="1400" b="1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(F</a:t>
            </a:r>
            <a:r>
              <a:rPr lang="en-US" sz="1400" b="1" baseline="-25000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2</a:t>
            </a:r>
            <a:r>
              <a:rPr lang="en-US" sz="1400" b="1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)</a:t>
            </a:r>
            <a:endParaRPr lang="ru-RU" sz="1400" baseline="-250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43833" y="4840543"/>
            <a:ext cx="69850" cy="450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/>
          <p:cNvCxnSpPr>
            <a:stCxn id="39" idx="1"/>
          </p:cNvCxnSpPr>
          <p:nvPr/>
        </p:nvCxnSpPr>
        <p:spPr>
          <a:xfrm>
            <a:off x="843833" y="5065968"/>
            <a:ext cx="172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562671" y="4541280"/>
            <a:ext cx="4762" cy="49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605408" y="4557949"/>
            <a:ext cx="4762" cy="49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733870" y="4869156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733870" y="4970550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730337" y="5068892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730114" y="5165653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81558" y="43703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241284" y="43703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1815562" y="46632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969623" y="5032630"/>
            <a:ext cx="278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2969623" y="5165653"/>
            <a:ext cx="278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3650487" y="4847610"/>
            <a:ext cx="69850" cy="450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>
            <a:stCxn id="67" idx="1"/>
          </p:cNvCxnSpPr>
          <p:nvPr/>
        </p:nvCxnSpPr>
        <p:spPr>
          <a:xfrm>
            <a:off x="3650487" y="5073035"/>
            <a:ext cx="172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5369325" y="4548347"/>
            <a:ext cx="4762" cy="49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3540524" y="4876223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V="1">
            <a:off x="3540524" y="4977617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3536991" y="5075959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V="1">
            <a:off x="3536768" y="5172720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047938" y="43774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4622216" y="46703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6700348" y="4846708"/>
            <a:ext cx="69850" cy="450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единительная линия 85"/>
          <p:cNvCxnSpPr>
            <a:stCxn id="85" idx="1"/>
          </p:cNvCxnSpPr>
          <p:nvPr/>
        </p:nvCxnSpPr>
        <p:spPr>
          <a:xfrm>
            <a:off x="6700348" y="5072133"/>
            <a:ext cx="172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H="1">
            <a:off x="7461923" y="4564114"/>
            <a:ext cx="4762" cy="49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V="1">
            <a:off x="6590385" y="4875321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V="1">
            <a:off x="6590385" y="4976715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flipV="1">
            <a:off x="6586852" y="5075057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V="1">
            <a:off x="6586629" y="5171818"/>
            <a:ext cx="144888" cy="96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38073" y="43765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95" name="TextBox 94"/>
          <p:cNvSpPr txBox="1"/>
          <p:nvPr/>
        </p:nvSpPr>
        <p:spPr>
          <a:xfrm>
            <a:off x="7672077" y="46694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cxnSp>
        <p:nvCxnSpPr>
          <p:cNvPr id="96" name="Прямая соединительная линия 95"/>
          <p:cNvCxnSpPr/>
          <p:nvPr/>
        </p:nvCxnSpPr>
        <p:spPr>
          <a:xfrm>
            <a:off x="5917474" y="5065968"/>
            <a:ext cx="278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6056811" y="4955864"/>
            <a:ext cx="0" cy="2168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Полилиния 97"/>
          <p:cNvSpPr/>
          <p:nvPr/>
        </p:nvSpPr>
        <p:spPr>
          <a:xfrm>
            <a:off x="3703227" y="5101314"/>
            <a:ext cx="1682750" cy="247650"/>
          </a:xfrm>
          <a:custGeom>
            <a:avLst/>
            <a:gdLst>
              <a:gd name="connsiteX0" fmla="*/ 0 w 1682750"/>
              <a:gd name="connsiteY0" fmla="*/ 0 h 247650"/>
              <a:gd name="connsiteX1" fmla="*/ 444500 w 1682750"/>
              <a:gd name="connsiteY1" fmla="*/ 50800 h 247650"/>
              <a:gd name="connsiteX2" fmla="*/ 946150 w 1682750"/>
              <a:gd name="connsiteY2" fmla="*/ 133350 h 247650"/>
              <a:gd name="connsiteX3" fmla="*/ 1682750 w 1682750"/>
              <a:gd name="connsiteY3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2750" h="247650">
                <a:moveTo>
                  <a:pt x="0" y="0"/>
                </a:moveTo>
                <a:cubicBezTo>
                  <a:pt x="143404" y="14287"/>
                  <a:pt x="286809" y="28575"/>
                  <a:pt x="444500" y="50800"/>
                </a:cubicBezTo>
                <a:cubicBezTo>
                  <a:pt x="602191" y="73025"/>
                  <a:pt x="946150" y="133350"/>
                  <a:pt x="946150" y="133350"/>
                </a:cubicBezTo>
                <a:lnTo>
                  <a:pt x="1682750" y="247650"/>
                </a:lnTo>
              </a:path>
            </a:pathLst>
          </a:cu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олилиния 99"/>
          <p:cNvSpPr/>
          <p:nvPr/>
        </p:nvSpPr>
        <p:spPr>
          <a:xfrm>
            <a:off x="6735273" y="5083344"/>
            <a:ext cx="1615440" cy="358140"/>
          </a:xfrm>
          <a:custGeom>
            <a:avLst/>
            <a:gdLst>
              <a:gd name="connsiteX0" fmla="*/ 0 w 1615440"/>
              <a:gd name="connsiteY0" fmla="*/ 0 h 358140"/>
              <a:gd name="connsiteX1" fmla="*/ 289560 w 1615440"/>
              <a:gd name="connsiteY1" fmla="*/ 45720 h 358140"/>
              <a:gd name="connsiteX2" fmla="*/ 701040 w 1615440"/>
              <a:gd name="connsiteY2" fmla="*/ 144780 h 358140"/>
              <a:gd name="connsiteX3" fmla="*/ 1615440 w 1615440"/>
              <a:gd name="connsiteY3" fmla="*/ 35814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5440" h="358140">
                <a:moveTo>
                  <a:pt x="0" y="0"/>
                </a:moveTo>
                <a:cubicBezTo>
                  <a:pt x="86360" y="10795"/>
                  <a:pt x="172720" y="21590"/>
                  <a:pt x="289560" y="45720"/>
                </a:cubicBezTo>
                <a:cubicBezTo>
                  <a:pt x="406400" y="69850"/>
                  <a:pt x="701040" y="144780"/>
                  <a:pt x="701040" y="144780"/>
                </a:cubicBezTo>
                <a:lnTo>
                  <a:pt x="1615440" y="358140"/>
                </a:lnTo>
              </a:path>
            </a:pathLst>
          </a:cu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940526" y="5068389"/>
            <a:ext cx="1611085" cy="409302"/>
          </a:xfrm>
          <a:custGeom>
            <a:avLst/>
            <a:gdLst>
              <a:gd name="connsiteX0" fmla="*/ 0 w 1611085"/>
              <a:gd name="connsiteY0" fmla="*/ 0 h 409302"/>
              <a:gd name="connsiteX1" fmla="*/ 574765 w 1611085"/>
              <a:gd name="connsiteY1" fmla="*/ 139337 h 409302"/>
              <a:gd name="connsiteX2" fmla="*/ 1114697 w 1611085"/>
              <a:gd name="connsiteY2" fmla="*/ 252548 h 409302"/>
              <a:gd name="connsiteX3" fmla="*/ 1611085 w 1611085"/>
              <a:gd name="connsiteY3" fmla="*/ 409302 h 40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409302">
                <a:moveTo>
                  <a:pt x="0" y="0"/>
                </a:moveTo>
                <a:lnTo>
                  <a:pt x="574765" y="139337"/>
                </a:lnTo>
                <a:cubicBezTo>
                  <a:pt x="760548" y="181428"/>
                  <a:pt x="941977" y="207554"/>
                  <a:pt x="1114697" y="252548"/>
                </a:cubicBezTo>
                <a:cubicBezTo>
                  <a:pt x="1287417" y="297542"/>
                  <a:pt x="1449251" y="353422"/>
                  <a:pt x="1611085" y="409302"/>
                </a:cubicBezTo>
              </a:path>
            </a:pathLst>
          </a:cu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flipV="1">
            <a:off x="1929602" y="4994036"/>
            <a:ext cx="110490" cy="137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flipV="1">
            <a:off x="1938987" y="5254526"/>
            <a:ext cx="110490" cy="137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V="1">
            <a:off x="4744196" y="5009062"/>
            <a:ext cx="110490" cy="137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V="1">
            <a:off x="4744196" y="5185666"/>
            <a:ext cx="110490" cy="137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V="1">
            <a:off x="7810296" y="4994035"/>
            <a:ext cx="110490" cy="137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7808211" y="5262414"/>
            <a:ext cx="110490" cy="137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991881" y="5072133"/>
            <a:ext cx="8613" cy="2768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>
            <a:off x="4806579" y="5078582"/>
            <a:ext cx="8613" cy="2233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>
            <a:off x="7863456" y="5101314"/>
            <a:ext cx="8613" cy="22926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Полилиния 14"/>
          <p:cNvSpPr/>
          <p:nvPr/>
        </p:nvSpPr>
        <p:spPr>
          <a:xfrm>
            <a:off x="1737360" y="5189220"/>
            <a:ext cx="266700" cy="320040"/>
          </a:xfrm>
          <a:custGeom>
            <a:avLst/>
            <a:gdLst>
              <a:gd name="connsiteX0" fmla="*/ 266700 w 266700"/>
              <a:gd name="connsiteY0" fmla="*/ 0 h 320040"/>
              <a:gd name="connsiteX1" fmla="*/ 38100 w 266700"/>
              <a:gd name="connsiteY1" fmla="*/ 198120 h 320040"/>
              <a:gd name="connsiteX2" fmla="*/ 0 w 26670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320040">
                <a:moveTo>
                  <a:pt x="266700" y="0"/>
                </a:moveTo>
                <a:cubicBezTo>
                  <a:pt x="174625" y="72390"/>
                  <a:pt x="82550" y="144780"/>
                  <a:pt x="38100" y="198120"/>
                </a:cubicBezTo>
                <a:cubicBezTo>
                  <a:pt x="-6350" y="251460"/>
                  <a:pt x="2540" y="278130"/>
                  <a:pt x="0" y="320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олилиния 109"/>
          <p:cNvSpPr/>
          <p:nvPr/>
        </p:nvSpPr>
        <p:spPr>
          <a:xfrm>
            <a:off x="4562668" y="5165653"/>
            <a:ext cx="266700" cy="320040"/>
          </a:xfrm>
          <a:custGeom>
            <a:avLst/>
            <a:gdLst>
              <a:gd name="connsiteX0" fmla="*/ 266700 w 266700"/>
              <a:gd name="connsiteY0" fmla="*/ 0 h 320040"/>
              <a:gd name="connsiteX1" fmla="*/ 38100 w 266700"/>
              <a:gd name="connsiteY1" fmla="*/ 198120 h 320040"/>
              <a:gd name="connsiteX2" fmla="*/ 0 w 26670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320040">
                <a:moveTo>
                  <a:pt x="266700" y="0"/>
                </a:moveTo>
                <a:cubicBezTo>
                  <a:pt x="174625" y="72390"/>
                  <a:pt x="82550" y="144780"/>
                  <a:pt x="38100" y="198120"/>
                </a:cubicBezTo>
                <a:cubicBezTo>
                  <a:pt x="-6350" y="251460"/>
                  <a:pt x="2540" y="278130"/>
                  <a:pt x="0" y="320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олилиния 110"/>
          <p:cNvSpPr/>
          <p:nvPr/>
        </p:nvSpPr>
        <p:spPr>
          <a:xfrm>
            <a:off x="7605369" y="5205051"/>
            <a:ext cx="266700" cy="320040"/>
          </a:xfrm>
          <a:custGeom>
            <a:avLst/>
            <a:gdLst>
              <a:gd name="connsiteX0" fmla="*/ 266700 w 266700"/>
              <a:gd name="connsiteY0" fmla="*/ 0 h 320040"/>
              <a:gd name="connsiteX1" fmla="*/ 38100 w 266700"/>
              <a:gd name="connsiteY1" fmla="*/ 198120 h 320040"/>
              <a:gd name="connsiteX2" fmla="*/ 0 w 26670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320040">
                <a:moveTo>
                  <a:pt x="266700" y="0"/>
                </a:moveTo>
                <a:cubicBezTo>
                  <a:pt x="174625" y="72390"/>
                  <a:pt x="82550" y="144780"/>
                  <a:pt x="38100" y="198120"/>
                </a:cubicBezTo>
                <a:cubicBezTo>
                  <a:pt x="-6350" y="251460"/>
                  <a:pt x="2540" y="278130"/>
                  <a:pt x="0" y="320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386394" y="537557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202122"/>
                </a:solidFill>
                <a:latin typeface="palatino linotype" panose="02040502050505030304" pitchFamily="18" charset="0"/>
              </a:rPr>
              <a:t>δ</a:t>
            </a:r>
            <a:r>
              <a:rPr lang="en-US" b="1" baseline="-25000" dirty="0">
                <a:solidFill>
                  <a:srgbClr val="202122"/>
                </a:solidFill>
                <a:latin typeface="palatino linotype" panose="02040502050505030304" pitchFamily="18" charset="0"/>
              </a:rPr>
              <a:t>A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239103" y="540268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δ</a:t>
            </a:r>
            <a:r>
              <a:rPr lang="en-US" b="1" baseline="-25000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1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273082" y="539304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δ</a:t>
            </a:r>
            <a:r>
              <a:rPr lang="en-US" b="1" baseline="-25000" dirty="0">
                <a:solidFill>
                  <a:srgbClr val="202122"/>
                </a:solidFill>
                <a:latin typeface="palatino linotype" panose="02040502050505030304" pitchFamily="18" charset="0"/>
              </a:rPr>
              <a:t>2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057862" y="5964674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202122"/>
                </a:solidFill>
                <a:latin typeface="palatino linotype" panose="02040502050505030304" pitchFamily="18" charset="0"/>
              </a:rPr>
              <a:t>δ</a:t>
            </a:r>
            <a:r>
              <a:rPr lang="en-US" b="1" baseline="-25000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A</a:t>
            </a:r>
            <a:r>
              <a:rPr lang="en-US" b="1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 = </a:t>
            </a:r>
            <a:r>
              <a:rPr lang="el-GR" b="1" dirty="0">
                <a:solidFill>
                  <a:srgbClr val="202122"/>
                </a:solidFill>
                <a:latin typeface="palatino linotype" panose="02040502050505030304" pitchFamily="18" charset="0"/>
              </a:rPr>
              <a:t>δ</a:t>
            </a:r>
            <a:r>
              <a:rPr lang="en-US" b="1" baseline="-25000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1</a:t>
            </a:r>
            <a:r>
              <a:rPr lang="en-US" dirty="0" smtClean="0"/>
              <a:t>+</a:t>
            </a:r>
            <a:r>
              <a:rPr lang="el-GR" b="1" dirty="0">
                <a:solidFill>
                  <a:srgbClr val="202122"/>
                </a:solidFill>
                <a:latin typeface="palatino linotype" panose="02040502050505030304" pitchFamily="18" charset="0"/>
              </a:rPr>
              <a:t>δ</a:t>
            </a:r>
            <a:r>
              <a:rPr lang="en-US" b="1" baseline="-25000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2</a:t>
            </a:r>
            <a:r>
              <a:rPr lang="en-US" b="1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4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Прямая соединительная линия 64"/>
          <p:cNvCxnSpPr/>
          <p:nvPr/>
        </p:nvCxnSpPr>
        <p:spPr>
          <a:xfrm>
            <a:off x="4553951" y="2524282"/>
            <a:ext cx="0" cy="1300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506855" y="1289545"/>
            <a:ext cx="2674620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255395" y="1651495"/>
            <a:ext cx="3135630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35579" y="2860791"/>
            <a:ext cx="708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820151" y="2847596"/>
            <a:ext cx="693420" cy="3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4931" y="2461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798695" y="2461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513571" y="2524282"/>
            <a:ext cx="3040380" cy="646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002030" y="2860791"/>
            <a:ext cx="4191000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9933878" y="441703"/>
            <a:ext cx="1333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9933878" y="1112263"/>
            <a:ext cx="1333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1012108" y="441703"/>
            <a:ext cx="510540" cy="6705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>
            <a:off x="9883014" y="439797"/>
            <a:ext cx="69914" cy="672465"/>
          </a:xfrm>
          <a:custGeom>
            <a:avLst/>
            <a:gdLst>
              <a:gd name="connsiteX0" fmla="*/ 54039 w 63783"/>
              <a:gd name="connsiteY0" fmla="*/ 0 h 666750"/>
              <a:gd name="connsiteX1" fmla="*/ 64 w 63783"/>
              <a:gd name="connsiteY1" fmla="*/ 117475 h 666750"/>
              <a:gd name="connsiteX2" fmla="*/ 63564 w 63783"/>
              <a:gd name="connsiteY2" fmla="*/ 241300 h 666750"/>
              <a:gd name="connsiteX3" fmla="*/ 22289 w 63783"/>
              <a:gd name="connsiteY3" fmla="*/ 428625 h 666750"/>
              <a:gd name="connsiteX4" fmla="*/ 60389 w 63783"/>
              <a:gd name="connsiteY4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83" h="666750">
                <a:moveTo>
                  <a:pt x="54039" y="0"/>
                </a:moveTo>
                <a:cubicBezTo>
                  <a:pt x="26257" y="38629"/>
                  <a:pt x="-1524" y="77258"/>
                  <a:pt x="64" y="117475"/>
                </a:cubicBezTo>
                <a:cubicBezTo>
                  <a:pt x="1652" y="157692"/>
                  <a:pt x="59860" y="189442"/>
                  <a:pt x="63564" y="241300"/>
                </a:cubicBezTo>
                <a:cubicBezTo>
                  <a:pt x="67268" y="293158"/>
                  <a:pt x="22818" y="357717"/>
                  <a:pt x="22289" y="428625"/>
                </a:cubicBezTo>
                <a:cubicBezTo>
                  <a:pt x="21760" y="499533"/>
                  <a:pt x="8531" y="628121"/>
                  <a:pt x="60389" y="66675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9543353" y="765870"/>
            <a:ext cx="2225675" cy="1015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11267378" y="765870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11257853" y="314464"/>
            <a:ext cx="19050" cy="92312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10600628" y="770949"/>
            <a:ext cx="331787" cy="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580305" y="444877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</a:t>
            </a:r>
            <a:r>
              <a:rPr lang="en-US" sz="1600" baseline="-25000" dirty="0" smtClean="0"/>
              <a:t>1</a:t>
            </a:r>
            <a:endParaRPr lang="ru-RU" sz="16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11522648" y="417158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</a:t>
            </a:r>
            <a:r>
              <a:rPr lang="en-US" sz="1600" baseline="-25000" dirty="0" smtClean="0"/>
              <a:t>2</a:t>
            </a:r>
            <a:endParaRPr lang="ru-RU" sz="1600" baseline="-250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>
            <a:off x="9383332" y="769583"/>
            <a:ext cx="544511" cy="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91444" y="41409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56" name="Полилиния 55"/>
          <p:cNvSpPr/>
          <p:nvPr/>
        </p:nvSpPr>
        <p:spPr>
          <a:xfrm>
            <a:off x="11362628" y="296923"/>
            <a:ext cx="195263" cy="319088"/>
          </a:xfrm>
          <a:custGeom>
            <a:avLst/>
            <a:gdLst>
              <a:gd name="connsiteX0" fmla="*/ 0 w 195263"/>
              <a:gd name="connsiteY0" fmla="*/ 319088 h 319088"/>
              <a:gd name="connsiteX1" fmla="*/ 80963 w 195263"/>
              <a:gd name="connsiteY1" fmla="*/ 133350 h 319088"/>
              <a:gd name="connsiteX2" fmla="*/ 195263 w 195263"/>
              <a:gd name="connsiteY2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3" h="319088">
                <a:moveTo>
                  <a:pt x="0" y="319088"/>
                </a:moveTo>
                <a:cubicBezTo>
                  <a:pt x="24209" y="252809"/>
                  <a:pt x="48419" y="186531"/>
                  <a:pt x="80963" y="133350"/>
                </a:cubicBezTo>
                <a:cubicBezTo>
                  <a:pt x="113507" y="80169"/>
                  <a:pt x="178594" y="23813"/>
                  <a:pt x="195263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483933" y="6236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Прямая соединительная линия 8"/>
          <p:cNvCxnSpPr>
            <a:stCxn id="2" idx="1"/>
          </p:cNvCxnSpPr>
          <p:nvPr/>
        </p:nvCxnSpPr>
        <p:spPr>
          <a:xfrm flipV="1">
            <a:off x="1506855" y="783431"/>
            <a:ext cx="0" cy="86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4181475" y="803561"/>
            <a:ext cx="0" cy="302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1506855" y="923925"/>
            <a:ext cx="2674619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50141" y="494102"/>
            <a:ext cx="22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l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3733800" y="1289545"/>
            <a:ext cx="0" cy="723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4711" y="1300460"/>
            <a:ext cx="22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3733800" y="2498841"/>
            <a:ext cx="0" cy="6720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1717" y="2481399"/>
            <a:ext cx="449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a</a:t>
            </a:r>
            <a:r>
              <a:rPr lang="en-US" sz="2000" baseline="-25000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1</a:t>
            </a:r>
            <a:endParaRPr lang="ru-RU" baseline="-25000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70" name="Прямая со стрелкой 69"/>
          <p:cNvCxnSpPr/>
          <p:nvPr/>
        </p:nvCxnSpPr>
        <p:spPr>
          <a:xfrm>
            <a:off x="4181474" y="3710660"/>
            <a:ext cx="378658" cy="6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192677" y="3317411"/>
            <a:ext cx="43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l</a:t>
            </a:r>
            <a:endParaRPr lang="ru-RU" baseline="-25000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7208394" y="2593511"/>
            <a:ext cx="2674620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>
            <a:off x="6908037" y="2967984"/>
            <a:ext cx="3950463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7138542" y="2461240"/>
            <a:ext cx="69851" cy="967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flipV="1">
            <a:off x="6908037" y="2525187"/>
            <a:ext cx="249075" cy="156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6922486" y="2707519"/>
            <a:ext cx="249075" cy="156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6938805" y="2889851"/>
            <a:ext cx="249075" cy="156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V="1">
            <a:off x="6946298" y="3072183"/>
            <a:ext cx="249075" cy="156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V="1">
            <a:off x="6946297" y="3250394"/>
            <a:ext cx="249075" cy="156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9872097" y="2967984"/>
            <a:ext cx="708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223483" y="2537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10769315" y="283809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ru-RU" dirty="0"/>
          </a:p>
        </p:txBody>
      </p:sp>
      <p:cxnSp>
        <p:nvCxnSpPr>
          <p:cNvPr id="93" name="Прямая соединительная линия 92"/>
          <p:cNvCxnSpPr/>
          <p:nvPr/>
        </p:nvCxnSpPr>
        <p:spPr>
          <a:xfrm flipV="1">
            <a:off x="8355583" y="2588067"/>
            <a:ext cx="0" cy="118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flipV="1">
            <a:off x="8856851" y="2569853"/>
            <a:ext cx="0" cy="118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8355583" y="3653271"/>
            <a:ext cx="501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407284" y="332852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dz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 flipH="1">
            <a:off x="8044434" y="2955461"/>
            <a:ext cx="3111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 flipH="1">
            <a:off x="8466771" y="2959265"/>
            <a:ext cx="3111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8883268" y="2966885"/>
            <a:ext cx="3111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881854" y="25975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0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031044" y="2616053"/>
            <a:ext cx="3177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38465" y="498625"/>
            <a:ext cx="3040380" cy="72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935545" y="860575"/>
            <a:ext cx="4191000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2" idx="3"/>
          </p:cNvCxnSpPr>
          <p:nvPr/>
        </p:nvCxnSpPr>
        <p:spPr>
          <a:xfrm flipV="1">
            <a:off x="4478845" y="856765"/>
            <a:ext cx="693420" cy="3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745045" y="856765"/>
            <a:ext cx="693420" cy="3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291" y="4855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21293" y="4986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358392" y="136676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Растяжение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332854" y="498625"/>
            <a:ext cx="3175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2412927" y="498625"/>
            <a:ext cx="276991" cy="72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78319" y="1876575"/>
            <a:ext cx="3175" cy="723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2358392" y="1876575"/>
            <a:ext cx="276991" cy="723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635383" y="1876575"/>
            <a:ext cx="6429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358392" y="2600475"/>
            <a:ext cx="9199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2358392" y="1876575"/>
            <a:ext cx="2769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2274431" y="2076614"/>
            <a:ext cx="2769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2219896" y="2263925"/>
            <a:ext cx="2769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2090544" y="2600475"/>
            <a:ext cx="2769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2155248" y="2422675"/>
            <a:ext cx="2769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2085973" y="1876574"/>
            <a:ext cx="276991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1573110" y="1876573"/>
            <a:ext cx="926064" cy="34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3278319" y="1873499"/>
            <a:ext cx="264083" cy="6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3268790" y="2070463"/>
            <a:ext cx="264083" cy="6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3291021" y="2257773"/>
            <a:ext cx="264083" cy="6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3268791" y="2417809"/>
            <a:ext cx="264083" cy="6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3291020" y="2574769"/>
            <a:ext cx="264083" cy="6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Полилиния 48"/>
          <p:cNvSpPr/>
          <p:nvPr/>
        </p:nvSpPr>
        <p:spPr>
          <a:xfrm>
            <a:off x="3118542" y="2341733"/>
            <a:ext cx="166687" cy="381178"/>
          </a:xfrm>
          <a:custGeom>
            <a:avLst/>
            <a:gdLst>
              <a:gd name="connsiteX0" fmla="*/ 166687 w 166687"/>
              <a:gd name="connsiteY0" fmla="*/ 4941 h 381178"/>
              <a:gd name="connsiteX1" fmla="*/ 28575 w 166687"/>
              <a:gd name="connsiteY1" fmla="*/ 52566 h 381178"/>
              <a:gd name="connsiteX2" fmla="*/ 0 w 166687"/>
              <a:gd name="connsiteY2" fmla="*/ 381178 h 38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687" h="381178">
                <a:moveTo>
                  <a:pt x="166687" y="4941"/>
                </a:moveTo>
                <a:cubicBezTo>
                  <a:pt x="111521" y="-2600"/>
                  <a:pt x="56356" y="-10140"/>
                  <a:pt x="28575" y="52566"/>
                </a:cubicBezTo>
                <a:cubicBezTo>
                  <a:pt x="794" y="115272"/>
                  <a:pt x="0" y="381178"/>
                  <a:pt x="0" y="381178"/>
                </a:cubicBez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 rot="1229645">
            <a:off x="2497026" y="2202447"/>
            <a:ext cx="73570" cy="8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635384" y="1873499"/>
            <a:ext cx="1" cy="2745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Дуга 57"/>
          <p:cNvSpPr/>
          <p:nvPr/>
        </p:nvSpPr>
        <p:spPr>
          <a:xfrm rot="10800000">
            <a:off x="2573638" y="1995310"/>
            <a:ext cx="128064" cy="78229"/>
          </a:xfrm>
          <a:prstGeom prst="arc">
            <a:avLst>
              <a:gd name="adj1" fmla="val 16383173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2560950" y="1837790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b="1" dirty="0">
                <a:solidFill>
                  <a:srgbClr val="202122"/>
                </a:solidFill>
                <a:latin typeface="palatino linotype" panose="02040502050505030304" pitchFamily="18" charset="0"/>
              </a:rPr>
              <a:t>α</a:t>
            </a:r>
            <a:endParaRPr lang="ru-RU" sz="1200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2173818" y="1557717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P</a:t>
            </a:r>
            <a:r>
              <a:rPr lang="el-GR" b="1" baseline="-25000" dirty="0" smtClean="0">
                <a:solidFill>
                  <a:srgbClr val="202122"/>
                </a:solidFill>
                <a:latin typeface="palatino linotype" panose="02040502050505030304" pitchFamily="18" charset="0"/>
              </a:rPr>
              <a:t>ν</a:t>
            </a:r>
            <a:endParaRPr lang="ru-RU" baseline="-25000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1486198" y="1514623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ν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 rot="1734077">
            <a:off x="9243402" y="1023318"/>
            <a:ext cx="1962351" cy="1962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flipH="1">
            <a:off x="9833146" y="662379"/>
            <a:ext cx="1" cy="98828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Дуга 66"/>
          <p:cNvSpPr/>
          <p:nvPr/>
        </p:nvSpPr>
        <p:spPr>
          <a:xfrm rot="10800000">
            <a:off x="9565969" y="967741"/>
            <a:ext cx="530604" cy="369331"/>
          </a:xfrm>
          <a:prstGeom prst="arc">
            <a:avLst>
              <a:gd name="adj1" fmla="val 15957890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9868278" y="1041461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202122"/>
                </a:solidFill>
                <a:latin typeface="palatino linotype" panose="02040502050505030304" pitchFamily="18" charset="0"/>
              </a:rPr>
              <a:t>α</a:t>
            </a:r>
            <a:endParaRPr lang="ru-RU" dirty="0"/>
          </a:p>
        </p:txBody>
      </p:sp>
      <p:cxnSp>
        <p:nvCxnSpPr>
          <p:cNvPr id="69" name="Прямая со стрелкой 68"/>
          <p:cNvCxnSpPr/>
          <p:nvPr/>
        </p:nvCxnSpPr>
        <p:spPr>
          <a:xfrm flipH="1" flipV="1">
            <a:off x="7590790" y="521856"/>
            <a:ext cx="1781791" cy="98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7810745" y="646983"/>
            <a:ext cx="1559443" cy="862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8891399" y="1516208"/>
            <a:ext cx="470875" cy="86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 flipH="1">
            <a:off x="7343145" y="662379"/>
            <a:ext cx="504292" cy="87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7329236" y="1538269"/>
            <a:ext cx="1558833" cy="85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63" idx="1"/>
          </p:cNvCxnSpPr>
          <p:nvPr/>
        </p:nvCxnSpPr>
        <p:spPr>
          <a:xfrm flipH="1">
            <a:off x="7303836" y="1530290"/>
            <a:ext cx="2061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7523668" y="1076604"/>
            <a:ext cx="542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</a:t>
            </a:r>
            <a:r>
              <a:rPr lang="el-GR" sz="3200" b="1" baseline="-25000" dirty="0" smtClean="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ν</a:t>
            </a:r>
            <a:endParaRPr lang="ru-RU" sz="3200" b="1" baseline="-25000" dirty="0">
              <a:solidFill>
                <a:srgbClr val="0070C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8258522" y="400769"/>
            <a:ext cx="542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>
                <a:solidFill>
                  <a:srgbClr val="4472C4"/>
                </a:solidFill>
                <a:latin typeface="Palatino Linotype" panose="02040502050505030304" pitchFamily="18" charset="0"/>
              </a:rPr>
              <a:t>σ</a:t>
            </a:r>
            <a:r>
              <a:rPr lang="el-GR" sz="2400" b="1" baseline="-25000" dirty="0" smtClean="0">
                <a:solidFill>
                  <a:srgbClr val="4472C4"/>
                </a:solidFill>
                <a:latin typeface="Palatino Linotype" panose="02040502050505030304" pitchFamily="18" charset="0"/>
              </a:rPr>
              <a:t>ν</a:t>
            </a:r>
            <a:endParaRPr lang="ru-RU" sz="2400" b="1" baseline="-25000" dirty="0">
              <a:solidFill>
                <a:srgbClr val="4472C4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8572871" y="1741154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τ</a:t>
            </a:r>
            <a:r>
              <a:rPr lang="el-GR" sz="2400" b="1" baseline="-250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ν</a:t>
            </a:r>
            <a:endParaRPr lang="ru-RU" sz="2400" b="1" baseline="-250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0" name="Прямоугольник 129"/>
          <p:cNvSpPr/>
          <p:nvPr/>
        </p:nvSpPr>
        <p:spPr>
          <a:xfrm>
            <a:off x="7473915" y="115056"/>
            <a:ext cx="360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ν</a:t>
            </a:r>
            <a:endParaRPr lang="ru-RU" sz="2400" dirty="0"/>
          </a:p>
        </p:txBody>
      </p:sp>
      <p:sp>
        <p:nvSpPr>
          <p:cNvPr id="131" name="Прямоугольник 130"/>
          <p:cNvSpPr/>
          <p:nvPr/>
        </p:nvSpPr>
        <p:spPr>
          <a:xfrm rot="1734077">
            <a:off x="4882054" y="3695516"/>
            <a:ext cx="1407329" cy="1407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2" name="Прямая со стрелкой 131"/>
          <p:cNvCxnSpPr/>
          <p:nvPr/>
        </p:nvCxnSpPr>
        <p:spPr>
          <a:xfrm flipH="1" flipV="1">
            <a:off x="4145184" y="3608619"/>
            <a:ext cx="821341" cy="45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6191561" y="4739686"/>
            <a:ext cx="796592" cy="440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/>
          <p:nvPr/>
        </p:nvCxnSpPr>
        <p:spPr>
          <a:xfrm flipV="1">
            <a:off x="5936619" y="3033404"/>
            <a:ext cx="376980" cy="755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/>
          <p:nvPr/>
        </p:nvCxnSpPr>
        <p:spPr>
          <a:xfrm flipH="1">
            <a:off x="4854938" y="5009413"/>
            <a:ext cx="387370" cy="755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/>
          <p:nvPr/>
        </p:nvCxnSpPr>
        <p:spPr>
          <a:xfrm flipH="1">
            <a:off x="4558353" y="3558076"/>
            <a:ext cx="408172" cy="760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/>
          <p:nvPr/>
        </p:nvCxnSpPr>
        <p:spPr>
          <a:xfrm flipV="1">
            <a:off x="6152179" y="4452632"/>
            <a:ext cx="389648" cy="739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/>
          <p:nvPr/>
        </p:nvCxnSpPr>
        <p:spPr>
          <a:xfrm>
            <a:off x="5658161" y="3414121"/>
            <a:ext cx="708533" cy="374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 flipH="1" flipV="1">
            <a:off x="4742696" y="4939661"/>
            <a:ext cx="738122" cy="37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3963122" y="3078314"/>
            <a:ext cx="542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>
                <a:solidFill>
                  <a:srgbClr val="4472C4"/>
                </a:solidFill>
                <a:latin typeface="Palatino Linotype" panose="02040502050505030304" pitchFamily="18" charset="0"/>
              </a:rPr>
              <a:t>σ</a:t>
            </a:r>
            <a:r>
              <a:rPr lang="el-GR" sz="2400" b="1" baseline="-25000" dirty="0" smtClean="0">
                <a:solidFill>
                  <a:srgbClr val="4472C4"/>
                </a:solidFill>
                <a:latin typeface="Palatino Linotype" panose="02040502050505030304" pitchFamily="18" charset="0"/>
              </a:rPr>
              <a:t>ν</a:t>
            </a:r>
            <a:endParaRPr lang="ru-RU" sz="2400" b="1" baseline="-25000" dirty="0">
              <a:solidFill>
                <a:srgbClr val="4472C4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4" name="Прямоугольник 153"/>
          <p:cNvSpPr/>
          <p:nvPr/>
        </p:nvSpPr>
        <p:spPr>
          <a:xfrm>
            <a:off x="6312693" y="2700543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 smtClean="0">
                <a:solidFill>
                  <a:srgbClr val="4472C4"/>
                </a:solidFill>
                <a:latin typeface="Palatino Linotype" panose="02040502050505030304" pitchFamily="18" charset="0"/>
              </a:rPr>
              <a:t>σ</a:t>
            </a:r>
            <a:r>
              <a:rPr lang="en-US" sz="2800" b="1" dirty="0" smtClean="0">
                <a:solidFill>
                  <a:srgbClr val="4472C4"/>
                </a:solidFill>
                <a:latin typeface="Palatino Linotype" panose="02040502050505030304" pitchFamily="18" charset="0"/>
              </a:rPr>
              <a:t>`</a:t>
            </a:r>
            <a:r>
              <a:rPr lang="el-GR" sz="2400" b="1" baseline="-25000" dirty="0" smtClean="0">
                <a:solidFill>
                  <a:srgbClr val="4472C4"/>
                </a:solidFill>
                <a:latin typeface="Palatino Linotype" panose="02040502050505030304" pitchFamily="18" charset="0"/>
              </a:rPr>
              <a:t>ν</a:t>
            </a:r>
            <a:endParaRPr lang="ru-RU" sz="2400" b="1" baseline="-25000" dirty="0">
              <a:solidFill>
                <a:srgbClr val="4472C4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6675567" y="5119467"/>
            <a:ext cx="542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>
                <a:solidFill>
                  <a:srgbClr val="4472C4"/>
                </a:solidFill>
                <a:latin typeface="Palatino Linotype" panose="02040502050505030304" pitchFamily="18" charset="0"/>
              </a:rPr>
              <a:t>σ</a:t>
            </a:r>
            <a:r>
              <a:rPr lang="el-GR" sz="2400" b="1" baseline="-25000" dirty="0" smtClean="0">
                <a:solidFill>
                  <a:srgbClr val="4472C4"/>
                </a:solidFill>
                <a:latin typeface="Palatino Linotype" panose="02040502050505030304" pitchFamily="18" charset="0"/>
              </a:rPr>
              <a:t>ν</a:t>
            </a:r>
            <a:endParaRPr lang="ru-RU" sz="2400" b="1" baseline="-25000" dirty="0">
              <a:solidFill>
                <a:srgbClr val="4472C4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6" name="Прямоугольник 155"/>
          <p:cNvSpPr/>
          <p:nvPr/>
        </p:nvSpPr>
        <p:spPr>
          <a:xfrm>
            <a:off x="4821906" y="5581958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 smtClean="0">
                <a:solidFill>
                  <a:srgbClr val="4472C4"/>
                </a:solidFill>
                <a:latin typeface="Palatino Linotype" panose="02040502050505030304" pitchFamily="18" charset="0"/>
              </a:rPr>
              <a:t>σ</a:t>
            </a:r>
            <a:r>
              <a:rPr lang="en-US" sz="2800" b="1" dirty="0" smtClean="0">
                <a:solidFill>
                  <a:srgbClr val="4472C4"/>
                </a:solidFill>
                <a:latin typeface="Palatino Linotype" panose="02040502050505030304" pitchFamily="18" charset="0"/>
              </a:rPr>
              <a:t>`</a:t>
            </a:r>
            <a:r>
              <a:rPr lang="el-GR" sz="2400" b="1" baseline="-25000" dirty="0" smtClean="0">
                <a:solidFill>
                  <a:srgbClr val="4472C4"/>
                </a:solidFill>
                <a:latin typeface="Palatino Linotype" panose="02040502050505030304" pitchFamily="18" charset="0"/>
              </a:rPr>
              <a:t>ν</a:t>
            </a:r>
            <a:endParaRPr lang="ru-RU" sz="2400" b="1" baseline="-25000" dirty="0">
              <a:solidFill>
                <a:srgbClr val="4472C4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6520372" y="3650066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τ</a:t>
            </a:r>
            <a:r>
              <a:rPr lang="el-GR" sz="2400" b="1" baseline="-25000" dirty="0" smtClean="0">
                <a:solidFill>
                  <a:schemeClr val="accent6"/>
                </a:solidFill>
                <a:latin typeface="Palatino Linotype" panose="02040502050505030304" pitchFamily="18" charset="0"/>
              </a:rPr>
              <a:t>ν</a:t>
            </a:r>
            <a:endParaRPr lang="ru-RU" sz="2400" b="1" baseline="-25000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8" name="Прямоугольник 157"/>
          <p:cNvSpPr/>
          <p:nvPr/>
        </p:nvSpPr>
        <p:spPr>
          <a:xfrm>
            <a:off x="4113107" y="4367700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τ</a:t>
            </a:r>
            <a:r>
              <a:rPr lang="el-GR" sz="2400" b="1" baseline="-25000" dirty="0" smtClean="0">
                <a:solidFill>
                  <a:schemeClr val="accent6"/>
                </a:solidFill>
                <a:latin typeface="Palatino Linotype" panose="02040502050505030304" pitchFamily="18" charset="0"/>
              </a:rPr>
              <a:t>ν</a:t>
            </a:r>
            <a:endParaRPr lang="ru-RU" sz="2400" b="1" baseline="-25000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9" name="Полилиния 158"/>
          <p:cNvSpPr/>
          <p:nvPr/>
        </p:nvSpPr>
        <p:spPr>
          <a:xfrm>
            <a:off x="6461760" y="4168140"/>
            <a:ext cx="314568" cy="457200"/>
          </a:xfrm>
          <a:custGeom>
            <a:avLst/>
            <a:gdLst>
              <a:gd name="connsiteX0" fmla="*/ 0 w 314568"/>
              <a:gd name="connsiteY0" fmla="*/ 457200 h 457200"/>
              <a:gd name="connsiteX1" fmla="*/ 281940 w 314568"/>
              <a:gd name="connsiteY1" fmla="*/ 342900 h 457200"/>
              <a:gd name="connsiteX2" fmla="*/ 297180 w 314568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68" h="457200">
                <a:moveTo>
                  <a:pt x="0" y="457200"/>
                </a:moveTo>
                <a:cubicBezTo>
                  <a:pt x="116205" y="438150"/>
                  <a:pt x="232410" y="419100"/>
                  <a:pt x="281940" y="342900"/>
                </a:cubicBezTo>
                <a:cubicBezTo>
                  <a:pt x="331470" y="266700"/>
                  <a:pt x="314325" y="133350"/>
                  <a:pt x="297180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60" name="Полилиния 159"/>
          <p:cNvSpPr/>
          <p:nvPr/>
        </p:nvSpPr>
        <p:spPr>
          <a:xfrm rot="11215909">
            <a:off x="4311501" y="4109125"/>
            <a:ext cx="314568" cy="457200"/>
          </a:xfrm>
          <a:custGeom>
            <a:avLst/>
            <a:gdLst>
              <a:gd name="connsiteX0" fmla="*/ 0 w 314568"/>
              <a:gd name="connsiteY0" fmla="*/ 457200 h 457200"/>
              <a:gd name="connsiteX1" fmla="*/ 281940 w 314568"/>
              <a:gd name="connsiteY1" fmla="*/ 342900 h 457200"/>
              <a:gd name="connsiteX2" fmla="*/ 297180 w 314568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68" h="457200">
                <a:moveTo>
                  <a:pt x="0" y="457200"/>
                </a:moveTo>
                <a:cubicBezTo>
                  <a:pt x="116205" y="438150"/>
                  <a:pt x="232410" y="419100"/>
                  <a:pt x="281940" y="342900"/>
                </a:cubicBezTo>
                <a:cubicBezTo>
                  <a:pt x="331470" y="266700"/>
                  <a:pt x="314325" y="133350"/>
                  <a:pt x="297180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61" name="Полилиния 160"/>
          <p:cNvSpPr/>
          <p:nvPr/>
        </p:nvSpPr>
        <p:spPr>
          <a:xfrm rot="12829372">
            <a:off x="6244533" y="3613639"/>
            <a:ext cx="394203" cy="218457"/>
          </a:xfrm>
          <a:custGeom>
            <a:avLst/>
            <a:gdLst>
              <a:gd name="connsiteX0" fmla="*/ 0 w 314568"/>
              <a:gd name="connsiteY0" fmla="*/ 457200 h 457200"/>
              <a:gd name="connsiteX1" fmla="*/ 281940 w 314568"/>
              <a:gd name="connsiteY1" fmla="*/ 342900 h 457200"/>
              <a:gd name="connsiteX2" fmla="*/ 297180 w 314568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68" h="457200">
                <a:moveTo>
                  <a:pt x="0" y="457200"/>
                </a:moveTo>
                <a:cubicBezTo>
                  <a:pt x="116205" y="438150"/>
                  <a:pt x="232410" y="419100"/>
                  <a:pt x="281940" y="342900"/>
                </a:cubicBezTo>
                <a:cubicBezTo>
                  <a:pt x="331470" y="266700"/>
                  <a:pt x="314325" y="133350"/>
                  <a:pt x="297180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63" name="Полилиния 162"/>
          <p:cNvSpPr/>
          <p:nvPr/>
        </p:nvSpPr>
        <p:spPr>
          <a:xfrm>
            <a:off x="4350975" y="4853940"/>
            <a:ext cx="595917" cy="245502"/>
          </a:xfrm>
          <a:custGeom>
            <a:avLst/>
            <a:gdLst>
              <a:gd name="connsiteX0" fmla="*/ 525825 w 525825"/>
              <a:gd name="connsiteY0" fmla="*/ 175260 h 245502"/>
              <a:gd name="connsiteX1" fmla="*/ 190545 w 525825"/>
              <a:gd name="connsiteY1" fmla="*/ 236220 h 245502"/>
              <a:gd name="connsiteX2" fmla="*/ 45 w 525825"/>
              <a:gd name="connsiteY2" fmla="*/ 0 h 24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25" h="245502">
                <a:moveTo>
                  <a:pt x="525825" y="175260"/>
                </a:moveTo>
                <a:cubicBezTo>
                  <a:pt x="402000" y="220345"/>
                  <a:pt x="278175" y="265430"/>
                  <a:pt x="190545" y="236220"/>
                </a:cubicBezTo>
                <a:cubicBezTo>
                  <a:pt x="102915" y="207010"/>
                  <a:pt x="-2495" y="13970"/>
                  <a:pt x="45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5007099" y="2441111"/>
            <a:ext cx="914400" cy="723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445893" y="2441111"/>
            <a:ext cx="2561205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2145537" y="2803061"/>
            <a:ext cx="4573598" cy="1252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2376042" y="2308840"/>
            <a:ext cx="69851" cy="967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2145537" y="2372787"/>
            <a:ext cx="249075" cy="156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2159986" y="2555119"/>
            <a:ext cx="249075" cy="156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2176305" y="2737451"/>
            <a:ext cx="249075" cy="156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2183798" y="2919783"/>
            <a:ext cx="249075" cy="156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183797" y="3097994"/>
            <a:ext cx="249075" cy="156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921499" y="2803061"/>
            <a:ext cx="433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64616" y="24337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F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9135" y="26080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z</a:t>
            </a:r>
            <a:endParaRPr lang="ru-RU" dirty="0">
              <a:latin typeface="Palatino Linotype" panose="02040502050505030304" pitchFamily="18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5007098" y="3309805"/>
            <a:ext cx="7620" cy="1052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007098" y="4356593"/>
            <a:ext cx="1065138" cy="5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Равнобедренный треугольник 41"/>
          <p:cNvSpPr/>
          <p:nvPr/>
        </p:nvSpPr>
        <p:spPr>
          <a:xfrm rot="8089336">
            <a:off x="5064069" y="3800385"/>
            <a:ext cx="1291418" cy="654938"/>
          </a:xfrm>
          <a:prstGeom prst="triangle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4731874" y="32920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F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27397" y="42904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w</a:t>
            </a:r>
            <a:endParaRPr lang="ru-RU" dirty="0">
              <a:latin typeface="Palatino Linotype" panose="0204050205050503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03" y="1327472"/>
            <a:ext cx="3658111" cy="4477375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10318224" y="4231915"/>
            <a:ext cx="341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1" baseline="-25000" dirty="0">
                <a:latin typeface="Palatino Linotype" panose="02040502050505030304" pitchFamily="18" charset="0"/>
              </a:rPr>
              <a:t>ν</a:t>
            </a:r>
            <a:endParaRPr lang="ru-RU" sz="32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489104" y="4725993"/>
            <a:ext cx="341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1" baseline="-25000" dirty="0">
                <a:latin typeface="Palatino Linotype" panose="02040502050505030304" pitchFamily="18" charset="0"/>
              </a:rPr>
              <a:t>ν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570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151</Words>
  <Application>Microsoft Office PowerPoint</Application>
  <PresentationFormat>Широкоэкранный</PresentationFormat>
  <Paragraphs>113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Arial</vt:lpstr>
      <vt:lpstr>Brush Script MT</vt:lpstr>
      <vt:lpstr>Calibri</vt:lpstr>
      <vt:lpstr>Calibri Light</vt:lpstr>
      <vt:lpstr>Palatino Linotype</vt:lpstr>
      <vt:lpstr>Palatino Linotype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45</cp:revision>
  <dcterms:created xsi:type="dcterms:W3CDTF">2023-09-09T13:15:05Z</dcterms:created>
  <dcterms:modified xsi:type="dcterms:W3CDTF">2023-10-03T23:22:29Z</dcterms:modified>
</cp:coreProperties>
</file>