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2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58" r:id="rId9"/>
    <p:sldId id="259" r:id="rId10"/>
    <p:sldId id="260" r:id="rId11"/>
    <p:sldId id="268" r:id="rId12"/>
    <p:sldId id="274" r:id="rId13"/>
    <p:sldId id="272" r:id="rId14"/>
    <p:sldId id="273" r:id="rId15"/>
    <p:sldId id="276" r:id="rId16"/>
    <p:sldId id="269" r:id="rId17"/>
    <p:sldId id="270" r:id="rId18"/>
    <p:sldId id="271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smtClean="0"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4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554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533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383998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20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921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363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smtClean="0"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57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85AC5C5-1A57-4420-8AFB-CE41693A794B}" type="datetimeFigureOut">
              <a:rPr lang="en-US" smtClean="0"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7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smtClean="0"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3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328-6AFF-436B-881F-213D56084544}" type="datetimeFigureOut">
              <a:rPr lang="en-US" smtClean="0"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83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smtClean="0"/>
              <a:t>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3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smtClean="0"/>
              <a:t>1/1/2019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8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smtClean="0"/>
              <a:t>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1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smtClean="0"/>
              <a:t>1/1/2019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5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smtClean="0"/>
              <a:t>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smtClean="0"/>
              <a:t>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8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7674-C1BA-4107-9B06-6D4CAC3A3DF5}" type="datetimeFigureOut">
              <a:rPr lang="en-US" smtClean="0"/>
              <a:t>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18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659675" y="1606731"/>
            <a:ext cx="9268097" cy="2573383"/>
          </a:xfrm>
        </p:spPr>
        <p:txBody>
          <a:bodyPr/>
          <a:lstStyle/>
          <a:p>
            <a:r>
              <a:rPr lang="zh-TW" altLang="zh-TW" dirty="0"/>
              <a:t>機器學習與實</a:t>
            </a:r>
            <a:r>
              <a:rPr lang="zh-TW" altLang="zh-TW" dirty="0" smtClean="0"/>
              <a:t>作</a:t>
            </a:r>
            <a:r>
              <a:rPr lang="en-US" altLang="zh-TW" dirty="0"/>
              <a:t> 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en-US" altLang="zh-TW" dirty="0"/>
              <a:t>YOLO</a:t>
            </a:r>
            <a:r>
              <a:rPr lang="zh-TW" altLang="zh-TW" dirty="0"/>
              <a:t>重疊物件</a:t>
            </a:r>
            <a:r>
              <a:rPr lang="zh-TW" altLang="zh-TW" dirty="0" smtClean="0"/>
              <a:t>偵測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36667" y="4637314"/>
            <a:ext cx="7635241" cy="1724297"/>
          </a:xfrm>
        </p:spPr>
        <p:txBody>
          <a:bodyPr>
            <a:normAutofit/>
          </a:bodyPr>
          <a:lstStyle/>
          <a:p>
            <a:pPr algn="l"/>
            <a:r>
              <a:rPr lang="zh-TW" altLang="zh-TW" dirty="0"/>
              <a:t>指導教授：陳朝烈</a:t>
            </a:r>
          </a:p>
          <a:p>
            <a:pPr algn="l"/>
            <a:r>
              <a:rPr lang="zh-TW" altLang="zh-TW" dirty="0"/>
              <a:t>班</a:t>
            </a:r>
            <a:r>
              <a:rPr lang="en-US" altLang="zh-TW" dirty="0"/>
              <a:t>    </a:t>
            </a:r>
            <a:r>
              <a:rPr lang="zh-TW" altLang="zh-TW" dirty="0"/>
              <a:t>級：電子</a:t>
            </a:r>
            <a:r>
              <a:rPr lang="en-US" altLang="zh-TW" dirty="0"/>
              <a:t>4A</a:t>
            </a:r>
            <a:endParaRPr lang="zh-TW" altLang="zh-TW" dirty="0"/>
          </a:p>
          <a:p>
            <a:pPr algn="l"/>
            <a:r>
              <a:rPr lang="zh-TW" altLang="zh-TW" dirty="0"/>
              <a:t>學生姓名</a:t>
            </a:r>
            <a:r>
              <a:rPr lang="zh-TW" altLang="zh-TW" dirty="0" smtClean="0"/>
              <a:t>：</a:t>
            </a:r>
            <a:r>
              <a:rPr lang="zh-TW" altLang="en-US" dirty="0" smtClean="0">
                <a:latin typeface="+mj-ea"/>
                <a:ea typeface="+mj-ea"/>
              </a:rPr>
              <a:t>江燕鴻</a:t>
            </a:r>
            <a:r>
              <a:rPr lang="en-US" altLang="zh-TW" dirty="0" smtClean="0">
                <a:latin typeface="+mj-ea"/>
                <a:ea typeface="+mj-ea"/>
              </a:rPr>
              <a:t>、</a:t>
            </a:r>
            <a:r>
              <a:rPr lang="zh-TW" altLang="en-US" dirty="0" smtClean="0">
                <a:latin typeface="+mj-ea"/>
                <a:ea typeface="+mj-ea"/>
              </a:rPr>
              <a:t>吳冠毅、</a:t>
            </a:r>
            <a:r>
              <a:rPr lang="zh-TW" altLang="en-US" dirty="0">
                <a:latin typeface="+mj-ea"/>
                <a:ea typeface="+mj-ea"/>
              </a:rPr>
              <a:t>連翊</a:t>
            </a:r>
            <a:r>
              <a:rPr lang="zh-TW" altLang="en-US" dirty="0" smtClean="0">
                <a:latin typeface="+mj-ea"/>
                <a:ea typeface="+mj-ea"/>
              </a:rPr>
              <a:t>安、</a:t>
            </a:r>
            <a:r>
              <a:rPr lang="zh-TW" altLang="en-US" dirty="0">
                <a:latin typeface="+mj-ea"/>
                <a:ea typeface="+mj-ea"/>
              </a:rPr>
              <a:t>黃修敏</a:t>
            </a:r>
            <a:endParaRPr lang="zh-TW" altLang="zh-TW" dirty="0">
              <a:latin typeface="+mj-ea"/>
              <a:ea typeface="+mj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381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6035" y="1048646"/>
            <a:ext cx="6535638" cy="534707"/>
          </a:xfrm>
        </p:spPr>
        <p:txBody>
          <a:bodyPr>
            <a:normAutofit/>
          </a:bodyPr>
          <a:lstStyle/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預測階段架構</a:t>
            </a:r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(prediction.py)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4823151" y="2267891"/>
            <a:ext cx="1470843" cy="68453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prediction</a:t>
            </a:r>
            <a:endParaRPr lang="zh-TW" altLang="en-US" sz="2000" dirty="0"/>
          </a:p>
        </p:txBody>
      </p:sp>
      <p:sp>
        <p:nvSpPr>
          <p:cNvPr id="24" name="圓角矩形 23"/>
          <p:cNvSpPr/>
          <p:nvPr/>
        </p:nvSpPr>
        <p:spPr>
          <a:xfrm>
            <a:off x="6587868" y="3635728"/>
            <a:ext cx="1352424" cy="68453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Segmentation</a:t>
            </a:r>
            <a:endParaRPr lang="zh-TW" altLang="en-US" sz="1400" dirty="0"/>
          </a:p>
        </p:txBody>
      </p:sp>
      <p:sp>
        <p:nvSpPr>
          <p:cNvPr id="25" name="圓角矩形 24"/>
          <p:cNvSpPr/>
          <p:nvPr/>
        </p:nvSpPr>
        <p:spPr>
          <a:xfrm>
            <a:off x="4131122" y="3614954"/>
            <a:ext cx="1352424" cy="68453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P</a:t>
            </a:r>
            <a:r>
              <a:rPr lang="en-US" altLang="zh-TW" sz="1400" dirty="0" smtClean="0"/>
              <a:t>reprocessing</a:t>
            </a:r>
            <a:endParaRPr lang="zh-TW" altLang="en-US" sz="1400" dirty="0"/>
          </a:p>
        </p:txBody>
      </p:sp>
      <p:sp>
        <p:nvSpPr>
          <p:cNvPr id="26" name="圓角矩形 25"/>
          <p:cNvSpPr/>
          <p:nvPr/>
        </p:nvSpPr>
        <p:spPr>
          <a:xfrm>
            <a:off x="9506715" y="3621305"/>
            <a:ext cx="1352424" cy="68453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CNN</a:t>
            </a:r>
          </a:p>
          <a:p>
            <a:pPr algn="ctr"/>
            <a:r>
              <a:rPr lang="en-US" altLang="zh-TW" sz="1400" dirty="0" smtClean="0"/>
              <a:t>prediction</a:t>
            </a:r>
            <a:endParaRPr lang="zh-TW" altLang="en-US" sz="1400" dirty="0"/>
          </a:p>
        </p:txBody>
      </p:sp>
      <p:sp>
        <p:nvSpPr>
          <p:cNvPr id="27" name="圓角矩形 26"/>
          <p:cNvSpPr/>
          <p:nvPr/>
        </p:nvSpPr>
        <p:spPr>
          <a:xfrm>
            <a:off x="9635802" y="4763888"/>
            <a:ext cx="1121750" cy="68453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Class </a:t>
            </a:r>
            <a:endParaRPr lang="zh-TW" altLang="en-US" sz="1400" dirty="0"/>
          </a:p>
        </p:txBody>
      </p:sp>
      <p:sp>
        <p:nvSpPr>
          <p:cNvPr id="28" name="圓角矩形 27"/>
          <p:cNvSpPr/>
          <p:nvPr/>
        </p:nvSpPr>
        <p:spPr>
          <a:xfrm>
            <a:off x="8309938" y="4763888"/>
            <a:ext cx="1121750" cy="68453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Bounding Box</a:t>
            </a:r>
            <a:endParaRPr lang="zh-TW" altLang="en-US" sz="1400" dirty="0"/>
          </a:p>
        </p:txBody>
      </p:sp>
      <p:sp>
        <p:nvSpPr>
          <p:cNvPr id="30" name="圓角矩形 29"/>
          <p:cNvSpPr/>
          <p:nvPr/>
        </p:nvSpPr>
        <p:spPr>
          <a:xfrm>
            <a:off x="10961666" y="4770238"/>
            <a:ext cx="1230334" cy="68453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C</a:t>
            </a:r>
            <a:r>
              <a:rPr lang="en-US" altLang="zh-TW" sz="1400" dirty="0" smtClean="0"/>
              <a:t>onfidence</a:t>
            </a:r>
            <a:endParaRPr lang="zh-TW" altLang="en-US" sz="1400" dirty="0"/>
          </a:p>
        </p:txBody>
      </p:sp>
      <p:sp>
        <p:nvSpPr>
          <p:cNvPr id="31" name="圓角矩形 30"/>
          <p:cNvSpPr/>
          <p:nvPr/>
        </p:nvSpPr>
        <p:spPr>
          <a:xfrm>
            <a:off x="6703205" y="4763888"/>
            <a:ext cx="1121750" cy="68453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G</a:t>
            </a:r>
            <a:r>
              <a:rPr lang="en-US" altLang="zh-TW" sz="1400" dirty="0" smtClean="0"/>
              <a:t>rid</a:t>
            </a:r>
            <a:endParaRPr lang="zh-TW" altLang="en-US" sz="1400" dirty="0"/>
          </a:p>
        </p:txBody>
      </p:sp>
      <p:sp>
        <p:nvSpPr>
          <p:cNvPr id="33" name="圓角矩形 32"/>
          <p:cNvSpPr/>
          <p:nvPr/>
        </p:nvSpPr>
        <p:spPr>
          <a:xfrm>
            <a:off x="3203013" y="4763887"/>
            <a:ext cx="1375788" cy="68453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N</a:t>
            </a:r>
            <a:r>
              <a:rPr lang="en-US" altLang="zh-TW" sz="1400" dirty="0" smtClean="0"/>
              <a:t>ormalization</a:t>
            </a:r>
            <a:endParaRPr lang="zh-TW" altLang="en-US" sz="1400" dirty="0"/>
          </a:p>
        </p:txBody>
      </p:sp>
      <p:sp>
        <p:nvSpPr>
          <p:cNvPr id="36" name="圓角矩形 35"/>
          <p:cNvSpPr/>
          <p:nvPr/>
        </p:nvSpPr>
        <p:spPr>
          <a:xfrm>
            <a:off x="4997698" y="4757537"/>
            <a:ext cx="1121750" cy="68453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White balance</a:t>
            </a:r>
            <a:endParaRPr lang="zh-TW" altLang="en-US" sz="1400" dirty="0"/>
          </a:p>
        </p:txBody>
      </p:sp>
      <p:cxnSp>
        <p:nvCxnSpPr>
          <p:cNvPr id="12" name="直線單箭頭接點 11"/>
          <p:cNvCxnSpPr>
            <a:stCxn id="24" idx="2"/>
            <a:endCxn id="31" idx="0"/>
          </p:cNvCxnSpPr>
          <p:nvPr/>
        </p:nvCxnSpPr>
        <p:spPr>
          <a:xfrm>
            <a:off x="7264080" y="4320266"/>
            <a:ext cx="0" cy="443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22" idx="2"/>
            <a:endCxn id="25" idx="0"/>
          </p:cNvCxnSpPr>
          <p:nvPr/>
        </p:nvCxnSpPr>
        <p:spPr>
          <a:xfrm rot="5400000">
            <a:off x="4851692" y="2908072"/>
            <a:ext cx="662525" cy="751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stCxn id="22" idx="2"/>
            <a:endCxn id="26" idx="0"/>
          </p:cNvCxnSpPr>
          <p:nvPr/>
        </p:nvCxnSpPr>
        <p:spPr>
          <a:xfrm rot="16200000" flipH="1">
            <a:off x="7536312" y="974690"/>
            <a:ext cx="668876" cy="4624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stCxn id="25" idx="2"/>
            <a:endCxn id="33" idx="0"/>
          </p:cNvCxnSpPr>
          <p:nvPr/>
        </p:nvCxnSpPr>
        <p:spPr>
          <a:xfrm rot="5400000">
            <a:off x="4116924" y="4073476"/>
            <a:ext cx="464395" cy="9164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stCxn id="25" idx="2"/>
            <a:endCxn id="36" idx="0"/>
          </p:cNvCxnSpPr>
          <p:nvPr/>
        </p:nvCxnSpPr>
        <p:spPr>
          <a:xfrm rot="16200000" flipH="1">
            <a:off x="4953931" y="4152894"/>
            <a:ext cx="458045" cy="751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接點 55"/>
          <p:cNvCxnSpPr>
            <a:stCxn id="26" idx="2"/>
            <a:endCxn id="28" idx="0"/>
          </p:cNvCxnSpPr>
          <p:nvPr/>
        </p:nvCxnSpPr>
        <p:spPr>
          <a:xfrm rot="5400000">
            <a:off x="9297848" y="3878808"/>
            <a:ext cx="458045" cy="1312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26" idx="2"/>
            <a:endCxn id="27" idx="0"/>
          </p:cNvCxnSpPr>
          <p:nvPr/>
        </p:nvCxnSpPr>
        <p:spPr>
          <a:xfrm>
            <a:off x="10182927" y="4305843"/>
            <a:ext cx="13750" cy="45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接點 61"/>
          <p:cNvCxnSpPr>
            <a:stCxn id="26" idx="2"/>
          </p:cNvCxnSpPr>
          <p:nvPr/>
        </p:nvCxnSpPr>
        <p:spPr>
          <a:xfrm rot="16200000" flipH="1">
            <a:off x="10650858" y="3837912"/>
            <a:ext cx="458045" cy="13939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/>
          <p:cNvCxnSpPr>
            <a:stCxn id="36" idx="3"/>
            <a:endCxn id="31" idx="1"/>
          </p:cNvCxnSpPr>
          <p:nvPr/>
        </p:nvCxnSpPr>
        <p:spPr>
          <a:xfrm>
            <a:off x="6119448" y="5099806"/>
            <a:ext cx="583757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31" idx="3"/>
            <a:endCxn id="28" idx="1"/>
          </p:cNvCxnSpPr>
          <p:nvPr/>
        </p:nvCxnSpPr>
        <p:spPr>
          <a:xfrm>
            <a:off x="7824955" y="5106157"/>
            <a:ext cx="484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33" idx="3"/>
          </p:cNvCxnSpPr>
          <p:nvPr/>
        </p:nvCxnSpPr>
        <p:spPr>
          <a:xfrm>
            <a:off x="4578801" y="5106156"/>
            <a:ext cx="428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31" idx="2"/>
            <a:endCxn id="27" idx="2"/>
          </p:cNvCxnSpPr>
          <p:nvPr/>
        </p:nvCxnSpPr>
        <p:spPr>
          <a:xfrm rot="16200000" flipH="1">
            <a:off x="8730378" y="3982127"/>
            <a:ext cx="12700" cy="293259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31" idx="2"/>
          </p:cNvCxnSpPr>
          <p:nvPr/>
        </p:nvCxnSpPr>
        <p:spPr>
          <a:xfrm rot="16200000" flipH="1">
            <a:off x="9420456" y="3292049"/>
            <a:ext cx="12700" cy="431275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22" idx="2"/>
            <a:endCxn id="24" idx="0"/>
          </p:cNvCxnSpPr>
          <p:nvPr/>
        </p:nvCxnSpPr>
        <p:spPr>
          <a:xfrm rot="16200000" flipH="1">
            <a:off x="6069677" y="2441324"/>
            <a:ext cx="683299" cy="17055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圓角矩形 54"/>
          <p:cNvSpPr/>
          <p:nvPr/>
        </p:nvSpPr>
        <p:spPr>
          <a:xfrm>
            <a:off x="145395" y="3635728"/>
            <a:ext cx="1352424" cy="68453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Load </a:t>
            </a:r>
          </a:p>
          <a:p>
            <a:pPr algn="ctr"/>
            <a:r>
              <a:rPr lang="en-US" altLang="zh-TW" sz="1400" dirty="0" smtClean="0"/>
              <a:t>Weight</a:t>
            </a:r>
          </a:p>
        </p:txBody>
      </p:sp>
      <p:sp>
        <p:nvSpPr>
          <p:cNvPr id="57" name="圓角矩形 56"/>
          <p:cNvSpPr/>
          <p:nvPr/>
        </p:nvSpPr>
        <p:spPr>
          <a:xfrm>
            <a:off x="145395" y="4740573"/>
            <a:ext cx="1352424" cy="68453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Weight.h5</a:t>
            </a:r>
          </a:p>
        </p:txBody>
      </p:sp>
      <p:sp>
        <p:nvSpPr>
          <p:cNvPr id="58" name="圓角矩形 57"/>
          <p:cNvSpPr/>
          <p:nvPr/>
        </p:nvSpPr>
        <p:spPr>
          <a:xfrm>
            <a:off x="1652137" y="3621304"/>
            <a:ext cx="1352424" cy="68453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Load </a:t>
            </a:r>
          </a:p>
          <a:p>
            <a:pPr algn="ctr"/>
            <a:r>
              <a:rPr lang="en-US" altLang="zh-TW" sz="1400" dirty="0" smtClean="0"/>
              <a:t>input</a:t>
            </a:r>
          </a:p>
        </p:txBody>
      </p:sp>
      <p:sp>
        <p:nvSpPr>
          <p:cNvPr id="63" name="圓角矩形 62"/>
          <p:cNvSpPr/>
          <p:nvPr/>
        </p:nvSpPr>
        <p:spPr>
          <a:xfrm>
            <a:off x="1652137" y="4763887"/>
            <a:ext cx="1352424" cy="68453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Image.jpg</a:t>
            </a:r>
          </a:p>
        </p:txBody>
      </p:sp>
      <p:cxnSp>
        <p:nvCxnSpPr>
          <p:cNvPr id="64" name="直線單箭頭接點 63"/>
          <p:cNvCxnSpPr>
            <a:stCxn id="58" idx="2"/>
            <a:endCxn id="63" idx="0"/>
          </p:cNvCxnSpPr>
          <p:nvPr/>
        </p:nvCxnSpPr>
        <p:spPr>
          <a:xfrm>
            <a:off x="2328349" y="4305842"/>
            <a:ext cx="0" cy="45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55" idx="2"/>
            <a:endCxn id="57" idx="0"/>
          </p:cNvCxnSpPr>
          <p:nvPr/>
        </p:nvCxnSpPr>
        <p:spPr>
          <a:xfrm>
            <a:off x="821607" y="4320266"/>
            <a:ext cx="0" cy="42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接點 69"/>
          <p:cNvCxnSpPr>
            <a:stCxn id="22" idx="2"/>
            <a:endCxn id="58" idx="0"/>
          </p:cNvCxnSpPr>
          <p:nvPr/>
        </p:nvCxnSpPr>
        <p:spPr>
          <a:xfrm rot="5400000">
            <a:off x="3609024" y="1671754"/>
            <a:ext cx="668875" cy="32302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接點 72"/>
          <p:cNvCxnSpPr>
            <a:stCxn id="22" idx="2"/>
            <a:endCxn id="55" idx="0"/>
          </p:cNvCxnSpPr>
          <p:nvPr/>
        </p:nvCxnSpPr>
        <p:spPr>
          <a:xfrm rot="5400000">
            <a:off x="2848441" y="925595"/>
            <a:ext cx="683299" cy="47369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63" idx="3"/>
            <a:endCxn id="33" idx="1"/>
          </p:cNvCxnSpPr>
          <p:nvPr/>
        </p:nvCxnSpPr>
        <p:spPr>
          <a:xfrm>
            <a:off x="3004561" y="5106156"/>
            <a:ext cx="198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接點 87"/>
          <p:cNvCxnSpPr>
            <a:stCxn id="57" idx="2"/>
            <a:endCxn id="26" idx="1"/>
          </p:cNvCxnSpPr>
          <p:nvPr/>
        </p:nvCxnSpPr>
        <p:spPr>
          <a:xfrm rot="5400000" flipH="1" flipV="1">
            <a:off x="4433392" y="351789"/>
            <a:ext cx="1461537" cy="8685108"/>
          </a:xfrm>
          <a:prstGeom prst="bentConnector4">
            <a:avLst>
              <a:gd name="adj1" fmla="val -42578"/>
              <a:gd name="adj2" fmla="val 832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016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0" y="510546"/>
            <a:ext cx="4494929" cy="783771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訓練階段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(CNN)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555169" y="1294317"/>
            <a:ext cx="4573308" cy="621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資料集載入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5665576" y="2268116"/>
            <a:ext cx="1338072" cy="479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類別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211434" y="2268116"/>
            <a:ext cx="4563765" cy="1061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Cifar-10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資料集作為訓練樣本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5665576" y="2747450"/>
            <a:ext cx="1338072" cy="3765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Brid</a:t>
            </a:r>
          </a:p>
          <a:p>
            <a:pPr marL="0" indent="0">
              <a:buNone/>
            </a:pP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Cat</a:t>
            </a:r>
          </a:p>
          <a:p>
            <a:pPr marL="0" indent="0">
              <a:buNone/>
            </a:pP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Deer</a:t>
            </a:r>
          </a:p>
          <a:p>
            <a:pPr marL="0" indent="0">
              <a:buNone/>
            </a:pP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Dog</a:t>
            </a:r>
          </a:p>
          <a:p>
            <a:pPr marL="0" indent="0">
              <a:buNone/>
            </a:pP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Frog</a:t>
            </a:r>
          </a:p>
          <a:p>
            <a:pPr marL="0" indent="0">
              <a:buNone/>
            </a:pPr>
            <a:endParaRPr lang="zh-TW" altLang="en-US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6971484" y="2747450"/>
            <a:ext cx="1872070" cy="3765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Hourse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Airplane</a:t>
            </a:r>
          </a:p>
          <a:p>
            <a:pPr marL="0" indent="0">
              <a:buNone/>
            </a:pP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Automobile</a:t>
            </a:r>
          </a:p>
          <a:p>
            <a:pPr marL="0" indent="0">
              <a:buNone/>
            </a:pP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Ship</a:t>
            </a:r>
          </a:p>
          <a:p>
            <a:pPr marL="0" indent="0">
              <a:buNone/>
            </a:pP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Truck</a:t>
            </a:r>
            <a:endParaRPr lang="zh-TW" altLang="en-US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34" y="3060237"/>
            <a:ext cx="4726543" cy="366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84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203345" y="940118"/>
            <a:ext cx="2940322" cy="649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卷積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203345" y="2268116"/>
            <a:ext cx="4563765" cy="1061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使用濾鏡產生出多個不同影像來提取輸入圖像的特徵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6492890" y="2268116"/>
            <a:ext cx="1338072" cy="479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參數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>
          <a:xfrm>
            <a:off x="6492890" y="2798883"/>
            <a:ext cx="5699110" cy="3496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Filters=16: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濾鏡數量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=16</a:t>
            </a:r>
          </a:p>
          <a:p>
            <a:pPr marL="0" indent="0">
              <a:buNone/>
            </a:pPr>
            <a:r>
              <a:rPr lang="en-US" altLang="zh-TW" sz="2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Kernel_size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每個濾鏡的大小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=5*5</a:t>
            </a:r>
          </a:p>
          <a:p>
            <a:pPr marL="0" indent="0">
              <a:buNone/>
            </a:pP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Padding=‘same’: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使輸出大小不改變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Activation=‘</a:t>
            </a:r>
            <a:r>
              <a:rPr lang="en-US" altLang="zh-TW" sz="2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relu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’: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設定</a:t>
            </a:r>
            <a:r>
              <a:rPr lang="en-US" altLang="zh-TW" sz="2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Relu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激活函數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947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203345" y="940118"/>
            <a:ext cx="2940322" cy="649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池化</a:t>
            </a:r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203345" y="2268116"/>
            <a:ext cx="4563765" cy="1061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縮減取樣影像、減少後續運算時間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6488535" y="2263295"/>
            <a:ext cx="1338072" cy="479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參數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>
          <a:xfrm>
            <a:off x="6488535" y="2742629"/>
            <a:ext cx="4563765" cy="2681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MaxPooling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p</a:t>
            </a:r>
            <a:r>
              <a:rPr lang="en-US" altLang="zh-TW" sz="2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ool_size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=(2,2))</a:t>
            </a:r>
          </a:p>
          <a:p>
            <a:pPr marL="0" indent="0">
              <a:buNone/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將影像的長寬各縮減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半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1" y="3665292"/>
            <a:ext cx="6241224" cy="291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4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203345" y="940118"/>
            <a:ext cx="4721352" cy="649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平坦、隱藏、輸出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1066327" y="2747449"/>
            <a:ext cx="4563765" cy="1414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平坦層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:Flatten()</a:t>
            </a:r>
          </a:p>
          <a:p>
            <a:pPr marL="0" indent="0">
              <a:buNone/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維圖像轉換為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維的向量，作為神經元輸入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1066327" y="2268115"/>
            <a:ext cx="1338072" cy="479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參數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>
          <a:xfrm>
            <a:off x="1066327" y="4641014"/>
            <a:ext cx="6561908" cy="1171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隱藏層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:Dense(128,activation=‘</a:t>
            </a:r>
            <a:r>
              <a:rPr lang="en-US" altLang="zh-TW" sz="2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relu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’)</a:t>
            </a:r>
          </a:p>
          <a:p>
            <a:pPr marL="0" indent="0">
              <a:buNone/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建立隱藏層共有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128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個神經元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內容版面配置區 2"/>
          <p:cNvSpPr txBox="1">
            <a:spLocks/>
          </p:cNvSpPr>
          <p:nvPr/>
        </p:nvSpPr>
        <p:spPr>
          <a:xfrm>
            <a:off x="5525115" y="2747449"/>
            <a:ext cx="6666885" cy="2317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輸出層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:Dense(10,activation=‘</a:t>
            </a:r>
            <a:r>
              <a:rPr lang="en-US" altLang="zh-TW" sz="2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softmax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’)</a:t>
            </a:r>
          </a:p>
          <a:p>
            <a:pPr marL="0" indent="0">
              <a:buNone/>
            </a:pPr>
            <a:r>
              <a:rPr lang="en-GB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個神經元對應到資料集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Cifar-10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的十種類別，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softmax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將輸出轉為每種類別的機率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5080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203345" y="940118"/>
            <a:ext cx="4721352" cy="649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模型輸出存檔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內容版面配置區 2"/>
          <p:cNvSpPr txBox="1">
            <a:spLocks/>
          </p:cNvSpPr>
          <p:nvPr/>
        </p:nvSpPr>
        <p:spPr>
          <a:xfrm>
            <a:off x="465908" y="2316376"/>
            <a:ext cx="6270645" cy="714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同時儲存結構與權重，檔案的類別為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HDF5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465908" y="3030584"/>
            <a:ext cx="8917577" cy="129266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from </a:t>
            </a:r>
            <a:r>
              <a:rPr lang="en-US" altLang="zh-TW" sz="2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keras.models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 import </a:t>
            </a:r>
            <a:r>
              <a:rPr lang="en-US" altLang="zh-TW" sz="2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load_model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model.save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('model.h5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')</a:t>
            </a:r>
            <a:endParaRPr lang="zh-TW" altLang="en-US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7178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0" y="483893"/>
            <a:ext cx="4494929" cy="85803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預測階段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內容版面配置區 2"/>
          <p:cNvSpPr txBox="1">
            <a:spLocks noGrp="1"/>
          </p:cNvSpPr>
          <p:nvPr>
            <p:ph idx="1"/>
          </p:nvPr>
        </p:nvSpPr>
        <p:spPr>
          <a:xfrm>
            <a:off x="555169" y="1294317"/>
            <a:ext cx="4573308" cy="621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置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模組與輸入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724362" y="2439442"/>
            <a:ext cx="2117461" cy="574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訓練模組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724362" y="3013624"/>
            <a:ext cx="3671971" cy="778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weights_SSD300.hdf5</a:t>
            </a:r>
            <a:endParaRPr lang="zh-TW" altLang="en-US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>
          <a:xfrm>
            <a:off x="724362" y="4111139"/>
            <a:ext cx="3009437" cy="574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輸入大小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內容版面配置區 2"/>
          <p:cNvSpPr txBox="1">
            <a:spLocks/>
          </p:cNvSpPr>
          <p:nvPr/>
        </p:nvSpPr>
        <p:spPr>
          <a:xfrm>
            <a:off x="724362" y="4685320"/>
            <a:ext cx="1736054" cy="778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300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300</a:t>
            </a:r>
            <a:endParaRPr lang="zh-TW" altLang="en-US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內容版面配置區 2"/>
          <p:cNvSpPr txBox="1">
            <a:spLocks/>
          </p:cNvSpPr>
          <p:nvPr/>
        </p:nvSpPr>
        <p:spPr>
          <a:xfrm>
            <a:off x="4860933" y="2439441"/>
            <a:ext cx="2349764" cy="574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預測類別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4860933" y="3013624"/>
            <a:ext cx="1338072" cy="3765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Brid</a:t>
            </a:r>
          </a:p>
          <a:p>
            <a:pPr marL="0" indent="0">
              <a:buNone/>
            </a:pP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Cat</a:t>
            </a:r>
          </a:p>
          <a:p>
            <a:pPr marL="0" indent="0">
              <a:buNone/>
            </a:pP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Deer</a:t>
            </a:r>
          </a:p>
          <a:p>
            <a:pPr marL="0" indent="0">
              <a:buNone/>
            </a:pP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Dog</a:t>
            </a:r>
          </a:p>
          <a:p>
            <a:pPr marL="0" indent="0">
              <a:buNone/>
            </a:pP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Frog</a:t>
            </a:r>
          </a:p>
          <a:p>
            <a:pPr marL="0" indent="0">
              <a:buNone/>
            </a:pPr>
            <a:endParaRPr lang="zh-TW" altLang="en-US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6166841" y="3013624"/>
            <a:ext cx="1872070" cy="3765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Hourse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Airplane</a:t>
            </a:r>
          </a:p>
          <a:p>
            <a:pPr marL="0" indent="0">
              <a:buNone/>
            </a:pP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Automobile</a:t>
            </a:r>
          </a:p>
          <a:p>
            <a:pPr marL="0" indent="0">
              <a:buNone/>
            </a:pP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Ship</a:t>
            </a:r>
          </a:p>
          <a:p>
            <a:pPr marL="0" indent="0">
              <a:buNone/>
            </a:pP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Truck</a:t>
            </a:r>
            <a:endParaRPr lang="zh-TW" altLang="en-US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5751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203345" y="940118"/>
            <a:ext cx="2940322" cy="649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圖像前處理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452750" y="3027147"/>
            <a:ext cx="1965089" cy="899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圖像正規化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白平衡</a:t>
            </a:r>
            <a:endParaRPr lang="zh-TW" altLang="en-US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72467" y="4540019"/>
            <a:ext cx="6504435" cy="5267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0" tIns="0" rIns="0" bIns="12537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600" b="0" i="0" u="none" strike="noStrike" cap="none" normalizeH="0" baseline="0" dirty="0" err="1" smtClean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  <a:ea typeface="Menlo"/>
              </a:rPr>
              <a:t>imgs</a:t>
            </a:r>
            <a:r>
              <a:rPr kumimoji="0" lang="zh-TW" altLang="zh-TW" sz="26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  <a:ea typeface="Menlo"/>
              </a:rPr>
              <a:t> = preprocess_input(np.array(input</a:t>
            </a:r>
            <a:r>
              <a:rPr kumimoji="0" lang="en-US" altLang="zh-TW" sz="26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  <a:ea typeface="Menlo"/>
              </a:rPr>
              <a:t>_</a:t>
            </a:r>
            <a:r>
              <a:rPr kumimoji="0" lang="en-US" altLang="zh-TW" sz="2600" b="0" i="0" u="none" strike="noStrike" cap="none" normalizeH="0" baseline="0" dirty="0" err="1" smtClean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  <a:ea typeface="Menlo"/>
              </a:rPr>
              <a:t>img</a:t>
            </a:r>
            <a:r>
              <a:rPr kumimoji="0" lang="zh-TW" altLang="zh-TW" sz="2600" b="0" i="0" u="none" strike="noStrike" cap="none" normalizeH="0" baseline="0" dirty="0" smtClean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  <a:ea typeface="Menlo"/>
              </a:rPr>
              <a:t>))</a:t>
            </a:r>
            <a:r>
              <a:rPr kumimoji="0" lang="zh-TW" altLang="zh-TW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235310" y="2377996"/>
            <a:ext cx="1338072" cy="5228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5012432" y="2418580"/>
            <a:ext cx="1338072" cy="479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8452750" y="2377996"/>
            <a:ext cx="1338072" cy="649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處理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1372468" y="2897914"/>
            <a:ext cx="2206753" cy="700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input_img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5247127" y="2897914"/>
            <a:ext cx="2206753" cy="700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imgs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4708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203345" y="940118"/>
            <a:ext cx="3088495" cy="649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預測物體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140624" y="2806190"/>
            <a:ext cx="5289376" cy="1818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預測並且篩選出信心值大於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0.6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的物體並找出邊界框的</a:t>
            </a:r>
            <a:r>
              <a:rPr lang="en-US" altLang="zh-TW" sz="2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X_min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Y_min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X_max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Y_max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以及物體種類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524256" y="2157039"/>
            <a:ext cx="1338072" cy="5228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524256" y="3247686"/>
            <a:ext cx="1338072" cy="479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6140625" y="2157039"/>
            <a:ext cx="1338072" cy="649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處理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661414" y="2676957"/>
            <a:ext cx="4351018" cy="700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處理過後的輸入圖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imgs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758951" y="3727019"/>
            <a:ext cx="2950900" cy="313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X_min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Y_min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X_max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Y_max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Class</a:t>
            </a:r>
          </a:p>
          <a:p>
            <a:pPr marL="0" indent="0">
              <a:buNone/>
            </a:pP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Confidence (&gt;0.6)</a:t>
            </a:r>
          </a:p>
          <a:p>
            <a:pPr marL="0" indent="0">
              <a:buNone/>
            </a:pP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9346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4312"/>
            <a:ext cx="3122023" cy="770709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99711" y="2167506"/>
            <a:ext cx="7724940" cy="700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目前使用現成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weights_SSD300.hdf5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檔案來預測</a:t>
            </a:r>
            <a:endParaRPr lang="zh-TW" altLang="en-US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1" y="2984393"/>
            <a:ext cx="5636541" cy="361284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746" y="2984393"/>
            <a:ext cx="6349171" cy="302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2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96995" y="753228"/>
            <a:ext cx="9613861" cy="1080938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內容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系統需求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Coding</a:t>
            </a: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驗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證</a:t>
            </a:r>
          </a:p>
        </p:txBody>
      </p:sp>
    </p:spTree>
    <p:extLst>
      <p:ext uri="{BB962C8B-B14F-4D97-AF65-F5344CB8AC3E}">
        <p14:creationId xmlns:p14="http://schemas.microsoft.com/office/powerpoint/2010/main" val="18336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8510" y="731520"/>
            <a:ext cx="2822883" cy="1048948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系統需求</a:t>
            </a:r>
            <a:r>
              <a:rPr lang="zh-TW" altLang="en-US" dirty="0" smtClean="0"/>
              <a:t> 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1025" y="2224606"/>
            <a:ext cx="10660598" cy="4437452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zh-TW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功能需求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>
              <a:lnSpc>
                <a:spcPct val="120000"/>
              </a:lnSpc>
            </a:pPr>
            <a:r>
              <a:rPr lang="zh-TW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介面需求</a:t>
            </a:r>
            <a:endParaRPr lang="zh-TW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>
              <a:lnSpc>
                <a:spcPct val="120000"/>
              </a:lnSpc>
            </a:pPr>
            <a:r>
              <a:rPr lang="zh-TW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zh-TW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  <a:endParaRPr lang="zh-TW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20000"/>
              </a:lnSpc>
            </a:pPr>
            <a:r>
              <a:rPr lang="zh-TW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驗收需求</a:t>
            </a:r>
            <a:endParaRPr lang="zh-TW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761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744" y="727102"/>
            <a:ext cx="9613861" cy="1080938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功能需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求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673815" y="3101026"/>
            <a:ext cx="5187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精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準辨識並框出物體種類及範圍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48" y="2093976"/>
            <a:ext cx="4762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4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0058" y="727103"/>
            <a:ext cx="9613861" cy="1080938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介面需求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18457" y="2134790"/>
            <a:ext cx="998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輸入</a:t>
            </a:r>
            <a:r>
              <a:rPr lang="en-US" altLang="zh-TW" sz="2800" dirty="0" smtClean="0"/>
              <a:t>:</a:t>
            </a:r>
          </a:p>
          <a:p>
            <a:r>
              <a:rPr lang="en-US" altLang="zh-TW" sz="2600" dirty="0" smtClean="0"/>
              <a:t>JPG</a:t>
            </a:r>
            <a:endParaRPr lang="zh-TW" altLang="en-US" sz="2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212772" y="2192586"/>
            <a:ext cx="288689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輸入</a:t>
            </a:r>
            <a:r>
              <a:rPr lang="en-US" altLang="zh-TW" sz="2800" dirty="0" smtClean="0"/>
              <a:t>:</a:t>
            </a:r>
          </a:p>
          <a:p>
            <a:r>
              <a:rPr lang="en-US" altLang="zh-TW" sz="2600" dirty="0" smtClean="0"/>
              <a:t>JPG</a:t>
            </a:r>
          </a:p>
          <a:p>
            <a:r>
              <a:rPr lang="zh-TW" altLang="en-US" sz="2600" dirty="0" smtClean="0"/>
              <a:t>物體種類</a:t>
            </a:r>
            <a:endParaRPr lang="en-US" altLang="zh-TW" sz="2600" dirty="0"/>
          </a:p>
          <a:p>
            <a:r>
              <a:rPr lang="zh-TW" altLang="en-US" sz="2600" dirty="0" smtClean="0"/>
              <a:t>信心值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7918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618" y="675981"/>
            <a:ext cx="9613861" cy="1080938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限制需求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物件需有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50%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重疊區域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太小的物體即忽略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不使用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Tiny YOLO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331" y="1950237"/>
            <a:ext cx="5441115" cy="340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980" y="1955995"/>
            <a:ext cx="5440517" cy="342590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493" y="696021"/>
            <a:ext cx="9613861" cy="1080938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驗收需求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2202" y="2678861"/>
            <a:ext cx="6467421" cy="1762509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 Sample    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辨識率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100%</a:t>
            </a:r>
          </a:p>
          <a:p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Non-Training Sample  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辨識率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85%</a:t>
            </a:r>
          </a:p>
          <a:p>
            <a:pPr marL="0" indent="0">
              <a:buNone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727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606118"/>
            <a:ext cx="3122023" cy="770709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系統分析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6259" y="1396965"/>
            <a:ext cx="8988552" cy="412786"/>
          </a:xfrm>
        </p:spPr>
        <p:txBody>
          <a:bodyPr>
            <a:no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系統架構主要為訓練以及預測兩大階段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4744865" y="2319311"/>
            <a:ext cx="2129245" cy="119655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Object Detection</a:t>
            </a:r>
            <a:endParaRPr lang="zh-TW" altLang="en-US" sz="2800" dirty="0"/>
          </a:p>
        </p:txBody>
      </p:sp>
      <p:sp>
        <p:nvSpPr>
          <p:cNvPr id="5" name="圓角矩形 4"/>
          <p:cNvSpPr/>
          <p:nvPr/>
        </p:nvSpPr>
        <p:spPr>
          <a:xfrm>
            <a:off x="2615620" y="4182946"/>
            <a:ext cx="2129245" cy="119655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training</a:t>
            </a:r>
            <a:endParaRPr lang="zh-TW" altLang="en-US" sz="2800" dirty="0"/>
          </a:p>
        </p:txBody>
      </p:sp>
      <p:sp>
        <p:nvSpPr>
          <p:cNvPr id="6" name="圓角矩形 5"/>
          <p:cNvSpPr/>
          <p:nvPr/>
        </p:nvSpPr>
        <p:spPr>
          <a:xfrm>
            <a:off x="6874110" y="4182946"/>
            <a:ext cx="2129245" cy="119655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prediction</a:t>
            </a:r>
            <a:endParaRPr lang="zh-TW" altLang="en-US" sz="2800" dirty="0"/>
          </a:p>
        </p:txBody>
      </p:sp>
      <p:cxnSp>
        <p:nvCxnSpPr>
          <p:cNvPr id="8" name="直線接點 7"/>
          <p:cNvCxnSpPr>
            <a:stCxn id="4" idx="2"/>
          </p:cNvCxnSpPr>
          <p:nvPr/>
        </p:nvCxnSpPr>
        <p:spPr>
          <a:xfrm flipH="1">
            <a:off x="5809487" y="3515869"/>
            <a:ext cx="1" cy="2495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5809487" y="3765369"/>
            <a:ext cx="212924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680242" y="3765369"/>
            <a:ext cx="212924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endCxn id="6" idx="0"/>
          </p:cNvCxnSpPr>
          <p:nvPr/>
        </p:nvCxnSpPr>
        <p:spPr>
          <a:xfrm>
            <a:off x="7938732" y="3765369"/>
            <a:ext cx="1" cy="417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5" idx="0"/>
          </p:cNvCxnSpPr>
          <p:nvPr/>
        </p:nvCxnSpPr>
        <p:spPr>
          <a:xfrm>
            <a:off x="3680241" y="3765369"/>
            <a:ext cx="2" cy="417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783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346405" y="2061982"/>
            <a:ext cx="1296082" cy="589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t</a:t>
            </a:r>
            <a:r>
              <a:rPr lang="en-US" altLang="zh-TW" sz="2000" dirty="0" smtClean="0"/>
              <a:t>raining</a:t>
            </a:r>
            <a:endParaRPr lang="zh-TW" altLang="en-US" sz="2000" dirty="0"/>
          </a:p>
        </p:txBody>
      </p:sp>
      <p:sp>
        <p:nvSpPr>
          <p:cNvPr id="18" name="圓角矩形 17"/>
          <p:cNvSpPr/>
          <p:nvPr/>
        </p:nvSpPr>
        <p:spPr>
          <a:xfrm>
            <a:off x="5346405" y="3118969"/>
            <a:ext cx="1296082" cy="589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CNN</a:t>
            </a:r>
            <a:endParaRPr lang="zh-TW" altLang="en-US" sz="2000" dirty="0"/>
          </a:p>
        </p:txBody>
      </p:sp>
      <p:cxnSp>
        <p:nvCxnSpPr>
          <p:cNvPr id="12" name="直線單箭頭接點 11"/>
          <p:cNvCxnSpPr>
            <a:stCxn id="4" idx="2"/>
            <a:endCxn id="18" idx="0"/>
          </p:cNvCxnSpPr>
          <p:nvPr/>
        </p:nvCxnSpPr>
        <p:spPr>
          <a:xfrm>
            <a:off x="5994446" y="2651323"/>
            <a:ext cx="0" cy="467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1762338" y="4207314"/>
            <a:ext cx="1187941" cy="589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Convolution</a:t>
            </a:r>
            <a:endParaRPr lang="zh-TW" altLang="en-US" sz="1400" dirty="0"/>
          </a:p>
        </p:txBody>
      </p:sp>
      <p:sp>
        <p:nvSpPr>
          <p:cNvPr id="23" name="圓角矩形 22"/>
          <p:cNvSpPr/>
          <p:nvPr/>
        </p:nvSpPr>
        <p:spPr>
          <a:xfrm>
            <a:off x="3341411" y="4214933"/>
            <a:ext cx="1187941" cy="589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Drop Out</a:t>
            </a:r>
            <a:endParaRPr lang="zh-TW" altLang="en-US" sz="1600" dirty="0"/>
          </a:p>
        </p:txBody>
      </p:sp>
      <p:sp>
        <p:nvSpPr>
          <p:cNvPr id="24" name="圓角矩形 23"/>
          <p:cNvSpPr/>
          <p:nvPr/>
        </p:nvSpPr>
        <p:spPr>
          <a:xfrm>
            <a:off x="5402826" y="4207316"/>
            <a:ext cx="1187941" cy="589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Pooling</a:t>
            </a:r>
            <a:endParaRPr lang="zh-TW" altLang="en-US" sz="1600" dirty="0"/>
          </a:p>
        </p:txBody>
      </p:sp>
      <p:sp>
        <p:nvSpPr>
          <p:cNvPr id="25" name="圓角矩形 24"/>
          <p:cNvSpPr/>
          <p:nvPr/>
        </p:nvSpPr>
        <p:spPr>
          <a:xfrm>
            <a:off x="7823336" y="4207316"/>
            <a:ext cx="1187941" cy="589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Dense</a:t>
            </a:r>
            <a:endParaRPr lang="zh-TW" altLang="en-US" sz="1600" dirty="0"/>
          </a:p>
        </p:txBody>
      </p:sp>
      <p:sp>
        <p:nvSpPr>
          <p:cNvPr id="26" name="圓角矩形 25"/>
          <p:cNvSpPr/>
          <p:nvPr/>
        </p:nvSpPr>
        <p:spPr>
          <a:xfrm>
            <a:off x="9507522" y="4207314"/>
            <a:ext cx="1187941" cy="589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C</a:t>
            </a:r>
            <a:r>
              <a:rPr lang="en-US" altLang="zh-TW" sz="1600" dirty="0" smtClean="0"/>
              <a:t>ompile</a:t>
            </a:r>
            <a:endParaRPr lang="zh-TW" altLang="en-US" sz="1600" dirty="0"/>
          </a:p>
        </p:txBody>
      </p:sp>
      <p:sp>
        <p:nvSpPr>
          <p:cNvPr id="30" name="圓角矩形 29"/>
          <p:cNvSpPr/>
          <p:nvPr/>
        </p:nvSpPr>
        <p:spPr>
          <a:xfrm>
            <a:off x="1241384" y="5420857"/>
            <a:ext cx="988817" cy="589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Filters </a:t>
            </a:r>
            <a:endParaRPr lang="zh-TW" altLang="en-US" sz="1400" dirty="0"/>
          </a:p>
        </p:txBody>
      </p:sp>
      <p:sp>
        <p:nvSpPr>
          <p:cNvPr id="31" name="圓角矩形 30"/>
          <p:cNvSpPr/>
          <p:nvPr/>
        </p:nvSpPr>
        <p:spPr>
          <a:xfrm>
            <a:off x="2363321" y="5420857"/>
            <a:ext cx="988817" cy="589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Kernel Size</a:t>
            </a:r>
            <a:endParaRPr lang="zh-TW" altLang="en-US" sz="1400" dirty="0"/>
          </a:p>
        </p:txBody>
      </p:sp>
      <p:sp>
        <p:nvSpPr>
          <p:cNvPr id="32" name="圓角矩形 31"/>
          <p:cNvSpPr/>
          <p:nvPr/>
        </p:nvSpPr>
        <p:spPr>
          <a:xfrm>
            <a:off x="3481021" y="5420857"/>
            <a:ext cx="1048230" cy="589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Activation-</a:t>
            </a:r>
            <a:r>
              <a:rPr lang="en-US" altLang="zh-TW" sz="1400" dirty="0" err="1" smtClean="0"/>
              <a:t>Relu</a:t>
            </a:r>
            <a:endParaRPr lang="zh-TW" altLang="en-US" sz="1400" dirty="0"/>
          </a:p>
        </p:txBody>
      </p:sp>
      <p:sp>
        <p:nvSpPr>
          <p:cNvPr id="34" name="圓角矩形 33"/>
          <p:cNvSpPr/>
          <p:nvPr/>
        </p:nvSpPr>
        <p:spPr>
          <a:xfrm>
            <a:off x="4949131" y="5413520"/>
            <a:ext cx="988817" cy="589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Max Pooling</a:t>
            </a:r>
            <a:endParaRPr lang="zh-TW" altLang="en-US" sz="1400" dirty="0"/>
          </a:p>
        </p:txBody>
      </p:sp>
      <p:sp>
        <p:nvSpPr>
          <p:cNvPr id="35" name="圓角矩形 34"/>
          <p:cNvSpPr/>
          <p:nvPr/>
        </p:nvSpPr>
        <p:spPr>
          <a:xfrm>
            <a:off x="9607083" y="5413517"/>
            <a:ext cx="988817" cy="589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Loss Function</a:t>
            </a:r>
            <a:endParaRPr lang="zh-TW" altLang="en-US" sz="1400" dirty="0"/>
          </a:p>
        </p:txBody>
      </p:sp>
      <p:sp>
        <p:nvSpPr>
          <p:cNvPr id="36" name="圓角矩形 35"/>
          <p:cNvSpPr/>
          <p:nvPr/>
        </p:nvSpPr>
        <p:spPr>
          <a:xfrm>
            <a:off x="6077055" y="5426913"/>
            <a:ext cx="988817" cy="589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Pool Size</a:t>
            </a:r>
            <a:endParaRPr lang="zh-TW" altLang="en-US" sz="1400" dirty="0"/>
          </a:p>
        </p:txBody>
      </p:sp>
      <p:sp>
        <p:nvSpPr>
          <p:cNvPr id="38" name="圓角矩形 37"/>
          <p:cNvSpPr/>
          <p:nvPr/>
        </p:nvSpPr>
        <p:spPr>
          <a:xfrm>
            <a:off x="8389437" y="5413517"/>
            <a:ext cx="1048230" cy="589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Activation-</a:t>
            </a:r>
            <a:r>
              <a:rPr lang="en-US" altLang="zh-TW" sz="1400" dirty="0" err="1" smtClean="0"/>
              <a:t>Relu</a:t>
            </a:r>
            <a:endParaRPr lang="zh-TW" altLang="en-US" sz="1400" dirty="0"/>
          </a:p>
        </p:txBody>
      </p:sp>
      <p:sp>
        <p:nvSpPr>
          <p:cNvPr id="39" name="圓角矩形 38"/>
          <p:cNvSpPr/>
          <p:nvPr/>
        </p:nvSpPr>
        <p:spPr>
          <a:xfrm>
            <a:off x="7212040" y="5413520"/>
            <a:ext cx="1048230" cy="589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Num</a:t>
            </a:r>
            <a:r>
              <a:rPr lang="en-US" altLang="zh-TW" sz="1400" dirty="0" smtClean="0"/>
              <a:t> of Neurons</a:t>
            </a:r>
            <a:endParaRPr lang="zh-TW" altLang="en-US" sz="1400" dirty="0"/>
          </a:p>
        </p:txBody>
      </p:sp>
      <p:cxnSp>
        <p:nvCxnSpPr>
          <p:cNvPr id="15" name="直線單箭頭接點 14"/>
          <p:cNvCxnSpPr>
            <a:stCxn id="18" idx="2"/>
            <a:endCxn id="24" idx="0"/>
          </p:cNvCxnSpPr>
          <p:nvPr/>
        </p:nvCxnSpPr>
        <p:spPr>
          <a:xfrm>
            <a:off x="5994446" y="3708310"/>
            <a:ext cx="2351" cy="499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接點 63"/>
          <p:cNvCxnSpPr>
            <a:stCxn id="21" idx="2"/>
            <a:endCxn id="32" idx="0"/>
          </p:cNvCxnSpPr>
          <p:nvPr/>
        </p:nvCxnSpPr>
        <p:spPr>
          <a:xfrm rot="16200000" flipH="1">
            <a:off x="2868621" y="4284342"/>
            <a:ext cx="624202" cy="1648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接點 66"/>
          <p:cNvCxnSpPr>
            <a:stCxn id="21" idx="2"/>
            <a:endCxn id="30" idx="0"/>
          </p:cNvCxnSpPr>
          <p:nvPr/>
        </p:nvCxnSpPr>
        <p:spPr>
          <a:xfrm rot="5400000">
            <a:off x="1733950" y="4798498"/>
            <a:ext cx="624202" cy="620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接點 74"/>
          <p:cNvCxnSpPr/>
          <p:nvPr/>
        </p:nvCxnSpPr>
        <p:spPr>
          <a:xfrm rot="5400000">
            <a:off x="5411736" y="4841853"/>
            <a:ext cx="616863" cy="553257"/>
          </a:xfrm>
          <a:prstGeom prst="bentConnector3">
            <a:avLst>
              <a:gd name="adj1" fmla="val 48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接點 75"/>
          <p:cNvCxnSpPr>
            <a:stCxn id="24" idx="2"/>
            <a:endCxn id="36" idx="0"/>
          </p:cNvCxnSpPr>
          <p:nvPr/>
        </p:nvCxnSpPr>
        <p:spPr>
          <a:xfrm rot="16200000" flipH="1">
            <a:off x="5969002" y="4824451"/>
            <a:ext cx="630256" cy="5746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接點 76"/>
          <p:cNvCxnSpPr>
            <a:stCxn id="25" idx="2"/>
            <a:endCxn id="39" idx="0"/>
          </p:cNvCxnSpPr>
          <p:nvPr/>
        </p:nvCxnSpPr>
        <p:spPr>
          <a:xfrm rot="5400000">
            <a:off x="7768300" y="4764512"/>
            <a:ext cx="616863" cy="681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接點 77"/>
          <p:cNvCxnSpPr>
            <a:stCxn id="25" idx="2"/>
            <a:endCxn id="38" idx="0"/>
          </p:cNvCxnSpPr>
          <p:nvPr/>
        </p:nvCxnSpPr>
        <p:spPr>
          <a:xfrm rot="16200000" flipH="1">
            <a:off x="8356999" y="4856964"/>
            <a:ext cx="616860" cy="4962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接點 78"/>
          <p:cNvCxnSpPr>
            <a:stCxn id="18" idx="2"/>
            <a:endCxn id="21" idx="0"/>
          </p:cNvCxnSpPr>
          <p:nvPr/>
        </p:nvCxnSpPr>
        <p:spPr>
          <a:xfrm rot="5400000">
            <a:off x="3925876" y="2138744"/>
            <a:ext cx="499004" cy="3638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18" idx="2"/>
            <a:endCxn id="23" idx="0"/>
          </p:cNvCxnSpPr>
          <p:nvPr/>
        </p:nvCxnSpPr>
        <p:spPr>
          <a:xfrm rot="5400000">
            <a:off x="4711603" y="2932089"/>
            <a:ext cx="506623" cy="2059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接點 96"/>
          <p:cNvCxnSpPr>
            <a:stCxn id="18" idx="2"/>
            <a:endCxn id="26" idx="0"/>
          </p:cNvCxnSpPr>
          <p:nvPr/>
        </p:nvCxnSpPr>
        <p:spPr>
          <a:xfrm rot="16200000" flipH="1">
            <a:off x="7798467" y="1904288"/>
            <a:ext cx="499004" cy="41070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接點 97"/>
          <p:cNvCxnSpPr>
            <a:stCxn id="18" idx="2"/>
            <a:endCxn id="25" idx="0"/>
          </p:cNvCxnSpPr>
          <p:nvPr/>
        </p:nvCxnSpPr>
        <p:spPr>
          <a:xfrm rot="16200000" flipH="1">
            <a:off x="6956373" y="2746382"/>
            <a:ext cx="499006" cy="24228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26" idx="2"/>
            <a:endCxn id="35" idx="0"/>
          </p:cNvCxnSpPr>
          <p:nvPr/>
        </p:nvCxnSpPr>
        <p:spPr>
          <a:xfrm flipH="1">
            <a:off x="10101492" y="4796655"/>
            <a:ext cx="1" cy="61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內容版面配置區 2"/>
          <p:cNvSpPr>
            <a:spLocks noGrp="1"/>
          </p:cNvSpPr>
          <p:nvPr>
            <p:ph idx="1"/>
          </p:nvPr>
        </p:nvSpPr>
        <p:spPr>
          <a:xfrm>
            <a:off x="248194" y="1034365"/>
            <a:ext cx="6535638" cy="534707"/>
          </a:xfrm>
        </p:spPr>
        <p:txBody>
          <a:bodyPr>
            <a:normAutofit/>
          </a:bodyPr>
          <a:lstStyle/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訓練階段架構</a:t>
            </a:r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(training.py)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" name="直線單箭頭接點 2"/>
          <p:cNvCxnSpPr>
            <a:stCxn id="21" idx="3"/>
            <a:endCxn id="23" idx="1"/>
          </p:cNvCxnSpPr>
          <p:nvPr/>
        </p:nvCxnSpPr>
        <p:spPr>
          <a:xfrm>
            <a:off x="2950279" y="4501985"/>
            <a:ext cx="391132" cy="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23" idx="3"/>
            <a:endCxn id="24" idx="1"/>
          </p:cNvCxnSpPr>
          <p:nvPr/>
        </p:nvCxnSpPr>
        <p:spPr>
          <a:xfrm flipV="1">
            <a:off x="4529352" y="4501987"/>
            <a:ext cx="873474" cy="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24" idx="3"/>
            <a:endCxn id="25" idx="1"/>
          </p:cNvCxnSpPr>
          <p:nvPr/>
        </p:nvCxnSpPr>
        <p:spPr>
          <a:xfrm>
            <a:off x="6590767" y="4501987"/>
            <a:ext cx="123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25" idx="3"/>
            <a:endCxn id="26" idx="1"/>
          </p:cNvCxnSpPr>
          <p:nvPr/>
        </p:nvCxnSpPr>
        <p:spPr>
          <a:xfrm flipV="1">
            <a:off x="9011277" y="4501985"/>
            <a:ext cx="49624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stCxn id="24" idx="2"/>
            <a:endCxn id="21" idx="1"/>
          </p:cNvCxnSpPr>
          <p:nvPr/>
        </p:nvCxnSpPr>
        <p:spPr>
          <a:xfrm rot="5400000" flipH="1">
            <a:off x="3732232" y="2532092"/>
            <a:ext cx="294672" cy="4234459"/>
          </a:xfrm>
          <a:prstGeom prst="bentConnector4">
            <a:avLst>
              <a:gd name="adj1" fmla="val -77578"/>
              <a:gd name="adj2" fmla="val 105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圓角矩形 61"/>
          <p:cNvSpPr/>
          <p:nvPr/>
        </p:nvSpPr>
        <p:spPr>
          <a:xfrm>
            <a:off x="10910787" y="4207314"/>
            <a:ext cx="1187941" cy="589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Save</a:t>
            </a:r>
            <a:endParaRPr lang="en-US" altLang="zh-TW" sz="1600" dirty="0"/>
          </a:p>
          <a:p>
            <a:pPr algn="ctr"/>
            <a:r>
              <a:rPr lang="en-US" altLang="zh-TW" sz="1600" dirty="0" smtClean="0"/>
              <a:t>Model</a:t>
            </a:r>
          </a:p>
        </p:txBody>
      </p:sp>
      <p:cxnSp>
        <p:nvCxnSpPr>
          <p:cNvPr id="51" name="肘形接點 50"/>
          <p:cNvCxnSpPr>
            <a:stCxn id="18" idx="2"/>
            <a:endCxn id="62" idx="0"/>
          </p:cNvCxnSpPr>
          <p:nvPr/>
        </p:nvCxnSpPr>
        <p:spPr>
          <a:xfrm rot="16200000" flipH="1">
            <a:off x="8500100" y="1202656"/>
            <a:ext cx="499004" cy="5510312"/>
          </a:xfrm>
          <a:prstGeom prst="bentConnector3">
            <a:avLst>
              <a:gd name="adj1" fmla="val 51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10910787" y="5426913"/>
            <a:ext cx="1187941" cy="589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Weight.h5</a:t>
            </a:r>
          </a:p>
        </p:txBody>
      </p:sp>
      <p:cxnSp>
        <p:nvCxnSpPr>
          <p:cNvPr id="59" name="直線單箭頭接點 58"/>
          <p:cNvCxnSpPr>
            <a:stCxn id="62" idx="2"/>
            <a:endCxn id="71" idx="0"/>
          </p:cNvCxnSpPr>
          <p:nvPr/>
        </p:nvCxnSpPr>
        <p:spPr>
          <a:xfrm>
            <a:off x="11504758" y="4796655"/>
            <a:ext cx="0" cy="63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37247" y="4214933"/>
            <a:ext cx="1019282" cy="589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sz="1400" dirty="0" smtClean="0"/>
              <a:t>Import</a:t>
            </a:r>
          </a:p>
          <a:p>
            <a:pPr algn="ctr"/>
            <a:r>
              <a:rPr lang="en-GB" altLang="zh-TW" sz="1400" dirty="0" smtClean="0"/>
              <a:t>dataset</a:t>
            </a:r>
            <a:endParaRPr lang="zh-TW" altLang="en-US" sz="1400" dirty="0"/>
          </a:p>
        </p:txBody>
      </p:sp>
      <p:sp>
        <p:nvSpPr>
          <p:cNvPr id="52" name="圓角矩形 51"/>
          <p:cNvSpPr/>
          <p:nvPr/>
        </p:nvSpPr>
        <p:spPr>
          <a:xfrm>
            <a:off x="53444" y="5413516"/>
            <a:ext cx="988817" cy="589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Cifar-10 </a:t>
            </a:r>
            <a:endParaRPr lang="zh-TW" altLang="en-US" sz="1400" dirty="0"/>
          </a:p>
        </p:txBody>
      </p:sp>
      <p:cxnSp>
        <p:nvCxnSpPr>
          <p:cNvPr id="28" name="肘形接點 27"/>
          <p:cNvCxnSpPr>
            <a:stCxn id="18" idx="2"/>
            <a:endCxn id="48" idx="0"/>
          </p:cNvCxnSpPr>
          <p:nvPr/>
        </p:nvCxnSpPr>
        <p:spPr>
          <a:xfrm rot="5400000">
            <a:off x="3017356" y="1237842"/>
            <a:ext cx="506623" cy="54475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48" idx="2"/>
            <a:endCxn id="52" idx="0"/>
          </p:cNvCxnSpPr>
          <p:nvPr/>
        </p:nvCxnSpPr>
        <p:spPr>
          <a:xfrm>
            <a:off x="546888" y="4804274"/>
            <a:ext cx="965" cy="60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/>
          <p:cNvCxnSpPr>
            <a:stCxn id="52" idx="3"/>
            <a:endCxn id="21" idx="1"/>
          </p:cNvCxnSpPr>
          <p:nvPr/>
        </p:nvCxnSpPr>
        <p:spPr>
          <a:xfrm flipV="1">
            <a:off x="1042261" y="4501985"/>
            <a:ext cx="720077" cy="1206202"/>
          </a:xfrm>
          <a:prstGeom prst="bentConnector3">
            <a:avLst>
              <a:gd name="adj1" fmla="val 12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68227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1941</TotalTime>
  <Words>472</Words>
  <Application>Microsoft Office PowerPoint</Application>
  <PresentationFormat>寬螢幕</PresentationFormat>
  <Paragraphs>158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Arial Unicode MS</vt:lpstr>
      <vt:lpstr>Menlo</vt:lpstr>
      <vt:lpstr>新細明體</vt:lpstr>
      <vt:lpstr>標楷體</vt:lpstr>
      <vt:lpstr>Arial</vt:lpstr>
      <vt:lpstr>Times New Roman</vt:lpstr>
      <vt:lpstr>Trebuchet MS</vt:lpstr>
      <vt:lpstr>Wingdings</vt:lpstr>
      <vt:lpstr>柏林</vt:lpstr>
      <vt:lpstr>機器學習與實作  YOLO重疊物件偵測</vt:lpstr>
      <vt:lpstr>內容</vt:lpstr>
      <vt:lpstr>系統需求  </vt:lpstr>
      <vt:lpstr>功能需求</vt:lpstr>
      <vt:lpstr>介面需求</vt:lpstr>
      <vt:lpstr>限制需求</vt:lpstr>
      <vt:lpstr>驗收需求</vt:lpstr>
      <vt:lpstr>系統分析</vt:lpstr>
      <vt:lpstr>PowerPoint 簡報</vt:lpstr>
      <vt:lpstr>PowerPoint 簡報</vt:lpstr>
      <vt:lpstr>設計-訓練階段(CNN)</vt:lpstr>
      <vt:lpstr>PowerPoint 簡報</vt:lpstr>
      <vt:lpstr>PowerPoint 簡報</vt:lpstr>
      <vt:lpstr>PowerPoint 簡報</vt:lpstr>
      <vt:lpstr>PowerPoint 簡報</vt:lpstr>
      <vt:lpstr>設計-預測階段</vt:lpstr>
      <vt:lpstr>PowerPoint 簡報</vt:lpstr>
      <vt:lpstr>PowerPoint 簡報</vt:lpstr>
      <vt:lpstr>驗收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機器學習與實作  YOLO重疊物件偵測</dc:title>
  <dc:creator>燕鴻 江</dc:creator>
  <cp:lastModifiedBy>燕鴻 江</cp:lastModifiedBy>
  <cp:revision>70</cp:revision>
  <dcterms:created xsi:type="dcterms:W3CDTF">2018-12-22T17:56:28Z</dcterms:created>
  <dcterms:modified xsi:type="dcterms:W3CDTF">2019-01-01T13:20:37Z</dcterms:modified>
</cp:coreProperties>
</file>