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12/25/2018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73183" y="1632857"/>
            <a:ext cx="9268097" cy="2573383"/>
          </a:xfrm>
        </p:spPr>
        <p:txBody>
          <a:bodyPr/>
          <a:lstStyle/>
          <a:p>
            <a:r>
              <a:rPr lang="zh-TW" altLang="zh-TW" dirty="0"/>
              <a:t>機器學習與實</a:t>
            </a:r>
            <a:r>
              <a:rPr lang="zh-TW" altLang="zh-TW" dirty="0" smtClean="0"/>
              <a:t>作</a:t>
            </a:r>
            <a:r>
              <a:rPr lang="en-US" altLang="zh-TW" dirty="0"/>
              <a:t> </a:t>
            </a:r>
            <a:r>
              <a:rPr lang="zh-TW" altLang="zh-TW" dirty="0"/>
              <a:t/>
            </a:r>
            <a:br>
              <a:rPr lang="zh-TW" altLang="zh-TW" dirty="0"/>
            </a:br>
            <a:r>
              <a:rPr lang="en-US" altLang="zh-TW" dirty="0"/>
              <a:t>YOLO</a:t>
            </a:r>
            <a:r>
              <a:rPr lang="zh-TW" altLang="zh-TW" dirty="0"/>
              <a:t>重疊物件</a:t>
            </a:r>
            <a:r>
              <a:rPr lang="zh-TW" altLang="zh-TW" dirty="0" smtClean="0"/>
              <a:t>偵測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73182" y="4689565"/>
            <a:ext cx="6433458" cy="1724297"/>
          </a:xfrm>
        </p:spPr>
        <p:txBody>
          <a:bodyPr>
            <a:normAutofit/>
          </a:bodyPr>
          <a:lstStyle/>
          <a:p>
            <a:r>
              <a:rPr lang="zh-TW" altLang="zh-TW" dirty="0"/>
              <a:t>指導教授：陳朝烈</a:t>
            </a:r>
          </a:p>
          <a:p>
            <a:r>
              <a:rPr lang="zh-TW" altLang="zh-TW" dirty="0"/>
              <a:t>班</a:t>
            </a:r>
            <a:r>
              <a:rPr lang="en-US" altLang="zh-TW" dirty="0"/>
              <a:t>    </a:t>
            </a:r>
            <a:r>
              <a:rPr lang="zh-TW" altLang="zh-TW" dirty="0"/>
              <a:t>級：電子</a:t>
            </a:r>
            <a:r>
              <a:rPr lang="en-US" altLang="zh-TW" dirty="0"/>
              <a:t>4A</a:t>
            </a:r>
            <a:endParaRPr lang="zh-TW" altLang="zh-TW" dirty="0"/>
          </a:p>
          <a:p>
            <a:r>
              <a:rPr lang="zh-TW" altLang="zh-TW" dirty="0"/>
              <a:t>學生姓名</a:t>
            </a:r>
            <a:r>
              <a:rPr lang="zh-TW" altLang="zh-TW" dirty="0" smtClean="0"/>
              <a:t>：</a:t>
            </a:r>
            <a:r>
              <a:rPr lang="zh-TW" altLang="en-US" dirty="0" smtClean="0">
                <a:latin typeface="+mj-ea"/>
                <a:ea typeface="+mj-ea"/>
              </a:rPr>
              <a:t>江燕鴻</a:t>
            </a:r>
            <a:r>
              <a:rPr lang="en-US" altLang="zh-TW" dirty="0" smtClean="0">
                <a:latin typeface="+mj-ea"/>
                <a:ea typeface="+mj-ea"/>
              </a:rPr>
              <a:t>、</a:t>
            </a:r>
            <a:r>
              <a:rPr lang="zh-TW" altLang="en-US" dirty="0" smtClean="0">
                <a:latin typeface="+mj-ea"/>
                <a:ea typeface="+mj-ea"/>
              </a:rPr>
              <a:t>吳冠毅、</a:t>
            </a:r>
            <a:r>
              <a:rPr lang="zh-TW" altLang="en-US" dirty="0">
                <a:latin typeface="+mj-ea"/>
                <a:ea typeface="+mj-ea"/>
              </a:rPr>
              <a:t>連翊</a:t>
            </a:r>
            <a:r>
              <a:rPr lang="zh-TW" altLang="en-US" dirty="0" smtClean="0">
                <a:latin typeface="+mj-ea"/>
                <a:ea typeface="+mj-ea"/>
              </a:rPr>
              <a:t>安、</a:t>
            </a:r>
            <a:r>
              <a:rPr lang="zh-TW" altLang="en-US" dirty="0">
                <a:latin typeface="+mj-ea"/>
                <a:ea typeface="+mj-ea"/>
              </a:rPr>
              <a:t>黃修敏</a:t>
            </a:r>
            <a:endParaRPr lang="zh-TW" altLang="zh-TW" dirty="0">
              <a:latin typeface="+mj-ea"/>
              <a:ea typeface="+mj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381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184187"/>
            <a:ext cx="4442679" cy="1609344"/>
          </a:xfrm>
        </p:spPr>
        <p:txBody>
          <a:bodyPr/>
          <a:lstStyle/>
          <a:p>
            <a:r>
              <a:rPr lang="zh-TW" altLang="en-US" dirty="0" smtClean="0"/>
              <a:t>系統需求 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793531"/>
            <a:ext cx="10660598" cy="4437452"/>
          </a:xfrm>
        </p:spPr>
        <p:txBody>
          <a:bodyPr>
            <a:normAutofit fontScale="85000" lnSpcReduction="20000"/>
          </a:bodyPr>
          <a:lstStyle/>
          <a:p>
            <a:pPr lvl="0">
              <a:lnSpc>
                <a:spcPct val="120000"/>
              </a:lnSpc>
            </a:pPr>
            <a:r>
              <a:rPr lang="zh-TW" altLang="zh-TW" dirty="0">
                <a:latin typeface="+mn-ea"/>
              </a:rPr>
              <a:t>功能需求</a:t>
            </a:r>
            <a:r>
              <a:rPr lang="en-US" altLang="zh-TW" dirty="0">
                <a:latin typeface="+mn-ea"/>
              </a:rPr>
              <a:t>:</a:t>
            </a:r>
            <a:r>
              <a:rPr lang="zh-TW" altLang="zh-TW" dirty="0">
                <a:latin typeface="+mn-ea"/>
              </a:rPr>
              <a:t>精準的辨識並解框出目標物體的種類以及範圍，且重疊的物件也能清楚辨識及框出範圍。</a:t>
            </a:r>
          </a:p>
          <a:p>
            <a:pPr>
              <a:lnSpc>
                <a:spcPct val="120000"/>
              </a:lnSpc>
            </a:pPr>
            <a:endParaRPr lang="zh-TW" altLang="zh-TW" dirty="0">
              <a:latin typeface="+mn-ea"/>
            </a:endParaRPr>
          </a:p>
          <a:p>
            <a:pPr lvl="0">
              <a:lnSpc>
                <a:spcPct val="120000"/>
              </a:lnSpc>
            </a:pPr>
            <a:r>
              <a:rPr lang="zh-TW" altLang="zh-TW" dirty="0">
                <a:latin typeface="+mn-ea"/>
              </a:rPr>
              <a:t>介面需求</a:t>
            </a:r>
            <a:r>
              <a:rPr lang="en-US" altLang="zh-TW" dirty="0">
                <a:latin typeface="+mn-ea"/>
              </a:rPr>
              <a:t>:</a:t>
            </a:r>
            <a:r>
              <a:rPr lang="zh-TW" altLang="zh-TW" dirty="0" smtClean="0">
                <a:latin typeface="+mn-ea"/>
              </a:rPr>
              <a:t>使用</a:t>
            </a:r>
            <a:r>
              <a:rPr lang="en-GB" altLang="zh-TW" dirty="0" smtClean="0">
                <a:latin typeface="+mn-ea"/>
              </a:rPr>
              <a:t>Python</a:t>
            </a:r>
            <a:r>
              <a:rPr lang="zh-TW" altLang="en-US" dirty="0" smtClean="0">
                <a:latin typeface="+mn-ea"/>
              </a:rPr>
              <a:t>程式語言以及</a:t>
            </a:r>
            <a:r>
              <a:rPr lang="en-US" altLang="zh-TW" dirty="0" err="1" smtClean="0">
                <a:latin typeface="+mn-ea"/>
              </a:rPr>
              <a:t>Keras</a:t>
            </a:r>
            <a:r>
              <a:rPr lang="zh-TW" altLang="en-US" dirty="0" smtClean="0">
                <a:latin typeface="+mn-ea"/>
              </a:rPr>
              <a:t>機器學習函試庫</a:t>
            </a:r>
            <a:r>
              <a:rPr lang="zh-TW" altLang="zh-TW" dirty="0" smtClean="0">
                <a:latin typeface="+mn-ea"/>
              </a:rPr>
              <a:t>來</a:t>
            </a:r>
            <a:r>
              <a:rPr lang="zh-TW" altLang="zh-TW" dirty="0">
                <a:latin typeface="+mn-ea"/>
              </a:rPr>
              <a:t>實現整個架構，需</a:t>
            </a:r>
            <a:r>
              <a:rPr lang="zh-TW" altLang="zh-TW" dirty="0" smtClean="0">
                <a:latin typeface="+mn-ea"/>
              </a:rPr>
              <a:t>安裝</a:t>
            </a:r>
            <a:r>
              <a:rPr lang="en-US" altLang="zh-TW" dirty="0" err="1" smtClean="0">
                <a:latin typeface="+mn-ea"/>
              </a:rPr>
              <a:t>Tensorflow</a:t>
            </a:r>
            <a:r>
              <a:rPr lang="zh-TW" altLang="en-US" dirty="0" smtClean="0">
                <a:latin typeface="+mn-ea"/>
              </a:rPr>
              <a:t>函試</a:t>
            </a:r>
            <a:r>
              <a:rPr lang="zh-TW" altLang="en-US" dirty="0">
                <a:latin typeface="+mn-ea"/>
              </a:rPr>
              <a:t>庫</a:t>
            </a:r>
            <a:r>
              <a:rPr lang="zh-TW" altLang="zh-TW" dirty="0" smtClean="0">
                <a:latin typeface="+mn-ea"/>
              </a:rPr>
              <a:t>以及</a:t>
            </a:r>
            <a:r>
              <a:rPr lang="en-US" altLang="zh-TW" dirty="0" err="1">
                <a:latin typeface="+mn-ea"/>
              </a:rPr>
              <a:t>jupyter</a:t>
            </a:r>
            <a:r>
              <a:rPr lang="zh-TW" altLang="zh-TW" dirty="0">
                <a:latin typeface="+mn-ea"/>
              </a:rPr>
              <a:t>等程式編寫工具。</a:t>
            </a:r>
          </a:p>
          <a:p>
            <a:pPr>
              <a:lnSpc>
                <a:spcPct val="120000"/>
              </a:lnSpc>
            </a:pPr>
            <a:endParaRPr lang="zh-TW" altLang="zh-TW" dirty="0">
              <a:latin typeface="+mn-ea"/>
            </a:endParaRPr>
          </a:p>
          <a:p>
            <a:pPr lvl="0">
              <a:lnSpc>
                <a:spcPct val="120000"/>
              </a:lnSpc>
            </a:pPr>
            <a:r>
              <a:rPr lang="zh-TW" altLang="zh-TW" dirty="0">
                <a:latin typeface="+mn-ea"/>
              </a:rPr>
              <a:t>效能需求</a:t>
            </a:r>
            <a:r>
              <a:rPr lang="en-US" altLang="zh-TW" dirty="0">
                <a:latin typeface="+mn-ea"/>
              </a:rPr>
              <a:t>:</a:t>
            </a:r>
            <a:r>
              <a:rPr lang="zh-TW" altLang="zh-TW" dirty="0">
                <a:latin typeface="+mn-ea"/>
              </a:rPr>
              <a:t>無。</a:t>
            </a:r>
          </a:p>
          <a:p>
            <a:pPr>
              <a:lnSpc>
                <a:spcPct val="120000"/>
              </a:lnSpc>
            </a:pPr>
            <a:endParaRPr lang="zh-TW" altLang="zh-TW" dirty="0">
              <a:latin typeface="+mn-ea"/>
            </a:endParaRPr>
          </a:p>
          <a:p>
            <a:pPr lvl="0">
              <a:lnSpc>
                <a:spcPct val="120000"/>
              </a:lnSpc>
            </a:pPr>
            <a:r>
              <a:rPr lang="zh-TW" altLang="zh-TW" dirty="0">
                <a:latin typeface="+mn-ea"/>
              </a:rPr>
              <a:t>限制需求</a:t>
            </a:r>
            <a:r>
              <a:rPr lang="en-US" altLang="zh-TW" dirty="0" smtClean="0">
                <a:latin typeface="+mn-ea"/>
              </a:rPr>
              <a:t>:</a:t>
            </a:r>
            <a:r>
              <a:rPr lang="zh-TW" altLang="en-US" dirty="0">
                <a:latin typeface="+mn-ea"/>
              </a:rPr>
              <a:t>不</a:t>
            </a:r>
            <a:r>
              <a:rPr lang="zh-TW" altLang="zh-TW" dirty="0" smtClean="0">
                <a:latin typeface="+mn-ea"/>
              </a:rPr>
              <a:t>使用</a:t>
            </a:r>
            <a:r>
              <a:rPr lang="en-US" altLang="zh-TW" dirty="0">
                <a:latin typeface="+mn-ea"/>
              </a:rPr>
              <a:t>Tiny</a:t>
            </a:r>
            <a:r>
              <a:rPr lang="en-GB" altLang="zh-TW" dirty="0">
                <a:latin typeface="+mn-ea"/>
              </a:rPr>
              <a:t> YOLO</a:t>
            </a:r>
            <a:r>
              <a:rPr lang="zh-TW" altLang="zh-TW" dirty="0" smtClean="0">
                <a:latin typeface="+mn-ea"/>
              </a:rPr>
              <a:t>現成</a:t>
            </a:r>
            <a:r>
              <a:rPr lang="zh-TW" altLang="en-US" dirty="0" smtClean="0">
                <a:latin typeface="+mn-ea"/>
              </a:rPr>
              <a:t>套</a:t>
            </a:r>
            <a:r>
              <a:rPr lang="zh-TW" altLang="en-US" dirty="0">
                <a:latin typeface="+mn-ea"/>
              </a:rPr>
              <a:t>件</a:t>
            </a:r>
            <a:r>
              <a:rPr lang="zh-TW" altLang="zh-TW" dirty="0" smtClean="0">
                <a:latin typeface="+mn-ea"/>
              </a:rPr>
              <a:t>。 </a:t>
            </a:r>
            <a:endParaRPr lang="zh-TW" altLang="zh-TW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zh-TW" altLang="zh-TW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TW" dirty="0">
                <a:latin typeface="+mn-ea"/>
              </a:rPr>
              <a:t>5.</a:t>
            </a:r>
            <a:r>
              <a:rPr lang="zh-TW" altLang="zh-TW" dirty="0">
                <a:latin typeface="+mn-ea"/>
              </a:rPr>
              <a:t>驗收需求</a:t>
            </a:r>
            <a:r>
              <a:rPr lang="en-US" altLang="zh-TW" dirty="0">
                <a:latin typeface="+mn-ea"/>
              </a:rPr>
              <a:t>:</a:t>
            </a:r>
            <a:r>
              <a:rPr lang="zh-TW" altLang="zh-TW" dirty="0">
                <a:latin typeface="+mn-ea"/>
              </a:rPr>
              <a:t>使用原有的訓練樣本下去測試時準確率必須達到</a:t>
            </a:r>
            <a:r>
              <a:rPr lang="en-US" altLang="zh-TW" dirty="0">
                <a:latin typeface="+mn-ea"/>
              </a:rPr>
              <a:t>100%</a:t>
            </a:r>
            <a:r>
              <a:rPr lang="zh-TW" altLang="zh-TW" dirty="0">
                <a:latin typeface="+mn-ea"/>
              </a:rPr>
              <a:t>，訓練樣本測試完畢後，在使用新的測試樣本下去做物件偵測的測試。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874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657242"/>
            <a:ext cx="8988552" cy="41278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系統架構主要為訓練以及預測兩大階段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5034425" y="2281211"/>
            <a:ext cx="2129245" cy="119655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物件偵測</a:t>
            </a:r>
            <a:endParaRPr lang="zh-TW" altLang="en-US" sz="2800" dirty="0"/>
          </a:p>
        </p:txBody>
      </p:sp>
      <p:sp>
        <p:nvSpPr>
          <p:cNvPr id="5" name="圓角矩形 4"/>
          <p:cNvSpPr/>
          <p:nvPr/>
        </p:nvSpPr>
        <p:spPr>
          <a:xfrm>
            <a:off x="2905180" y="4144846"/>
            <a:ext cx="2129245" cy="119655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訓練</a:t>
            </a:r>
            <a:endParaRPr lang="zh-TW" altLang="en-US" sz="2800" dirty="0"/>
          </a:p>
        </p:txBody>
      </p:sp>
      <p:sp>
        <p:nvSpPr>
          <p:cNvPr id="6" name="圓角矩形 5"/>
          <p:cNvSpPr/>
          <p:nvPr/>
        </p:nvSpPr>
        <p:spPr>
          <a:xfrm>
            <a:off x="7163670" y="4144846"/>
            <a:ext cx="2129245" cy="119655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預測</a:t>
            </a:r>
            <a:endParaRPr lang="zh-TW" altLang="en-US" sz="2800" dirty="0"/>
          </a:p>
        </p:txBody>
      </p:sp>
      <p:cxnSp>
        <p:nvCxnSpPr>
          <p:cNvPr id="8" name="直線接點 7"/>
          <p:cNvCxnSpPr>
            <a:stCxn id="4" idx="2"/>
          </p:cNvCxnSpPr>
          <p:nvPr/>
        </p:nvCxnSpPr>
        <p:spPr>
          <a:xfrm flipH="1">
            <a:off x="6099047" y="3477769"/>
            <a:ext cx="1" cy="2495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6099047" y="3727269"/>
            <a:ext cx="212924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969802" y="3727269"/>
            <a:ext cx="212924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endCxn id="6" idx="0"/>
          </p:cNvCxnSpPr>
          <p:nvPr/>
        </p:nvCxnSpPr>
        <p:spPr>
          <a:xfrm>
            <a:off x="8228292" y="3727269"/>
            <a:ext cx="1" cy="417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endCxn id="5" idx="0"/>
          </p:cNvCxnSpPr>
          <p:nvPr/>
        </p:nvCxnSpPr>
        <p:spPr>
          <a:xfrm>
            <a:off x="3969801" y="3727269"/>
            <a:ext cx="2" cy="417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78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82762" y="858665"/>
            <a:ext cx="6535638" cy="534707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目前使用以訓練完成的參數檔</a:t>
            </a:r>
            <a:r>
              <a:rPr lang="en-US" altLang="zh-TW" dirty="0" smtClean="0"/>
              <a:t>SSD.py</a:t>
            </a:r>
            <a:r>
              <a:rPr lang="zh-TW" altLang="en-US" dirty="0" smtClean="0"/>
              <a:t>來做測</a:t>
            </a:r>
            <a:r>
              <a:rPr lang="zh-TW" altLang="en-US" dirty="0"/>
              <a:t>試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5011857" y="1828800"/>
            <a:ext cx="2129245" cy="119655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訓練階段</a:t>
            </a:r>
            <a:endParaRPr lang="zh-TW" altLang="en-US" sz="2800" dirty="0"/>
          </a:p>
        </p:txBody>
      </p:sp>
      <p:sp>
        <p:nvSpPr>
          <p:cNvPr id="5" name="圓角矩形 4"/>
          <p:cNvSpPr/>
          <p:nvPr/>
        </p:nvSpPr>
        <p:spPr>
          <a:xfrm>
            <a:off x="1134365" y="3728284"/>
            <a:ext cx="2129245" cy="119655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人工標記</a:t>
            </a:r>
            <a:endParaRPr lang="en-US" altLang="zh-TW" sz="2800" dirty="0" smtClean="0"/>
          </a:p>
          <a:p>
            <a:pPr algn="ctr"/>
            <a:r>
              <a:rPr lang="zh-TW" altLang="en-US" sz="2800" dirty="0" smtClean="0"/>
              <a:t>分類</a:t>
            </a:r>
            <a:endParaRPr lang="zh-TW" altLang="en-US" sz="2800" dirty="0"/>
          </a:p>
        </p:txBody>
      </p:sp>
      <p:sp>
        <p:nvSpPr>
          <p:cNvPr id="6" name="圓角矩形 5"/>
          <p:cNvSpPr/>
          <p:nvPr/>
        </p:nvSpPr>
        <p:spPr>
          <a:xfrm>
            <a:off x="3734598" y="3728284"/>
            <a:ext cx="2129245" cy="119655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圖像區塊</a:t>
            </a:r>
            <a:endParaRPr lang="en-US" altLang="zh-TW" sz="2800" dirty="0" smtClean="0"/>
          </a:p>
          <a:p>
            <a:pPr algn="ctr"/>
            <a:r>
              <a:rPr lang="zh-TW" altLang="en-US" sz="2800" dirty="0" smtClean="0"/>
              <a:t>分割</a:t>
            </a:r>
            <a:endParaRPr lang="zh-TW" altLang="en-US" sz="2800" dirty="0"/>
          </a:p>
        </p:txBody>
      </p:sp>
      <p:sp>
        <p:nvSpPr>
          <p:cNvPr id="7" name="圓角矩形 6"/>
          <p:cNvSpPr/>
          <p:nvPr/>
        </p:nvSpPr>
        <p:spPr>
          <a:xfrm>
            <a:off x="8766700" y="3728284"/>
            <a:ext cx="2129245" cy="119655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CNN</a:t>
            </a:r>
            <a:r>
              <a:rPr lang="zh-TW" altLang="en-US" sz="2800" dirty="0" smtClean="0"/>
              <a:t>訓練</a:t>
            </a:r>
            <a:endParaRPr lang="zh-TW" altLang="en-US" sz="2800" dirty="0"/>
          </a:p>
        </p:txBody>
      </p:sp>
      <p:sp>
        <p:nvSpPr>
          <p:cNvPr id="8" name="圓角矩形 7"/>
          <p:cNvSpPr/>
          <p:nvPr/>
        </p:nvSpPr>
        <p:spPr>
          <a:xfrm>
            <a:off x="6250649" y="3728284"/>
            <a:ext cx="2129245" cy="119655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區塊特徵</a:t>
            </a:r>
            <a:endParaRPr lang="en-US" altLang="zh-TW" sz="2800" dirty="0" smtClean="0"/>
          </a:p>
          <a:p>
            <a:pPr algn="ctr"/>
            <a:r>
              <a:rPr lang="zh-TW" altLang="en-US" sz="2800" dirty="0" smtClean="0"/>
              <a:t>擷取</a:t>
            </a:r>
            <a:endParaRPr lang="zh-TW" altLang="en-US" sz="2800" dirty="0"/>
          </a:p>
        </p:txBody>
      </p:sp>
      <p:cxnSp>
        <p:nvCxnSpPr>
          <p:cNvPr id="10" name="直線接點 9"/>
          <p:cNvCxnSpPr>
            <a:stCxn id="4" idx="2"/>
          </p:cNvCxnSpPr>
          <p:nvPr/>
        </p:nvCxnSpPr>
        <p:spPr>
          <a:xfrm>
            <a:off x="6076480" y="3025358"/>
            <a:ext cx="470" cy="30204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6076480" y="3327400"/>
            <a:ext cx="3754843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2198988" y="3327400"/>
            <a:ext cx="387749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endCxn id="7" idx="0"/>
          </p:cNvCxnSpPr>
          <p:nvPr/>
        </p:nvCxnSpPr>
        <p:spPr>
          <a:xfrm>
            <a:off x="9831323" y="3327400"/>
            <a:ext cx="0" cy="400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endCxn id="5" idx="0"/>
          </p:cNvCxnSpPr>
          <p:nvPr/>
        </p:nvCxnSpPr>
        <p:spPr>
          <a:xfrm flipH="1">
            <a:off x="2198988" y="3327400"/>
            <a:ext cx="4462" cy="400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endCxn id="6" idx="0"/>
          </p:cNvCxnSpPr>
          <p:nvPr/>
        </p:nvCxnSpPr>
        <p:spPr>
          <a:xfrm flipH="1">
            <a:off x="4799221" y="3327400"/>
            <a:ext cx="1379" cy="400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endCxn id="8" idx="0"/>
          </p:cNvCxnSpPr>
          <p:nvPr/>
        </p:nvCxnSpPr>
        <p:spPr>
          <a:xfrm>
            <a:off x="7305675" y="3327400"/>
            <a:ext cx="9597" cy="400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68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82762" y="858665"/>
            <a:ext cx="6535638" cy="534707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預測階段</a:t>
            </a:r>
            <a:r>
              <a:rPr lang="zh-TW" altLang="en-US" dirty="0"/>
              <a:t>架構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5011857" y="1828800"/>
            <a:ext cx="2129245" cy="119655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預測階段</a:t>
            </a:r>
            <a:endParaRPr lang="zh-TW" altLang="en-US" sz="2800" dirty="0"/>
          </a:p>
        </p:txBody>
      </p:sp>
      <p:sp>
        <p:nvSpPr>
          <p:cNvPr id="5" name="圓角矩形 4"/>
          <p:cNvSpPr/>
          <p:nvPr/>
        </p:nvSpPr>
        <p:spPr>
          <a:xfrm>
            <a:off x="450743" y="3728284"/>
            <a:ext cx="2129245" cy="119655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圖像區塊</a:t>
            </a:r>
            <a:endParaRPr lang="en-US" altLang="zh-TW" sz="2800" dirty="0" smtClean="0"/>
          </a:p>
          <a:p>
            <a:pPr algn="ctr"/>
            <a:r>
              <a:rPr lang="zh-TW" altLang="en-US" sz="2800" dirty="0" smtClean="0"/>
              <a:t>分</a:t>
            </a:r>
            <a:r>
              <a:rPr lang="zh-TW" altLang="en-US" sz="2800" dirty="0"/>
              <a:t>割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5011857" y="3728284"/>
            <a:ext cx="2129245" cy="119655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/>
              <a:t>目標物體</a:t>
            </a:r>
            <a:endParaRPr lang="en-US" altLang="zh-TW" sz="2800"/>
          </a:p>
          <a:p>
            <a:pPr algn="ctr"/>
            <a:r>
              <a:rPr lang="zh-TW" altLang="en-US" sz="2800"/>
              <a:t>部分</a:t>
            </a:r>
            <a:endParaRPr lang="en-US" altLang="zh-TW" sz="2800" dirty="0"/>
          </a:p>
        </p:txBody>
      </p:sp>
      <p:sp>
        <p:nvSpPr>
          <p:cNvPr id="7" name="圓角矩形 6"/>
          <p:cNvSpPr/>
          <p:nvPr/>
        </p:nvSpPr>
        <p:spPr>
          <a:xfrm>
            <a:off x="2731299" y="3728284"/>
            <a:ext cx="2129245" cy="119655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區塊特徵</a:t>
            </a:r>
            <a:endParaRPr lang="en-US" altLang="zh-TW" sz="2800" dirty="0"/>
          </a:p>
          <a:p>
            <a:pPr algn="ctr"/>
            <a:r>
              <a:rPr lang="zh-TW" altLang="en-US" sz="2800" dirty="0"/>
              <a:t>擷取</a:t>
            </a:r>
            <a:endParaRPr lang="en-US" altLang="zh-TW" sz="2800" dirty="0"/>
          </a:p>
        </p:txBody>
      </p:sp>
      <p:cxnSp>
        <p:nvCxnSpPr>
          <p:cNvPr id="9" name="直線單箭頭接點 8"/>
          <p:cNvCxnSpPr>
            <a:stCxn id="4" idx="2"/>
            <a:endCxn id="6" idx="0"/>
          </p:cNvCxnSpPr>
          <p:nvPr/>
        </p:nvCxnSpPr>
        <p:spPr>
          <a:xfrm>
            <a:off x="6076480" y="3025358"/>
            <a:ext cx="0" cy="702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515365" y="3322320"/>
            <a:ext cx="456111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endCxn id="5" idx="0"/>
          </p:cNvCxnSpPr>
          <p:nvPr/>
        </p:nvCxnSpPr>
        <p:spPr>
          <a:xfrm>
            <a:off x="1515365" y="3322320"/>
            <a:ext cx="1" cy="405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7" idx="0"/>
          </p:cNvCxnSpPr>
          <p:nvPr/>
        </p:nvCxnSpPr>
        <p:spPr>
          <a:xfrm>
            <a:off x="3795921" y="3322320"/>
            <a:ext cx="1" cy="405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6076479" y="3322320"/>
            <a:ext cx="456111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圓角矩形 33"/>
          <p:cNvSpPr/>
          <p:nvPr/>
        </p:nvSpPr>
        <p:spPr>
          <a:xfrm>
            <a:off x="7292414" y="3728284"/>
            <a:ext cx="2129245" cy="119655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/>
              <a:t>預測類別</a:t>
            </a:r>
            <a:endParaRPr lang="en-US" altLang="zh-TW" sz="2800" dirty="0"/>
          </a:p>
        </p:txBody>
      </p:sp>
      <p:sp>
        <p:nvSpPr>
          <p:cNvPr id="35" name="圓角矩形 34"/>
          <p:cNvSpPr/>
          <p:nvPr/>
        </p:nvSpPr>
        <p:spPr>
          <a:xfrm>
            <a:off x="9572971" y="3728284"/>
            <a:ext cx="2129245" cy="119655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Bounding</a:t>
            </a:r>
          </a:p>
          <a:p>
            <a:pPr algn="ctr"/>
            <a:r>
              <a:rPr lang="en-US" altLang="zh-TW" sz="2800" dirty="0" smtClean="0"/>
              <a:t>Box</a:t>
            </a:r>
          </a:p>
        </p:txBody>
      </p:sp>
      <p:cxnSp>
        <p:nvCxnSpPr>
          <p:cNvPr id="32" name="直線單箭頭接點 31"/>
          <p:cNvCxnSpPr>
            <a:endCxn id="34" idx="0"/>
          </p:cNvCxnSpPr>
          <p:nvPr/>
        </p:nvCxnSpPr>
        <p:spPr>
          <a:xfrm>
            <a:off x="8357036" y="3322320"/>
            <a:ext cx="1" cy="405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endCxn id="35" idx="0"/>
          </p:cNvCxnSpPr>
          <p:nvPr/>
        </p:nvCxnSpPr>
        <p:spPr>
          <a:xfrm>
            <a:off x="10637593" y="3322320"/>
            <a:ext cx="1" cy="405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01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982762" y="858665"/>
            <a:ext cx="6535638" cy="534707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想要辨識的目標物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56" y="1645385"/>
            <a:ext cx="5917929" cy="354645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094893" y="3049282"/>
            <a:ext cx="322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希望可以將水果辨識出來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4848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木頭類型</Template>
  <TotalTime>1441</TotalTime>
  <Words>212</Words>
  <Application>Microsoft Office PowerPoint</Application>
  <PresentationFormat>寬螢幕</PresentationFormat>
  <Paragraphs>41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Georgia</vt:lpstr>
      <vt:lpstr>Trebuchet MS</vt:lpstr>
      <vt:lpstr>Wingdings</vt:lpstr>
      <vt:lpstr>木刻字型</vt:lpstr>
      <vt:lpstr>機器學習與實作  YOLO重疊物件偵測</vt:lpstr>
      <vt:lpstr>系統需求  </vt:lpstr>
      <vt:lpstr>系統分析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機器學習與實作  YOLO重疊物件偵測</dc:title>
  <dc:creator>燕鴻 江</dc:creator>
  <cp:lastModifiedBy>ASUS</cp:lastModifiedBy>
  <cp:revision>15</cp:revision>
  <dcterms:created xsi:type="dcterms:W3CDTF">2018-12-22T17:56:28Z</dcterms:created>
  <dcterms:modified xsi:type="dcterms:W3CDTF">2018-12-26T03:21:34Z</dcterms:modified>
</cp:coreProperties>
</file>