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98" r:id="rId4"/>
    <p:sldId id="284" r:id="rId5"/>
    <p:sldId id="285" r:id="rId6"/>
    <p:sldId id="289" r:id="rId7"/>
    <p:sldId id="294" r:id="rId8"/>
    <p:sldId id="295" r:id="rId9"/>
    <p:sldId id="290" r:id="rId10"/>
    <p:sldId id="292" r:id="rId11"/>
    <p:sldId id="293" r:id="rId12"/>
    <p:sldId id="296" r:id="rId13"/>
    <p:sldId id="297" r:id="rId14"/>
    <p:sldId id="262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B12784-CCBE-4D3A-8817-5FE3BCCB8C3F}">
  <a:tblStyle styleId="{DDB12784-CCBE-4D3A-8817-5FE3BCCB8C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>
        <p:scale>
          <a:sx n="80" d="100"/>
          <a:sy n="80" d="100"/>
        </p:scale>
        <p:origin x="-1555" y="-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94409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6183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3189150"/>
            <a:ext cx="41268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5" y="5216825"/>
            <a:ext cx="9144000" cy="16413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None/>
              <a:defRPr sz="2400" b="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005600" y="1600200"/>
            <a:ext cx="7132800" cy="483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◈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>
            <a:off x="3028650" y="1295408"/>
            <a:ext cx="3086700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80026" y="1600200"/>
            <a:ext cx="3584100" cy="477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79875" y="1600200"/>
            <a:ext cx="3584100" cy="477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◈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cxnSp>
        <p:nvCxnSpPr>
          <p:cNvPr id="32" name="Google Shape;32;p6"/>
          <p:cNvCxnSpPr/>
          <p:nvPr/>
        </p:nvCxnSpPr>
        <p:spPr>
          <a:xfrm>
            <a:off x="3028650" y="1295408"/>
            <a:ext cx="3086700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6"/>
          <p:cNvSpPr/>
          <p:nvPr/>
        </p:nvSpPr>
        <p:spPr>
          <a:xfrm>
            <a:off x="25" y="6636000"/>
            <a:ext cx="9144000" cy="222000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0"/>
          <p:cNvCxnSpPr/>
          <p:nvPr/>
        </p:nvCxnSpPr>
        <p:spPr>
          <a:xfrm>
            <a:off x="734700" y="6310075"/>
            <a:ext cx="7674600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10"/>
          <p:cNvCxnSpPr/>
          <p:nvPr/>
        </p:nvCxnSpPr>
        <p:spPr>
          <a:xfrm>
            <a:off x="734700" y="547925"/>
            <a:ext cx="7674600" cy="0"/>
          </a:xfrm>
          <a:prstGeom prst="straightConnector1">
            <a:avLst/>
          </a:prstGeom>
          <a:noFill/>
          <a:ln w="19050" cap="flat" cmpd="sng">
            <a:solidFill>
              <a:srgbClr val="FFD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Droid Sans"/>
              <a:buChar char="◈"/>
              <a:defRPr sz="30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Droid Sans"/>
              <a:buChar char="○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Droid Sans"/>
              <a:buChar char="■"/>
              <a:defRPr sz="24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●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○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■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●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○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Droid Sans"/>
              <a:buChar char="■"/>
              <a:defRPr sz="1800">
                <a:solidFill>
                  <a:srgbClr val="F3F3F3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 sz="1200">
                <a:solidFill>
                  <a:srgbClr val="FFD9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00" b="0" i="0" u="none" strike="noStrike" cap="none" baseline="0">
          <a:solidFill>
            <a:srgbClr val="000000"/>
          </a:solidFill>
          <a:latin typeface="Arial"/>
          <a:ea typeface="標楷體" panose="03000509000000000000" pitchFamily="65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500" b="0" i="0" u="none" strike="noStrike" cap="none" baseline="0">
          <a:solidFill>
            <a:srgbClr val="000000"/>
          </a:solidFill>
          <a:latin typeface="Times New Roman" panose="02020603050405020304" pitchFamily="18" charset="0"/>
          <a:ea typeface="標楷體" panose="03000509000000000000" pitchFamily="65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8417" y="3232693"/>
            <a:ext cx="41268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專案管理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網站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Google Shape;67;p13"/>
          <p:cNvSpPr txBox="1">
            <a:spLocks/>
          </p:cNvSpPr>
          <p:nvPr/>
        </p:nvSpPr>
        <p:spPr>
          <a:xfrm>
            <a:off x="5222966" y="4650377"/>
            <a:ext cx="3807823" cy="194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組員：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０５２４０４９張巧純</a:t>
            </a:r>
            <a:endParaRPr lang="en-US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０５２４０１０黃宣慈</a:t>
            </a:r>
            <a:endParaRPr lang="en-US" altLang="zh-TW" sz="28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０５２４０１８林桐生</a:t>
            </a:r>
            <a:endParaRPr lang="zh-TW" altLang="en-US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Google Shape;67;p13"/>
          <p:cNvSpPr txBox="1">
            <a:spLocks/>
          </p:cNvSpPr>
          <p:nvPr/>
        </p:nvSpPr>
        <p:spPr>
          <a:xfrm>
            <a:off x="5222965" y="2718888"/>
            <a:ext cx="3807823" cy="194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fair Display"/>
              <a:buNone/>
              <a:defRPr sz="48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fair Display"/>
              <a:buNone/>
              <a:defRPr sz="6000" b="1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指導老師：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周棟祥　老師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ea typeface="標楷體" panose="03000509000000000000" pitchFamily="65" charset="-120"/>
              </a:rPr>
              <a:t>系統畫面</a:t>
            </a:r>
            <a:r>
              <a:rPr lang="en-US" altLang="zh-TW" sz="4000" dirty="0" smtClean="0">
                <a:ea typeface="標楷體" panose="03000509000000000000" pitchFamily="65" charset="-120"/>
              </a:rPr>
              <a:t>_2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2050" name="Picture 2" descr="C:\Users\user\Desktop\20181024-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4"/>
          <a:stretch/>
        </p:blipFill>
        <p:spPr bwMode="auto">
          <a:xfrm>
            <a:off x="130629" y="1616539"/>
            <a:ext cx="8894908" cy="434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2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628775" y="85725"/>
            <a:ext cx="8229600" cy="1295400"/>
          </a:xfrm>
        </p:spPr>
        <p:txBody>
          <a:bodyPr/>
          <a:lstStyle/>
          <a:p>
            <a:r>
              <a:rPr lang="zh-TW" altLang="en-US" sz="4000" dirty="0">
                <a:ea typeface="標楷體" panose="03000509000000000000" pitchFamily="65" charset="-120"/>
              </a:rPr>
              <a:t>系統畫面</a:t>
            </a:r>
            <a:r>
              <a:rPr lang="en-US" altLang="zh-TW" sz="4000" dirty="0" smtClean="0">
                <a:ea typeface="標楷體" panose="03000509000000000000" pitchFamily="65" charset="-120"/>
              </a:rPr>
              <a:t>_3_</a:t>
            </a:r>
            <a:r>
              <a:rPr lang="zh-TW" altLang="en-US" sz="4000" dirty="0" smtClean="0">
                <a:ea typeface="標楷體" panose="03000509000000000000" pitchFamily="65" charset="-120"/>
              </a:rPr>
              <a:t>手機模式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074" name="Picture 2" descr="C:\Users\user\Desktop\20181024-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5" r="3892"/>
          <a:stretch/>
        </p:blipFill>
        <p:spPr bwMode="auto">
          <a:xfrm>
            <a:off x="5345152" y="252248"/>
            <a:ext cx="3534936" cy="636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接點 5"/>
          <p:cNvCxnSpPr/>
          <p:nvPr/>
        </p:nvCxnSpPr>
        <p:spPr>
          <a:xfrm flipH="1">
            <a:off x="142875" y="1295400"/>
            <a:ext cx="3076575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43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ea typeface="標楷體" panose="03000509000000000000" pitchFamily="65" charset="-120"/>
              </a:rPr>
              <a:t>系統活動</a:t>
            </a:r>
            <a:r>
              <a:rPr lang="zh-TW" altLang="en-US" sz="4000" dirty="0" smtClean="0">
                <a:ea typeface="標楷體" panose="03000509000000000000" pitchFamily="65" charset="-120"/>
              </a:rPr>
              <a:t>圖</a:t>
            </a:r>
            <a:r>
              <a:rPr lang="en-US" altLang="zh-TW" sz="4000" dirty="0" smtClean="0">
                <a:ea typeface="標楷體" panose="03000509000000000000" pitchFamily="65" charset="-120"/>
              </a:rPr>
              <a:t>_2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1026" name="Picture 2" descr="C:\Users\ASUS\Desktop\15403959977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376363"/>
            <a:ext cx="9001125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89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ea typeface="標楷體" panose="03000509000000000000" pitchFamily="65" charset="-120"/>
              </a:rPr>
              <a:t>系統活動</a:t>
            </a:r>
            <a:r>
              <a:rPr lang="zh-TW" altLang="en-US" sz="4000" dirty="0" smtClean="0">
                <a:ea typeface="標楷體" panose="03000509000000000000" pitchFamily="65" charset="-120"/>
              </a:rPr>
              <a:t>圖</a:t>
            </a:r>
            <a:r>
              <a:rPr lang="en-US" altLang="zh-TW" sz="4000" dirty="0" smtClean="0">
                <a:ea typeface="標楷體" panose="03000509000000000000" pitchFamily="65" charset="-120"/>
              </a:rPr>
              <a:t>_3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2051" name="Picture 3" descr="C:\Users\ASUS\Desktop\15403959931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247774"/>
            <a:ext cx="6081712" cy="532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9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774150" y="2812950"/>
            <a:ext cx="7595700" cy="12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7200" i="1" dirty="0" smtClean="0">
                <a:latin typeface="MV Boli" panose="02000500030200090000" pitchFamily="2" charset="0"/>
                <a:cs typeface="MV Boli" panose="02000500030200090000" pitchFamily="2" charset="0"/>
              </a:rPr>
              <a:t>Thank you</a:t>
            </a:r>
            <a:endParaRPr sz="7200" i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113" name="Google Shape;113;p19"/>
          <p:cNvGrpSpPr/>
          <p:nvPr/>
        </p:nvGrpSpPr>
        <p:grpSpPr>
          <a:xfrm>
            <a:off x="4062077" y="658870"/>
            <a:ext cx="1019856" cy="986210"/>
            <a:chOff x="1247825" y="5001950"/>
            <a:chExt cx="443300" cy="428675"/>
          </a:xfrm>
        </p:grpSpPr>
        <p:sp>
          <p:nvSpPr>
            <p:cNvPr id="114" name="Google Shape;114;p1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285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  <a:endParaRPr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053737" y="1472130"/>
            <a:ext cx="7402286" cy="4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"/>
                <a:sym typeface="Droid Sans"/>
              </a:rPr>
              <a:t>專案管理網站是一個可以</a:t>
            </a:r>
            <a:r>
              <a:rPr lang="zh-TW" altLang="en-US" sz="28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"/>
                <a:sym typeface="Droid Sans"/>
              </a:rPr>
              <a:t>提供使用者完善的檔案管理</a:t>
            </a:r>
            <a:r>
              <a:rPr lang="zh-TW" altLang="en-US" sz="28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"/>
                <a:sym typeface="Droid Sans"/>
              </a:rPr>
              <a:t>系統、線上會議討論功能，</a:t>
            </a:r>
            <a:r>
              <a:rPr lang="zh-TW" altLang="en-US" sz="28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"/>
                <a:sym typeface="Droid Sans"/>
              </a:rPr>
              <a:t>讓所有專案參與者可以清楚的</a:t>
            </a:r>
            <a:r>
              <a:rPr lang="zh-TW" altLang="en-US" sz="28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"/>
                <a:sym typeface="Droid Sans"/>
              </a:rPr>
              <a:t>知道所有專案</a:t>
            </a:r>
            <a:r>
              <a:rPr lang="zh-TW" altLang="en-US" sz="28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"/>
                <a:sym typeface="Droid Sans"/>
              </a:rPr>
              <a:t>的資訊，例如專案的開始與結束時間、每一個任務階段的完成度、負責人</a:t>
            </a:r>
            <a:r>
              <a:rPr lang="zh-TW" altLang="en-US" sz="28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"/>
                <a:sym typeface="Droid Sans"/>
              </a:rPr>
              <a:t>，以及公告的重要事項。</a:t>
            </a:r>
            <a:endParaRPr lang="en-US" altLang="zh-TW" sz="2800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Droid Sans"/>
              <a:sym typeface="Droid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sz="2800" dirty="0" smtClean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Droid Sans"/>
              <a:sym typeface="Droid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"/>
                <a:sym typeface="Droid Sans"/>
              </a:rPr>
              <a:t>透過專案管理網站可以解決</a:t>
            </a:r>
            <a:r>
              <a:rPr lang="zh-TW" altLang="en-US" sz="28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"/>
                <a:sym typeface="Droid Sans"/>
              </a:rPr>
              <a:t>專案小組內部資訊不對稱的問題以及提升專案製作效率和品質</a:t>
            </a:r>
            <a:r>
              <a:rPr lang="zh-TW" altLang="en-US" sz="2800" dirty="0" smtClean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Droid Sans"/>
                <a:sym typeface="Droid Sans"/>
              </a:rPr>
              <a:t>。</a:t>
            </a:r>
            <a:endParaRPr sz="28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Droid Sans"/>
              <a:sym typeface="Droid Sans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利害關係人目標表</a:t>
            </a:r>
            <a:endParaRPr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22903"/>
              </p:ext>
            </p:extLst>
          </p:nvPr>
        </p:nvGraphicFramePr>
        <p:xfrm>
          <a:off x="325120" y="1579880"/>
          <a:ext cx="8615680" cy="4313700"/>
        </p:xfrm>
        <a:graphic>
          <a:graphicData uri="http://schemas.openxmlformats.org/drawingml/2006/table">
            <a:tbl>
              <a:tblPr firstRow="1" bandRow="1">
                <a:tableStyleId>{DDB12784-CCBE-4D3A-8817-5FE3BCCB8C3F}</a:tableStyleId>
              </a:tblPr>
              <a:tblGrid>
                <a:gridCol w="2479332"/>
                <a:gridCol w="6136348"/>
              </a:tblGrid>
              <a:tr h="8077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利害關係人</a:t>
                      </a:r>
                      <a:endParaRPr lang="zh-TW" altLang="en-US" sz="2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目標</a:t>
                      </a:r>
                      <a:endParaRPr lang="zh-TW" altLang="en-US" sz="2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188557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專案管理者</a:t>
                      </a:r>
                      <a:endParaRPr lang="zh-TW" altLang="en-US" sz="28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SzPts val="3000"/>
                        <a:buNone/>
                      </a:pPr>
                      <a:r>
                        <a:rPr lang="en-US" altLang="zh-TW" sz="25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</a:t>
                      </a:r>
                      <a:r>
                        <a:rPr lang="zh-TW" altLang="en-US" sz="25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最高權限修改、新增、刪除專案內容。</a:t>
                      </a:r>
                      <a:endParaRPr lang="en-US" altLang="zh-TW" sz="25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810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SzPts val="3000"/>
                        <a:buNone/>
                      </a:pPr>
                      <a:r>
                        <a:rPr lang="en-US" altLang="zh-TW" sz="25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r>
                        <a:rPr lang="zh-TW" altLang="en-US" sz="25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清楚知道專案結束時間、負責人、進度。</a:t>
                      </a:r>
                      <a:endParaRPr lang="en-US" altLang="zh-TW" sz="25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810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SzPts val="3000"/>
                        <a:buNone/>
                      </a:pPr>
                      <a:r>
                        <a:rPr lang="en-US" altLang="zh-TW" sz="25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</a:t>
                      </a:r>
                      <a:r>
                        <a:rPr lang="zh-TW" altLang="en-US" sz="25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線上會議</a:t>
                      </a:r>
                      <a:endParaRPr lang="en-US" altLang="zh-TW" sz="25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zh-TW" altLang="en-US" sz="25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  <a:tr h="16204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專案執行者</a:t>
                      </a:r>
                      <a:endParaRPr lang="zh-TW" altLang="en-US" sz="28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SzPts val="3000"/>
                        <a:buNone/>
                      </a:pPr>
                      <a:r>
                        <a:rPr lang="en-US" altLang="zh-TW" sz="25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</a:t>
                      </a:r>
                      <a:r>
                        <a:rPr lang="zh-TW" altLang="en-US" sz="25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完善的檔案管理系統</a:t>
                      </a:r>
                      <a:endParaRPr lang="en-US" altLang="zh-TW" sz="25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810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SzPts val="3000"/>
                        <a:buNone/>
                      </a:pPr>
                      <a:r>
                        <a:rPr lang="en-US" altLang="zh-TW" sz="25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r>
                        <a:rPr lang="zh-TW" altLang="en-US" sz="25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即時的專案進度更新</a:t>
                      </a:r>
                      <a:endParaRPr lang="en-US" altLang="zh-TW" sz="25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810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SzPts val="3000"/>
                        <a:buNone/>
                      </a:pPr>
                      <a:r>
                        <a:rPr lang="en-US" altLang="zh-TW" sz="25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</a:t>
                      </a:r>
                      <a:r>
                        <a:rPr lang="zh-TW" altLang="en-US" sz="25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專案截止時間提醒</a:t>
                      </a:r>
                      <a:endParaRPr lang="zh-TW" altLang="en-US" sz="2500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74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事件表</a:t>
            </a:r>
            <a:endParaRPr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4297650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025167"/>
              </p:ext>
            </p:extLst>
          </p:nvPr>
        </p:nvGraphicFramePr>
        <p:xfrm>
          <a:off x="257175" y="1041122"/>
          <a:ext cx="8620124" cy="5425440"/>
        </p:xfrm>
        <a:graphic>
          <a:graphicData uri="http://schemas.openxmlformats.org/drawingml/2006/table">
            <a:tbl>
              <a:tblPr firstRow="1" bandRow="1">
                <a:tableStyleId>{DDB12784-CCBE-4D3A-8817-5FE3BCCB8C3F}</a:tableStyleId>
              </a:tblPr>
              <a:tblGrid>
                <a:gridCol w="4310062">
                  <a:extLst>
                    <a:ext uri="{9D8B030D-6E8A-4147-A177-3AD203B41FA5}">
                      <a16:colId xmlns="" xmlns:a16="http://schemas.microsoft.com/office/drawing/2014/main" val="1561511140"/>
                    </a:ext>
                  </a:extLst>
                </a:gridCol>
                <a:gridCol w="4310062">
                  <a:extLst>
                    <a:ext uri="{9D8B030D-6E8A-4147-A177-3AD203B41FA5}">
                      <a16:colId xmlns="" xmlns:a16="http://schemas.microsoft.com/office/drawing/2014/main" val="3976037983"/>
                    </a:ext>
                  </a:extLst>
                </a:gridCol>
              </a:tblGrid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事件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使用案例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E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1330744"/>
                  </a:ext>
                </a:extLst>
              </a:tr>
              <a:tr h="4558165">
                <a:tc>
                  <a:txBody>
                    <a:bodyPr/>
                    <a:lstStyle/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能夠註冊或登入會員查看、修改會員資料。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能夠建立一個專案，並可以修改、刪除專案內容。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能夠隨時了解專案內容與進度。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能夠將各種版本的檔案上傳進行管理。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能夠在線上進行會議討論。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能夠提醒專案參與者專案截止時間。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1-1.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會員註冊作業。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1-2.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會員登入作業。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1-3.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檢視、修改會員資料作業。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2-1.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專案建立作業。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2-2.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修改、刪除專案內容作業。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3-1.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檢視專案詳細內容作業。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4-1.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檔案管理作業。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5-1.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線上會議作業。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>
                        <a:lnSpc>
                          <a:spcPts val="3200"/>
                        </a:lnSpc>
                      </a:pPr>
                      <a:r>
                        <a:rPr lang="en-US" altLang="zh-TW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6-1.</a:t>
                      </a:r>
                      <a:r>
                        <a:rPr lang="zh-TW" altLang="en-US" sz="2400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截止提醒作業。</a:t>
                      </a:r>
                      <a:endParaRPr lang="en-US" altLang="zh-TW" sz="2400" dirty="0" smtClean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01055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8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252" y="23677"/>
            <a:ext cx="8229600" cy="1295400"/>
          </a:xfrm>
        </p:spPr>
        <p:txBody>
          <a:bodyPr/>
          <a:lstStyle/>
          <a:p>
            <a:r>
              <a:rPr lang="zh-TW" altLang="en-US" sz="4000" dirty="0" smtClean="0">
                <a:ea typeface="標楷體" panose="03000509000000000000" pitchFamily="65" charset="-120"/>
              </a:rPr>
              <a:t>使用案例圖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圓角矩形 4"/>
          <p:cNvSpPr/>
          <p:nvPr/>
        </p:nvSpPr>
        <p:spPr>
          <a:xfrm>
            <a:off x="1660574" y="1123950"/>
            <a:ext cx="6304598" cy="529091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5715000" y="1970518"/>
            <a:ext cx="2153452" cy="111491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5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截止時間提醒</a:t>
            </a:r>
            <a:endParaRPr lang="zh-TW" altLang="en-US" sz="25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-135694" y="2743202"/>
            <a:ext cx="18874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專案執行者</a:t>
            </a:r>
            <a:endParaRPr lang="zh-TW" altLang="en-US" sz="25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0" y="6013994"/>
            <a:ext cx="18874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專案管理者</a:t>
            </a:r>
            <a:endParaRPr lang="zh-TW" altLang="en-US" sz="25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36488" y="461834"/>
            <a:ext cx="943706" cy="8862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>
            <a:stCxn id="7" idx="4"/>
          </p:cNvCxnSpPr>
          <p:nvPr/>
        </p:nvCxnSpPr>
        <p:spPr>
          <a:xfrm>
            <a:off x="508341" y="1348100"/>
            <a:ext cx="0" cy="74177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>
            <a:off x="155916" y="1692757"/>
            <a:ext cx="68067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508341" y="2038783"/>
            <a:ext cx="328247" cy="70441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>
            <a:off x="36488" y="2076141"/>
            <a:ext cx="471853" cy="66706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40" idx="4"/>
          </p:cNvCxnSpPr>
          <p:nvPr/>
        </p:nvCxnSpPr>
        <p:spPr>
          <a:xfrm>
            <a:off x="563656" y="4618892"/>
            <a:ext cx="0" cy="74177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群組 106"/>
          <p:cNvGrpSpPr/>
          <p:nvPr/>
        </p:nvGrpSpPr>
        <p:grpSpPr>
          <a:xfrm>
            <a:off x="91803" y="3732626"/>
            <a:ext cx="943706" cy="2281368"/>
            <a:chOff x="91803" y="3732626"/>
            <a:chExt cx="943706" cy="2281368"/>
          </a:xfrm>
        </p:grpSpPr>
        <p:sp>
          <p:nvSpPr>
            <p:cNvPr id="40" name="橢圓 39"/>
            <p:cNvSpPr/>
            <p:nvPr/>
          </p:nvSpPr>
          <p:spPr>
            <a:xfrm>
              <a:off x="91803" y="3732626"/>
              <a:ext cx="943706" cy="88626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/>
            <p:cNvCxnSpPr/>
            <p:nvPr/>
          </p:nvCxnSpPr>
          <p:spPr>
            <a:xfrm flipH="1">
              <a:off x="211231" y="4963549"/>
              <a:ext cx="68067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563656" y="5309575"/>
              <a:ext cx="328247" cy="70441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91803" y="5346933"/>
              <a:ext cx="471853" cy="66706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橢圓 5"/>
          <p:cNvSpPr/>
          <p:nvPr/>
        </p:nvSpPr>
        <p:spPr>
          <a:xfrm>
            <a:off x="2380334" y="1317802"/>
            <a:ext cx="2925460" cy="111150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3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會員登入、註冊、檢視、修改作業</a:t>
            </a:r>
            <a:endParaRPr lang="zh-TW" altLang="en-US" sz="23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627217" y="4134555"/>
            <a:ext cx="2737338" cy="79425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3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檔案管理</a:t>
            </a:r>
            <a:r>
              <a:rPr lang="zh-TW" altLang="en-US" sz="2300" dirty="0">
                <a:latin typeface="Times New Roman" panose="02020603050405020304" pitchFamily="18" charset="0"/>
                <a:ea typeface="標楷體" panose="03000509000000000000" pitchFamily="65" charset="-120"/>
              </a:rPr>
              <a:t>作業</a:t>
            </a:r>
          </a:p>
        </p:txBody>
      </p:sp>
      <p:sp>
        <p:nvSpPr>
          <p:cNvPr id="17" name="橢圓 16"/>
          <p:cNvSpPr/>
          <p:nvPr/>
        </p:nvSpPr>
        <p:spPr>
          <a:xfrm>
            <a:off x="3029243" y="2615527"/>
            <a:ext cx="3015797" cy="134421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5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專案建立、檢視、修改、刪除</a:t>
            </a:r>
            <a:endParaRPr lang="zh-TW" altLang="en-US" sz="25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2411257" y="5212356"/>
            <a:ext cx="3271857" cy="64053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500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線上會議</a:t>
            </a:r>
            <a:endParaRPr lang="zh-TW" altLang="en-US" sz="25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80" name="直線接點 79"/>
          <p:cNvCxnSpPr/>
          <p:nvPr/>
        </p:nvCxnSpPr>
        <p:spPr>
          <a:xfrm flipH="1" flipV="1">
            <a:off x="7772400" y="2390992"/>
            <a:ext cx="648334" cy="447458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/>
          <p:cNvGrpSpPr/>
          <p:nvPr/>
        </p:nvGrpSpPr>
        <p:grpSpPr>
          <a:xfrm>
            <a:off x="8184808" y="1873557"/>
            <a:ext cx="943706" cy="2281368"/>
            <a:chOff x="91803" y="3732626"/>
            <a:chExt cx="943706" cy="2281368"/>
          </a:xfrm>
        </p:grpSpPr>
        <p:sp>
          <p:nvSpPr>
            <p:cNvPr id="46" name="橢圓 45"/>
            <p:cNvSpPr/>
            <p:nvPr/>
          </p:nvSpPr>
          <p:spPr>
            <a:xfrm>
              <a:off x="91803" y="3732626"/>
              <a:ext cx="943706" cy="88626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" name="直線接點 56"/>
            <p:cNvCxnSpPr/>
            <p:nvPr/>
          </p:nvCxnSpPr>
          <p:spPr>
            <a:xfrm flipH="1">
              <a:off x="211231" y="4963549"/>
              <a:ext cx="680672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563656" y="5309575"/>
              <a:ext cx="328247" cy="70441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 flipH="1">
              <a:off x="91803" y="5346933"/>
              <a:ext cx="471853" cy="66706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字方塊 59"/>
          <p:cNvSpPr txBox="1"/>
          <p:nvPr/>
        </p:nvSpPr>
        <p:spPr>
          <a:xfrm>
            <a:off x="8014639" y="4253925"/>
            <a:ext cx="11960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專案管理者</a:t>
            </a:r>
            <a:endParaRPr lang="zh-TW" altLang="en-US" sz="25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50" name="直線接點 49"/>
          <p:cNvCxnSpPr/>
          <p:nvPr/>
        </p:nvCxnSpPr>
        <p:spPr>
          <a:xfrm>
            <a:off x="8644571" y="2759823"/>
            <a:ext cx="0" cy="74177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 flipV="1">
            <a:off x="1035509" y="904968"/>
            <a:ext cx="1688641" cy="885732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 flipH="1">
            <a:off x="836588" y="2349392"/>
            <a:ext cx="2432081" cy="1383234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>
            <a:stCxn id="17" idx="2"/>
          </p:cNvCxnSpPr>
          <p:nvPr/>
        </p:nvCxnSpPr>
        <p:spPr>
          <a:xfrm flipH="1">
            <a:off x="1035509" y="3287633"/>
            <a:ext cx="1993734" cy="672106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 flipH="1" flipV="1">
            <a:off x="1032274" y="4360959"/>
            <a:ext cx="834991" cy="170723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21" idx="2"/>
          </p:cNvCxnSpPr>
          <p:nvPr/>
        </p:nvCxnSpPr>
        <p:spPr>
          <a:xfrm flipH="1" flipV="1">
            <a:off x="508341" y="5212357"/>
            <a:ext cx="1902916" cy="320268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>
            <a:endCxn id="7" idx="6"/>
          </p:cNvCxnSpPr>
          <p:nvPr/>
        </p:nvCxnSpPr>
        <p:spPr>
          <a:xfrm flipH="1" flipV="1">
            <a:off x="980194" y="904967"/>
            <a:ext cx="3696581" cy="4441966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H="1" flipV="1">
            <a:off x="943706" y="1019176"/>
            <a:ext cx="1847119" cy="3234749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H="1" flipV="1">
            <a:off x="1035509" y="904968"/>
            <a:ext cx="2326816" cy="2076761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9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3" grpId="0"/>
      <p:bldP spid="26" grpId="0"/>
      <p:bldP spid="6" grpId="0" animBg="1"/>
      <p:bldP spid="19" grpId="0" animBg="1"/>
      <p:bldP spid="17" grpId="0" animBg="1"/>
      <p:bldP spid="21" grpId="0" animBg="1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>
                <a:ea typeface="標楷體" panose="03000509000000000000" pitchFamily="65" charset="-120"/>
              </a:rPr>
              <a:t>專案建立作業使用</a:t>
            </a:r>
            <a:r>
              <a:rPr lang="zh-TW" altLang="en-US" sz="4000" dirty="0">
                <a:ea typeface="標楷體" panose="03000509000000000000" pitchFamily="65" charset="-120"/>
              </a:rPr>
              <a:t>案例</a:t>
            </a:r>
            <a:r>
              <a:rPr lang="en-US" altLang="zh-TW" sz="4000" dirty="0">
                <a:ea typeface="標楷體" panose="03000509000000000000" pitchFamily="65" charset="-120"/>
              </a:rPr>
              <a:t>_1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38967"/>
              </p:ext>
            </p:extLst>
          </p:nvPr>
        </p:nvGraphicFramePr>
        <p:xfrm>
          <a:off x="886405" y="1380930"/>
          <a:ext cx="7604451" cy="4814596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234300"/>
                <a:gridCol w="5370151"/>
              </a:tblGrid>
              <a:tr h="6532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使用案例名稱</a:t>
                      </a:r>
                      <a:endParaRPr lang="zh-TW" altLang="en-US" sz="25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專案建立作業</a:t>
                      </a:r>
                      <a:endParaRPr lang="en-US" altLang="zh-TW" sz="2500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6532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使用案例描述</a:t>
                      </a:r>
                      <a:endParaRPr lang="zh-TW" altLang="en-US" sz="25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專案管理者要建立新專案</a:t>
                      </a:r>
                      <a:endParaRPr lang="en-US" altLang="zh-TW" sz="2500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</a:tr>
              <a:tr h="6532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主要參與者</a:t>
                      </a:r>
                      <a:endParaRPr lang="zh-TW" altLang="en-US" sz="25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專案管理者</a:t>
                      </a:r>
                      <a:endParaRPr lang="zh-TW" altLang="en-US" sz="25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2886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利害關係人與目標</a:t>
                      </a:r>
                      <a:endParaRPr lang="zh-TW" altLang="en-US" sz="25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lvl="0" indent="0" algn="l">
                        <a:buNone/>
                      </a:pPr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專案執行者：</a:t>
                      </a:r>
                      <a:r>
                        <a:rPr lang="zh-TW" altLang="en-US" sz="2500" baseline="0" dirty="0" smtClean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加入</a:t>
                      </a:r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專案</a:t>
                      </a:r>
                      <a:endParaRPr lang="en-US" altLang="zh-TW" sz="2500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38100" lvl="0" indent="0" algn="l">
                        <a:buNone/>
                      </a:pPr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專案管理人：提升專案製作效率和品質</a:t>
                      </a:r>
                      <a:endParaRPr lang="zh-TW" altLang="en-US" sz="25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9128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前置條件</a:t>
                      </a:r>
                      <a:endParaRPr lang="zh-TW" altLang="en-US" sz="25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執行者需註冊和登入並要求授權加入專案</a:t>
                      </a:r>
                      <a:endParaRPr lang="zh-TW" altLang="en-US" sz="25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5328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後置條件</a:t>
                      </a:r>
                      <a:endParaRPr lang="zh-TW" altLang="en-US" sz="25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5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管理者進行授權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5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>
                <a:ea typeface="標楷體" panose="03000509000000000000" pitchFamily="65" charset="-120"/>
              </a:rPr>
              <a:t>使用案例</a:t>
            </a:r>
            <a:r>
              <a:rPr lang="en-US" altLang="zh-TW" sz="4000" dirty="0">
                <a:ea typeface="標楷體" panose="03000509000000000000" pitchFamily="65" charset="-120"/>
              </a:rPr>
              <a:t>_1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99552"/>
              </p:ext>
            </p:extLst>
          </p:nvPr>
        </p:nvGraphicFramePr>
        <p:xfrm>
          <a:off x="152400" y="1733355"/>
          <a:ext cx="8924925" cy="4267395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299405"/>
                <a:gridCol w="4625520"/>
              </a:tblGrid>
              <a:tr h="695013">
                <a:tc gridSpan="2">
                  <a:txBody>
                    <a:bodyPr/>
                    <a:lstStyle/>
                    <a:p>
                      <a:pPr marL="38100" indent="0">
                        <a:buFont typeface="Droid Sans"/>
                        <a:buNone/>
                      </a:pPr>
                      <a:r>
                        <a:rPr lang="zh-TW" altLang="en-US" sz="2000" dirty="0" smtClean="0">
                          <a:ea typeface="標楷體" panose="03000509000000000000" pitchFamily="65" charset="-120"/>
                        </a:rPr>
                        <a:t>主要成功情節</a:t>
                      </a:r>
                      <a:endParaRPr lang="en-US" altLang="zh-TW" sz="2000" dirty="0" smtClean="0"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2500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8368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 smtClean="0">
                          <a:ea typeface="標楷體" panose="03000509000000000000" pitchFamily="65" charset="-120"/>
                        </a:rPr>
                        <a:t>參與者</a:t>
                      </a:r>
                      <a:endParaRPr lang="zh-TW" altLang="en-US" sz="300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3000" dirty="0" smtClean="0">
                          <a:ea typeface="標楷體" panose="03000509000000000000" pitchFamily="65" charset="-120"/>
                        </a:rPr>
                        <a:t>系統</a:t>
                      </a:r>
                      <a:endParaRPr lang="en-US" altLang="zh-TW" sz="3000" baseline="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</a:tr>
              <a:tr h="2988695">
                <a:tc>
                  <a:txBody>
                    <a:bodyPr/>
                    <a:lstStyle/>
                    <a:p>
                      <a:pPr marL="38100" lvl="0" indent="0">
                        <a:buNone/>
                      </a:pPr>
                      <a:r>
                        <a:rPr lang="en-US" altLang="zh-TW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</a:t>
                      </a:r>
                      <a:r>
                        <a:rPr lang="zh-TW" altLang="en-US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開啟網站</a:t>
                      </a:r>
                      <a:endParaRPr lang="en-US" altLang="zh-TW" sz="225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8100" lvl="0" indent="0">
                        <a:buNone/>
                      </a:pPr>
                      <a:r>
                        <a:rPr lang="en-US" altLang="zh-TW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r>
                        <a:rPr lang="zh-TW" altLang="en-US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註冊或登入會員。</a:t>
                      </a:r>
                      <a:endParaRPr lang="en-US" altLang="zh-TW" sz="225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8100" indent="0">
                        <a:lnSpc>
                          <a:spcPts val="3200"/>
                        </a:lnSpc>
                        <a:buNone/>
                      </a:pPr>
                      <a:r>
                        <a:rPr lang="en-US" altLang="zh-TW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</a:t>
                      </a:r>
                      <a:r>
                        <a:rPr lang="zh-TW" altLang="en-US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建立專案，進行修改、刪除專案內容。</a:t>
                      </a:r>
                      <a:endParaRPr lang="en-US" altLang="zh-TW" sz="225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8100" indent="0">
                        <a:lnSpc>
                          <a:spcPts val="3200"/>
                        </a:lnSpc>
                        <a:buNone/>
                      </a:pPr>
                      <a:r>
                        <a:rPr lang="en-US" altLang="zh-TW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4.</a:t>
                      </a:r>
                      <a:r>
                        <a:rPr lang="zh-TW" altLang="en-US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專案執行者要求授權加入專案。</a:t>
                      </a:r>
                      <a:endParaRPr lang="en-US" altLang="zh-TW" sz="225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8100" indent="0">
                        <a:lnSpc>
                          <a:spcPts val="3200"/>
                        </a:lnSpc>
                        <a:buNone/>
                      </a:pPr>
                      <a:r>
                        <a:rPr lang="en-US" altLang="zh-TW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</a:t>
                      </a:r>
                      <a:r>
                        <a:rPr lang="zh-TW" altLang="en-US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專案管理者確認執行者加入。</a:t>
                      </a:r>
                      <a:endParaRPr lang="en-US" altLang="zh-TW" sz="225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8100" indent="0">
                        <a:lnSpc>
                          <a:spcPts val="3200"/>
                        </a:lnSpc>
                        <a:buNone/>
                      </a:pPr>
                      <a:r>
                        <a:rPr lang="en-US" altLang="zh-TW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1-1.</a:t>
                      </a:r>
                      <a:r>
                        <a:rPr lang="zh-TW" altLang="en-US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開啟主畫面。</a:t>
                      </a:r>
                      <a:endParaRPr lang="en-US" altLang="zh-TW" sz="225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8100" indent="0">
                        <a:lnSpc>
                          <a:spcPts val="3200"/>
                        </a:lnSpc>
                        <a:buNone/>
                      </a:pPr>
                      <a:r>
                        <a:rPr lang="en-US" altLang="zh-TW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2-1.</a:t>
                      </a:r>
                      <a:r>
                        <a:rPr lang="zh-TW" altLang="en-US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執行註冊或登入會員作業。</a:t>
                      </a:r>
                      <a:endParaRPr lang="en-US" altLang="zh-TW" sz="225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8100" indent="0">
                        <a:lnSpc>
                          <a:spcPts val="3200"/>
                        </a:lnSpc>
                        <a:buNone/>
                      </a:pPr>
                      <a:r>
                        <a:rPr lang="en-US" altLang="zh-TW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3-1.</a:t>
                      </a:r>
                      <a:r>
                        <a:rPr lang="zh-TW" altLang="en-US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開啟專案建立、</a:t>
                      </a:r>
                      <a:r>
                        <a:rPr lang="zh-TW" altLang="en-US" sz="2250" dirty="0" smtClean="0">
                          <a:solidFill>
                            <a:schemeClr val="accen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修改、刪除</a:t>
                      </a:r>
                      <a:r>
                        <a:rPr lang="zh-TW" altLang="en-US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作業。</a:t>
                      </a:r>
                      <a:endParaRPr lang="en-US" altLang="zh-TW" sz="225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8100" indent="0">
                        <a:lnSpc>
                          <a:spcPts val="3200"/>
                        </a:lnSpc>
                        <a:buNone/>
                      </a:pPr>
                      <a:r>
                        <a:rPr lang="en-US" altLang="zh-TW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4-1.</a:t>
                      </a:r>
                      <a:r>
                        <a:rPr lang="zh-TW" altLang="en-US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要求加入專案功能。</a:t>
                      </a:r>
                      <a:endParaRPr lang="en-US" altLang="zh-TW" sz="225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38100" indent="0">
                        <a:lnSpc>
                          <a:spcPts val="3200"/>
                        </a:lnSpc>
                        <a:buNone/>
                      </a:pPr>
                      <a:r>
                        <a:rPr lang="en-US" altLang="zh-TW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5-1.</a:t>
                      </a:r>
                      <a:r>
                        <a:rPr lang="zh-TW" altLang="en-US" sz="225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確認加入專案執行者。</a:t>
                      </a:r>
                      <a:endParaRPr lang="en-US" altLang="zh-TW" sz="225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91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>
                <a:ea typeface="標楷體" panose="03000509000000000000" pitchFamily="65" charset="-120"/>
              </a:rPr>
              <a:t>系統總覽圖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26" name="Picture 2" descr="C:\Users\ASUS\Desktop\1540393387827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4024"/>
            <a:ext cx="914400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34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 smtClean="0">
                <a:ea typeface="標楷體" panose="03000509000000000000" pitchFamily="65" charset="-120"/>
              </a:rPr>
              <a:t>系統畫面</a:t>
            </a:r>
            <a:r>
              <a:rPr lang="en-US" altLang="zh-TW" sz="4000" dirty="0" smtClean="0">
                <a:ea typeface="標楷體" panose="03000509000000000000" pitchFamily="65" charset="-120"/>
              </a:rPr>
              <a:t>_1</a:t>
            </a:r>
            <a:endParaRPr lang="zh-TW" altLang="en-US" sz="400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1026" name="Picture 2" descr="C:\Users\user\Desktop\20181024-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9"/>
          <a:stretch/>
        </p:blipFill>
        <p:spPr bwMode="auto">
          <a:xfrm>
            <a:off x="76200" y="1543050"/>
            <a:ext cx="8996265" cy="462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89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sper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531</Words>
  <Application>Microsoft Office PowerPoint</Application>
  <PresentationFormat>如螢幕大小 (4:3)</PresentationFormat>
  <Paragraphs>100</Paragraphs>
  <Slides>14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Prospero template</vt:lpstr>
      <vt:lpstr>第30組 專案管理網站</vt:lpstr>
      <vt:lpstr>介紹</vt:lpstr>
      <vt:lpstr>利害關係人目標表</vt:lpstr>
      <vt:lpstr>事件表</vt:lpstr>
      <vt:lpstr>使用案例圖</vt:lpstr>
      <vt:lpstr>專案建立作業使用案例_1</vt:lpstr>
      <vt:lpstr>使用案例_1</vt:lpstr>
      <vt:lpstr>系統總覽圖</vt:lpstr>
      <vt:lpstr>系統畫面_1</vt:lpstr>
      <vt:lpstr>系統畫面_2</vt:lpstr>
      <vt:lpstr>系統畫面_3_手機模式</vt:lpstr>
      <vt:lpstr>系統活動圖_2</vt:lpstr>
      <vt:lpstr>系統活動圖_3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第30組 專案管理網站</dc:title>
  <dc:creator>薛傳穎</dc:creator>
  <cp:lastModifiedBy>ASUS</cp:lastModifiedBy>
  <cp:revision>50</cp:revision>
  <dcterms:modified xsi:type="dcterms:W3CDTF">2018-12-19T14:52:25Z</dcterms:modified>
</cp:coreProperties>
</file>