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289" r:id="rId4"/>
    <p:sldId id="292" r:id="rId5"/>
    <p:sldId id="290" r:id="rId6"/>
    <p:sldId id="286" r:id="rId7"/>
    <p:sldId id="284" r:id="rId8"/>
    <p:sldId id="288" r:id="rId9"/>
    <p:sldId id="294" r:id="rId10"/>
    <p:sldId id="285" r:id="rId11"/>
    <p:sldId id="268" r:id="rId12"/>
    <p:sldId id="293" r:id="rId13"/>
    <p:sldId id="287" r:id="rId14"/>
    <p:sldId id="295" r:id="rId15"/>
    <p:sldId id="296" r:id="rId16"/>
    <p:sldId id="297" r:id="rId17"/>
  </p:sldIdLst>
  <p:sldSz cx="9144000" cy="5143500" type="screen16x9"/>
  <p:notesSz cx="6858000" cy="9144000"/>
  <p:embeddedFontLst>
    <p:embeddedFont>
      <p:font typeface="Raleway" panose="02020500000000000000" charset="0"/>
      <p:regular r:id="rId19"/>
      <p:bold r:id="rId20"/>
      <p:italic r:id="rId21"/>
      <p:boldItalic r:id="rId22"/>
    </p:embeddedFont>
    <p:embeddedFont>
      <p:font typeface="Karla" panose="02020500000000000000" charset="0"/>
      <p:regular r:id="rId23"/>
      <p:bold r:id="rId24"/>
      <p:italic r:id="rId25"/>
      <p:boldItalic r:id="rId26"/>
    </p:embeddedFont>
    <p:embeddedFont>
      <p:font typeface="微軟正黑體" panose="020B0604030504040204" pitchFamily="34" charset="-12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6BA34-6527-4532-A9B5-BE63AC574F2C}">
  <a:tblStyle styleId="{2F86BA34-6527-4532-A9B5-BE63AC574F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94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434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640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35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102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3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57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47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54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11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6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29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48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-199696" y="3578887"/>
            <a:ext cx="313680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0524019</a:t>
            </a:r>
            <a:r>
              <a:rPr lang="zh-TW" altLang="en-US" sz="2400" dirty="0" smtClean="0"/>
              <a:t> 郭子豪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0524024</a:t>
            </a:r>
            <a:r>
              <a:rPr lang="zh-TW" altLang="en-US" sz="2400" dirty="0" smtClean="0"/>
              <a:t> 黃雯琪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0524036</a:t>
            </a:r>
            <a:r>
              <a:rPr lang="zh-TW" altLang="en-US" sz="2400" dirty="0" smtClean="0"/>
              <a:t> 陳昱翔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0524044</a:t>
            </a:r>
            <a:r>
              <a:rPr lang="zh-TW" altLang="en-US" sz="2400" dirty="0" smtClean="0"/>
              <a:t> 劉建宏</a:t>
            </a:r>
            <a:endParaRPr sz="2400" dirty="0"/>
          </a:p>
        </p:txBody>
      </p:sp>
      <p:sp>
        <p:nvSpPr>
          <p:cNvPr id="4" name="Google Shape;124;p14"/>
          <p:cNvSpPr txBox="1">
            <a:spLocks/>
          </p:cNvSpPr>
          <p:nvPr/>
        </p:nvSpPr>
        <p:spPr>
          <a:xfrm>
            <a:off x="1815525" y="1888150"/>
            <a:ext cx="6376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dirty="0" smtClean="0"/>
              <a:t>提案活動協助解決平台</a:t>
            </a:r>
            <a:endParaRPr lang="en-US" dirty="0"/>
          </a:p>
        </p:txBody>
      </p:sp>
      <p:sp>
        <p:nvSpPr>
          <p:cNvPr id="5" name="Google Shape;96;p11"/>
          <p:cNvSpPr txBox="1">
            <a:spLocks/>
          </p:cNvSpPr>
          <p:nvPr/>
        </p:nvSpPr>
        <p:spPr>
          <a:xfrm>
            <a:off x="6188787" y="4235783"/>
            <a:ext cx="313680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aleway"/>
              <a:buNone/>
              <a:defRPr sz="4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2400" dirty="0" smtClean="0"/>
              <a:t>指導老師：張弘毅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 smtClean="0"/>
              <a:t>使用</a:t>
            </a:r>
            <a:r>
              <a:rPr lang="zh-TW" altLang="en-US" dirty="0"/>
              <a:t>案例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0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使用案例</a:t>
            </a:r>
            <a:endParaRPr dirty="0"/>
          </a:p>
        </p:txBody>
      </p:sp>
      <p:graphicFrame>
        <p:nvGraphicFramePr>
          <p:cNvPr id="206" name="Google Shape;206;p23"/>
          <p:cNvGraphicFramePr/>
          <p:nvPr>
            <p:extLst>
              <p:ext uri="{D42A27DB-BD31-4B8C-83A1-F6EECF244321}">
                <p14:modId xmlns:p14="http://schemas.microsoft.com/office/powerpoint/2010/main" val="1927120176"/>
              </p:ext>
            </p:extLst>
          </p:nvPr>
        </p:nvGraphicFramePr>
        <p:xfrm>
          <a:off x="178675" y="834478"/>
          <a:ext cx="8786649" cy="4309022"/>
        </p:xfrm>
        <a:graphic>
          <a:graphicData uri="http://schemas.openxmlformats.org/drawingml/2006/table">
            <a:tbl>
              <a:tblPr>
                <a:noFill/>
                <a:tableStyleId>{2F86BA34-6527-4532-A9B5-BE63AC574F2C}</a:tableStyleId>
              </a:tblPr>
              <a:tblGrid>
                <a:gridCol w="1529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365">
                  <a:extLst>
                    <a:ext uri="{9D8B030D-6E8A-4147-A177-3AD203B41FA5}">
                      <a16:colId xmlns:a16="http://schemas.microsoft.com/office/drawing/2014/main" val="1991952752"/>
                    </a:ext>
                  </a:extLst>
                </a:gridCol>
              </a:tblGrid>
              <a:tr h="316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使用案例名稱</a:t>
                      </a:r>
                      <a:endParaRPr sz="1200" b="1" dirty="0">
                        <a:solidFill>
                          <a:schemeClr val="bg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創建提案作業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使用案例描述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募資者創建公益活動提案，以開始募資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主要參與者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募資者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97872"/>
                  </a:ext>
                </a:extLst>
              </a:tr>
              <a:tr h="5086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利害關係人與目標 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募資者：進入系統創建提案，設定條件與目標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系統管理員：可以檢視提案情形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11494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前置條件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網頁登入系統，並且以註冊會員通過審核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92443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後置條件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系統讓募資者使用創建提案，紀錄類別與提案內容、條件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主要成功情節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參與者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系統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網頁登入活動募資平台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募資者在創建提案輸入基本資料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(ex: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姓名、電話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募資者選擇類別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(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食衣住行育樂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)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設定條件目標，詳述提案內容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1-1.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啟動登入主畫面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2-1.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接收到募資人的基本資料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(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姓名電話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3-1.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檢查募資者的提案是否符合格式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3-2.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送出提案請求至伺服器端，取得伺服器同意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3-3.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顯示提案創建成功訊息顯示畫面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228926"/>
                  </a:ext>
                </a:extLst>
              </a:tr>
              <a:tr h="5086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例外情節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*如果系統管理員進入維護狀態</a:t>
                      </a:r>
                      <a:endParaRPr lang="en-US" altLang="zh-TW" sz="1200" b="0" dirty="0" smtClean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暫停網頁登入，讓管理員進行維護工作，顯示網頁維護訊息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0552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200" b="1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其他需求 </a:t>
                      </a:r>
                      <a:endParaRPr sz="1200" b="1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基本資料須經過驗證</a:t>
                      </a:r>
                      <a:r>
                        <a:rPr lang="en-US" altLang="zh-TW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2.</a:t>
                      </a:r>
                      <a:r>
                        <a:rPr lang="zh-TW" altLang="en-US" sz="1200" b="0" dirty="0" smtClean="0">
                          <a:solidFill>
                            <a:schemeClr val="tx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提案內容要符合法律規範</a:t>
                      </a:r>
                      <a:endParaRPr sz="1200" b="0" dirty="0">
                        <a:solidFill>
                          <a:schemeClr val="tx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21927"/>
                  </a:ext>
                </a:extLst>
              </a:tr>
            </a:tbl>
          </a:graphicData>
        </a:graphic>
      </p:graphicFrame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系</a:t>
            </a:r>
            <a:r>
              <a:rPr lang="zh-TW" altLang="en-US" dirty="0"/>
              <a:t>統</a:t>
            </a:r>
            <a:r>
              <a:rPr lang="zh-TW" altLang="en-US" dirty="0" smtClean="0"/>
              <a:t>畫面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1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系統畫面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佈告欄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2" b="5163"/>
          <a:stretch/>
        </p:blipFill>
        <p:spPr>
          <a:xfrm>
            <a:off x="951186" y="1139104"/>
            <a:ext cx="7241628" cy="34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系統活動</a:t>
            </a:r>
            <a:r>
              <a:rPr lang="zh-TW" altLang="en-US" dirty="0"/>
              <a:t>圖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8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系統活動圖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49" y="1013346"/>
            <a:ext cx="7639345" cy="38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mtClean="0"/>
              <a:t>End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4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專題</a:t>
            </a:r>
            <a:r>
              <a:rPr lang="zh-TW" altLang="en-US" dirty="0"/>
              <a:t>描述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專題描述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86650" y="1255800"/>
            <a:ext cx="7772400" cy="30331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2000" dirty="0" smtClean="0"/>
              <a:t>專案內容說明</a:t>
            </a:r>
            <a:r>
              <a:rPr lang="en-US" altLang="zh-TW" sz="2000" dirty="0" smtClean="0"/>
              <a:t>:</a:t>
            </a:r>
          </a:p>
          <a:p>
            <a:pPr algn="l"/>
            <a:endParaRPr lang="en-US" altLang="zh-TW" sz="2000" dirty="0" smtClean="0"/>
          </a:p>
          <a:p>
            <a:pPr algn="l"/>
            <a:r>
              <a:rPr lang="zh-TW" altLang="en-US" sz="2000" dirty="0" smtClean="0"/>
              <a:t>社會上時常發生待解決的或緊急問題，如天災或社會議題，但因管道複雜，容易有資訊流通不完全的問題，所以我們提供給客戶互相交流的平台，來讓資源、人力、專業在這個平台上做最有效的運用，進而加速問題質與量的改善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3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利害關係人目標</a:t>
            </a:r>
            <a:r>
              <a:rPr lang="zh-TW" altLang="en-US" dirty="0"/>
              <a:t>表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利害關係人目標表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75822" y="256251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20979"/>
              </p:ext>
            </p:extLst>
          </p:nvPr>
        </p:nvGraphicFramePr>
        <p:xfrm>
          <a:off x="492008" y="1740570"/>
          <a:ext cx="7912496" cy="213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關係人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目標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災民、問題人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災害發生或產生問題時快速獲取訊息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公益</a:t>
                      </a:r>
                      <a:r>
                        <a:rPr lang="zh-TW" altLang="en-US" dirty="0" smtClean="0"/>
                        <a:t>團體、廠商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捐款款項流向透明，更快募集捐款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09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一般大眾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加入問題解決團隊，協助問題與災民進行問題解決，進而獲得相對應獎勵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事件表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5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事件表</a:t>
            </a:r>
            <a:endParaRPr dirty="0"/>
          </a:p>
        </p:txBody>
      </p:sp>
      <p:graphicFrame>
        <p:nvGraphicFramePr>
          <p:cNvPr id="206" name="Google Shape;206;p23"/>
          <p:cNvGraphicFramePr/>
          <p:nvPr>
            <p:extLst>
              <p:ext uri="{D42A27DB-BD31-4B8C-83A1-F6EECF244321}">
                <p14:modId xmlns:p14="http://schemas.microsoft.com/office/powerpoint/2010/main" val="4067626595"/>
              </p:ext>
            </p:extLst>
          </p:nvPr>
        </p:nvGraphicFramePr>
        <p:xfrm>
          <a:off x="952500" y="1354274"/>
          <a:ext cx="7304850" cy="2577360"/>
        </p:xfrm>
        <a:graphic>
          <a:graphicData uri="http://schemas.openxmlformats.org/drawingml/2006/table">
            <a:tbl>
              <a:tblPr>
                <a:noFill/>
                <a:tableStyleId>{2F86BA34-6527-4532-A9B5-BE63AC574F2C}</a:tableStyleId>
              </a:tblPr>
              <a:tblGrid>
                <a:gridCol w="36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4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事件名稱</a:t>
                      </a:r>
                      <a:endParaRPr sz="1800" b="1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800" b="1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使用案例名稱</a:t>
                      </a:r>
                      <a:endParaRPr sz="1800" b="1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登入與註冊系統</a:t>
                      </a:r>
                      <a:endParaRPr sz="1600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使用者登入作業</a:t>
                      </a:r>
                      <a:endParaRPr sz="1600" b="1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596377"/>
                  </a:ext>
                </a:extLst>
              </a:tr>
              <a:tr h="5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建立與修改提案</a:t>
                      </a:r>
                      <a:endParaRPr sz="1600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提案管理作業</a:t>
                      </a:r>
                      <a:endParaRPr sz="1600" b="1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362645"/>
                  </a:ext>
                </a:extLst>
              </a:tr>
              <a:tr h="5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參加與回覆提案</a:t>
                      </a:r>
                      <a:endParaRPr sz="1600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互動提案作業</a:t>
                      </a:r>
                      <a:endParaRPr sz="1600" b="1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40017"/>
                  </a:ext>
                </a:extLst>
              </a:tr>
              <a:tr h="5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支援與募集系統</a:t>
                      </a:r>
                      <a:endParaRPr sz="1600" dirty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solidFill>
                            <a:srgbClr val="004C5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Karla"/>
                          <a:sym typeface="Karla"/>
                        </a:rPr>
                        <a:t>流程行動作業</a:t>
                      </a:r>
                      <a:endParaRPr lang="zh-TW" altLang="en-US" sz="1600" dirty="0" smtClean="0">
                        <a:solidFill>
                          <a:srgbClr val="004C5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ABE3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139143"/>
                  </a:ext>
                </a:extLst>
              </a:tr>
            </a:tbl>
          </a:graphicData>
        </a:graphic>
      </p:graphicFrame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603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使用案例圖</a:t>
            </a:r>
            <a:endParaRPr dirty="0"/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4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09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使用案例</a:t>
            </a:r>
            <a:r>
              <a:rPr lang="zh-TW" altLang="en-US" dirty="0"/>
              <a:t>圖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"/>
          <a:stretch/>
        </p:blipFill>
        <p:spPr>
          <a:xfrm>
            <a:off x="1367710" y="928833"/>
            <a:ext cx="6412163" cy="405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435</Words>
  <Application>Microsoft Office PowerPoint</Application>
  <PresentationFormat>如螢幕大小 (16:9)</PresentationFormat>
  <Paragraphs>83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Raleway</vt:lpstr>
      <vt:lpstr>Karla</vt:lpstr>
      <vt:lpstr>新細明體</vt:lpstr>
      <vt:lpstr>Arial</vt:lpstr>
      <vt:lpstr>微軟正黑體</vt:lpstr>
      <vt:lpstr>Escalus template</vt:lpstr>
      <vt:lpstr> 0524019 郭子豪 0524024 黃雯琪 0524036 陳昱翔 0524044 劉建宏</vt:lpstr>
      <vt:lpstr>專題描述</vt:lpstr>
      <vt:lpstr>專題描述</vt:lpstr>
      <vt:lpstr>利害關係人目標表</vt:lpstr>
      <vt:lpstr>利害關係人目標表</vt:lpstr>
      <vt:lpstr>事件表</vt:lpstr>
      <vt:lpstr>事件表</vt:lpstr>
      <vt:lpstr>使用案例圖</vt:lpstr>
      <vt:lpstr>使用案例圖</vt:lpstr>
      <vt:lpstr>使用案例</vt:lpstr>
      <vt:lpstr>使用案例</vt:lpstr>
      <vt:lpstr>系統畫面</vt:lpstr>
      <vt:lpstr>系統畫面(佈告欄)</vt:lpstr>
      <vt:lpstr>系統活動圖</vt:lpstr>
      <vt:lpstr>系統活動圖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黃雯琪</dc:creator>
  <cp:lastModifiedBy>user</cp:lastModifiedBy>
  <cp:revision>21</cp:revision>
  <dcterms:modified xsi:type="dcterms:W3CDTF">2018-10-26T03:08:27Z</dcterms:modified>
</cp:coreProperties>
</file>