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2" r:id="rId2"/>
    <p:sldId id="259" r:id="rId3"/>
    <p:sldId id="260" r:id="rId4"/>
    <p:sldId id="340" r:id="rId5"/>
    <p:sldId id="261" r:id="rId6"/>
    <p:sldId id="343" r:id="rId7"/>
    <p:sldId id="262" r:id="rId8"/>
    <p:sldId id="341" r:id="rId9"/>
    <p:sldId id="270" r:id="rId10"/>
    <p:sldId id="336" r:id="rId11"/>
    <p:sldId id="337" r:id="rId12"/>
    <p:sldId id="338" r:id="rId13"/>
    <p:sldId id="339" r:id="rId14"/>
    <p:sldId id="263" r:id="rId15"/>
    <p:sldId id="342" r:id="rId16"/>
    <p:sldId id="296" r:id="rId17"/>
    <p:sldId id="26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86370" autoAdjust="0"/>
  </p:normalViewPr>
  <p:slideViewPr>
    <p:cSldViewPr snapToGrid="0" showGuides="1">
      <p:cViewPr varScale="1">
        <p:scale>
          <a:sx n="59" d="100"/>
          <a:sy n="59" d="100"/>
        </p:scale>
        <p:origin x="616" y="6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-23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358A4-F945-405B-B193-3D176AA8B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44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0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3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2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3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2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4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435202 w 3686629"/>
                <a:gd name="connsiteY2" fmla="*/ 714829 h 714829"/>
                <a:gd name="connsiteX3" fmla="*/ 0 w 3686629"/>
                <a:gd name="connsiteY3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71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/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椭圆 37"/>
          <p:cNvSpPr/>
          <p:nvPr/>
        </p:nvSpPr>
        <p:spPr>
          <a:xfrm>
            <a:off x="1510648" y="4423561"/>
            <a:ext cx="284275" cy="313908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文本框 13"/>
          <p:cNvSpPr txBox="1"/>
          <p:nvPr/>
        </p:nvSpPr>
        <p:spPr>
          <a:xfrm>
            <a:off x="371778" y="2154615"/>
            <a:ext cx="6185937" cy="15388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第</a:t>
            </a:r>
            <a:r>
              <a:rPr lang="en-US" altLang="zh-TW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10</a:t>
            </a:r>
            <a:r>
              <a:rPr lang="zh-TW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組 系統分析期末報告</a:t>
            </a:r>
            <a:endParaRPr lang="en-US" altLang="zh-TW" sz="4000" b="1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提案互助平台</a:t>
            </a:r>
            <a:endParaRPr lang="en-US" altLang="zh-TW" sz="5400" b="1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46845" y="4423561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　　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組員：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0524044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劉建宏   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0524019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郭子豪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0524036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陳昱翔   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0524024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黃雯琪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2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執行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畫面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"/>
          <a:stretch/>
        </p:blipFill>
        <p:spPr>
          <a:xfrm>
            <a:off x="1593052" y="1381264"/>
            <a:ext cx="8868118" cy="50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  <p:sp>
        <p:nvSpPr>
          <p:cNvPr id="5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</p:spTree>
    <p:extLst>
      <p:ext uri="{BB962C8B-B14F-4D97-AF65-F5344CB8AC3E}">
        <p14:creationId xmlns:p14="http://schemas.microsoft.com/office/powerpoint/2010/main" val="30883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測試計畫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第四部分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39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測試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計畫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45995"/>
              </p:ext>
            </p:extLst>
          </p:nvPr>
        </p:nvGraphicFramePr>
        <p:xfrm>
          <a:off x="642258" y="1861458"/>
          <a:ext cx="11016343" cy="377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2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敘述覆蓋法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條件覆蓋法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決策覆蓋法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registerMember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70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getMember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MemberAccount,MemberPassword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6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addArticle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ArticleNumber,ArticleContent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6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showArticle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Articleitem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6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joinArticle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member,date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GitHub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展示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TW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76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版面配置區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09951" y="2826490"/>
            <a:ext cx="289610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THE END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0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63059" y="1536040"/>
            <a:ext cx="4221232" cy="461665"/>
            <a:chOff x="1278972" y="1960090"/>
            <a:chExt cx="4221232" cy="461665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960090"/>
              <a:ext cx="4221232" cy="461665"/>
              <a:chOff x="1591029" y="2016119"/>
              <a:chExt cx="4221232" cy="46166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084369" y="2016119"/>
                <a:ext cx="3727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TW" altLang="en-US" sz="2400" b="1" dirty="0">
                    <a:solidFill>
                      <a:schemeClr val="accent2"/>
                    </a:solidFill>
                    <a:latin typeface="微软雅黑"/>
                  </a:rPr>
                  <a:t>類別圖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01875" y="2305538"/>
            <a:ext cx="3958937" cy="491601"/>
            <a:chOff x="1278972" y="1921975"/>
            <a:chExt cx="3958937" cy="491601"/>
          </a:xfrm>
        </p:grpSpPr>
        <p:grpSp>
          <p:nvGrpSpPr>
            <p:cNvPr id="25" name="组合 24"/>
            <p:cNvGrpSpPr/>
            <p:nvPr/>
          </p:nvGrpSpPr>
          <p:grpSpPr>
            <a:xfrm>
              <a:off x="1278972" y="1921975"/>
              <a:ext cx="3958937" cy="491601"/>
              <a:chOff x="1591029" y="1978004"/>
              <a:chExt cx="3958937" cy="491601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075852" y="1978004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TW" altLang="en-US" sz="2400" b="1" dirty="0">
                    <a:solidFill>
                      <a:schemeClr val="accent2"/>
                    </a:solidFill>
                    <a:latin typeface="微软雅黑"/>
                  </a:rPr>
                  <a:t>循序圖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01875" y="3203746"/>
            <a:ext cx="3972768" cy="475625"/>
            <a:chOff x="1278972" y="1937951"/>
            <a:chExt cx="3972768" cy="475625"/>
          </a:xfrm>
        </p:grpSpPr>
        <p:grpSp>
          <p:nvGrpSpPr>
            <p:cNvPr id="32" name="组合 31"/>
            <p:cNvGrpSpPr/>
            <p:nvPr/>
          </p:nvGrpSpPr>
          <p:grpSpPr>
            <a:xfrm>
              <a:off x="1278972" y="1937951"/>
              <a:ext cx="3972768" cy="475625"/>
              <a:chOff x="1591029" y="1993980"/>
              <a:chExt cx="3972768" cy="475625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89683" y="1993980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進度報告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46242" y="4069948"/>
            <a:ext cx="3958937" cy="486229"/>
            <a:chOff x="1278972" y="1927347"/>
            <a:chExt cx="3958937" cy="4862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972" y="1927347"/>
              <a:ext cx="3958937" cy="486229"/>
              <a:chOff x="1591029" y="1983376"/>
              <a:chExt cx="3958937" cy="486229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075852" y="198337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測試計畫</a:t>
                </a:r>
                <a:endParaRPr lang="zh-TW" altLang="en-US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0" name="组合 30"/>
          <p:cNvGrpSpPr/>
          <p:nvPr/>
        </p:nvGrpSpPr>
        <p:grpSpPr>
          <a:xfrm>
            <a:off x="6446242" y="4926448"/>
            <a:ext cx="3958936" cy="477819"/>
            <a:chOff x="1278972" y="1935757"/>
            <a:chExt cx="3958936" cy="477819"/>
          </a:xfrm>
        </p:grpSpPr>
        <p:grpSp>
          <p:nvGrpSpPr>
            <p:cNvPr id="51" name="组合 31"/>
            <p:cNvGrpSpPr/>
            <p:nvPr/>
          </p:nvGrpSpPr>
          <p:grpSpPr>
            <a:xfrm>
              <a:off x="1278972" y="1935757"/>
              <a:ext cx="3958936" cy="477819"/>
              <a:chOff x="1591029" y="1991786"/>
              <a:chExt cx="3958936" cy="477819"/>
            </a:xfrm>
          </p:grpSpPr>
          <p:sp>
            <p:nvSpPr>
              <p:cNvPr id="53" name="文本框 35"/>
              <p:cNvSpPr txBox="1"/>
              <p:nvPr/>
            </p:nvSpPr>
            <p:spPr>
              <a:xfrm>
                <a:off x="2075851" y="199178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TW" sz="2400" b="1" dirty="0" smtClean="0">
                    <a:solidFill>
                      <a:schemeClr val="accent2"/>
                    </a:solidFill>
                    <a:latin typeface="微软雅黑"/>
                  </a:rPr>
                  <a:t>GitHub</a:t>
                </a: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展示</a:t>
                </a:r>
                <a:endParaRPr lang="zh-TW" altLang="en-US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54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2" name="文本框 32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i="1" noProof="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報告大</a:t>
            </a:r>
            <a:r>
              <a:rPr lang="zh-TW" altLang="en-US" sz="4800" b="1" i="1" noProof="0" dirty="0">
                <a:solidFill>
                  <a:schemeClr val="accent1"/>
                </a:solidFill>
                <a:latin typeface="Century Gothic" panose="020B0502020202020204" pitchFamily="34" charset="0"/>
              </a:rPr>
              <a:t>綱</a:t>
            </a:r>
            <a:endParaRPr kumimoji="0" lang="zh-CN" altLang="en-US" sz="4800" b="1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36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類別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圖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一部分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67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72759"/>
              </p:ext>
            </p:extLst>
          </p:nvPr>
        </p:nvGraphicFramePr>
        <p:xfrm>
          <a:off x="394351" y="1142820"/>
          <a:ext cx="9872030" cy="555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簡報" r:id="rId3" imgW="6094386" imgH="3427555" progId="PowerPoint.Show.12">
                  <p:embed/>
                </p:oleObj>
              </mc:Choice>
              <mc:Fallback>
                <p:oleObj name="簡報" r:id="rId3" imgW="6094386" imgH="342755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51" y="1142820"/>
                        <a:ext cx="9872030" cy="5551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61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類別圖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dirty="0" smtClean="0">
                <a:solidFill>
                  <a:schemeClr val="accent2"/>
                </a:solidFill>
                <a:latin typeface="微软雅黑"/>
                <a:ea typeface="方正兰亭中黑_GBK" panose="02000000000000000000"/>
              </a:rPr>
              <a:t>循序圖</a:t>
            </a:r>
            <a:endParaRPr lang="zh-TW" altLang="en-US" sz="4000" dirty="0">
              <a:solidFill>
                <a:schemeClr val="accent2"/>
              </a:solidFill>
              <a:latin typeface="微软雅黑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53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1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循序圖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3794" t="20928" r="9929" b="10519"/>
          <a:stretch/>
        </p:blipFill>
        <p:spPr>
          <a:xfrm>
            <a:off x="1365862" y="1143002"/>
            <a:ext cx="9442192" cy="54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進度報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告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第三部分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3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89f072c-72d8-494a-bc60-0a412885ffb5">
            <a:extLst>
              <a:ext uri="{FF2B5EF4-FFF2-40B4-BE49-F238E27FC236}">
                <a16:creationId xmlns:a16="http://schemas.microsoft.com/office/drawing/2014/main" id="{3D3FDB3E-86B8-46F4-B6AA-A5B3D60C4ECF}"/>
              </a:ext>
            </a:extLst>
          </p:cNvPr>
          <p:cNvGrpSpPr>
            <a:grpSpLocks noChangeAspect="1"/>
          </p:cNvGrpSpPr>
          <p:nvPr/>
        </p:nvGrpSpPr>
        <p:grpSpPr>
          <a:xfrm>
            <a:off x="1085514" y="2243713"/>
            <a:ext cx="11020635" cy="3136624"/>
            <a:chOff x="719138" y="2048859"/>
            <a:chExt cx="11020635" cy="3136624"/>
          </a:xfrm>
        </p:grpSpPr>
        <p:sp>
          <p:nvSpPr>
            <p:cNvPr id="5" name="任意多边形: 形状 72">
              <a:extLst>
                <a:ext uri="{FF2B5EF4-FFF2-40B4-BE49-F238E27FC236}">
                  <a16:creationId xmlns:a16="http://schemas.microsoft.com/office/drawing/2014/main" id="{D0A3BC0C-603A-430E-B62C-5DD2080B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145" y="2222691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27D8FA6-5EA7-40C2-B48E-1072470A562F}"/>
                </a:ext>
              </a:extLst>
            </p:cNvPr>
            <p:cNvSpPr/>
            <p:nvPr/>
          </p:nvSpPr>
          <p:spPr>
            <a:xfrm>
              <a:off x="9179826" y="2048859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157">
              <a:extLst>
                <a:ext uri="{FF2B5EF4-FFF2-40B4-BE49-F238E27FC236}">
                  <a16:creationId xmlns:a16="http://schemas.microsoft.com/office/drawing/2014/main" id="{491B6B08-7742-4F5F-923C-7CACC65B0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768" y="2205333"/>
              <a:ext cx="179973" cy="171639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58">
              <a:extLst>
                <a:ext uri="{FF2B5EF4-FFF2-40B4-BE49-F238E27FC236}">
                  <a16:creationId xmlns:a16="http://schemas.microsoft.com/office/drawing/2014/main" id="{A52FBE32-96CD-465C-8881-0357FB882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912" y="2222691"/>
              <a:ext cx="172789" cy="179973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C20525-B600-47F9-A939-FD2062660DD1}"/>
                </a:ext>
              </a:extLst>
            </p:cNvPr>
            <p:cNvSpPr/>
            <p:nvPr/>
          </p:nvSpPr>
          <p:spPr>
            <a:xfrm>
              <a:off x="719138" y="456900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59">
              <a:extLst>
                <a:ext uri="{FF2B5EF4-FFF2-40B4-BE49-F238E27FC236}">
                  <a16:creationId xmlns:a16="http://schemas.microsoft.com/office/drawing/2014/main" id="{33379197-4639-47CB-85F2-9416DD78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00" y="4720077"/>
              <a:ext cx="158733" cy="179973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A012BCF-3083-439A-8E33-D3DA615620E9}"/>
                </a:ext>
              </a:extLst>
            </p:cNvPr>
            <p:cNvSpPr/>
            <p:nvPr/>
          </p:nvSpPr>
          <p:spPr>
            <a:xfrm>
              <a:off x="3548833" y="2057565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161">
              <a:extLst>
                <a:ext uri="{FF2B5EF4-FFF2-40B4-BE49-F238E27FC236}">
                  <a16:creationId xmlns:a16="http://schemas.microsoft.com/office/drawing/2014/main" id="{CECFF641-7C48-44D1-A071-B83304766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502" y="2222691"/>
              <a:ext cx="176520" cy="179973"/>
            </a:xfrm>
            <a:custGeom>
              <a:avLst/>
              <a:gdLst>
                <a:gd name="T0" fmla="*/ 2828 w 2998"/>
                <a:gd name="T1" fmla="*/ 429 h 3061"/>
                <a:gd name="T2" fmla="*/ 2756 w 2998"/>
                <a:gd name="T3" fmla="*/ 347 h 3061"/>
                <a:gd name="T4" fmla="*/ 1526 w 2998"/>
                <a:gd name="T5" fmla="*/ 5 h 3061"/>
                <a:gd name="T6" fmla="*/ 1472 w 2998"/>
                <a:gd name="T7" fmla="*/ 5 h 3061"/>
                <a:gd name="T8" fmla="*/ 242 w 2998"/>
                <a:gd name="T9" fmla="*/ 347 h 3061"/>
                <a:gd name="T10" fmla="*/ 170 w 2998"/>
                <a:gd name="T11" fmla="*/ 429 h 3061"/>
                <a:gd name="T12" fmla="*/ 418 w 2998"/>
                <a:gd name="T13" fmla="*/ 2295 h 3061"/>
                <a:gd name="T14" fmla="*/ 1476 w 2998"/>
                <a:gd name="T15" fmla="*/ 3058 h 3061"/>
                <a:gd name="T16" fmla="*/ 1499 w 2998"/>
                <a:gd name="T17" fmla="*/ 3061 h 3061"/>
                <a:gd name="T18" fmla="*/ 1522 w 2998"/>
                <a:gd name="T19" fmla="*/ 3058 h 3061"/>
                <a:gd name="T20" fmla="*/ 2580 w 2998"/>
                <a:gd name="T21" fmla="*/ 2295 h 3061"/>
                <a:gd name="T22" fmla="*/ 2828 w 2998"/>
                <a:gd name="T23" fmla="*/ 429 h 3061"/>
                <a:gd name="T24" fmla="*/ 2401 w 2998"/>
                <a:gd name="T25" fmla="*/ 2171 h 3061"/>
                <a:gd name="T26" fmla="*/ 1498 w 2998"/>
                <a:gd name="T27" fmla="*/ 2824 h 3061"/>
                <a:gd name="T28" fmla="*/ 1498 w 2998"/>
                <a:gd name="T29" fmla="*/ 1531 h 3061"/>
                <a:gd name="T30" fmla="*/ 381 w 2998"/>
                <a:gd name="T31" fmla="*/ 1531 h 3061"/>
                <a:gd name="T32" fmla="*/ 386 w 2998"/>
                <a:gd name="T33" fmla="*/ 547 h 3061"/>
                <a:gd name="T34" fmla="*/ 1498 w 2998"/>
                <a:gd name="T35" fmla="*/ 238 h 3061"/>
                <a:gd name="T36" fmla="*/ 1498 w 2998"/>
                <a:gd name="T37" fmla="*/ 1531 h 3061"/>
                <a:gd name="T38" fmla="*/ 2614 w 2998"/>
                <a:gd name="T39" fmla="*/ 1531 h 3061"/>
                <a:gd name="T40" fmla="*/ 2401 w 2998"/>
                <a:gd name="T41" fmla="*/ 217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8" h="3061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DE32010-50B9-46FF-B7F5-34FEED9A8114}"/>
                </a:ext>
              </a:extLst>
            </p:cNvPr>
            <p:cNvSpPr/>
            <p:nvPr/>
          </p:nvSpPr>
          <p:spPr>
            <a:xfrm>
              <a:off x="6378530" y="457483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162">
              <a:extLst>
                <a:ext uri="{FF2B5EF4-FFF2-40B4-BE49-F238E27FC236}">
                  <a16:creationId xmlns:a16="http://schemas.microsoft.com/office/drawing/2014/main" id="{67FD0386-FDD8-466C-8160-36BAA4F03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472" y="4722244"/>
              <a:ext cx="179973" cy="177806"/>
            </a:xfrm>
            <a:custGeom>
              <a:avLst/>
              <a:gdLst>
                <a:gd name="T0" fmla="*/ 3860 w 3968"/>
                <a:gd name="T1" fmla="*/ 426 h 3926"/>
                <a:gd name="T2" fmla="*/ 3542 w 3968"/>
                <a:gd name="T3" fmla="*/ 108 h 3926"/>
                <a:gd name="T4" fmla="*/ 3371 w 3968"/>
                <a:gd name="T5" fmla="*/ 37 h 3926"/>
                <a:gd name="T6" fmla="*/ 1949 w 3968"/>
                <a:gd name="T7" fmla="*/ 27 h 3926"/>
                <a:gd name="T8" fmla="*/ 1949 w 3968"/>
                <a:gd name="T9" fmla="*/ 3926 h 3926"/>
                <a:gd name="T10" fmla="*/ 3595 w 3968"/>
                <a:gd name="T11" fmla="*/ 932 h 3926"/>
                <a:gd name="T12" fmla="*/ 3952 w 3968"/>
                <a:gd name="T13" fmla="*/ 487 h 3926"/>
                <a:gd name="T14" fmla="*/ 3019 w 3968"/>
                <a:gd name="T15" fmla="*/ 807 h 3926"/>
                <a:gd name="T16" fmla="*/ 3342 w 3968"/>
                <a:gd name="T17" fmla="*/ 349 h 3926"/>
                <a:gd name="T18" fmla="*/ 2483 w 3968"/>
                <a:gd name="T19" fmla="*/ 1976 h 3926"/>
                <a:gd name="T20" fmla="*/ 1416 w 3968"/>
                <a:gd name="T21" fmla="*/ 1976 h 3926"/>
                <a:gd name="T22" fmla="*/ 2273 w 3968"/>
                <a:gd name="T23" fmla="*/ 1553 h 3926"/>
                <a:gd name="T24" fmla="*/ 1949 w 3968"/>
                <a:gd name="T25" fmla="*/ 1686 h 3926"/>
                <a:gd name="T26" fmla="*/ 1949 w 3968"/>
                <a:gd name="T27" fmla="*/ 2267 h 3926"/>
                <a:gd name="T28" fmla="*/ 2225 w 3968"/>
                <a:gd name="T29" fmla="*/ 1885 h 3926"/>
                <a:gd name="T30" fmla="*/ 2483 w 3968"/>
                <a:gd name="T31" fmla="*/ 1976 h 3926"/>
                <a:gd name="T32" fmla="*/ 1949 w 3968"/>
                <a:gd name="T33" fmla="*/ 1243 h 3926"/>
                <a:gd name="T34" fmla="*/ 1949 w 3968"/>
                <a:gd name="T35" fmla="*/ 2710 h 3926"/>
                <a:gd name="T36" fmla="*/ 2551 w 3968"/>
                <a:gd name="T37" fmla="*/ 1558 h 3926"/>
                <a:gd name="T38" fmla="*/ 3116 w 3968"/>
                <a:gd name="T39" fmla="*/ 1976 h 3926"/>
                <a:gd name="T40" fmla="*/ 783 w 3968"/>
                <a:gd name="T41" fmla="*/ 1976 h 3926"/>
                <a:gd name="T42" fmla="*/ 2723 w 3968"/>
                <a:gd name="T43" fmla="*/ 1104 h 3926"/>
                <a:gd name="T44" fmla="*/ 3699 w 3968"/>
                <a:gd name="T45" fmla="*/ 1976 h 3926"/>
                <a:gd name="T46" fmla="*/ 200 w 3968"/>
                <a:gd name="T47" fmla="*/ 1976 h 3926"/>
                <a:gd name="T48" fmla="*/ 2900 w 3968"/>
                <a:gd name="T49" fmla="*/ 509 h 3926"/>
                <a:gd name="T50" fmla="*/ 2819 w 3968"/>
                <a:gd name="T51" fmla="*/ 630 h 3926"/>
                <a:gd name="T52" fmla="*/ 1949 w 3968"/>
                <a:gd name="T53" fmla="*/ 609 h 3926"/>
                <a:gd name="T54" fmla="*/ 1949 w 3968"/>
                <a:gd name="T55" fmla="*/ 3343 h 3926"/>
                <a:gd name="T56" fmla="*/ 3036 w 3968"/>
                <a:gd name="T57" fmla="*/ 1148 h 3926"/>
                <a:gd name="T58" fmla="*/ 3408 w 3968"/>
                <a:gd name="T59" fmla="*/ 1119 h 3926"/>
                <a:gd name="T60" fmla="*/ 3699 w 3968"/>
                <a:gd name="T61" fmla="*/ 1976 h 3926"/>
                <a:gd name="T62" fmla="*/ 3161 w 3968"/>
                <a:gd name="T63" fmla="*/ 948 h 3926"/>
                <a:gd name="T64" fmla="*/ 3619 w 3968"/>
                <a:gd name="T65" fmla="*/ 626 h 3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8" h="3926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164">
              <a:extLst>
                <a:ext uri="{FF2B5EF4-FFF2-40B4-BE49-F238E27FC236}">
                  <a16:creationId xmlns:a16="http://schemas.microsoft.com/office/drawing/2014/main" id="{FFDE760B-E25F-450D-BB52-D0CA66234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139" y="5005510"/>
              <a:ext cx="153634" cy="179973"/>
            </a:xfrm>
            <a:custGeom>
              <a:avLst/>
              <a:gdLst>
                <a:gd name="T0" fmla="*/ 4616 w 5568"/>
                <a:gd name="T1" fmla="*/ 2260 h 6532"/>
                <a:gd name="T2" fmla="*/ 964 w 5568"/>
                <a:gd name="T3" fmla="*/ 2260 h 6532"/>
                <a:gd name="T4" fmla="*/ 2784 w 5568"/>
                <a:gd name="T5" fmla="*/ 545 h 6532"/>
                <a:gd name="T6" fmla="*/ 4434 w 5568"/>
                <a:gd name="T7" fmla="*/ 1589 h 6532"/>
                <a:gd name="T8" fmla="*/ 4796 w 5568"/>
                <a:gd name="T9" fmla="*/ 1718 h 6532"/>
                <a:gd name="T10" fmla="*/ 4926 w 5568"/>
                <a:gd name="T11" fmla="*/ 1356 h 6532"/>
                <a:gd name="T12" fmla="*/ 2784 w 5568"/>
                <a:gd name="T13" fmla="*/ 0 h 6532"/>
                <a:gd name="T14" fmla="*/ 416 w 5568"/>
                <a:gd name="T15" fmla="*/ 2425 h 6532"/>
                <a:gd name="T16" fmla="*/ 0 w 5568"/>
                <a:gd name="T17" fmla="*/ 3210 h 6532"/>
                <a:gd name="T18" fmla="*/ 0 w 5568"/>
                <a:gd name="T19" fmla="*/ 5581 h 6532"/>
                <a:gd name="T20" fmla="*/ 951 w 5568"/>
                <a:gd name="T21" fmla="*/ 6532 h 6532"/>
                <a:gd name="T22" fmla="*/ 4615 w 5568"/>
                <a:gd name="T23" fmla="*/ 6532 h 6532"/>
                <a:gd name="T24" fmla="*/ 5566 w 5568"/>
                <a:gd name="T25" fmla="*/ 5581 h 6532"/>
                <a:gd name="T26" fmla="*/ 5566 w 5568"/>
                <a:gd name="T27" fmla="*/ 3210 h 6532"/>
                <a:gd name="T28" fmla="*/ 4616 w 5568"/>
                <a:gd name="T29" fmla="*/ 2260 h 6532"/>
                <a:gd name="T30" fmla="*/ 5023 w 5568"/>
                <a:gd name="T31" fmla="*/ 5582 h 6532"/>
                <a:gd name="T32" fmla="*/ 4616 w 5568"/>
                <a:gd name="T33" fmla="*/ 5989 h 6532"/>
                <a:gd name="T34" fmla="*/ 952 w 5568"/>
                <a:gd name="T35" fmla="*/ 5989 h 6532"/>
                <a:gd name="T36" fmla="*/ 546 w 5568"/>
                <a:gd name="T37" fmla="*/ 5582 h 6532"/>
                <a:gd name="T38" fmla="*/ 546 w 5568"/>
                <a:gd name="T39" fmla="*/ 3210 h 6532"/>
                <a:gd name="T40" fmla="*/ 952 w 5568"/>
                <a:gd name="T41" fmla="*/ 2804 h 6532"/>
                <a:gd name="T42" fmla="*/ 4616 w 5568"/>
                <a:gd name="T43" fmla="*/ 2804 h 6532"/>
                <a:gd name="T44" fmla="*/ 5023 w 5568"/>
                <a:gd name="T45" fmla="*/ 3210 h 6532"/>
                <a:gd name="T46" fmla="*/ 5023 w 5568"/>
                <a:gd name="T47" fmla="*/ 5582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8" h="6532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箭头: 五边形 3"/>
            <p:cNvSpPr/>
            <p:nvPr/>
          </p:nvSpPr>
          <p:spPr>
            <a:xfrm>
              <a:off x="719138" y="3501008"/>
              <a:ext cx="9288000" cy="152456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7C20525-B600-47F9-A939-FD2062660DD1}"/>
                </a:ext>
              </a:extLst>
            </p:cNvPr>
            <p:cNvSpPr/>
            <p:nvPr/>
          </p:nvSpPr>
          <p:spPr>
            <a:xfrm>
              <a:off x="769370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012BCF-3083-439A-8E33-D3DA615620E9}"/>
                </a:ext>
              </a:extLst>
            </p:cNvPr>
            <p:cNvSpPr/>
            <p:nvPr/>
          </p:nvSpPr>
          <p:spPr>
            <a:xfrm>
              <a:off x="3599066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32010-50B9-46FF-B7F5-34FEED9A8114}"/>
                </a:ext>
              </a:extLst>
            </p:cNvPr>
            <p:cNvSpPr/>
            <p:nvPr/>
          </p:nvSpPr>
          <p:spPr>
            <a:xfrm>
              <a:off x="6428762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0658E77-22BA-4893-8832-032A2158BD9D}"/>
                </a:ext>
              </a:extLst>
            </p:cNvPr>
            <p:cNvSpPr/>
            <p:nvPr/>
          </p:nvSpPr>
          <p:spPr>
            <a:xfrm>
              <a:off x="9258459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0" name="直接连接符 39"/>
            <p:cNvCxnSpPr>
              <a:stCxn id="33" idx="4"/>
              <a:endCxn id="16" idx="0"/>
            </p:cNvCxnSpPr>
            <p:nvPr/>
          </p:nvCxnSpPr>
          <p:spPr>
            <a:xfrm>
              <a:off x="964067" y="3769326"/>
              <a:ext cx="0" cy="799676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93762" y="2539217"/>
              <a:ext cx="0" cy="818458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5" idx="4"/>
              <a:endCxn id="24" idx="0"/>
            </p:cNvCxnSpPr>
            <p:nvPr/>
          </p:nvCxnSpPr>
          <p:spPr>
            <a:xfrm>
              <a:off x="6623459" y="3769326"/>
              <a:ext cx="0" cy="805506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444478" y="2547423"/>
              <a:ext cx="0" cy="815097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361284" y="2365955"/>
            <a:ext cx="2241974" cy="1208831"/>
            <a:chOff x="2222797" y="3336911"/>
            <a:chExt cx="2241974" cy="1208831"/>
          </a:xfrm>
        </p:grpSpPr>
        <p:sp>
          <p:nvSpPr>
            <p:cNvPr id="60" name="矩形 59"/>
            <p:cNvSpPr/>
            <p:nvPr/>
          </p:nvSpPr>
          <p:spPr>
            <a:xfrm>
              <a:off x="2338347" y="3677812"/>
              <a:ext cx="2010874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將定義的功能以網頁為呈現方式製作完成，還未進行美化與除錯。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製作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701144" y="2469032"/>
            <a:ext cx="2241974" cy="950299"/>
            <a:chOff x="2222797" y="3336911"/>
            <a:chExt cx="2241974" cy="950299"/>
          </a:xfrm>
        </p:grpSpPr>
        <p:sp>
          <p:nvSpPr>
            <p:cNvPr id="66" name="矩形 65"/>
            <p:cNvSpPr/>
            <p:nvPr/>
          </p:nvSpPr>
          <p:spPr>
            <a:xfrm>
              <a:off x="2338347" y="3677812"/>
              <a:ext cx="2010874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美化與除錯後能夠將畫面與功能完整呈現。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accent1"/>
                  </a:solidFill>
                </a:rPr>
                <a:t>系統呈現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05385" y="4159440"/>
            <a:ext cx="2241974" cy="1186517"/>
            <a:chOff x="2222797" y="3336911"/>
            <a:chExt cx="2241974" cy="1186517"/>
          </a:xfrm>
        </p:grpSpPr>
        <p:sp>
          <p:nvSpPr>
            <p:cNvPr id="69" name="矩形 68"/>
            <p:cNvSpPr/>
            <p:nvPr/>
          </p:nvSpPr>
          <p:spPr>
            <a:xfrm>
              <a:off x="2338347" y="3677812"/>
              <a:ext cx="201087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進行網頁的美工修飾，功能方面經過測試發現問題並進行除錯。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>
                  <a:solidFill>
                    <a:schemeClr val="accent1"/>
                  </a:solidFill>
                </a:rPr>
                <a:t>系統美化與除錯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564751" y="4159440"/>
            <a:ext cx="2241974" cy="1208831"/>
            <a:chOff x="2222797" y="3336911"/>
            <a:chExt cx="2241974" cy="1208831"/>
          </a:xfrm>
        </p:grpSpPr>
        <p:sp>
          <p:nvSpPr>
            <p:cNvPr id="75" name="矩形 74"/>
            <p:cNvSpPr/>
            <p:nvPr/>
          </p:nvSpPr>
          <p:spPr>
            <a:xfrm>
              <a:off x="2338347" y="3677812"/>
              <a:ext cx="2010874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將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系統架構描繪完成，定義系統內所有的操作與功能。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系統架構完成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endParaRPr lang="zh-CN" alt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8" name="箭头: 五边形 3"/>
          <p:cNvSpPr/>
          <p:nvPr/>
        </p:nvSpPr>
        <p:spPr>
          <a:xfrm>
            <a:off x="1564751" y="3704568"/>
            <a:ext cx="2400691" cy="136053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箭头: 五边形 3"/>
          <p:cNvSpPr/>
          <p:nvPr/>
        </p:nvSpPr>
        <p:spPr>
          <a:xfrm>
            <a:off x="4361284" y="3701386"/>
            <a:ext cx="2433854" cy="13923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976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88987" y="2452534"/>
            <a:ext cx="1171000" cy="1346970"/>
            <a:chOff x="-1" y="-1"/>
            <a:chExt cx="3157375" cy="3631225"/>
          </a:xfrm>
        </p:grpSpPr>
        <p:sp>
          <p:nvSpPr>
            <p:cNvPr id="41" name="ïṧḷïḓê-Freeform: Shape 40"/>
            <p:cNvSpPr>
              <a:spLocks/>
            </p:cNvSpPr>
            <p:nvPr/>
          </p:nvSpPr>
          <p:spPr bwMode="auto">
            <a:xfrm rot="5400000">
              <a:off x="662901" y="1127400"/>
              <a:ext cx="1814110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ṧḷïḓê-Freeform: Shape 41"/>
            <p:cNvSpPr>
              <a:spLocks/>
            </p:cNvSpPr>
            <p:nvPr/>
          </p:nvSpPr>
          <p:spPr bwMode="auto">
            <a:xfrm rot="10800000">
              <a:off x="1579480" y="-1"/>
              <a:ext cx="1577894" cy="27156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$liḋe-Freeform: Shape 42"/>
            <p:cNvSpPr>
              <a:spLocks/>
            </p:cNvSpPr>
            <p:nvPr/>
          </p:nvSpPr>
          <p:spPr bwMode="auto">
            <a:xfrm rot="10800000" flipH="1">
              <a:off x="-1" y="-1"/>
              <a:ext cx="1579481" cy="27156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$liḋe-Freeform: Shape 43"/>
            <p:cNvSpPr>
              <a:spLocks/>
            </p:cNvSpPr>
            <p:nvPr/>
          </p:nvSpPr>
          <p:spPr bwMode="auto">
            <a:xfrm rot="5400000">
              <a:off x="671464" y="1154213"/>
              <a:ext cx="1814108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08852" y="3290308"/>
            <a:ext cx="689707" cy="794208"/>
            <a:chOff x="-1" y="-1"/>
            <a:chExt cx="1860308" cy="2141949"/>
          </a:xfrm>
        </p:grpSpPr>
        <p:sp>
          <p:nvSpPr>
            <p:cNvPr id="37" name="i$liḋe-Freeform: Shape 36"/>
            <p:cNvSpPr>
              <a:spLocks/>
            </p:cNvSpPr>
            <p:nvPr/>
          </p:nvSpPr>
          <p:spPr bwMode="auto">
            <a:xfrm rot="5400000">
              <a:off x="392284" y="665192"/>
              <a:ext cx="1071768" cy="1856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liḋe-Freeform: Shape 37"/>
            <p:cNvSpPr>
              <a:spLocks/>
            </p:cNvSpPr>
            <p:nvPr/>
          </p:nvSpPr>
          <p:spPr bwMode="auto">
            <a:xfrm rot="10800000">
              <a:off x="928168" y="-1"/>
              <a:ext cx="932139" cy="16036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$liḋe-Freeform: Shape 38"/>
            <p:cNvSpPr>
              <a:spLocks/>
            </p:cNvSpPr>
            <p:nvPr/>
          </p:nvSpPr>
          <p:spPr bwMode="auto">
            <a:xfrm rot="10800000" flipH="1">
              <a:off x="-1" y="-1"/>
              <a:ext cx="933727" cy="16036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$liḋe-Freeform: Shape 39"/>
            <p:cNvSpPr>
              <a:spLocks/>
            </p:cNvSpPr>
            <p:nvPr/>
          </p:nvSpPr>
          <p:spPr bwMode="auto">
            <a:xfrm rot="5400000">
              <a:off x="392283" y="677895"/>
              <a:ext cx="1071769" cy="1856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16582" y="3860795"/>
            <a:ext cx="911367" cy="1045305"/>
            <a:chOff x="-1" y="-1"/>
            <a:chExt cx="2457168" cy="2819447"/>
          </a:xfrm>
        </p:grpSpPr>
        <p:sp>
          <p:nvSpPr>
            <p:cNvPr id="33" name="i$liḋe-Freeform: Shape 32"/>
            <p:cNvSpPr>
              <a:spLocks/>
            </p:cNvSpPr>
            <p:nvPr/>
          </p:nvSpPr>
          <p:spPr bwMode="auto">
            <a:xfrm rot="5400000">
              <a:off x="517173" y="877065"/>
              <a:ext cx="1410120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liḋe-Freeform: Shape 33"/>
            <p:cNvSpPr>
              <a:spLocks/>
            </p:cNvSpPr>
            <p:nvPr/>
          </p:nvSpPr>
          <p:spPr bwMode="auto">
            <a:xfrm rot="10800000">
              <a:off x="1228583" y="-1"/>
              <a:ext cx="1228584" cy="211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$liḋe-Freeform: Shape 34"/>
            <p:cNvSpPr>
              <a:spLocks/>
            </p:cNvSpPr>
            <p:nvPr/>
          </p:nvSpPr>
          <p:spPr bwMode="auto">
            <a:xfrm rot="10800000" flipH="1">
              <a:off x="-1" y="-1"/>
              <a:ext cx="1228584" cy="211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$liḋe-Freeform: Shape 35"/>
            <p:cNvSpPr>
              <a:spLocks/>
            </p:cNvSpPr>
            <p:nvPr/>
          </p:nvSpPr>
          <p:spPr bwMode="auto">
            <a:xfrm rot="5400000">
              <a:off x="516379" y="891358"/>
              <a:ext cx="1411708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971515" y="3787203"/>
            <a:ext cx="1171000" cy="1343795"/>
            <a:chOff x="-1" y="-1"/>
            <a:chExt cx="3157375" cy="3622665"/>
          </a:xfrm>
        </p:grpSpPr>
        <p:sp>
          <p:nvSpPr>
            <p:cNvPr id="29" name="i$liḋe-Freeform: Shape 28"/>
            <p:cNvSpPr>
              <a:spLocks/>
            </p:cNvSpPr>
            <p:nvPr/>
          </p:nvSpPr>
          <p:spPr bwMode="auto">
            <a:xfrm rot="5400000">
              <a:off x="662902" y="1127399"/>
              <a:ext cx="1814109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liḋe-Freeform: Shape 29"/>
            <p:cNvSpPr>
              <a:spLocks/>
            </p:cNvSpPr>
            <p:nvPr/>
          </p:nvSpPr>
          <p:spPr bwMode="auto">
            <a:xfrm rot="10800000">
              <a:off x="1579480" y="-1"/>
              <a:ext cx="1577894" cy="2715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$liḋe-Freeform: Shape 30"/>
            <p:cNvSpPr>
              <a:spLocks/>
            </p:cNvSpPr>
            <p:nvPr/>
          </p:nvSpPr>
          <p:spPr bwMode="auto">
            <a:xfrm rot="10800000" flipH="1">
              <a:off x="-1" y="-1"/>
              <a:ext cx="1579481" cy="2715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$liḋe-Freeform: Shape 31"/>
            <p:cNvSpPr>
              <a:spLocks/>
            </p:cNvSpPr>
            <p:nvPr/>
          </p:nvSpPr>
          <p:spPr bwMode="auto">
            <a:xfrm rot="5400000">
              <a:off x="662901" y="1145652"/>
              <a:ext cx="1814110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75693" y="3370965"/>
            <a:ext cx="387680" cy="442877"/>
            <a:chOff x="0" y="-1"/>
            <a:chExt cx="1046344" cy="1194357"/>
          </a:xfrm>
        </p:grpSpPr>
        <p:sp>
          <p:nvSpPr>
            <p:cNvPr id="25" name="i$liḋe-Freeform: Shape 24"/>
            <p:cNvSpPr>
              <a:spLocks/>
            </p:cNvSpPr>
            <p:nvPr/>
          </p:nvSpPr>
          <p:spPr bwMode="auto">
            <a:xfrm rot="5400000">
              <a:off x="221054" y="369067"/>
              <a:ext cx="604235" cy="1046344"/>
            </a:xfrm>
            <a:custGeom>
              <a:avLst/>
              <a:gdLst>
                <a:gd name="T0" fmla="*/ 302117 w 21600"/>
                <a:gd name="T1" fmla="*/ 523172 h 21600"/>
                <a:gd name="T2" fmla="*/ 302117 w 21600"/>
                <a:gd name="T3" fmla="*/ 523172 h 21600"/>
                <a:gd name="T4" fmla="*/ 302117 w 21600"/>
                <a:gd name="T5" fmla="*/ 523172 h 21600"/>
                <a:gd name="T6" fmla="*/ 302117 w 21600"/>
                <a:gd name="T7" fmla="*/ 5231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liḋe-Freeform: Shape 26"/>
            <p:cNvSpPr>
              <a:spLocks/>
            </p:cNvSpPr>
            <p:nvPr/>
          </p:nvSpPr>
          <p:spPr bwMode="auto">
            <a:xfrm rot="10800000">
              <a:off x="519531" y="-1"/>
              <a:ext cx="525957" cy="904549"/>
            </a:xfrm>
            <a:custGeom>
              <a:avLst/>
              <a:gdLst>
                <a:gd name="T0" fmla="*/ 262979 w 21600"/>
                <a:gd name="T1" fmla="*/ 452275 h 21600"/>
                <a:gd name="T2" fmla="*/ 262979 w 21600"/>
                <a:gd name="T3" fmla="*/ 452275 h 21600"/>
                <a:gd name="T4" fmla="*/ 262979 w 21600"/>
                <a:gd name="T5" fmla="*/ 452275 h 21600"/>
                <a:gd name="T6" fmla="*/ 262979 w 21600"/>
                <a:gd name="T7" fmla="*/ 4522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liḋe-Freeform: Shape 27"/>
            <p:cNvSpPr>
              <a:spLocks/>
            </p:cNvSpPr>
            <p:nvPr/>
          </p:nvSpPr>
          <p:spPr bwMode="auto">
            <a:xfrm rot="10800000" flipH="1">
              <a:off x="0" y="-1"/>
              <a:ext cx="525957" cy="904550"/>
            </a:xfrm>
            <a:custGeom>
              <a:avLst/>
              <a:gdLst>
                <a:gd name="T0" fmla="*/ 262979 w 21600"/>
                <a:gd name="T1" fmla="*/ 452275 h 21600"/>
                <a:gd name="T2" fmla="*/ 262979 w 21600"/>
                <a:gd name="T3" fmla="*/ 452275 h 21600"/>
                <a:gd name="T4" fmla="*/ 262979 w 21600"/>
                <a:gd name="T5" fmla="*/ 452275 h 21600"/>
                <a:gd name="T6" fmla="*/ 262979 w 21600"/>
                <a:gd name="T7" fmla="*/ 4522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40777" y="2675077"/>
            <a:ext cx="911367" cy="1044126"/>
            <a:chOff x="-1" y="-1"/>
            <a:chExt cx="2457168" cy="2814684"/>
          </a:xfrm>
        </p:grpSpPr>
        <p:sp>
          <p:nvSpPr>
            <p:cNvPr id="21" name="i$liḋe-Freeform: Shape 20"/>
            <p:cNvSpPr>
              <a:spLocks/>
            </p:cNvSpPr>
            <p:nvPr/>
          </p:nvSpPr>
          <p:spPr bwMode="auto">
            <a:xfrm rot="5400000">
              <a:off x="516776" y="876677"/>
              <a:ext cx="1410914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$liḋe-Freeform: Shape 21"/>
            <p:cNvSpPr>
              <a:spLocks/>
            </p:cNvSpPr>
            <p:nvPr/>
          </p:nvSpPr>
          <p:spPr bwMode="auto">
            <a:xfrm rot="10800000">
              <a:off x="1228583" y="-1"/>
              <a:ext cx="1228584" cy="21124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liḋe-Freeform: Shape 22"/>
            <p:cNvSpPr>
              <a:spLocks/>
            </p:cNvSpPr>
            <p:nvPr/>
          </p:nvSpPr>
          <p:spPr bwMode="auto">
            <a:xfrm rot="10800000" flipH="1">
              <a:off x="8559" y="-1"/>
              <a:ext cx="1228585" cy="2112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liḋe-Freeform: Shape 23"/>
            <p:cNvSpPr>
              <a:spLocks/>
            </p:cNvSpPr>
            <p:nvPr/>
          </p:nvSpPr>
          <p:spPr bwMode="auto">
            <a:xfrm rot="5400000">
              <a:off x="516776" y="886993"/>
              <a:ext cx="1410913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tx1">
                <a:alpha val="2453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525850" y="3916342"/>
            <a:ext cx="2494173" cy="1679772"/>
            <a:chOff x="7583812" y="3362125"/>
            <a:chExt cx="2494173" cy="1679772"/>
          </a:xfrm>
        </p:grpSpPr>
        <p:sp>
          <p:nvSpPr>
            <p:cNvPr id="76" name="矩形 75"/>
            <p:cNvSpPr/>
            <p:nvPr/>
          </p:nvSpPr>
          <p:spPr>
            <a:xfrm>
              <a:off x="7583812" y="3718458"/>
              <a:ext cx="249417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藉由獎勵機制，讓會員的虛擬角色獲得經驗值後升級，可獲得一些權限及購買角色裝備的點數。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583812" y="336212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等級系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統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40260" y="2911366"/>
            <a:ext cx="2494173" cy="1987549"/>
            <a:chOff x="7583812" y="3362125"/>
            <a:chExt cx="2494173" cy="1987549"/>
          </a:xfrm>
        </p:grpSpPr>
        <p:sp>
          <p:nvSpPr>
            <p:cNvPr id="79" name="矩形 78"/>
            <p:cNvSpPr/>
            <p:nvPr/>
          </p:nvSpPr>
          <p:spPr>
            <a:xfrm>
              <a:off x="7583812" y="3718458"/>
              <a:ext cx="2494173" cy="16312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提案者可建立提案，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可分類提案的類別</a:t>
              </a:r>
              <a:r>
                <a:rPr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食衣住行</a:t>
              </a:r>
              <a:r>
                <a:rPr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…)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活動地點及時間的資訊呈現。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583812" y="336212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建立提案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522407" y="4675630"/>
            <a:ext cx="2494173" cy="1679772"/>
            <a:chOff x="7583812" y="3362125"/>
            <a:chExt cx="2494173" cy="1679772"/>
          </a:xfrm>
        </p:grpSpPr>
        <p:sp>
          <p:nvSpPr>
            <p:cNvPr id="82" name="矩形 81"/>
            <p:cNvSpPr/>
            <p:nvPr/>
          </p:nvSpPr>
          <p:spPr>
            <a:xfrm>
              <a:off x="7583812" y="3718458"/>
              <a:ext cx="249417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會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員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可參與提案，選擇出錢或出力的選項，並查看自己的等級排名及過去參與的歷史紀錄。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583812" y="3362125"/>
              <a:ext cx="229633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參與提案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106575" y="317845"/>
            <a:ext cx="65802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5" name="组合 77"/>
          <p:cNvGrpSpPr/>
          <p:nvPr/>
        </p:nvGrpSpPr>
        <p:grpSpPr>
          <a:xfrm>
            <a:off x="6700107" y="1529234"/>
            <a:ext cx="2494173" cy="1371996"/>
            <a:chOff x="7583812" y="3362125"/>
            <a:chExt cx="2494173" cy="1371996"/>
          </a:xfrm>
        </p:grpSpPr>
        <p:sp>
          <p:nvSpPr>
            <p:cNvPr id="47" name="矩形 46"/>
            <p:cNvSpPr/>
            <p:nvPr/>
          </p:nvSpPr>
          <p:spPr>
            <a:xfrm>
              <a:off x="7583812" y="3718458"/>
              <a:ext cx="2494173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每個會員都有專屬的虛擬角色，依照參加的活動給予經驗值，搭配等級系統。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583812" y="3362125"/>
              <a:ext cx="2050552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會員的虛擬角色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09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193f56d-5b8d-437e-b40c-a1f975290548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1599</TotalTime>
  <Words>311</Words>
  <Application>Microsoft Office PowerPoint</Application>
  <PresentationFormat>寬螢幕</PresentationFormat>
  <Paragraphs>92</Paragraphs>
  <Slides>17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等线</vt:lpstr>
      <vt:lpstr>微软雅黑</vt:lpstr>
      <vt:lpstr>方正兰亭中黑_GBK</vt:lpstr>
      <vt:lpstr>微軟正黑體</vt:lpstr>
      <vt:lpstr>新細明體</vt:lpstr>
      <vt:lpstr>Arial</vt:lpstr>
      <vt:lpstr>Calibri</vt:lpstr>
      <vt:lpstr>Century Gothic</vt:lpstr>
      <vt:lpstr>Impact</vt:lpstr>
      <vt:lpstr>包图主题2</vt:lpstr>
      <vt:lpstr>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昱翔 陳</dc:creator>
  <cp:lastModifiedBy>昱翔 陳</cp:lastModifiedBy>
  <cp:revision>177</cp:revision>
  <dcterms:created xsi:type="dcterms:W3CDTF">2017-11-02T08:38:29Z</dcterms:created>
  <dcterms:modified xsi:type="dcterms:W3CDTF">2018-12-26T14:57:16Z</dcterms:modified>
</cp:coreProperties>
</file>